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75" r:id="rId2"/>
    <p:sldId id="256" r:id="rId3"/>
    <p:sldId id="423" r:id="rId4"/>
    <p:sldId id="461" r:id="rId5"/>
    <p:sldId id="462" r:id="rId6"/>
    <p:sldId id="463" r:id="rId7"/>
    <p:sldId id="451" r:id="rId8"/>
    <p:sldId id="452" r:id="rId9"/>
    <p:sldId id="464" r:id="rId10"/>
    <p:sldId id="465" r:id="rId11"/>
    <p:sldId id="466" r:id="rId12"/>
    <p:sldId id="467" r:id="rId13"/>
    <p:sldId id="468" r:id="rId14"/>
    <p:sldId id="469" r:id="rId15"/>
    <p:sldId id="470" r:id="rId16"/>
    <p:sldId id="453" r:id="rId17"/>
    <p:sldId id="471" r:id="rId18"/>
    <p:sldId id="472" r:id="rId19"/>
    <p:sldId id="473" r:id="rId20"/>
    <p:sldId id="474" r:id="rId21"/>
    <p:sldId id="26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22D7F-A84D-4B18-B507-031F1FC58B8F}"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BAAA1-CA91-482E-8C14-C3E786F14220}" type="slidenum">
              <a:rPr lang="zh-CN" altLang="en-US" smtClean="0"/>
              <a:t>‹#›</a:t>
            </a:fld>
            <a:endParaRPr lang="zh-CN" altLang="en-US"/>
          </a:p>
        </p:txBody>
      </p:sp>
    </p:spTree>
    <p:extLst>
      <p:ext uri="{BB962C8B-B14F-4D97-AF65-F5344CB8AC3E}">
        <p14:creationId xmlns:p14="http://schemas.microsoft.com/office/powerpoint/2010/main" val="285244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Java&#38754;&#21521;&#23545;&#35937;&#31532;3&#29256;&#20195;&#30721;/chapter16/&#20363;&#23376;5/Server.java" TargetMode="External"/><Relationship Id="rId2" Type="http://schemas.openxmlformats.org/officeDocument/2006/relationships/hyperlink" Target="Java&#38754;&#21521;&#23545;&#35937;&#31532;3&#29256;&#20195;&#30721;/chapter16/&#20363;&#23376;5/Client.java"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Java&#38754;&#21521;&#23545;&#35937;&#31532;3&#29256;&#20195;&#30721;/chapter16/&#20363;&#23376;6/Server.java" TargetMode="External"/><Relationship Id="rId2" Type="http://schemas.openxmlformats.org/officeDocument/2006/relationships/hyperlink" Target="Java&#38754;&#21521;&#23545;&#35937;&#31532;3&#29256;&#20195;&#30721;/chapter16/&#20363;&#23376;6/Client.java" TargetMode="Externa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Java&#38754;&#21521;&#23545;&#35937;&#31532;3&#29256;&#20195;&#30721;/chapter16/&#20363;&#23376;7/Shanghai.java" TargetMode="External"/><Relationship Id="rId7" Type="http://schemas.openxmlformats.org/officeDocument/2006/relationships/image" Target="../media/image10.png"/><Relationship Id="rId2" Type="http://schemas.openxmlformats.org/officeDocument/2006/relationships/hyperlink" Target="Java&#38754;&#21521;&#23545;&#35937;&#31532;3&#29256;&#20195;&#30721;/chapter16/&#20363;&#23376;7/Beijing.java" TargetMode="External"/><Relationship Id="rId1" Type="http://schemas.openxmlformats.org/officeDocument/2006/relationships/slideLayout" Target="../slideLayouts/slideLayout8.xml"/><Relationship Id="rId6" Type="http://schemas.openxmlformats.org/officeDocument/2006/relationships/hyperlink" Target="Java&#38754;&#21521;&#23545;&#35937;&#31532;3&#29256;&#20195;&#30721;/chapter16/&#20363;&#23376;7/SendDataPacket.java" TargetMode="External"/><Relationship Id="rId5" Type="http://schemas.openxmlformats.org/officeDocument/2006/relationships/hyperlink" Target="Java&#38754;&#21521;&#23545;&#35937;&#31532;3&#29256;&#20195;&#30721;/chapter16/&#20363;&#23376;7/ReceiveDatagramPacket.java" TargetMode="External"/><Relationship Id="rId4" Type="http://schemas.openxmlformats.org/officeDocument/2006/relationships/hyperlink" Target="Java&#38754;&#21521;&#23545;&#35937;&#31532;3&#29256;&#20195;&#30721;/chapter16/&#20363;&#23376;7/DatagramPacketWindow.jav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Java&#38754;&#21521;&#23545;&#35937;&#31532;3&#29256;&#20195;&#30721;/chapter16/&#20363;&#23376;8/Receive.java" TargetMode="External"/><Relationship Id="rId2" Type="http://schemas.openxmlformats.org/officeDocument/2006/relationships/hyperlink" Target="Java&#38754;&#21521;&#23545;&#35937;&#31532;3&#29256;&#20195;&#30721;/chapter16/&#20363;&#23376;8/BroadCast.java" TargetMode="Externa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Java&#38754;&#21521;&#23545;&#35937;&#31532;3&#29256;&#20195;&#30721;/chapter16/16.6&#36828;&#31243;&#35843;&#29992;&#20195;&#30721;/server/RemoteConcreteSubject.java" TargetMode="External"/><Relationship Id="rId2" Type="http://schemas.openxmlformats.org/officeDocument/2006/relationships/hyperlink" Target="Java&#38754;&#21521;&#23545;&#35937;&#31532;3&#29256;&#20195;&#30721;/chapter16/16.6&#36828;&#31243;&#35843;&#29992;&#20195;&#30721;/server/RemoteSubject.java"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Java&#38754;&#21521;&#23545;&#35937;&#31532;3&#29256;&#20195;&#30721;/chapter16/16.6&#36828;&#31243;&#35843;&#29992;&#20195;&#30721;/server/BindRemoteObject.java" TargetMode="External"/><Relationship Id="rId2" Type="http://schemas.openxmlformats.org/officeDocument/2006/relationships/image" Target="../media/image16.png"/><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hyperlink" Target="Java&#38754;&#21521;&#23545;&#35937;&#31532;3&#29256;&#20195;&#30721;/chapter16/16.6&#36828;&#31243;&#35843;&#29992;&#20195;&#30721;/client/ClientApplication.jav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Java&#38754;&#21521;&#23545;&#35937;&#31532;3&#29256;&#20195;&#30721;/chapter16/&#20363;&#23376;1/Look.java" TargetMode="External"/><Relationship Id="rId2" Type="http://schemas.openxmlformats.org/officeDocument/2006/relationships/hyperlink" Target="Java&#38754;&#21521;&#23545;&#35937;&#31532;3&#29256;&#20195;&#30721;/chapter16/&#20363;&#23376;1/Example16_1.java"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Java&#38754;&#21521;&#23545;&#35937;&#31532;3&#29256;&#20195;&#30721;/chapter16/&#20363;&#23376;2/WindowHTML.java" TargetMode="External"/><Relationship Id="rId2" Type="http://schemas.openxmlformats.org/officeDocument/2006/relationships/hyperlink" Target="Java&#38754;&#21521;&#23545;&#35937;&#31532;3&#29256;&#20195;&#30721;/chapter16/&#20363;&#23376;2/Example16_2.java"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Java&#38754;&#21521;&#23545;&#35937;&#31532;3&#29256;&#20195;&#30721;/chapter16/&#20363;&#23376;3/WindowLink.java" TargetMode="External"/><Relationship Id="rId2" Type="http://schemas.openxmlformats.org/officeDocument/2006/relationships/hyperlink" Target="Java&#38754;&#21521;&#23545;&#35937;&#31532;3&#29256;&#20195;&#30721;/chapter16/&#20363;&#23376;3/Example16_3.java"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Java&#38754;&#21521;&#23545;&#35937;&#31532;3&#29256;&#20195;&#30721;/chapter16/&#20363;&#23376;4/Example16_4.java"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16.3 </a:t>
            </a:r>
            <a:r>
              <a:rPr lang="zh-CN" altLang="zh-CN" sz="2400" b="1" dirty="0"/>
              <a:t>套接字</a:t>
            </a:r>
          </a:p>
        </p:txBody>
      </p:sp>
      <p:sp>
        <p:nvSpPr>
          <p:cNvPr id="5" name="矩形 4"/>
          <p:cNvSpPr/>
          <p:nvPr/>
        </p:nvSpPr>
        <p:spPr>
          <a:xfrm>
            <a:off x="107504" y="764704"/>
            <a:ext cx="324036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16.3.1 </a:t>
            </a:r>
            <a:r>
              <a:rPr lang="zh-CN" altLang="en-US" b="1" dirty="0">
                <a:solidFill>
                  <a:srgbClr val="0070C0"/>
                </a:solidFill>
              </a:rPr>
              <a:t>套接字</a:t>
            </a:r>
            <a:r>
              <a:rPr lang="en-US" altLang="zh-CN" b="1" dirty="0">
                <a:solidFill>
                  <a:srgbClr val="0070C0"/>
                </a:solidFill>
              </a:rPr>
              <a:t>Socket</a:t>
            </a:r>
          </a:p>
          <a:p>
            <a:r>
              <a:rPr lang="en-US" altLang="zh-CN" b="1" dirty="0">
                <a:solidFill>
                  <a:srgbClr val="0070C0"/>
                </a:solidFill>
              </a:rPr>
              <a:t>16.3.2 </a:t>
            </a:r>
            <a:r>
              <a:rPr lang="zh-CN" altLang="en-US" b="1" dirty="0">
                <a:solidFill>
                  <a:srgbClr val="0070C0"/>
                </a:solidFill>
              </a:rPr>
              <a:t>客户端的套接字对象</a:t>
            </a:r>
          </a:p>
          <a:p>
            <a:r>
              <a:rPr lang="en-US" altLang="zh-CN" b="1" dirty="0">
                <a:solidFill>
                  <a:srgbClr val="C00000"/>
                </a:solidFill>
              </a:rPr>
              <a:t>16.3.3 </a:t>
            </a:r>
            <a:r>
              <a:rPr lang="en-US" altLang="zh-CN" b="1" dirty="0" err="1">
                <a:solidFill>
                  <a:srgbClr val="C00000"/>
                </a:solidFill>
              </a:rPr>
              <a:t>ServerSocket</a:t>
            </a:r>
            <a:r>
              <a:rPr lang="zh-CN" altLang="en-US" b="1" dirty="0">
                <a:solidFill>
                  <a:srgbClr val="C00000"/>
                </a:solidFill>
              </a:rPr>
              <a:t>类</a:t>
            </a:r>
          </a:p>
          <a:p>
            <a:r>
              <a:rPr lang="en-US" altLang="zh-CN" b="1" dirty="0">
                <a:solidFill>
                  <a:srgbClr val="0070C0"/>
                </a:solidFill>
              </a:rPr>
              <a:t>16.3.4 </a:t>
            </a:r>
            <a:r>
              <a:rPr lang="zh-CN" altLang="en-US" b="1" dirty="0">
                <a:solidFill>
                  <a:srgbClr val="0070C0"/>
                </a:solidFill>
              </a:rPr>
              <a:t>把套接字连接放在一个线程中</a:t>
            </a:r>
          </a:p>
        </p:txBody>
      </p:sp>
      <p:sp>
        <p:nvSpPr>
          <p:cNvPr id="6" name="左箭头 5"/>
          <p:cNvSpPr/>
          <p:nvPr/>
        </p:nvSpPr>
        <p:spPr>
          <a:xfrm>
            <a:off x="3265041" y="1323348"/>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89610" y="903203"/>
            <a:ext cx="5554390" cy="12003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zh-CN" dirty="0"/>
              <a:t>客户负责建立连接到服务器的套接字对象，即客户负责</a:t>
            </a:r>
            <a:r>
              <a:rPr lang="zh-CN" altLang="zh-CN" dirty="0" smtClean="0"/>
              <a:t>呼叫</a:t>
            </a:r>
            <a:r>
              <a:rPr lang="zh-CN" altLang="en-US" dirty="0" smtClean="0"/>
              <a:t>。</a:t>
            </a:r>
            <a:r>
              <a:rPr lang="zh-CN" altLang="zh-CN" b="1" dirty="0" smtClean="0"/>
              <a:t>服务器</a:t>
            </a:r>
            <a:r>
              <a:rPr lang="zh-CN" altLang="zh-CN" b="1" dirty="0"/>
              <a:t>必须建立一个</a:t>
            </a:r>
            <a:r>
              <a:rPr lang="en-US" altLang="zh-CN" b="1" dirty="0" err="1"/>
              <a:t>ServerSocket</a:t>
            </a:r>
            <a:r>
              <a:rPr lang="zh-CN" altLang="zh-CN" b="1" dirty="0"/>
              <a:t>对象</a:t>
            </a:r>
            <a:r>
              <a:rPr lang="zh-CN" altLang="zh-CN" dirty="0"/>
              <a:t>，该对象通过</a:t>
            </a:r>
            <a:r>
              <a:rPr lang="zh-CN" altLang="zh-CN" b="1" dirty="0"/>
              <a:t>将客户端的套接字对象和服务器端的一个套接字对象连接起来</a:t>
            </a:r>
            <a:r>
              <a:rPr lang="zh-CN" altLang="zh-CN" dirty="0"/>
              <a:t>，从而达到连接的目的。</a:t>
            </a:r>
          </a:p>
        </p:txBody>
      </p:sp>
      <p:sp>
        <p:nvSpPr>
          <p:cNvPr id="3" name="矩形 2"/>
          <p:cNvSpPr/>
          <p:nvPr/>
        </p:nvSpPr>
        <p:spPr>
          <a:xfrm>
            <a:off x="124123" y="2412901"/>
            <a:ext cx="9031907" cy="923330"/>
          </a:xfrm>
          <a:prstGeom prst="rect">
            <a:avLst/>
          </a:prstGeom>
        </p:spPr>
        <p:txBody>
          <a:bodyPr wrap="square">
            <a:spAutoFit/>
          </a:bodyPr>
          <a:lstStyle/>
          <a:p>
            <a:r>
              <a:rPr lang="en-US" altLang="zh-CN" dirty="0"/>
              <a:t>try{  </a:t>
            </a:r>
            <a:r>
              <a:rPr lang="en-US" altLang="zh-CN" dirty="0" err="1"/>
              <a:t>ServerSocket</a:t>
            </a:r>
            <a:r>
              <a:rPr lang="en-US" altLang="zh-CN" dirty="0"/>
              <a:t> </a:t>
            </a:r>
            <a:r>
              <a:rPr lang="en-US" altLang="zh-CN" b="1" dirty="0" err="1" smtClean="0">
                <a:solidFill>
                  <a:srgbClr val="C00000"/>
                </a:solidFill>
              </a:rPr>
              <a:t>server_socket</a:t>
            </a:r>
            <a:r>
              <a:rPr lang="en-US" altLang="zh-CN" dirty="0" smtClean="0"/>
              <a:t> = new </a:t>
            </a:r>
            <a:r>
              <a:rPr lang="en-US" altLang="zh-CN" dirty="0" err="1"/>
              <a:t>ServerSocket</a:t>
            </a:r>
            <a:r>
              <a:rPr lang="en-US" altLang="zh-CN" dirty="0"/>
              <a:t>(</a:t>
            </a:r>
            <a:r>
              <a:rPr lang="en-US" altLang="zh-CN" b="1" dirty="0"/>
              <a:t>1880</a:t>
            </a:r>
            <a:r>
              <a:rPr lang="en-US" altLang="zh-CN" dirty="0"/>
              <a:t>);</a:t>
            </a:r>
            <a:endParaRPr lang="zh-CN" altLang="zh-CN" dirty="0"/>
          </a:p>
          <a:p>
            <a:r>
              <a:rPr lang="en-US" altLang="zh-CN" dirty="0"/>
              <a:t>}</a:t>
            </a:r>
            <a:endParaRPr lang="zh-CN" altLang="zh-CN" dirty="0"/>
          </a:p>
          <a:p>
            <a:r>
              <a:rPr lang="en-US" altLang="zh-CN" dirty="0"/>
              <a:t>catch(</a:t>
            </a:r>
            <a:r>
              <a:rPr lang="en-US" altLang="zh-CN" dirty="0" err="1"/>
              <a:t>IOException</a:t>
            </a:r>
            <a:r>
              <a:rPr lang="en-US" altLang="zh-CN" dirty="0"/>
              <a:t> e){}</a:t>
            </a:r>
            <a:endParaRPr lang="zh-CN" altLang="zh-CN" dirty="0"/>
          </a:p>
        </p:txBody>
      </p:sp>
      <p:sp>
        <p:nvSpPr>
          <p:cNvPr id="4" name="矩形 3"/>
          <p:cNvSpPr/>
          <p:nvPr/>
        </p:nvSpPr>
        <p:spPr>
          <a:xfrm>
            <a:off x="76672" y="3336231"/>
            <a:ext cx="9036496" cy="369332"/>
          </a:xfrm>
          <a:prstGeom prst="rect">
            <a:avLst/>
          </a:prstGeom>
        </p:spPr>
        <p:txBody>
          <a:bodyPr wrap="square">
            <a:spAutoFit/>
          </a:bodyPr>
          <a:lstStyle/>
          <a:p>
            <a:r>
              <a:rPr lang="zh-CN" altLang="en-US" dirty="0"/>
              <a:t>端口</a:t>
            </a:r>
            <a:r>
              <a:rPr lang="zh-CN" altLang="en-US" dirty="0" smtClean="0"/>
              <a:t>号，比如</a:t>
            </a:r>
            <a:r>
              <a:rPr lang="en-US" altLang="zh-CN" b="1" dirty="0" smtClean="0"/>
              <a:t>1880</a:t>
            </a:r>
            <a:r>
              <a:rPr lang="zh-CN" altLang="en-US" dirty="0" smtClean="0"/>
              <a:t>。必须</a:t>
            </a:r>
            <a:r>
              <a:rPr lang="zh-CN" altLang="en-US" dirty="0"/>
              <a:t>和客户呼叫的端口</a:t>
            </a:r>
            <a:r>
              <a:rPr lang="zh-CN" altLang="en-US" dirty="0" smtClean="0"/>
              <a:t>号</a:t>
            </a:r>
            <a:r>
              <a:rPr lang="en-US" altLang="zh-CN" dirty="0" smtClean="0"/>
              <a:t>(</a:t>
            </a:r>
            <a:r>
              <a:rPr lang="zh-CN" altLang="en-US" dirty="0" smtClean="0"/>
              <a:t>见前面客户端建立的套接字连接呼叫</a:t>
            </a:r>
            <a:r>
              <a:rPr lang="en-US" altLang="zh-CN" dirty="0" smtClean="0"/>
              <a:t>)</a:t>
            </a:r>
            <a:r>
              <a:rPr lang="zh-CN" altLang="en-US" dirty="0" smtClean="0"/>
              <a:t>相同</a:t>
            </a:r>
            <a:r>
              <a:rPr lang="zh-CN" altLang="en-US" dirty="0"/>
              <a:t>。</a:t>
            </a:r>
          </a:p>
        </p:txBody>
      </p:sp>
      <p:sp>
        <p:nvSpPr>
          <p:cNvPr id="7" name="矩形 6"/>
          <p:cNvSpPr/>
          <p:nvPr/>
        </p:nvSpPr>
        <p:spPr>
          <a:xfrm>
            <a:off x="124122" y="3705563"/>
            <a:ext cx="8840365" cy="646331"/>
          </a:xfrm>
          <a:prstGeom prst="rect">
            <a:avLst/>
          </a:prstGeom>
        </p:spPr>
        <p:txBody>
          <a:bodyPr wrap="square">
            <a:spAutoFit/>
          </a:bodyPr>
          <a:lstStyle/>
          <a:p>
            <a:r>
              <a:rPr lang="zh-CN" altLang="en-US" dirty="0"/>
              <a:t>对象</a:t>
            </a:r>
            <a:r>
              <a:rPr lang="en-US" altLang="zh-CN" b="1" dirty="0" err="1">
                <a:solidFill>
                  <a:srgbClr val="C00000"/>
                </a:solidFill>
              </a:rPr>
              <a:t>server_socket</a:t>
            </a:r>
            <a:r>
              <a:rPr lang="zh-CN" altLang="en-US" dirty="0"/>
              <a:t>建立后，就可以使用方法</a:t>
            </a:r>
            <a:r>
              <a:rPr lang="en-US" altLang="zh-CN" b="1" dirty="0"/>
              <a:t>accept()</a:t>
            </a:r>
            <a:r>
              <a:rPr lang="zh-CN" altLang="en-US" dirty="0"/>
              <a:t>将客户的套接字和服务器端的套接字连接起来，代码如下所示：</a:t>
            </a:r>
          </a:p>
        </p:txBody>
      </p:sp>
      <p:sp>
        <p:nvSpPr>
          <p:cNvPr id="8" name="矩形 7"/>
          <p:cNvSpPr/>
          <p:nvPr/>
        </p:nvSpPr>
        <p:spPr>
          <a:xfrm>
            <a:off x="348717" y="4370149"/>
            <a:ext cx="6408712" cy="923330"/>
          </a:xfrm>
          <a:prstGeom prst="rect">
            <a:avLst/>
          </a:prstGeom>
        </p:spPr>
        <p:txBody>
          <a:bodyPr wrap="square">
            <a:spAutoFit/>
          </a:bodyPr>
          <a:lstStyle/>
          <a:p>
            <a:r>
              <a:rPr lang="en-US" altLang="zh-CN" dirty="0"/>
              <a:t>try{  Socket </a:t>
            </a:r>
            <a:r>
              <a:rPr lang="en-US" altLang="zh-CN" dirty="0" err="1" smtClean="0"/>
              <a:t>sc</a:t>
            </a:r>
            <a:r>
              <a:rPr lang="en-US" altLang="zh-CN" dirty="0" smtClean="0"/>
              <a:t> = </a:t>
            </a:r>
            <a:r>
              <a:rPr lang="en-US" altLang="zh-CN" dirty="0" err="1" smtClean="0"/>
              <a:t>server_socket.accept</a:t>
            </a:r>
            <a:r>
              <a:rPr lang="en-US" altLang="zh-CN" dirty="0"/>
              <a:t>();</a:t>
            </a:r>
          </a:p>
          <a:p>
            <a:r>
              <a:rPr lang="en-US" altLang="zh-CN" dirty="0"/>
              <a:t>}</a:t>
            </a:r>
          </a:p>
          <a:p>
            <a:r>
              <a:rPr lang="en-US" altLang="zh-CN" dirty="0"/>
              <a:t>catch(</a:t>
            </a:r>
            <a:r>
              <a:rPr lang="en-US" altLang="zh-CN" dirty="0" err="1"/>
              <a:t>IOException</a:t>
            </a:r>
            <a:r>
              <a:rPr lang="en-US" altLang="zh-CN" dirty="0"/>
              <a:t> e){}</a:t>
            </a:r>
          </a:p>
        </p:txBody>
      </p:sp>
    </p:spTree>
    <p:extLst>
      <p:ext uri="{BB962C8B-B14F-4D97-AF65-F5344CB8AC3E}">
        <p14:creationId xmlns:p14="http://schemas.microsoft.com/office/powerpoint/2010/main" val="302699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16.3 </a:t>
            </a:r>
            <a:r>
              <a:rPr lang="zh-CN" altLang="zh-CN" sz="2400" b="1" dirty="0"/>
              <a:t>套接字</a:t>
            </a:r>
          </a:p>
        </p:txBody>
      </p:sp>
      <p:sp>
        <p:nvSpPr>
          <p:cNvPr id="5" name="矩形 4"/>
          <p:cNvSpPr/>
          <p:nvPr/>
        </p:nvSpPr>
        <p:spPr>
          <a:xfrm>
            <a:off x="107504" y="764704"/>
            <a:ext cx="324036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16.3.1 </a:t>
            </a:r>
            <a:r>
              <a:rPr lang="zh-CN" altLang="en-US" b="1" dirty="0">
                <a:solidFill>
                  <a:srgbClr val="0070C0"/>
                </a:solidFill>
              </a:rPr>
              <a:t>套接字</a:t>
            </a:r>
            <a:r>
              <a:rPr lang="en-US" altLang="zh-CN" b="1" dirty="0">
                <a:solidFill>
                  <a:srgbClr val="0070C0"/>
                </a:solidFill>
              </a:rPr>
              <a:t>Socket</a:t>
            </a:r>
          </a:p>
          <a:p>
            <a:r>
              <a:rPr lang="en-US" altLang="zh-CN" b="1" dirty="0">
                <a:solidFill>
                  <a:srgbClr val="0070C0"/>
                </a:solidFill>
              </a:rPr>
              <a:t>16.3.2 </a:t>
            </a:r>
            <a:r>
              <a:rPr lang="zh-CN" altLang="en-US" b="1" dirty="0">
                <a:solidFill>
                  <a:srgbClr val="0070C0"/>
                </a:solidFill>
              </a:rPr>
              <a:t>客户端的套接字对象</a:t>
            </a:r>
          </a:p>
          <a:p>
            <a:r>
              <a:rPr lang="en-US" altLang="zh-CN" b="1" dirty="0">
                <a:solidFill>
                  <a:srgbClr val="C00000"/>
                </a:solidFill>
              </a:rPr>
              <a:t>16.3.3 </a:t>
            </a:r>
            <a:r>
              <a:rPr lang="en-US" altLang="zh-CN" b="1" dirty="0" err="1">
                <a:solidFill>
                  <a:srgbClr val="C00000"/>
                </a:solidFill>
              </a:rPr>
              <a:t>ServerSocket</a:t>
            </a:r>
            <a:r>
              <a:rPr lang="zh-CN" altLang="en-US" b="1" dirty="0">
                <a:solidFill>
                  <a:srgbClr val="C00000"/>
                </a:solidFill>
              </a:rPr>
              <a:t>类</a:t>
            </a:r>
          </a:p>
          <a:p>
            <a:r>
              <a:rPr lang="en-US" altLang="zh-CN" b="1" dirty="0">
                <a:solidFill>
                  <a:srgbClr val="0070C0"/>
                </a:solidFill>
              </a:rPr>
              <a:t>16.3.4 </a:t>
            </a:r>
            <a:r>
              <a:rPr lang="zh-CN" altLang="en-US" b="1" dirty="0">
                <a:solidFill>
                  <a:srgbClr val="0070C0"/>
                </a:solidFill>
              </a:rPr>
              <a:t>把套接字连接放在一个线程中</a:t>
            </a:r>
          </a:p>
        </p:txBody>
      </p:sp>
      <p:sp>
        <p:nvSpPr>
          <p:cNvPr id="6" name="左箭头 5"/>
          <p:cNvSpPr/>
          <p:nvPr/>
        </p:nvSpPr>
        <p:spPr>
          <a:xfrm>
            <a:off x="3265041" y="1323348"/>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570783" y="123019"/>
            <a:ext cx="5672013"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try{  </a:t>
            </a:r>
            <a:r>
              <a:rPr lang="en-US" altLang="zh-CN" dirty="0" err="1" smtClean="0"/>
              <a:t>ServerSocket</a:t>
            </a:r>
            <a:endParaRPr lang="en-US" altLang="zh-CN" dirty="0" smtClean="0"/>
          </a:p>
          <a:p>
            <a:r>
              <a:rPr lang="en-US" altLang="zh-CN" dirty="0"/>
              <a:t> </a:t>
            </a:r>
            <a:r>
              <a:rPr lang="en-US" altLang="zh-CN" dirty="0" smtClean="0"/>
              <a:t>         </a:t>
            </a:r>
            <a:r>
              <a:rPr lang="en-US" altLang="zh-CN" b="1" dirty="0" err="1" smtClean="0">
                <a:solidFill>
                  <a:srgbClr val="C00000"/>
                </a:solidFill>
              </a:rPr>
              <a:t>server_socket</a:t>
            </a:r>
            <a:r>
              <a:rPr lang="en-US" altLang="zh-CN" dirty="0" smtClean="0"/>
              <a:t> = new </a:t>
            </a:r>
            <a:r>
              <a:rPr lang="en-US" altLang="zh-CN" dirty="0" err="1"/>
              <a:t>ServerSocket</a:t>
            </a:r>
            <a:r>
              <a:rPr lang="en-US" altLang="zh-CN" dirty="0"/>
              <a:t>(</a:t>
            </a:r>
            <a:r>
              <a:rPr lang="en-US" altLang="zh-CN" b="1" dirty="0"/>
              <a:t>1880</a:t>
            </a:r>
            <a:r>
              <a:rPr lang="en-US" altLang="zh-CN" dirty="0"/>
              <a:t>);</a:t>
            </a:r>
            <a:endParaRPr lang="zh-CN" altLang="zh-CN" dirty="0"/>
          </a:p>
          <a:p>
            <a:r>
              <a:rPr lang="en-US" altLang="zh-CN" dirty="0"/>
              <a:t>}</a:t>
            </a:r>
            <a:endParaRPr lang="zh-CN" altLang="zh-CN" dirty="0"/>
          </a:p>
          <a:p>
            <a:r>
              <a:rPr lang="en-US" altLang="zh-CN" dirty="0"/>
              <a:t>catch(</a:t>
            </a:r>
            <a:r>
              <a:rPr lang="en-US" altLang="zh-CN" dirty="0" err="1"/>
              <a:t>IOException</a:t>
            </a:r>
            <a:r>
              <a:rPr lang="en-US" altLang="zh-CN" dirty="0"/>
              <a:t> e){}</a:t>
            </a:r>
            <a:endParaRPr lang="zh-CN" altLang="zh-CN" dirty="0"/>
          </a:p>
        </p:txBody>
      </p:sp>
      <p:sp>
        <p:nvSpPr>
          <p:cNvPr id="8" name="矩形 7"/>
          <p:cNvSpPr/>
          <p:nvPr/>
        </p:nvSpPr>
        <p:spPr>
          <a:xfrm>
            <a:off x="3570783" y="1329648"/>
            <a:ext cx="3996444"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try{  Socket </a:t>
            </a:r>
            <a:r>
              <a:rPr lang="en-US" altLang="zh-CN" b="1" dirty="0" err="1" smtClean="0"/>
              <a:t>sc</a:t>
            </a:r>
            <a:r>
              <a:rPr lang="en-US" altLang="zh-CN" dirty="0" smtClean="0"/>
              <a:t> = </a:t>
            </a:r>
            <a:r>
              <a:rPr lang="en-US" altLang="zh-CN" b="1" dirty="0" err="1" smtClean="0">
                <a:solidFill>
                  <a:srgbClr val="C00000"/>
                </a:solidFill>
              </a:rPr>
              <a:t>server_socket.accept</a:t>
            </a:r>
            <a:r>
              <a:rPr lang="en-US" altLang="zh-CN" b="1" dirty="0">
                <a:solidFill>
                  <a:srgbClr val="C00000"/>
                </a:solidFill>
              </a:rPr>
              <a:t>();</a:t>
            </a:r>
          </a:p>
          <a:p>
            <a:r>
              <a:rPr lang="en-US" altLang="zh-CN" dirty="0"/>
              <a:t>}</a:t>
            </a:r>
          </a:p>
          <a:p>
            <a:r>
              <a:rPr lang="en-US" altLang="zh-CN" dirty="0"/>
              <a:t>catch(</a:t>
            </a:r>
            <a:r>
              <a:rPr lang="en-US" altLang="zh-CN" dirty="0" err="1"/>
              <a:t>IOException</a:t>
            </a:r>
            <a:r>
              <a:rPr lang="en-US" altLang="zh-CN" dirty="0"/>
              <a:t> e){}</a:t>
            </a:r>
          </a:p>
        </p:txBody>
      </p:sp>
      <p:sp>
        <p:nvSpPr>
          <p:cNvPr id="9" name="矩形 8"/>
          <p:cNvSpPr/>
          <p:nvPr/>
        </p:nvSpPr>
        <p:spPr>
          <a:xfrm>
            <a:off x="107504" y="2369224"/>
            <a:ext cx="8856984" cy="646331"/>
          </a:xfrm>
          <a:prstGeom prst="rect">
            <a:avLst/>
          </a:prstGeom>
        </p:spPr>
        <p:txBody>
          <a:bodyPr wrap="square">
            <a:spAutoFit/>
          </a:bodyPr>
          <a:lstStyle/>
          <a:p>
            <a:r>
              <a:rPr lang="zh-CN" altLang="en-US" dirty="0"/>
              <a:t>所谓“接收”客户的套接字连接就是</a:t>
            </a:r>
            <a:r>
              <a:rPr lang="en-US" altLang="zh-CN" b="1" dirty="0"/>
              <a:t>accept()</a:t>
            </a:r>
            <a:r>
              <a:rPr lang="zh-CN" altLang="en-US" dirty="0"/>
              <a:t>方法会返回一个和客户端</a:t>
            </a:r>
            <a:r>
              <a:rPr lang="en-US" altLang="zh-CN" dirty="0"/>
              <a:t>Socket</a:t>
            </a:r>
            <a:r>
              <a:rPr lang="zh-CN" altLang="en-US" dirty="0"/>
              <a:t>对象相连接的</a:t>
            </a:r>
            <a:r>
              <a:rPr lang="en-US" altLang="zh-CN" b="1" dirty="0"/>
              <a:t>Socket</a:t>
            </a:r>
            <a:r>
              <a:rPr lang="zh-CN" altLang="en-US" b="1" dirty="0"/>
              <a:t>对象</a:t>
            </a:r>
            <a:r>
              <a:rPr lang="zh-CN" altLang="en-US" dirty="0" smtClean="0"/>
              <a:t>。</a:t>
            </a:r>
            <a:endParaRPr lang="zh-CN" altLang="en-US" dirty="0"/>
          </a:p>
        </p:txBody>
      </p:sp>
      <p:sp>
        <p:nvSpPr>
          <p:cNvPr id="10" name="矩形 9"/>
          <p:cNvSpPr/>
          <p:nvPr/>
        </p:nvSpPr>
        <p:spPr>
          <a:xfrm>
            <a:off x="176163" y="3015555"/>
            <a:ext cx="8998148" cy="1477328"/>
          </a:xfrm>
          <a:prstGeom prst="rect">
            <a:avLst/>
          </a:prstGeom>
        </p:spPr>
        <p:txBody>
          <a:bodyPr wrap="square">
            <a:spAutoFit/>
          </a:bodyPr>
          <a:lstStyle/>
          <a:p>
            <a:r>
              <a:rPr lang="zh-CN" altLang="en-US" dirty="0"/>
              <a:t>服务器</a:t>
            </a:r>
            <a:r>
              <a:rPr lang="zh-CN" altLang="en-US" dirty="0" smtClean="0"/>
              <a:t>端的</a:t>
            </a:r>
            <a:r>
              <a:rPr lang="en-US" altLang="zh-CN" b="1" dirty="0" err="1" smtClean="0"/>
              <a:t>sc</a:t>
            </a:r>
            <a:r>
              <a:rPr lang="zh-CN" altLang="en-US" dirty="0"/>
              <a:t>使用方法</a:t>
            </a:r>
            <a:r>
              <a:rPr lang="en-US" altLang="zh-CN" dirty="0" err="1"/>
              <a:t>getOutputStream</a:t>
            </a:r>
            <a:r>
              <a:rPr lang="en-US" altLang="zh-CN" dirty="0"/>
              <a:t>()</a:t>
            </a:r>
            <a:r>
              <a:rPr lang="zh-CN" altLang="en-US" dirty="0"/>
              <a:t>获得的输出流将指向客户端</a:t>
            </a:r>
            <a:r>
              <a:rPr lang="en-US" altLang="zh-CN" dirty="0"/>
              <a:t>Socket</a:t>
            </a:r>
            <a:r>
              <a:rPr lang="zh-CN" altLang="en-US" dirty="0"/>
              <a:t>对象</a:t>
            </a:r>
            <a:r>
              <a:rPr lang="en-US" altLang="zh-CN" dirty="0" err="1"/>
              <a:t>mysocket</a:t>
            </a:r>
            <a:r>
              <a:rPr lang="zh-CN" altLang="en-US" dirty="0"/>
              <a:t>使用方法</a:t>
            </a:r>
            <a:r>
              <a:rPr lang="en-US" altLang="zh-CN" dirty="0" err="1"/>
              <a:t>getInputStream</a:t>
            </a:r>
            <a:r>
              <a:rPr lang="en-US" altLang="zh-CN" dirty="0"/>
              <a:t>()</a:t>
            </a:r>
            <a:r>
              <a:rPr lang="zh-CN" altLang="en-US" dirty="0"/>
              <a:t>获得的那个输入流；同样，服务器端的这个</a:t>
            </a:r>
            <a:r>
              <a:rPr lang="en-US" altLang="zh-CN" dirty="0"/>
              <a:t>Socket</a:t>
            </a:r>
            <a:r>
              <a:rPr lang="zh-CN" altLang="en-US" dirty="0"/>
              <a:t>对象</a:t>
            </a:r>
            <a:r>
              <a:rPr lang="en-US" altLang="zh-CN" dirty="0" err="1"/>
              <a:t>sc</a:t>
            </a:r>
            <a:r>
              <a:rPr lang="zh-CN" altLang="en-US" dirty="0"/>
              <a:t>使用方法</a:t>
            </a:r>
            <a:r>
              <a:rPr lang="en-US" altLang="zh-CN" dirty="0" err="1"/>
              <a:t>getInputStream</a:t>
            </a:r>
            <a:r>
              <a:rPr lang="en-US" altLang="zh-CN" dirty="0"/>
              <a:t>()</a:t>
            </a:r>
            <a:r>
              <a:rPr lang="zh-CN" altLang="en-US" dirty="0"/>
              <a:t>获得的输入流将指向客户端</a:t>
            </a:r>
            <a:r>
              <a:rPr lang="en-US" altLang="zh-CN" dirty="0"/>
              <a:t>Socket</a:t>
            </a:r>
            <a:r>
              <a:rPr lang="zh-CN" altLang="en-US" dirty="0"/>
              <a:t>对象</a:t>
            </a:r>
            <a:r>
              <a:rPr lang="en-US" altLang="zh-CN" dirty="0" err="1"/>
              <a:t>mysocket</a:t>
            </a:r>
            <a:r>
              <a:rPr lang="zh-CN" altLang="en-US" dirty="0"/>
              <a:t>使用方法</a:t>
            </a:r>
            <a:r>
              <a:rPr lang="en-US" altLang="zh-CN" dirty="0" err="1"/>
              <a:t>getOutputStream</a:t>
            </a:r>
            <a:r>
              <a:rPr lang="en-US" altLang="zh-CN" dirty="0"/>
              <a:t>()</a:t>
            </a:r>
            <a:r>
              <a:rPr lang="zh-CN" altLang="en-US" dirty="0"/>
              <a:t>获得的那个输出流。因此，当服务器向这个输出流写入信息时，客户端通过相应的输入流就能读取，</a:t>
            </a:r>
            <a:r>
              <a:rPr lang="zh-CN" altLang="en-US" dirty="0" smtClean="0"/>
              <a:t>反之亦然。</a:t>
            </a:r>
            <a:endParaRPr lang="zh-CN" altLang="en-US" dirty="0"/>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4492883"/>
            <a:ext cx="6696744" cy="2176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48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16.3 </a:t>
            </a:r>
            <a:r>
              <a:rPr lang="zh-CN" altLang="zh-CN" sz="2400" b="1" dirty="0"/>
              <a:t>套接字</a:t>
            </a:r>
          </a:p>
        </p:txBody>
      </p:sp>
      <p:sp>
        <p:nvSpPr>
          <p:cNvPr id="5" name="矩形 4"/>
          <p:cNvSpPr/>
          <p:nvPr/>
        </p:nvSpPr>
        <p:spPr>
          <a:xfrm>
            <a:off x="107504" y="764704"/>
            <a:ext cx="324036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16.3.1 </a:t>
            </a:r>
            <a:r>
              <a:rPr lang="zh-CN" altLang="en-US" b="1" dirty="0">
                <a:solidFill>
                  <a:srgbClr val="0070C0"/>
                </a:solidFill>
              </a:rPr>
              <a:t>套接字</a:t>
            </a:r>
            <a:r>
              <a:rPr lang="en-US" altLang="zh-CN" b="1" dirty="0">
                <a:solidFill>
                  <a:srgbClr val="0070C0"/>
                </a:solidFill>
              </a:rPr>
              <a:t>Socket</a:t>
            </a:r>
          </a:p>
          <a:p>
            <a:r>
              <a:rPr lang="en-US" altLang="zh-CN" b="1" dirty="0">
                <a:solidFill>
                  <a:srgbClr val="0070C0"/>
                </a:solidFill>
              </a:rPr>
              <a:t>16.3.2 </a:t>
            </a:r>
            <a:r>
              <a:rPr lang="zh-CN" altLang="en-US" b="1" dirty="0">
                <a:solidFill>
                  <a:srgbClr val="0070C0"/>
                </a:solidFill>
              </a:rPr>
              <a:t>客户端的套接字对象</a:t>
            </a:r>
          </a:p>
          <a:p>
            <a:r>
              <a:rPr lang="en-US" altLang="zh-CN" b="1" dirty="0">
                <a:solidFill>
                  <a:srgbClr val="C00000"/>
                </a:solidFill>
              </a:rPr>
              <a:t>16.3.3 </a:t>
            </a:r>
            <a:r>
              <a:rPr lang="en-US" altLang="zh-CN" b="1" dirty="0" err="1">
                <a:solidFill>
                  <a:srgbClr val="C00000"/>
                </a:solidFill>
              </a:rPr>
              <a:t>ServerSocket</a:t>
            </a:r>
            <a:r>
              <a:rPr lang="zh-CN" altLang="en-US" b="1" dirty="0">
                <a:solidFill>
                  <a:srgbClr val="C00000"/>
                </a:solidFill>
              </a:rPr>
              <a:t>类</a:t>
            </a:r>
          </a:p>
          <a:p>
            <a:r>
              <a:rPr lang="en-US" altLang="zh-CN" b="1" dirty="0">
                <a:solidFill>
                  <a:srgbClr val="0070C0"/>
                </a:solidFill>
              </a:rPr>
              <a:t>16.3.4 </a:t>
            </a:r>
            <a:r>
              <a:rPr lang="zh-CN" altLang="en-US" b="1" dirty="0">
                <a:solidFill>
                  <a:srgbClr val="0070C0"/>
                </a:solidFill>
              </a:rPr>
              <a:t>把套接字连接放在一个线程中</a:t>
            </a:r>
          </a:p>
        </p:txBody>
      </p:sp>
      <p:sp>
        <p:nvSpPr>
          <p:cNvPr id="6" name="左箭头 5"/>
          <p:cNvSpPr/>
          <p:nvPr/>
        </p:nvSpPr>
        <p:spPr>
          <a:xfrm>
            <a:off x="3265041" y="1323348"/>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570783" y="603223"/>
            <a:ext cx="3996444"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try{  Socket </a:t>
            </a:r>
            <a:r>
              <a:rPr lang="en-US" altLang="zh-CN" b="1" dirty="0" err="1" smtClean="0"/>
              <a:t>sc</a:t>
            </a:r>
            <a:r>
              <a:rPr lang="en-US" altLang="zh-CN" dirty="0" smtClean="0"/>
              <a:t> = </a:t>
            </a:r>
            <a:r>
              <a:rPr lang="en-US" altLang="zh-CN" b="1" dirty="0" err="1" smtClean="0">
                <a:solidFill>
                  <a:srgbClr val="C00000"/>
                </a:solidFill>
              </a:rPr>
              <a:t>server_socket.accept</a:t>
            </a:r>
            <a:r>
              <a:rPr lang="en-US" altLang="zh-CN" b="1" dirty="0">
                <a:solidFill>
                  <a:srgbClr val="C00000"/>
                </a:solidFill>
              </a:rPr>
              <a:t>();</a:t>
            </a:r>
          </a:p>
          <a:p>
            <a:r>
              <a:rPr lang="en-US" altLang="zh-CN" dirty="0"/>
              <a:t>}</a:t>
            </a:r>
          </a:p>
          <a:p>
            <a:r>
              <a:rPr lang="en-US" altLang="zh-CN" dirty="0"/>
              <a:t>catch(</a:t>
            </a:r>
            <a:r>
              <a:rPr lang="en-US" altLang="zh-CN" dirty="0" err="1"/>
              <a:t>IOException</a:t>
            </a:r>
            <a:r>
              <a:rPr lang="en-US" altLang="zh-CN" dirty="0"/>
              <a:t> e){}</a:t>
            </a:r>
          </a:p>
        </p:txBody>
      </p:sp>
      <p:sp>
        <p:nvSpPr>
          <p:cNvPr id="4" name="矩形 3"/>
          <p:cNvSpPr/>
          <p:nvPr/>
        </p:nvSpPr>
        <p:spPr>
          <a:xfrm>
            <a:off x="3570783" y="1586861"/>
            <a:ext cx="4572000" cy="646331"/>
          </a:xfrm>
          <a:prstGeom prst="rect">
            <a:avLst/>
          </a:prstGeom>
        </p:spPr>
        <p:txBody>
          <a:bodyPr>
            <a:spAutoFit/>
          </a:bodyPr>
          <a:lstStyle/>
          <a:p>
            <a:r>
              <a:rPr lang="zh-CN" altLang="en-US" dirty="0"/>
              <a:t>需要注意的是</a:t>
            </a:r>
            <a:r>
              <a:rPr lang="en-US" altLang="zh-CN" dirty="0"/>
              <a:t>accept</a:t>
            </a:r>
            <a:r>
              <a:rPr lang="zh-CN" altLang="en-US" dirty="0"/>
              <a:t>方法也会堵塞线程的继续执行，直到接收到客户的呼叫。</a:t>
            </a:r>
          </a:p>
        </p:txBody>
      </p:sp>
      <p:sp>
        <p:nvSpPr>
          <p:cNvPr id="7" name="矩形 6"/>
          <p:cNvSpPr/>
          <p:nvPr/>
        </p:nvSpPr>
        <p:spPr>
          <a:xfrm>
            <a:off x="129282" y="2348880"/>
            <a:ext cx="8835206" cy="923330"/>
          </a:xfrm>
          <a:prstGeom prst="rect">
            <a:avLst/>
          </a:prstGeom>
        </p:spPr>
        <p:txBody>
          <a:bodyPr wrap="square">
            <a:spAutoFit/>
          </a:bodyPr>
          <a:lstStyle/>
          <a:p>
            <a:r>
              <a:rPr lang="zh-CN" altLang="en-US" dirty="0"/>
              <a:t>例子</a:t>
            </a:r>
            <a:r>
              <a:rPr lang="en-US" altLang="zh-CN" dirty="0"/>
              <a:t>5</a:t>
            </a:r>
            <a:r>
              <a:rPr lang="zh-CN" altLang="en-US" dirty="0"/>
              <a:t>中，客户端每隔</a:t>
            </a:r>
            <a:r>
              <a:rPr lang="en-US" altLang="zh-CN" dirty="0"/>
              <a:t>500</a:t>
            </a:r>
            <a:r>
              <a:rPr lang="zh-CN" altLang="en-US" dirty="0"/>
              <a:t>毫秒向服务器发送一个英文小写字母，服务器收到小写字母后，将对应的大写字母发回给客户。首先将例子</a:t>
            </a:r>
            <a:r>
              <a:rPr lang="en-US" altLang="zh-CN" dirty="0"/>
              <a:t>5</a:t>
            </a:r>
            <a:r>
              <a:rPr lang="zh-CN" altLang="en-US" dirty="0"/>
              <a:t>中服务器端的</a:t>
            </a:r>
            <a:r>
              <a:rPr lang="en-US" altLang="zh-CN" b="1" dirty="0"/>
              <a:t>Server.java</a:t>
            </a:r>
            <a:r>
              <a:rPr lang="zh-CN" altLang="en-US" dirty="0"/>
              <a:t>编译通过，并运行起来，等待客户的呼叫。</a:t>
            </a:r>
          </a:p>
        </p:txBody>
      </p:sp>
      <p:sp>
        <p:nvSpPr>
          <p:cNvPr id="11" name="矩形 10"/>
          <p:cNvSpPr/>
          <p:nvPr/>
        </p:nvSpPr>
        <p:spPr>
          <a:xfrm>
            <a:off x="251520" y="3273281"/>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5</a:t>
            </a:r>
            <a:endParaRPr lang="zh-CN" altLang="en-US" dirty="0"/>
          </a:p>
        </p:txBody>
      </p:sp>
      <p:sp>
        <p:nvSpPr>
          <p:cNvPr id="12" name="矩形 11"/>
          <p:cNvSpPr/>
          <p:nvPr/>
        </p:nvSpPr>
        <p:spPr>
          <a:xfrm>
            <a:off x="238423" y="3793087"/>
            <a:ext cx="1476164" cy="646331"/>
          </a:xfrm>
          <a:prstGeom prst="rect">
            <a:avLst/>
          </a:prstGeom>
        </p:spPr>
        <p:txBody>
          <a:bodyPr wrap="square">
            <a:spAutoFit/>
          </a:bodyPr>
          <a:lstStyle/>
          <a:p>
            <a:r>
              <a:rPr lang="en-US" altLang="zh-CN" dirty="0">
                <a:hlinkClick r:id="rId2" action="ppaction://hlinkfile"/>
              </a:rPr>
              <a:t>Client.java</a:t>
            </a:r>
            <a:endParaRPr lang="en-US" altLang="zh-CN" dirty="0"/>
          </a:p>
          <a:p>
            <a:r>
              <a:rPr lang="en-US" altLang="zh-CN" dirty="0">
                <a:hlinkClick r:id="rId3" action="ppaction://hlinkfile"/>
              </a:rPr>
              <a:t>Server.java</a:t>
            </a:r>
            <a:endParaRPr lang="zh-CN" altLang="en-US" dirty="0"/>
          </a:p>
        </p:txBody>
      </p:sp>
      <p:sp>
        <p:nvSpPr>
          <p:cNvPr id="13" name="下箭头 12"/>
          <p:cNvSpPr/>
          <p:nvPr/>
        </p:nvSpPr>
        <p:spPr>
          <a:xfrm>
            <a:off x="467544" y="3642613"/>
            <a:ext cx="360040" cy="1464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8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959" y="3569604"/>
            <a:ext cx="3546163" cy="1739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2482418" y="5661248"/>
            <a:ext cx="877163"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zh-CN" altLang="en-US" dirty="0" smtClean="0"/>
              <a:t>客户端</a:t>
            </a:r>
            <a:endParaRPr lang="zh-CN" altLang="en-US" dirty="0"/>
          </a:p>
        </p:txBody>
      </p:sp>
      <p:sp>
        <p:nvSpPr>
          <p:cNvPr id="15" name="上箭头 14"/>
          <p:cNvSpPr/>
          <p:nvPr/>
        </p:nvSpPr>
        <p:spPr>
          <a:xfrm>
            <a:off x="2746388" y="5517232"/>
            <a:ext cx="349225" cy="1440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88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3502929"/>
            <a:ext cx="3221598" cy="1792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6276873" y="5661248"/>
            <a:ext cx="1107996" cy="369332"/>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zh-CN" altLang="en-US" dirty="0"/>
              <a:t>服务器端</a:t>
            </a:r>
          </a:p>
        </p:txBody>
      </p:sp>
      <p:sp>
        <p:nvSpPr>
          <p:cNvPr id="17" name="上箭头 16"/>
          <p:cNvSpPr/>
          <p:nvPr/>
        </p:nvSpPr>
        <p:spPr>
          <a:xfrm>
            <a:off x="6660232" y="5517232"/>
            <a:ext cx="432048" cy="144016"/>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452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16.3 </a:t>
            </a:r>
            <a:r>
              <a:rPr lang="zh-CN" altLang="zh-CN" sz="2400" b="1" dirty="0"/>
              <a:t>套接字</a:t>
            </a:r>
          </a:p>
        </p:txBody>
      </p:sp>
      <p:sp>
        <p:nvSpPr>
          <p:cNvPr id="5" name="矩形 4"/>
          <p:cNvSpPr/>
          <p:nvPr/>
        </p:nvSpPr>
        <p:spPr>
          <a:xfrm>
            <a:off x="107504" y="764704"/>
            <a:ext cx="324036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16.3.1 </a:t>
            </a:r>
            <a:r>
              <a:rPr lang="zh-CN" altLang="en-US" b="1" dirty="0">
                <a:solidFill>
                  <a:srgbClr val="0070C0"/>
                </a:solidFill>
              </a:rPr>
              <a:t>套接字</a:t>
            </a:r>
            <a:r>
              <a:rPr lang="en-US" altLang="zh-CN" b="1" dirty="0">
                <a:solidFill>
                  <a:srgbClr val="0070C0"/>
                </a:solidFill>
              </a:rPr>
              <a:t>Socket</a:t>
            </a:r>
          </a:p>
          <a:p>
            <a:r>
              <a:rPr lang="en-US" altLang="zh-CN" b="1" dirty="0">
                <a:solidFill>
                  <a:srgbClr val="0070C0"/>
                </a:solidFill>
              </a:rPr>
              <a:t>16.3.2 </a:t>
            </a:r>
            <a:r>
              <a:rPr lang="zh-CN" altLang="en-US" b="1" dirty="0">
                <a:solidFill>
                  <a:srgbClr val="0070C0"/>
                </a:solidFill>
              </a:rPr>
              <a:t>客户端的套接字对象</a:t>
            </a:r>
          </a:p>
          <a:p>
            <a:r>
              <a:rPr lang="en-US" altLang="zh-CN" b="1" dirty="0">
                <a:solidFill>
                  <a:srgbClr val="0070C0"/>
                </a:solidFill>
              </a:rPr>
              <a:t>16.3.3 </a:t>
            </a:r>
            <a:r>
              <a:rPr lang="en-US" altLang="zh-CN" b="1" dirty="0" err="1">
                <a:solidFill>
                  <a:srgbClr val="0070C0"/>
                </a:solidFill>
              </a:rPr>
              <a:t>ServerSocket</a:t>
            </a:r>
            <a:r>
              <a:rPr lang="zh-CN" altLang="en-US" b="1" dirty="0">
                <a:solidFill>
                  <a:srgbClr val="0070C0"/>
                </a:solidFill>
              </a:rPr>
              <a:t>类</a:t>
            </a:r>
          </a:p>
          <a:p>
            <a:r>
              <a:rPr lang="en-US" altLang="zh-CN" b="1" dirty="0">
                <a:solidFill>
                  <a:srgbClr val="C00000"/>
                </a:solidFill>
              </a:rPr>
              <a:t>16.3.4 </a:t>
            </a:r>
            <a:r>
              <a:rPr lang="zh-CN" altLang="en-US" b="1" dirty="0">
                <a:solidFill>
                  <a:srgbClr val="C00000"/>
                </a:solidFill>
              </a:rPr>
              <a:t>把套接字连接放在一个线程中</a:t>
            </a:r>
          </a:p>
        </p:txBody>
      </p:sp>
      <p:sp>
        <p:nvSpPr>
          <p:cNvPr id="6" name="左箭头 5"/>
          <p:cNvSpPr/>
          <p:nvPr/>
        </p:nvSpPr>
        <p:spPr>
          <a:xfrm>
            <a:off x="3311063" y="1730006"/>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1520" y="3273281"/>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6</a:t>
            </a:r>
            <a:endParaRPr lang="zh-CN" altLang="en-US" dirty="0"/>
          </a:p>
        </p:txBody>
      </p:sp>
      <p:sp>
        <p:nvSpPr>
          <p:cNvPr id="12" name="矩形 11"/>
          <p:cNvSpPr/>
          <p:nvPr/>
        </p:nvSpPr>
        <p:spPr>
          <a:xfrm>
            <a:off x="238423" y="3793087"/>
            <a:ext cx="1476164" cy="646331"/>
          </a:xfrm>
          <a:prstGeom prst="rect">
            <a:avLst/>
          </a:prstGeom>
        </p:spPr>
        <p:txBody>
          <a:bodyPr wrap="square">
            <a:spAutoFit/>
          </a:bodyPr>
          <a:lstStyle/>
          <a:p>
            <a:r>
              <a:rPr lang="en-US" altLang="zh-CN" dirty="0">
                <a:hlinkClick r:id="rId2" action="ppaction://hlinkfile"/>
              </a:rPr>
              <a:t>Client.java</a:t>
            </a:r>
            <a:endParaRPr lang="en-US" altLang="zh-CN" dirty="0"/>
          </a:p>
          <a:p>
            <a:r>
              <a:rPr lang="en-US" altLang="zh-CN" dirty="0">
                <a:hlinkClick r:id="rId3" action="ppaction://hlinkfile"/>
              </a:rPr>
              <a:t>Server.java</a:t>
            </a:r>
            <a:endParaRPr lang="zh-CN" altLang="en-US" dirty="0"/>
          </a:p>
        </p:txBody>
      </p:sp>
      <p:sp>
        <p:nvSpPr>
          <p:cNvPr id="13" name="下箭头 12"/>
          <p:cNvSpPr/>
          <p:nvPr/>
        </p:nvSpPr>
        <p:spPr>
          <a:xfrm>
            <a:off x="467544" y="3642613"/>
            <a:ext cx="360040" cy="1464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482418" y="5661248"/>
            <a:ext cx="877163"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zh-CN" altLang="en-US" dirty="0" smtClean="0"/>
              <a:t>客户端</a:t>
            </a:r>
            <a:endParaRPr lang="zh-CN" altLang="en-US" dirty="0"/>
          </a:p>
        </p:txBody>
      </p:sp>
      <p:sp>
        <p:nvSpPr>
          <p:cNvPr id="15" name="上箭头 14"/>
          <p:cNvSpPr/>
          <p:nvPr/>
        </p:nvSpPr>
        <p:spPr>
          <a:xfrm>
            <a:off x="2746388" y="5517232"/>
            <a:ext cx="349225" cy="1440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276873" y="5661248"/>
            <a:ext cx="1107996" cy="369332"/>
          </a:xfrm>
          <a:prstGeom prst="rect">
            <a:avLst/>
          </a:prstGeom>
        </p:spPr>
        <p:style>
          <a:lnRef idx="3">
            <a:schemeClr val="lt1"/>
          </a:lnRef>
          <a:fillRef idx="1">
            <a:schemeClr val="dk1"/>
          </a:fillRef>
          <a:effectRef idx="1">
            <a:schemeClr val="dk1"/>
          </a:effectRef>
          <a:fontRef idx="minor">
            <a:schemeClr val="lt1"/>
          </a:fontRef>
        </p:style>
        <p:txBody>
          <a:bodyPr wrap="none">
            <a:spAutoFit/>
          </a:bodyPr>
          <a:lstStyle/>
          <a:p>
            <a:r>
              <a:rPr lang="zh-CN" altLang="en-US" dirty="0"/>
              <a:t>服务器端</a:t>
            </a:r>
          </a:p>
        </p:txBody>
      </p:sp>
      <p:sp>
        <p:nvSpPr>
          <p:cNvPr id="17" name="上箭头 16"/>
          <p:cNvSpPr/>
          <p:nvPr/>
        </p:nvSpPr>
        <p:spPr>
          <a:xfrm>
            <a:off x="6660232" y="5517232"/>
            <a:ext cx="432048" cy="144016"/>
          </a:xfrm>
          <a:prstGeom prst="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03658" y="626205"/>
            <a:ext cx="5540342" cy="1477328"/>
          </a:xfrm>
          <a:prstGeom prst="rect">
            <a:avLst/>
          </a:prstGeom>
        </p:spPr>
        <p:txBody>
          <a:bodyPr wrap="square">
            <a:spAutoFit/>
          </a:bodyPr>
          <a:lstStyle/>
          <a:p>
            <a:r>
              <a:rPr lang="zh-CN" altLang="en-US" dirty="0"/>
              <a:t>使用套接字连接时，可能在另一端数据发送出来之前，就已经开始试着读取了，这时，就会堵塞本线程，直到该读取方法成功读取到信息，本线程才继续执行后续的操作。因此，服务器端收到一个客户的套接字后，就应该启动一个专门为该客户服务的线程。</a:t>
            </a:r>
          </a:p>
        </p:txBody>
      </p:sp>
      <p:sp>
        <p:nvSpPr>
          <p:cNvPr id="9" name="矩形 8"/>
          <p:cNvSpPr/>
          <p:nvPr/>
        </p:nvSpPr>
        <p:spPr>
          <a:xfrm>
            <a:off x="184480" y="2257618"/>
            <a:ext cx="8780007" cy="646331"/>
          </a:xfrm>
          <a:prstGeom prst="rect">
            <a:avLst/>
          </a:prstGeom>
        </p:spPr>
        <p:txBody>
          <a:bodyPr wrap="square">
            <a:spAutoFit/>
          </a:bodyPr>
          <a:lstStyle/>
          <a:p>
            <a:r>
              <a:rPr lang="zh-CN" altLang="en-US" dirty="0"/>
              <a:t>例子</a:t>
            </a:r>
            <a:r>
              <a:rPr lang="en-US" altLang="zh-CN" dirty="0"/>
              <a:t>6</a:t>
            </a:r>
            <a:r>
              <a:rPr lang="zh-CN" altLang="en-US" dirty="0"/>
              <a:t>中，客户输入圆的半径并发送给服务器，服务器把计算出的圆的面积返回给客户</a:t>
            </a:r>
            <a:r>
              <a:rPr lang="zh-CN" altLang="en-US" dirty="0" smtClean="0"/>
              <a:t>。首先</a:t>
            </a:r>
            <a:r>
              <a:rPr lang="zh-CN" altLang="en-US" dirty="0"/>
              <a:t>将例子</a:t>
            </a:r>
            <a:r>
              <a:rPr lang="en-US" altLang="zh-CN" dirty="0"/>
              <a:t>6</a:t>
            </a:r>
            <a:r>
              <a:rPr lang="zh-CN" altLang="en-US" dirty="0"/>
              <a:t>中服务器</a:t>
            </a:r>
            <a:r>
              <a:rPr lang="zh-CN" altLang="en-US" dirty="0" smtClean="0"/>
              <a:t>端的</a:t>
            </a:r>
            <a:r>
              <a:rPr lang="en-US" altLang="zh-CN" b="1" dirty="0" smtClean="0"/>
              <a:t>Server.java</a:t>
            </a:r>
            <a:r>
              <a:rPr lang="zh-CN" altLang="en-US" dirty="0" smtClean="0"/>
              <a:t>编译</a:t>
            </a:r>
            <a:r>
              <a:rPr lang="zh-CN" altLang="en-US" dirty="0"/>
              <a:t>通过，并运行起来，等待客户的呼叫。</a:t>
            </a:r>
          </a:p>
        </p:txBody>
      </p:sp>
      <p:pic>
        <p:nvPicPr>
          <p:cNvPr id="798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860" y="3140968"/>
            <a:ext cx="3654406"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0950" y="3190563"/>
            <a:ext cx="3262659" cy="2327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1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16.4 UDP</a:t>
            </a:r>
            <a:r>
              <a:rPr lang="zh-CN" altLang="zh-CN" sz="2400" b="1" dirty="0"/>
              <a:t>数 据 报</a:t>
            </a:r>
          </a:p>
        </p:txBody>
      </p:sp>
      <p:sp>
        <p:nvSpPr>
          <p:cNvPr id="5" name="矩形 4"/>
          <p:cNvSpPr/>
          <p:nvPr/>
        </p:nvSpPr>
        <p:spPr>
          <a:xfrm>
            <a:off x="107504" y="764704"/>
            <a:ext cx="324036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16.4.1 </a:t>
            </a:r>
            <a:r>
              <a:rPr lang="zh-CN" altLang="en-US" b="1" dirty="0">
                <a:solidFill>
                  <a:srgbClr val="C00000"/>
                </a:solidFill>
              </a:rPr>
              <a:t>发送数据包</a:t>
            </a:r>
          </a:p>
          <a:p>
            <a:r>
              <a:rPr lang="en-US" altLang="zh-CN" b="1" dirty="0">
                <a:solidFill>
                  <a:srgbClr val="0070C0"/>
                </a:solidFill>
              </a:rPr>
              <a:t>16.4.2 </a:t>
            </a:r>
            <a:r>
              <a:rPr lang="zh-CN" altLang="en-US" b="1" dirty="0">
                <a:solidFill>
                  <a:srgbClr val="0070C0"/>
                </a:solidFill>
              </a:rPr>
              <a:t>接收数据包</a:t>
            </a:r>
            <a:endParaRPr lang="zh-CN" altLang="en-US" b="1" dirty="0">
              <a:solidFill>
                <a:srgbClr val="C00000"/>
              </a:solidFill>
            </a:endParaRPr>
          </a:p>
        </p:txBody>
      </p:sp>
      <p:sp>
        <p:nvSpPr>
          <p:cNvPr id="6" name="左箭头 5"/>
          <p:cNvSpPr/>
          <p:nvPr/>
        </p:nvSpPr>
        <p:spPr>
          <a:xfrm>
            <a:off x="3359581" y="774492"/>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47613" y="791870"/>
            <a:ext cx="394872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1</a:t>
            </a:r>
            <a:r>
              <a:rPr lang="zh-CN" altLang="zh-CN" b="1" dirty="0"/>
              <a:t>．用</a:t>
            </a:r>
            <a:r>
              <a:rPr lang="en-US" altLang="zh-CN" b="1" dirty="0" err="1"/>
              <a:t>DatagramPacket</a:t>
            </a:r>
            <a:r>
              <a:rPr lang="zh-CN" altLang="zh-CN" b="1" dirty="0"/>
              <a:t>类将数据打包</a:t>
            </a:r>
            <a:endParaRPr lang="zh-CN" altLang="en-US" b="1" dirty="0"/>
          </a:p>
        </p:txBody>
      </p:sp>
      <p:sp>
        <p:nvSpPr>
          <p:cNvPr id="4" name="矩形 3"/>
          <p:cNvSpPr/>
          <p:nvPr/>
        </p:nvSpPr>
        <p:spPr>
          <a:xfrm>
            <a:off x="117226" y="1420857"/>
            <a:ext cx="8847262" cy="646331"/>
          </a:xfrm>
          <a:prstGeom prst="rect">
            <a:avLst/>
          </a:prstGeom>
        </p:spPr>
        <p:txBody>
          <a:bodyPr wrap="square">
            <a:spAutoFit/>
          </a:bodyPr>
          <a:lstStyle/>
          <a:p>
            <a:r>
              <a:rPr lang="zh-CN" altLang="en-US" dirty="0"/>
              <a:t>构造方法创建待发送的数据包</a:t>
            </a:r>
            <a:r>
              <a:rPr lang="zh-CN" altLang="en-US" dirty="0" smtClean="0"/>
              <a:t>：  </a:t>
            </a:r>
            <a:endParaRPr lang="en-US" altLang="zh-CN" dirty="0" smtClean="0"/>
          </a:p>
          <a:p>
            <a:r>
              <a:rPr lang="zh-CN" altLang="en-US" dirty="0" smtClean="0"/>
              <a:t>  </a:t>
            </a:r>
            <a:r>
              <a:rPr lang="en-US" altLang="zh-CN" b="1" dirty="0" err="1"/>
              <a:t>DatagramPacket</a:t>
            </a:r>
            <a:r>
              <a:rPr lang="en-US" altLang="zh-CN" b="1" dirty="0"/>
              <a:t>(byte data[],</a:t>
            </a:r>
            <a:r>
              <a:rPr lang="en-US" altLang="zh-CN" b="1" dirty="0" err="1"/>
              <a:t>int</a:t>
            </a:r>
            <a:r>
              <a:rPr lang="en-US" altLang="zh-CN" b="1" dirty="0"/>
              <a:t> </a:t>
            </a:r>
            <a:r>
              <a:rPr lang="en-US" altLang="zh-CN" b="1" dirty="0" err="1"/>
              <a:t>length,InetAddtress</a:t>
            </a:r>
            <a:r>
              <a:rPr lang="en-US" altLang="zh-CN" b="1" dirty="0"/>
              <a:t> </a:t>
            </a:r>
            <a:r>
              <a:rPr lang="en-US" altLang="zh-CN" b="1" dirty="0" err="1"/>
              <a:t>address,int</a:t>
            </a:r>
            <a:r>
              <a:rPr lang="en-US" altLang="zh-CN" b="1" dirty="0"/>
              <a:t> port)</a:t>
            </a:r>
          </a:p>
        </p:txBody>
      </p:sp>
      <p:sp>
        <p:nvSpPr>
          <p:cNvPr id="7" name="矩形 6"/>
          <p:cNvSpPr/>
          <p:nvPr/>
        </p:nvSpPr>
        <p:spPr>
          <a:xfrm>
            <a:off x="146966" y="2067188"/>
            <a:ext cx="8529490" cy="369332"/>
          </a:xfrm>
          <a:prstGeom prst="rect">
            <a:avLst/>
          </a:prstGeom>
        </p:spPr>
        <p:txBody>
          <a:bodyPr wrap="square">
            <a:spAutoFit/>
          </a:bodyPr>
          <a:lstStyle/>
          <a:p>
            <a:r>
              <a:rPr lang="zh-CN" altLang="en-US" dirty="0" smtClean="0"/>
              <a:t>含有</a:t>
            </a:r>
            <a:r>
              <a:rPr lang="en-US" altLang="zh-CN" b="1" dirty="0" smtClean="0"/>
              <a:t>data</a:t>
            </a:r>
            <a:r>
              <a:rPr lang="zh-CN" altLang="en-US" dirty="0"/>
              <a:t>数组指定的</a:t>
            </a:r>
            <a:r>
              <a:rPr lang="zh-CN" altLang="en-US" dirty="0" smtClean="0"/>
              <a:t>数据</a:t>
            </a:r>
            <a:r>
              <a:rPr lang="en-US" altLang="zh-CN" dirty="0" smtClean="0"/>
              <a:t>,</a:t>
            </a:r>
            <a:r>
              <a:rPr lang="zh-CN" altLang="en-US" dirty="0" smtClean="0"/>
              <a:t>数据包</a:t>
            </a:r>
            <a:r>
              <a:rPr lang="zh-CN" altLang="en-US" dirty="0"/>
              <a:t>将发送到地址是</a:t>
            </a:r>
            <a:r>
              <a:rPr lang="en-US" altLang="zh-CN" b="1" dirty="0"/>
              <a:t>address</a:t>
            </a:r>
            <a:r>
              <a:rPr lang="zh-CN" altLang="en-US" dirty="0"/>
              <a:t>、端口号是</a:t>
            </a:r>
            <a:r>
              <a:rPr lang="en-US" altLang="zh-CN" b="1" dirty="0"/>
              <a:t>port</a:t>
            </a:r>
            <a:r>
              <a:rPr lang="zh-CN" altLang="en-US" dirty="0"/>
              <a:t>的主机</a:t>
            </a:r>
            <a:r>
              <a:rPr lang="zh-CN" altLang="en-US" dirty="0" smtClean="0"/>
              <a:t>上</a:t>
            </a:r>
            <a:r>
              <a:rPr lang="en-US" altLang="zh-CN" dirty="0" smtClean="0"/>
              <a:t>.</a:t>
            </a:r>
            <a:endParaRPr lang="zh-CN" altLang="en-US" dirty="0"/>
          </a:p>
        </p:txBody>
      </p:sp>
      <p:sp>
        <p:nvSpPr>
          <p:cNvPr id="8" name="矩形 7"/>
          <p:cNvSpPr/>
          <p:nvPr/>
        </p:nvSpPr>
        <p:spPr>
          <a:xfrm>
            <a:off x="117226" y="2445236"/>
            <a:ext cx="8703246" cy="1200329"/>
          </a:xfrm>
          <a:prstGeom prst="rect">
            <a:avLst/>
          </a:prstGeom>
        </p:spPr>
        <p:txBody>
          <a:bodyPr wrap="square">
            <a:spAutoFit/>
          </a:bodyPr>
          <a:lstStyle/>
          <a:p>
            <a:r>
              <a:rPr lang="zh-CN" altLang="en-US" dirty="0"/>
              <a:t>例如：</a:t>
            </a:r>
          </a:p>
          <a:p>
            <a:r>
              <a:rPr lang="en-US" altLang="zh-CN" dirty="0"/>
              <a:t>byte data[]="</a:t>
            </a:r>
            <a:r>
              <a:rPr lang="zh-CN" altLang="en-US" dirty="0"/>
              <a:t>近来好吗</a:t>
            </a:r>
            <a:r>
              <a:rPr lang="en-US" altLang="zh-CN" dirty="0"/>
              <a:t>".</a:t>
            </a:r>
            <a:r>
              <a:rPr lang="en-US" altLang="zh-CN" dirty="0" err="1"/>
              <a:t>getByte</a:t>
            </a:r>
            <a:r>
              <a:rPr lang="en-US" altLang="zh-CN" dirty="0"/>
              <a:t>();</a:t>
            </a:r>
          </a:p>
          <a:p>
            <a:r>
              <a:rPr lang="en-US" altLang="zh-CN" dirty="0" err="1"/>
              <a:t>InetAddtress</a:t>
            </a:r>
            <a:r>
              <a:rPr lang="en-US" altLang="zh-CN" dirty="0"/>
              <a:t> address=</a:t>
            </a:r>
            <a:r>
              <a:rPr lang="en-US" altLang="zh-CN" dirty="0" err="1"/>
              <a:t>InetAddtress.getName</a:t>
            </a:r>
            <a:r>
              <a:rPr lang="en-US" altLang="zh-CN" dirty="0"/>
              <a:t>("www.sian.com.cn");</a:t>
            </a:r>
          </a:p>
          <a:p>
            <a:r>
              <a:rPr lang="en-US" altLang="zh-CN" b="1" dirty="0" err="1"/>
              <a:t>DatagramPacket</a:t>
            </a:r>
            <a:r>
              <a:rPr lang="en-US" altLang="zh-CN" b="1" dirty="0"/>
              <a:t> </a:t>
            </a:r>
            <a:r>
              <a:rPr lang="en-US" altLang="zh-CN" b="1" dirty="0" err="1"/>
              <a:t>data_pack</a:t>
            </a:r>
            <a:r>
              <a:rPr lang="en-US" altLang="zh-CN" b="1" dirty="0"/>
              <a:t>=new </a:t>
            </a:r>
            <a:r>
              <a:rPr lang="en-US" altLang="zh-CN" b="1" dirty="0" err="1"/>
              <a:t>DatagramPacket</a:t>
            </a:r>
            <a:r>
              <a:rPr lang="en-US" altLang="zh-CN" b="1" dirty="0"/>
              <a:t>(</a:t>
            </a:r>
            <a:r>
              <a:rPr lang="en-US" altLang="zh-CN" b="1" dirty="0" err="1"/>
              <a:t>data,data.length</a:t>
            </a:r>
            <a:r>
              <a:rPr lang="en-US" altLang="zh-CN" b="1" dirty="0"/>
              <a:t>, address,980);</a:t>
            </a:r>
          </a:p>
        </p:txBody>
      </p:sp>
      <p:sp>
        <p:nvSpPr>
          <p:cNvPr id="10" name="矩形 9"/>
          <p:cNvSpPr/>
          <p:nvPr/>
        </p:nvSpPr>
        <p:spPr>
          <a:xfrm>
            <a:off x="176682" y="3789040"/>
            <a:ext cx="360579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2 </a:t>
            </a:r>
            <a:r>
              <a:rPr lang="en-US" altLang="zh-CN" b="1" dirty="0"/>
              <a:t>.</a:t>
            </a:r>
            <a:r>
              <a:rPr lang="en-US" altLang="zh-CN" b="1" dirty="0" err="1" smtClean="0"/>
              <a:t>DatagramSocket</a:t>
            </a:r>
            <a:r>
              <a:rPr lang="zh-CN" altLang="en-US" b="1" dirty="0" smtClean="0"/>
              <a:t>对象发送数据包</a:t>
            </a:r>
            <a:endParaRPr lang="zh-CN" altLang="en-US" b="1" dirty="0"/>
          </a:p>
        </p:txBody>
      </p:sp>
      <p:sp>
        <p:nvSpPr>
          <p:cNvPr id="18" name="矩形 17"/>
          <p:cNvSpPr/>
          <p:nvPr/>
        </p:nvSpPr>
        <p:spPr>
          <a:xfrm>
            <a:off x="181270" y="4168194"/>
            <a:ext cx="8783217" cy="646331"/>
          </a:xfrm>
          <a:prstGeom prst="rect">
            <a:avLst/>
          </a:prstGeom>
        </p:spPr>
        <p:txBody>
          <a:bodyPr wrap="square">
            <a:spAutoFit/>
          </a:bodyPr>
          <a:lstStyle/>
          <a:p>
            <a:r>
              <a:rPr lang="zh-CN" altLang="en-US" dirty="0"/>
              <a:t>用</a:t>
            </a:r>
            <a:r>
              <a:rPr lang="en-US" altLang="zh-CN" dirty="0" err="1"/>
              <a:t>DatagramSocket</a:t>
            </a:r>
            <a:r>
              <a:rPr lang="zh-CN" altLang="en-US" dirty="0"/>
              <a:t>类的不带参数的构造方法：</a:t>
            </a:r>
            <a:r>
              <a:rPr lang="en-US" altLang="zh-CN" dirty="0" err="1"/>
              <a:t>DatagramSocket</a:t>
            </a:r>
            <a:r>
              <a:rPr lang="en-US" altLang="zh-CN" dirty="0"/>
              <a:t>()</a:t>
            </a:r>
            <a:r>
              <a:rPr lang="zh-CN" altLang="en-US" dirty="0"/>
              <a:t>创建一个对象，该对象负责发送数据包。例如：</a:t>
            </a:r>
          </a:p>
        </p:txBody>
      </p:sp>
      <p:sp>
        <p:nvSpPr>
          <p:cNvPr id="19" name="矩形 18"/>
          <p:cNvSpPr/>
          <p:nvPr/>
        </p:nvSpPr>
        <p:spPr>
          <a:xfrm>
            <a:off x="334300" y="4941168"/>
            <a:ext cx="7118020" cy="646331"/>
          </a:xfrm>
          <a:prstGeom prst="rect">
            <a:avLst/>
          </a:prstGeom>
        </p:spPr>
        <p:txBody>
          <a:bodyPr wrap="square">
            <a:spAutoFit/>
          </a:bodyPr>
          <a:lstStyle/>
          <a:p>
            <a:r>
              <a:rPr lang="en-US" altLang="zh-CN" dirty="0" err="1"/>
              <a:t>DatagramSocket</a:t>
            </a:r>
            <a:r>
              <a:rPr lang="en-US" altLang="zh-CN" dirty="0"/>
              <a:t>  </a:t>
            </a:r>
            <a:r>
              <a:rPr lang="en-US" altLang="zh-CN" b="1" dirty="0" err="1" smtClean="0"/>
              <a:t>mail_out</a:t>
            </a:r>
            <a:r>
              <a:rPr lang="en-US" altLang="zh-CN" dirty="0" smtClean="0"/>
              <a:t> = new </a:t>
            </a:r>
            <a:r>
              <a:rPr lang="en-US" altLang="zh-CN" dirty="0" err="1"/>
              <a:t>DatagramSocket</a:t>
            </a:r>
            <a:r>
              <a:rPr lang="en-US" altLang="zh-CN" dirty="0"/>
              <a:t>();</a:t>
            </a:r>
          </a:p>
          <a:p>
            <a:r>
              <a:rPr lang="en-US" altLang="zh-CN" b="1" dirty="0" err="1"/>
              <a:t>mail_out</a:t>
            </a:r>
            <a:r>
              <a:rPr lang="en-US" altLang="zh-CN" dirty="0" err="1"/>
              <a:t>.send</a:t>
            </a:r>
            <a:r>
              <a:rPr lang="en-US" altLang="zh-CN" dirty="0"/>
              <a:t>(</a:t>
            </a:r>
            <a:r>
              <a:rPr lang="en-US" altLang="zh-CN" dirty="0" err="1"/>
              <a:t>data_pack</a:t>
            </a:r>
            <a:r>
              <a:rPr lang="en-US" altLang="zh-CN" dirty="0"/>
              <a:t>);</a:t>
            </a:r>
          </a:p>
        </p:txBody>
      </p:sp>
    </p:spTree>
    <p:extLst>
      <p:ext uri="{BB962C8B-B14F-4D97-AF65-F5344CB8AC3E}">
        <p14:creationId xmlns:p14="http://schemas.microsoft.com/office/powerpoint/2010/main" val="241392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16.4 UDP</a:t>
            </a:r>
            <a:r>
              <a:rPr lang="zh-CN" altLang="zh-CN" sz="2400" b="1" dirty="0"/>
              <a:t>数 据 报</a:t>
            </a:r>
          </a:p>
        </p:txBody>
      </p:sp>
      <p:sp>
        <p:nvSpPr>
          <p:cNvPr id="5" name="矩形 4"/>
          <p:cNvSpPr/>
          <p:nvPr/>
        </p:nvSpPr>
        <p:spPr>
          <a:xfrm>
            <a:off x="107504" y="764704"/>
            <a:ext cx="324036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16.4.1 </a:t>
            </a:r>
            <a:r>
              <a:rPr lang="zh-CN" altLang="en-US" b="1" dirty="0">
                <a:solidFill>
                  <a:srgbClr val="0070C0"/>
                </a:solidFill>
              </a:rPr>
              <a:t>发送数据包</a:t>
            </a:r>
          </a:p>
          <a:p>
            <a:r>
              <a:rPr lang="en-US" altLang="zh-CN" b="1" dirty="0">
                <a:solidFill>
                  <a:srgbClr val="C00000"/>
                </a:solidFill>
              </a:rPr>
              <a:t>16.4.2 </a:t>
            </a:r>
            <a:r>
              <a:rPr lang="zh-CN" altLang="en-US" b="1" dirty="0">
                <a:solidFill>
                  <a:srgbClr val="C00000"/>
                </a:solidFill>
              </a:rPr>
              <a:t>接收数据包</a:t>
            </a:r>
          </a:p>
        </p:txBody>
      </p:sp>
      <p:sp>
        <p:nvSpPr>
          <p:cNvPr id="6" name="左箭头 5"/>
          <p:cNvSpPr/>
          <p:nvPr/>
        </p:nvSpPr>
        <p:spPr>
          <a:xfrm>
            <a:off x="3261587" y="1087869"/>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647613" y="791870"/>
            <a:ext cx="5028843"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1</a:t>
            </a:r>
            <a:r>
              <a:rPr lang="zh-CN" altLang="zh-CN" b="1" dirty="0"/>
              <a:t>．</a:t>
            </a:r>
            <a:r>
              <a:rPr lang="zh-CN" altLang="zh-CN" b="1" dirty="0" smtClean="0"/>
              <a:t>用</a:t>
            </a:r>
            <a:r>
              <a:rPr lang="en-US" altLang="zh-CN" b="1" dirty="0" err="1"/>
              <a:t>DatagramSocket</a:t>
            </a:r>
            <a:r>
              <a:rPr lang="en-US" altLang="zh-CN" b="1" dirty="0"/>
              <a:t>(</a:t>
            </a:r>
            <a:r>
              <a:rPr lang="en-US" altLang="zh-CN" b="1" dirty="0" err="1"/>
              <a:t>int</a:t>
            </a:r>
            <a:r>
              <a:rPr lang="en-US" altLang="zh-CN" b="1" dirty="0"/>
              <a:t> </a:t>
            </a:r>
            <a:r>
              <a:rPr lang="en-US" altLang="zh-CN" b="1" dirty="0" smtClean="0"/>
              <a:t>port</a:t>
            </a:r>
            <a:r>
              <a:rPr lang="zh-CN" altLang="en-US" b="1" dirty="0" smtClean="0"/>
              <a:t>）</a:t>
            </a:r>
            <a:r>
              <a:rPr lang="zh-CN" altLang="zh-CN" b="1" dirty="0" smtClean="0"/>
              <a:t>对象</a:t>
            </a:r>
            <a:r>
              <a:rPr lang="zh-CN" altLang="en-US" b="1" dirty="0" smtClean="0"/>
              <a:t>接受数据包</a:t>
            </a:r>
            <a:endParaRPr lang="zh-CN" altLang="en-US" b="1" dirty="0"/>
          </a:p>
        </p:txBody>
      </p:sp>
      <p:sp>
        <p:nvSpPr>
          <p:cNvPr id="4" name="矩形 3"/>
          <p:cNvSpPr/>
          <p:nvPr/>
        </p:nvSpPr>
        <p:spPr>
          <a:xfrm>
            <a:off x="146966" y="1447909"/>
            <a:ext cx="8847262" cy="369332"/>
          </a:xfrm>
          <a:prstGeom prst="rect">
            <a:avLst/>
          </a:prstGeom>
        </p:spPr>
        <p:txBody>
          <a:bodyPr wrap="square">
            <a:spAutoFit/>
          </a:bodyPr>
          <a:lstStyle/>
          <a:p>
            <a:r>
              <a:rPr lang="en-US" altLang="zh-CN" b="1" dirty="0" err="1"/>
              <a:t>DatagramSocket</a:t>
            </a:r>
            <a:r>
              <a:rPr lang="en-US" altLang="zh-CN" b="1" dirty="0"/>
              <a:t> </a:t>
            </a:r>
            <a:r>
              <a:rPr lang="en-US" altLang="zh-CN" b="1" dirty="0" err="1"/>
              <a:t>mail_in</a:t>
            </a:r>
            <a:r>
              <a:rPr lang="en-US" altLang="zh-CN" b="1" dirty="0"/>
              <a:t>=new </a:t>
            </a:r>
            <a:r>
              <a:rPr lang="en-US" altLang="zh-CN" b="1" dirty="0" err="1" smtClean="0"/>
              <a:t>DatagramSocket</a:t>
            </a:r>
            <a:r>
              <a:rPr lang="en-US" altLang="zh-CN" b="1" dirty="0" smtClean="0"/>
              <a:t>(980);</a:t>
            </a:r>
            <a:endParaRPr lang="zh-CN" altLang="zh-CN" b="1" dirty="0"/>
          </a:p>
        </p:txBody>
      </p:sp>
      <p:sp>
        <p:nvSpPr>
          <p:cNvPr id="7" name="矩形 6"/>
          <p:cNvSpPr/>
          <p:nvPr/>
        </p:nvSpPr>
        <p:spPr>
          <a:xfrm>
            <a:off x="181270" y="1906597"/>
            <a:ext cx="8529490" cy="369332"/>
          </a:xfrm>
          <a:prstGeom prst="rect">
            <a:avLst/>
          </a:prstGeom>
        </p:spPr>
        <p:txBody>
          <a:bodyPr wrap="square">
            <a:spAutoFit/>
          </a:bodyPr>
          <a:lstStyle/>
          <a:p>
            <a:r>
              <a:rPr lang="zh-CN" altLang="en-US" dirty="0" smtClean="0"/>
              <a:t>端口号要与</a:t>
            </a:r>
            <a:r>
              <a:rPr lang="zh-CN" altLang="zh-CN" dirty="0"/>
              <a:t>发送方发送的数据包的</a:t>
            </a:r>
            <a:r>
              <a:rPr lang="zh-CN" altLang="zh-CN" dirty="0" smtClean="0"/>
              <a:t>端口</a:t>
            </a:r>
            <a:r>
              <a:rPr lang="zh-CN" altLang="en-US" dirty="0" smtClean="0"/>
              <a:t>相同，例如</a:t>
            </a:r>
            <a:r>
              <a:rPr lang="en-US" altLang="zh-CN" dirty="0" smtClean="0"/>
              <a:t>980</a:t>
            </a:r>
            <a:r>
              <a:rPr lang="zh-CN" altLang="en-US" dirty="0" smtClean="0"/>
              <a:t>。</a:t>
            </a:r>
            <a:endParaRPr lang="zh-CN" altLang="en-US" dirty="0"/>
          </a:p>
        </p:txBody>
      </p:sp>
      <p:sp>
        <p:nvSpPr>
          <p:cNvPr id="10" name="矩形 9"/>
          <p:cNvSpPr/>
          <p:nvPr/>
        </p:nvSpPr>
        <p:spPr>
          <a:xfrm>
            <a:off x="251727" y="2275929"/>
            <a:ext cx="498482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2 .</a:t>
            </a:r>
            <a:r>
              <a:rPr lang="en-US" altLang="zh-CN" dirty="0"/>
              <a:t> </a:t>
            </a:r>
            <a:r>
              <a:rPr lang="en-US" altLang="zh-CN" b="1" dirty="0"/>
              <a:t>receive(</a:t>
            </a:r>
            <a:r>
              <a:rPr lang="en-US" altLang="zh-CN" b="1" dirty="0" err="1"/>
              <a:t>DatagramPacket</a:t>
            </a:r>
            <a:r>
              <a:rPr lang="en-US" altLang="zh-CN" b="1" dirty="0"/>
              <a:t> pack</a:t>
            </a:r>
            <a:r>
              <a:rPr lang="en-US" altLang="zh-CN" b="1" dirty="0" smtClean="0"/>
              <a:t>)</a:t>
            </a:r>
            <a:r>
              <a:rPr lang="zh-CN" altLang="en-US" b="1" dirty="0" smtClean="0"/>
              <a:t>方法</a:t>
            </a:r>
            <a:r>
              <a:rPr lang="zh-CN" altLang="zh-CN" b="1" dirty="0" smtClean="0"/>
              <a:t>接受</a:t>
            </a:r>
            <a:r>
              <a:rPr lang="zh-CN" altLang="zh-CN" b="1" dirty="0"/>
              <a:t>数据包</a:t>
            </a:r>
            <a:endParaRPr lang="zh-CN" altLang="en-US" b="1" dirty="0"/>
          </a:p>
        </p:txBody>
      </p:sp>
      <p:sp>
        <p:nvSpPr>
          <p:cNvPr id="9" name="矩形 8"/>
          <p:cNvSpPr/>
          <p:nvPr/>
        </p:nvSpPr>
        <p:spPr>
          <a:xfrm>
            <a:off x="334300" y="3072184"/>
            <a:ext cx="5965892" cy="923330"/>
          </a:xfrm>
          <a:prstGeom prst="rect">
            <a:avLst/>
          </a:prstGeom>
        </p:spPr>
        <p:txBody>
          <a:bodyPr wrap="square">
            <a:spAutoFit/>
          </a:bodyPr>
          <a:lstStyle/>
          <a:p>
            <a:r>
              <a:rPr lang="en-US" altLang="zh-CN" dirty="0"/>
              <a:t>byte data[]=new byte[100];</a:t>
            </a:r>
          </a:p>
          <a:p>
            <a:r>
              <a:rPr lang="en-US" altLang="zh-CN" dirty="0" err="1" smtClean="0"/>
              <a:t>DatagramPacket</a:t>
            </a:r>
            <a:r>
              <a:rPr lang="en-US" altLang="zh-CN" dirty="0" smtClean="0"/>
              <a:t> </a:t>
            </a:r>
            <a:r>
              <a:rPr lang="en-US" altLang="zh-CN" b="1" dirty="0"/>
              <a:t>pack</a:t>
            </a:r>
            <a:r>
              <a:rPr lang="en-US" altLang="zh-CN" dirty="0"/>
              <a:t>=new </a:t>
            </a:r>
            <a:r>
              <a:rPr lang="en-US" altLang="zh-CN" dirty="0" err="1" smtClean="0"/>
              <a:t>DatagramPacket</a:t>
            </a:r>
            <a:r>
              <a:rPr lang="en-US" altLang="zh-CN" dirty="0" smtClean="0"/>
              <a:t>(data);</a:t>
            </a:r>
            <a:endParaRPr lang="en-US" altLang="zh-CN" dirty="0"/>
          </a:p>
          <a:p>
            <a:r>
              <a:rPr lang="en-US" altLang="zh-CN" dirty="0" err="1"/>
              <a:t>mail_in.receive</a:t>
            </a:r>
            <a:r>
              <a:rPr lang="en-US" altLang="zh-CN" dirty="0"/>
              <a:t>(</a:t>
            </a:r>
            <a:r>
              <a:rPr lang="en-US" altLang="zh-CN" b="1" dirty="0"/>
              <a:t>pack</a:t>
            </a:r>
            <a:r>
              <a:rPr lang="en-US" altLang="zh-CN" dirty="0"/>
              <a:t>);</a:t>
            </a:r>
          </a:p>
        </p:txBody>
      </p:sp>
      <p:sp>
        <p:nvSpPr>
          <p:cNvPr id="11" name="矩形 10"/>
          <p:cNvSpPr/>
          <p:nvPr/>
        </p:nvSpPr>
        <p:spPr>
          <a:xfrm>
            <a:off x="220761" y="2695064"/>
            <a:ext cx="9170587" cy="369332"/>
          </a:xfrm>
          <a:prstGeom prst="rect">
            <a:avLst/>
          </a:prstGeom>
        </p:spPr>
        <p:txBody>
          <a:bodyPr wrap="none">
            <a:spAutoFit/>
          </a:bodyPr>
          <a:lstStyle/>
          <a:p>
            <a:r>
              <a:rPr lang="en-US" altLang="zh-CN" dirty="0" err="1" smtClean="0"/>
              <a:t>DatagramSocket</a:t>
            </a:r>
            <a:r>
              <a:rPr lang="en-US" altLang="zh-CN" dirty="0" smtClean="0"/>
              <a:t> </a:t>
            </a:r>
            <a:r>
              <a:rPr lang="zh-CN" altLang="en-US" dirty="0" smtClean="0"/>
              <a:t>对象，</a:t>
            </a:r>
            <a:r>
              <a:rPr lang="en-US" altLang="zh-CN" dirty="0" err="1" smtClean="0"/>
              <a:t>mail_in</a:t>
            </a:r>
            <a:r>
              <a:rPr lang="zh-CN" altLang="en-US" dirty="0" smtClean="0"/>
              <a:t>调用</a:t>
            </a:r>
            <a:r>
              <a:rPr lang="en-US" altLang="zh-CN" dirty="0"/>
              <a:t>receive(</a:t>
            </a:r>
            <a:r>
              <a:rPr lang="en-US" altLang="zh-CN" dirty="0" err="1"/>
              <a:t>DatagramPacket</a:t>
            </a:r>
            <a:r>
              <a:rPr lang="en-US" altLang="zh-CN" dirty="0"/>
              <a:t> pack</a:t>
            </a:r>
            <a:r>
              <a:rPr lang="en-US" altLang="zh-CN" dirty="0" smtClean="0"/>
              <a:t>)</a:t>
            </a:r>
            <a:r>
              <a:rPr lang="zh-CN" altLang="en-US" dirty="0" smtClean="0"/>
              <a:t>方法接收数据包，例如：</a:t>
            </a:r>
            <a:r>
              <a:rPr lang="en-US" altLang="zh-CN" dirty="0" smtClean="0"/>
              <a:t> </a:t>
            </a:r>
            <a:endParaRPr lang="zh-CN" altLang="en-US" dirty="0"/>
          </a:p>
        </p:txBody>
      </p:sp>
      <p:sp>
        <p:nvSpPr>
          <p:cNvPr id="12" name="矩形 11"/>
          <p:cNvSpPr/>
          <p:nvPr/>
        </p:nvSpPr>
        <p:spPr>
          <a:xfrm>
            <a:off x="5360057" y="3156495"/>
            <a:ext cx="2808312"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该数据包</a:t>
            </a:r>
            <a:r>
              <a:rPr lang="en-US" altLang="zh-CN" b="1" dirty="0"/>
              <a:t>pack</a:t>
            </a:r>
            <a:r>
              <a:rPr lang="zh-CN" altLang="en-US" dirty="0" smtClean="0"/>
              <a:t>将最多接收</a:t>
            </a:r>
            <a:r>
              <a:rPr lang="zh-CN" altLang="en-US" dirty="0"/>
              <a:t>长度</a:t>
            </a:r>
            <a:r>
              <a:rPr lang="zh-CN" altLang="en-US" dirty="0" smtClean="0"/>
              <a:t>是</a:t>
            </a:r>
            <a:r>
              <a:rPr lang="en-US" altLang="zh-CN" dirty="0" smtClean="0"/>
              <a:t>100</a:t>
            </a:r>
            <a:r>
              <a:rPr lang="zh-CN" altLang="en-US" dirty="0" smtClean="0"/>
              <a:t>字节</a:t>
            </a:r>
            <a:r>
              <a:rPr lang="zh-CN" altLang="en-US" dirty="0"/>
              <a:t>的数据放入</a:t>
            </a:r>
            <a:r>
              <a:rPr lang="en-US" altLang="zh-CN" dirty="0" smtClean="0"/>
              <a:t>data</a:t>
            </a:r>
            <a:r>
              <a:rPr lang="zh-CN" altLang="en-US" dirty="0" smtClean="0"/>
              <a:t>。</a:t>
            </a:r>
            <a:endParaRPr lang="zh-CN" altLang="en-US" dirty="0"/>
          </a:p>
        </p:txBody>
      </p:sp>
      <p:sp>
        <p:nvSpPr>
          <p:cNvPr id="13" name="矩形 12"/>
          <p:cNvSpPr/>
          <p:nvPr/>
        </p:nvSpPr>
        <p:spPr>
          <a:xfrm>
            <a:off x="334300" y="3998242"/>
            <a:ext cx="2581516" cy="646331"/>
          </a:xfrm>
          <a:prstGeom prst="rect">
            <a:avLst/>
          </a:prstGeom>
        </p:spPr>
        <p:txBody>
          <a:bodyPr wrap="square">
            <a:spAutoFit/>
          </a:bodyPr>
          <a:lstStyle/>
          <a:p>
            <a:r>
              <a:rPr lang="zh-CN" altLang="en-US" dirty="0" smtClean="0"/>
              <a:t>例子</a:t>
            </a:r>
            <a:r>
              <a:rPr lang="en-US" altLang="zh-CN" dirty="0" smtClean="0"/>
              <a:t>7</a:t>
            </a:r>
            <a:r>
              <a:rPr lang="zh-CN" altLang="en-US" dirty="0"/>
              <a:t>中，两个</a:t>
            </a:r>
            <a:r>
              <a:rPr lang="zh-CN" altLang="en-US" dirty="0" smtClean="0"/>
              <a:t>主机互相</a:t>
            </a:r>
            <a:r>
              <a:rPr lang="zh-CN" altLang="en-US" dirty="0"/>
              <a:t>发送和接收数据包</a:t>
            </a:r>
          </a:p>
        </p:txBody>
      </p:sp>
      <p:sp>
        <p:nvSpPr>
          <p:cNvPr id="14" name="左箭头 13"/>
          <p:cNvSpPr/>
          <p:nvPr/>
        </p:nvSpPr>
        <p:spPr>
          <a:xfrm>
            <a:off x="2744140" y="3730800"/>
            <a:ext cx="2615917" cy="15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19270" y="4644573"/>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7</a:t>
            </a:r>
            <a:endParaRPr lang="zh-CN" altLang="en-US" dirty="0"/>
          </a:p>
        </p:txBody>
      </p:sp>
      <p:sp>
        <p:nvSpPr>
          <p:cNvPr id="16" name="下箭头 15"/>
          <p:cNvSpPr/>
          <p:nvPr/>
        </p:nvSpPr>
        <p:spPr>
          <a:xfrm>
            <a:off x="913578" y="5013905"/>
            <a:ext cx="290690" cy="14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7504" y="5180776"/>
            <a:ext cx="2915816" cy="1477328"/>
          </a:xfrm>
          <a:prstGeom prst="rect">
            <a:avLst/>
          </a:prstGeom>
        </p:spPr>
        <p:txBody>
          <a:bodyPr wrap="square">
            <a:spAutoFit/>
          </a:bodyPr>
          <a:lstStyle/>
          <a:p>
            <a:r>
              <a:rPr lang="en-US" altLang="zh-CN" dirty="0">
                <a:hlinkClick r:id="rId2" action="ppaction://hlinkfile"/>
              </a:rPr>
              <a:t>Beijing.java</a:t>
            </a:r>
            <a:endParaRPr lang="en-US" altLang="zh-CN" dirty="0"/>
          </a:p>
          <a:p>
            <a:r>
              <a:rPr lang="en-US" altLang="zh-CN" dirty="0">
                <a:hlinkClick r:id="rId3" action="ppaction://hlinkfile"/>
              </a:rPr>
              <a:t>Shanghai.java </a:t>
            </a:r>
            <a:endParaRPr lang="en-US" altLang="zh-CN" dirty="0"/>
          </a:p>
          <a:p>
            <a:r>
              <a:rPr lang="en-US" altLang="zh-CN" dirty="0" smtClean="0">
                <a:hlinkClick r:id="rId4" action="ppaction://hlinkfile"/>
              </a:rPr>
              <a:t>DatagramPacketWindow.java</a:t>
            </a:r>
            <a:endParaRPr lang="en-US" altLang="zh-CN" dirty="0" smtClean="0"/>
          </a:p>
          <a:p>
            <a:r>
              <a:rPr lang="en-US" altLang="zh-CN" dirty="0">
                <a:hlinkClick r:id="rId5" action="ppaction://hlinkfile"/>
              </a:rPr>
              <a:t>ReceiveDatagramPacket.java</a:t>
            </a:r>
            <a:endParaRPr lang="en-US" altLang="zh-CN" dirty="0"/>
          </a:p>
          <a:p>
            <a:r>
              <a:rPr lang="en-US" altLang="zh-CN" dirty="0">
                <a:hlinkClick r:id="rId6" action="ppaction://hlinkfile"/>
              </a:rPr>
              <a:t>SendDataPacket.java</a:t>
            </a:r>
            <a:r>
              <a:rPr lang="en-US" altLang="zh-CN" dirty="0"/>
              <a:t> </a:t>
            </a:r>
            <a:endParaRPr lang="zh-CN" altLang="en-US" dirty="0"/>
          </a:p>
        </p:txBody>
      </p:sp>
      <p:pic>
        <p:nvPicPr>
          <p:cNvPr id="819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7628" y="4379692"/>
            <a:ext cx="2837989" cy="2099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50396" y="4347814"/>
            <a:ext cx="2828698" cy="2131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284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16.5 </a:t>
            </a:r>
            <a:r>
              <a:rPr lang="zh-CN" altLang="zh-CN" sz="2400" b="1" dirty="0"/>
              <a:t>广播数据报</a:t>
            </a:r>
          </a:p>
        </p:txBody>
      </p:sp>
      <p:sp>
        <p:nvSpPr>
          <p:cNvPr id="17" name="矩形 16"/>
          <p:cNvSpPr/>
          <p:nvPr/>
        </p:nvSpPr>
        <p:spPr>
          <a:xfrm>
            <a:off x="251520" y="692696"/>
            <a:ext cx="8568952" cy="646331"/>
          </a:xfrm>
          <a:prstGeom prst="rect">
            <a:avLst/>
          </a:prstGeom>
        </p:spPr>
        <p:txBody>
          <a:bodyPr wrap="square">
            <a:spAutoFit/>
          </a:bodyPr>
          <a:lstStyle/>
          <a:p>
            <a:r>
              <a:rPr lang="zh-CN" altLang="en-US" dirty="0"/>
              <a:t>广播数据报类似于电台广播，进行广播的电台需在指定的波段和频率上广播信息，接收者只有将收音机调到指定的波段、频率上才能收听到广播的内容</a:t>
            </a:r>
          </a:p>
        </p:txBody>
      </p:sp>
      <p:sp>
        <p:nvSpPr>
          <p:cNvPr id="18" name="矩形 17"/>
          <p:cNvSpPr/>
          <p:nvPr/>
        </p:nvSpPr>
        <p:spPr>
          <a:xfrm>
            <a:off x="251520" y="1339027"/>
            <a:ext cx="8568952" cy="923330"/>
          </a:xfrm>
          <a:prstGeom prst="rect">
            <a:avLst/>
          </a:prstGeom>
        </p:spPr>
        <p:txBody>
          <a:bodyPr wrap="square">
            <a:spAutoFit/>
          </a:bodyPr>
          <a:lstStyle/>
          <a:p>
            <a:r>
              <a:rPr lang="zh-CN" altLang="en-US" dirty="0"/>
              <a:t>广播数据报是一种较新的技术，要广播或接收广播的主机都必须加入到同一个</a:t>
            </a:r>
            <a:r>
              <a:rPr lang="en-US" altLang="zh-CN" dirty="0"/>
              <a:t>D</a:t>
            </a:r>
            <a:r>
              <a:rPr lang="zh-CN" altLang="en-US" dirty="0"/>
              <a:t>类地址。一个</a:t>
            </a:r>
            <a:r>
              <a:rPr lang="en-US" altLang="zh-CN" dirty="0"/>
              <a:t>D</a:t>
            </a:r>
            <a:r>
              <a:rPr lang="zh-CN" altLang="en-US" dirty="0"/>
              <a:t>类地址也称做一个组播地址，</a:t>
            </a:r>
            <a:r>
              <a:rPr lang="en-US" altLang="zh-CN" dirty="0"/>
              <a:t>D</a:t>
            </a:r>
            <a:r>
              <a:rPr lang="zh-CN" altLang="en-US" dirty="0"/>
              <a:t>类地址并不代表某个特定主机的位置，一个具有</a:t>
            </a:r>
            <a:r>
              <a:rPr lang="en-US" altLang="zh-CN" dirty="0"/>
              <a:t>A</a:t>
            </a:r>
            <a:r>
              <a:rPr lang="zh-CN" altLang="en-US" dirty="0"/>
              <a:t>、</a:t>
            </a:r>
            <a:r>
              <a:rPr lang="en-US" altLang="zh-CN" dirty="0"/>
              <a:t>B</a:t>
            </a:r>
            <a:r>
              <a:rPr lang="zh-CN" altLang="en-US" dirty="0"/>
              <a:t>或</a:t>
            </a:r>
            <a:r>
              <a:rPr lang="en-US" altLang="zh-CN" dirty="0"/>
              <a:t>C</a:t>
            </a:r>
            <a:r>
              <a:rPr lang="zh-CN" altLang="en-US" dirty="0"/>
              <a:t>类地址的主机要广播数据或接收广播，都必须加入到同一个</a:t>
            </a:r>
            <a:r>
              <a:rPr lang="en-US" altLang="zh-CN" dirty="0"/>
              <a:t>D</a:t>
            </a:r>
            <a:r>
              <a:rPr lang="zh-CN" altLang="en-US" dirty="0"/>
              <a:t>类地址。</a:t>
            </a:r>
          </a:p>
        </p:txBody>
      </p:sp>
      <p:sp>
        <p:nvSpPr>
          <p:cNvPr id="19" name="矩形 18"/>
          <p:cNvSpPr/>
          <p:nvPr/>
        </p:nvSpPr>
        <p:spPr>
          <a:xfrm>
            <a:off x="251520" y="2269858"/>
            <a:ext cx="8568952" cy="1477328"/>
          </a:xfrm>
          <a:prstGeom prst="rect">
            <a:avLst/>
          </a:prstGeom>
        </p:spPr>
        <p:txBody>
          <a:bodyPr wrap="square">
            <a:spAutoFit/>
          </a:bodyPr>
          <a:lstStyle/>
          <a:p>
            <a:r>
              <a:rPr lang="zh-CN" altLang="en-US" b="1" dirty="0" smtClean="0"/>
              <a:t>例子</a:t>
            </a:r>
            <a:r>
              <a:rPr lang="en-US" altLang="zh-CN" b="1" dirty="0" smtClean="0"/>
              <a:t>8</a:t>
            </a:r>
            <a:r>
              <a:rPr lang="zh-CN" altLang="en-US" dirty="0" smtClean="0"/>
              <a:t>中</a:t>
            </a:r>
            <a:r>
              <a:rPr lang="zh-CN" altLang="en-US" dirty="0"/>
              <a:t>，一个主机不断地重复广播</a:t>
            </a:r>
            <a:r>
              <a:rPr lang="zh-CN" altLang="en-US" dirty="0" smtClean="0"/>
              <a:t>天气预报，</a:t>
            </a:r>
            <a:r>
              <a:rPr lang="zh-CN" altLang="en-US" dirty="0"/>
              <a:t>加入到同一组的主机都可以随时接收广播的信息。接收者将正在接收的信息放入一个文本区，把已接收到的全部信息放入另一个文本区。在调试例子</a:t>
            </a:r>
            <a:r>
              <a:rPr lang="en-US" altLang="zh-CN" dirty="0"/>
              <a:t>8</a:t>
            </a:r>
            <a:r>
              <a:rPr lang="zh-CN" altLang="en-US" dirty="0"/>
              <a:t>时，必须保证进行广播的</a:t>
            </a:r>
            <a:r>
              <a:rPr lang="en-US" altLang="zh-CN" dirty="0"/>
              <a:t>BroadCast.java</a:t>
            </a:r>
            <a:r>
              <a:rPr lang="zh-CN" altLang="en-US" dirty="0"/>
              <a:t>所在的机器具有有效的</a:t>
            </a:r>
            <a:r>
              <a:rPr lang="en-US" altLang="zh-CN" dirty="0"/>
              <a:t>IP</a:t>
            </a:r>
            <a:r>
              <a:rPr lang="zh-CN" altLang="en-US" dirty="0"/>
              <a:t>地址。可以在命令行窗口检查您的机器是否具有有效的</a:t>
            </a:r>
            <a:r>
              <a:rPr lang="en-US" altLang="zh-CN" dirty="0"/>
              <a:t>IP</a:t>
            </a:r>
            <a:r>
              <a:rPr lang="zh-CN" altLang="en-US" dirty="0"/>
              <a:t>地址，例如：</a:t>
            </a:r>
          </a:p>
          <a:p>
            <a:r>
              <a:rPr lang="en-US" altLang="zh-CN" dirty="0"/>
              <a:t>ping 192.168.2.100</a:t>
            </a:r>
          </a:p>
        </p:txBody>
      </p:sp>
      <p:sp>
        <p:nvSpPr>
          <p:cNvPr id="21" name="矩形 20"/>
          <p:cNvSpPr/>
          <p:nvPr/>
        </p:nvSpPr>
        <p:spPr>
          <a:xfrm>
            <a:off x="611560" y="4293096"/>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8</a:t>
            </a:r>
            <a:endParaRPr lang="zh-CN" altLang="en-US" dirty="0"/>
          </a:p>
        </p:txBody>
      </p:sp>
      <p:sp>
        <p:nvSpPr>
          <p:cNvPr id="22" name="下箭头 21"/>
          <p:cNvSpPr/>
          <p:nvPr/>
        </p:nvSpPr>
        <p:spPr>
          <a:xfrm>
            <a:off x="827584" y="4662428"/>
            <a:ext cx="360040" cy="13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51520" y="4816887"/>
            <a:ext cx="2016224" cy="646331"/>
          </a:xfrm>
          <a:prstGeom prst="rect">
            <a:avLst/>
          </a:prstGeom>
        </p:spPr>
        <p:txBody>
          <a:bodyPr wrap="square">
            <a:spAutoFit/>
          </a:bodyPr>
          <a:lstStyle/>
          <a:p>
            <a:r>
              <a:rPr lang="en-US" altLang="zh-CN" dirty="0">
                <a:hlinkClick r:id="rId2" action="ppaction://hlinkfile"/>
              </a:rPr>
              <a:t>BroadCast.java</a:t>
            </a:r>
            <a:endParaRPr lang="en-US" altLang="zh-CN" dirty="0"/>
          </a:p>
          <a:p>
            <a:r>
              <a:rPr lang="en-US" altLang="zh-CN" dirty="0">
                <a:hlinkClick r:id="rId3" action="ppaction://hlinkfile"/>
              </a:rPr>
              <a:t>Receive.java</a:t>
            </a:r>
            <a:endParaRPr lang="zh-CN" altLang="en-US" dirty="0"/>
          </a:p>
        </p:txBody>
      </p:sp>
      <p:pic>
        <p:nvPicPr>
          <p:cNvPr id="808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614674"/>
            <a:ext cx="3342128" cy="199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矩形 23"/>
          <p:cNvSpPr/>
          <p:nvPr/>
        </p:nvSpPr>
        <p:spPr>
          <a:xfrm>
            <a:off x="3119005" y="3923764"/>
            <a:ext cx="877163"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zh-CN" altLang="en-US" dirty="0"/>
              <a:t>广播端</a:t>
            </a:r>
          </a:p>
        </p:txBody>
      </p:sp>
      <p:sp>
        <p:nvSpPr>
          <p:cNvPr id="25" name="下箭头 24"/>
          <p:cNvSpPr/>
          <p:nvPr/>
        </p:nvSpPr>
        <p:spPr>
          <a:xfrm>
            <a:off x="3419872" y="4293096"/>
            <a:ext cx="137714" cy="321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09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4614674"/>
            <a:ext cx="2876550" cy="18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a:xfrm>
            <a:off x="6444208" y="3923764"/>
            <a:ext cx="87716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r>
              <a:rPr lang="zh-CN" altLang="en-US" dirty="0"/>
              <a:t>接收端</a:t>
            </a:r>
          </a:p>
        </p:txBody>
      </p:sp>
      <p:sp>
        <p:nvSpPr>
          <p:cNvPr id="27" name="下箭头 26"/>
          <p:cNvSpPr/>
          <p:nvPr/>
        </p:nvSpPr>
        <p:spPr>
          <a:xfrm>
            <a:off x="6882789" y="4293096"/>
            <a:ext cx="135598" cy="3215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84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392488" cy="699036"/>
          </a:xfrm>
        </p:spPr>
        <p:txBody>
          <a:bodyPr>
            <a:noAutofit/>
          </a:bodyPr>
          <a:lstStyle/>
          <a:p>
            <a:pPr lvl="1"/>
            <a:r>
              <a:rPr lang="en-US" altLang="zh-CN" sz="2400" b="1" dirty="0"/>
              <a:t>16.6 Java </a:t>
            </a:r>
            <a:r>
              <a:rPr lang="zh-CN" altLang="zh-CN" sz="2400" b="1" dirty="0"/>
              <a:t>远程调用（</a:t>
            </a:r>
            <a:r>
              <a:rPr lang="en-US" altLang="zh-CN" sz="2400" b="1" dirty="0"/>
              <a:t>RMI</a:t>
            </a:r>
            <a:r>
              <a:rPr lang="zh-CN" altLang="zh-CN" sz="2400" b="1" dirty="0"/>
              <a:t>）</a:t>
            </a:r>
          </a:p>
        </p:txBody>
      </p:sp>
      <p:sp>
        <p:nvSpPr>
          <p:cNvPr id="5" name="矩形 4"/>
          <p:cNvSpPr/>
          <p:nvPr/>
        </p:nvSpPr>
        <p:spPr>
          <a:xfrm>
            <a:off x="107504" y="764704"/>
            <a:ext cx="237626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16.6.1 </a:t>
            </a:r>
            <a:r>
              <a:rPr lang="zh-CN" altLang="en-US" b="1" dirty="0">
                <a:solidFill>
                  <a:srgbClr val="C00000"/>
                </a:solidFill>
              </a:rPr>
              <a:t>远程对象</a:t>
            </a:r>
          </a:p>
          <a:p>
            <a:r>
              <a:rPr lang="en-US" altLang="zh-CN" b="1" dirty="0">
                <a:solidFill>
                  <a:srgbClr val="0070C0"/>
                </a:solidFill>
              </a:rPr>
              <a:t>16.6.2 RMI</a:t>
            </a:r>
            <a:r>
              <a:rPr lang="zh-CN" altLang="en-US" b="1" dirty="0">
                <a:solidFill>
                  <a:srgbClr val="0070C0"/>
                </a:solidFill>
              </a:rPr>
              <a:t>的设计细节</a:t>
            </a:r>
            <a:endParaRPr lang="zh-CN" altLang="en-US" b="1" dirty="0">
              <a:solidFill>
                <a:srgbClr val="C00000"/>
              </a:solidFill>
            </a:endParaRPr>
          </a:p>
        </p:txBody>
      </p:sp>
      <p:sp>
        <p:nvSpPr>
          <p:cNvPr id="6" name="左箭头 5"/>
          <p:cNvSpPr/>
          <p:nvPr/>
        </p:nvSpPr>
        <p:spPr>
          <a:xfrm>
            <a:off x="2488946" y="775293"/>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620688"/>
            <a:ext cx="5976664" cy="923330"/>
          </a:xfrm>
          <a:prstGeom prst="rect">
            <a:avLst/>
          </a:prstGeom>
        </p:spPr>
        <p:txBody>
          <a:bodyPr wrap="square">
            <a:spAutoFit/>
          </a:bodyPr>
          <a:lstStyle/>
          <a:p>
            <a:r>
              <a:rPr lang="en-US" altLang="zh-CN" dirty="0"/>
              <a:t>Java</a:t>
            </a:r>
            <a:r>
              <a:rPr lang="zh-CN" altLang="en-US" dirty="0"/>
              <a:t>远程调用，</a:t>
            </a:r>
            <a:r>
              <a:rPr lang="en-US" altLang="zh-CN" dirty="0"/>
              <a:t>RMI</a:t>
            </a:r>
            <a:r>
              <a:rPr lang="zh-CN" altLang="en-US" dirty="0"/>
              <a:t>（</a:t>
            </a:r>
            <a:r>
              <a:rPr lang="en-US" altLang="zh-CN" dirty="0"/>
              <a:t>Remote Method Invocation</a:t>
            </a:r>
            <a:r>
              <a:rPr lang="zh-CN" altLang="en-US" dirty="0"/>
              <a:t>）是一种分布式技术，使用</a:t>
            </a:r>
            <a:r>
              <a:rPr lang="en-US" altLang="zh-CN" dirty="0"/>
              <a:t>RMI</a:t>
            </a:r>
            <a:r>
              <a:rPr lang="zh-CN" altLang="en-US" dirty="0"/>
              <a:t>可以让一个虚拟机</a:t>
            </a:r>
            <a:r>
              <a:rPr lang="en-US" altLang="zh-CN" dirty="0"/>
              <a:t>(JVM)</a:t>
            </a:r>
            <a:r>
              <a:rPr lang="zh-CN" altLang="en-US" dirty="0"/>
              <a:t>上的应用程序请求调用位于网络上另一处的</a:t>
            </a:r>
            <a:r>
              <a:rPr lang="en-US" altLang="zh-CN" dirty="0"/>
              <a:t>JVM</a:t>
            </a:r>
            <a:r>
              <a:rPr lang="zh-CN" altLang="en-US" dirty="0"/>
              <a:t>上的对象方法</a:t>
            </a:r>
            <a:r>
              <a:rPr lang="zh-CN" altLang="en-US" dirty="0" smtClean="0"/>
              <a:t>。</a:t>
            </a:r>
            <a:endParaRPr lang="zh-CN" altLang="en-US" dirty="0"/>
          </a:p>
        </p:txBody>
      </p:sp>
      <p:sp>
        <p:nvSpPr>
          <p:cNvPr id="18" name="矩形 17"/>
          <p:cNvSpPr/>
          <p:nvPr/>
        </p:nvSpPr>
        <p:spPr>
          <a:xfrm>
            <a:off x="197768" y="1572504"/>
            <a:ext cx="8766720" cy="646331"/>
          </a:xfrm>
          <a:prstGeom prst="rect">
            <a:avLst/>
          </a:prstGeom>
        </p:spPr>
        <p:txBody>
          <a:bodyPr wrap="square">
            <a:spAutoFit/>
          </a:bodyPr>
          <a:lstStyle/>
          <a:p>
            <a:r>
              <a:rPr lang="zh-CN" altLang="en-US" dirty="0"/>
              <a:t>习惯上称发出调用请求的虚拟机（</a:t>
            </a:r>
            <a:r>
              <a:rPr lang="en-US" altLang="zh-CN" dirty="0"/>
              <a:t>JVM</a:t>
            </a:r>
            <a:r>
              <a:rPr lang="zh-CN" altLang="en-US" dirty="0"/>
              <a:t>）为（本地）客户机，称接受并执行请求的虚拟机（</a:t>
            </a:r>
            <a:r>
              <a:rPr lang="en-US" altLang="zh-CN" dirty="0"/>
              <a:t>JVM</a:t>
            </a:r>
            <a:r>
              <a:rPr lang="zh-CN" altLang="en-US" dirty="0"/>
              <a:t>）为（远程）服务器。</a:t>
            </a:r>
            <a:r>
              <a:rPr lang="en-US" altLang="zh-CN" dirty="0"/>
              <a:t>Java 8</a:t>
            </a:r>
            <a:r>
              <a:rPr lang="zh-CN" altLang="en-US" dirty="0"/>
              <a:t>之后，使得</a:t>
            </a:r>
            <a:r>
              <a:rPr lang="en-US" altLang="zh-CN" dirty="0"/>
              <a:t>RMI</a:t>
            </a:r>
            <a:r>
              <a:rPr lang="zh-CN" altLang="en-US" dirty="0"/>
              <a:t>更加简洁</a:t>
            </a:r>
            <a:r>
              <a:rPr lang="zh-CN" altLang="en-US" dirty="0" smtClean="0"/>
              <a:t>方便。</a:t>
            </a:r>
            <a:endParaRPr lang="zh-CN" altLang="en-US" dirty="0"/>
          </a:p>
        </p:txBody>
      </p:sp>
      <p:sp>
        <p:nvSpPr>
          <p:cNvPr id="19" name="矩形 18"/>
          <p:cNvSpPr/>
          <p:nvPr/>
        </p:nvSpPr>
        <p:spPr>
          <a:xfrm>
            <a:off x="107504" y="2219906"/>
            <a:ext cx="145584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．远程对象</a:t>
            </a:r>
          </a:p>
        </p:txBody>
      </p:sp>
      <p:sp>
        <p:nvSpPr>
          <p:cNvPr id="20" name="矩形 19"/>
          <p:cNvSpPr/>
          <p:nvPr/>
        </p:nvSpPr>
        <p:spPr>
          <a:xfrm>
            <a:off x="1563352" y="2228671"/>
            <a:ext cx="7580648" cy="369332"/>
          </a:xfrm>
          <a:prstGeom prst="rect">
            <a:avLst/>
          </a:prstGeom>
        </p:spPr>
        <p:txBody>
          <a:bodyPr wrap="square">
            <a:spAutoFit/>
          </a:bodyPr>
          <a:lstStyle/>
          <a:p>
            <a:r>
              <a:rPr lang="zh-CN" altLang="en-US" dirty="0"/>
              <a:t>驻留在（远程）</a:t>
            </a:r>
            <a:r>
              <a:rPr lang="zh-CN" altLang="en-US" b="1" dirty="0"/>
              <a:t>服务器</a:t>
            </a:r>
            <a:r>
              <a:rPr lang="zh-CN" altLang="en-US" dirty="0"/>
              <a:t>上的对象是客户要请求的对象，称作</a:t>
            </a:r>
            <a:r>
              <a:rPr lang="zh-CN" altLang="en-US" b="1" dirty="0"/>
              <a:t>远程对象</a:t>
            </a:r>
            <a:r>
              <a:rPr lang="zh-CN" altLang="en-US" dirty="0" smtClean="0"/>
              <a:t>，</a:t>
            </a:r>
            <a:endParaRPr lang="zh-CN" altLang="en-US" dirty="0"/>
          </a:p>
        </p:txBody>
      </p:sp>
      <p:sp>
        <p:nvSpPr>
          <p:cNvPr id="21" name="矩形 20"/>
          <p:cNvSpPr/>
          <p:nvPr/>
        </p:nvSpPr>
        <p:spPr>
          <a:xfrm>
            <a:off x="125810" y="2598003"/>
            <a:ext cx="8694662" cy="369332"/>
          </a:xfrm>
          <a:prstGeom prst="rect">
            <a:avLst/>
          </a:prstGeom>
        </p:spPr>
        <p:txBody>
          <a:bodyPr wrap="square">
            <a:spAutoFit/>
          </a:bodyPr>
          <a:lstStyle/>
          <a:p>
            <a:r>
              <a:rPr lang="zh-CN" altLang="en-US" dirty="0"/>
              <a:t>即客户程序请求远程对象调用方法，然后</a:t>
            </a:r>
            <a:r>
              <a:rPr lang="zh-CN" altLang="en-US" b="1" dirty="0"/>
              <a:t>远程对象调用方法并返回必要的结果</a:t>
            </a:r>
            <a:r>
              <a:rPr lang="zh-CN" altLang="en-US" dirty="0"/>
              <a:t>。</a:t>
            </a:r>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67333"/>
            <a:ext cx="5214833" cy="175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125810" y="4725143"/>
            <a:ext cx="17445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a:t>
            </a:r>
            <a:r>
              <a:rPr lang="en-US" altLang="zh-CN" b="1" dirty="0"/>
              <a:t>Remote</a:t>
            </a:r>
            <a:r>
              <a:rPr lang="zh-CN" altLang="en-US" b="1" dirty="0"/>
              <a:t>接口</a:t>
            </a:r>
          </a:p>
        </p:txBody>
      </p:sp>
      <p:sp>
        <p:nvSpPr>
          <p:cNvPr id="23" name="矩形 22"/>
          <p:cNvSpPr/>
          <p:nvPr/>
        </p:nvSpPr>
        <p:spPr>
          <a:xfrm>
            <a:off x="73271" y="5229200"/>
            <a:ext cx="9015713" cy="923330"/>
          </a:xfrm>
          <a:prstGeom prst="rect">
            <a:avLst/>
          </a:prstGeom>
        </p:spPr>
        <p:txBody>
          <a:bodyPr wrap="square">
            <a:spAutoFit/>
          </a:bodyPr>
          <a:lstStyle/>
          <a:p>
            <a:r>
              <a:rPr lang="zh-CN" altLang="en-US" dirty="0"/>
              <a:t>远程对象必须实现</a:t>
            </a:r>
            <a:r>
              <a:rPr lang="en-US" altLang="zh-CN" dirty="0" err="1"/>
              <a:t>java.rmi</a:t>
            </a:r>
            <a:r>
              <a:rPr lang="zh-CN" altLang="en-US" dirty="0"/>
              <a:t>包中的</a:t>
            </a:r>
            <a:r>
              <a:rPr lang="en-US" altLang="zh-CN" b="1" dirty="0"/>
              <a:t>Remote</a:t>
            </a:r>
            <a:r>
              <a:rPr lang="zh-CN" altLang="en-US" b="1" dirty="0"/>
              <a:t>接口</a:t>
            </a:r>
            <a:r>
              <a:rPr lang="zh-CN" altLang="en-US" dirty="0"/>
              <a:t>，也就是说只有实现该接口的类的实例才被</a:t>
            </a:r>
            <a:r>
              <a:rPr lang="en-US" altLang="zh-CN" dirty="0"/>
              <a:t>RMI</a:t>
            </a:r>
            <a:r>
              <a:rPr lang="zh-CN" altLang="en-US" dirty="0"/>
              <a:t>认为是一个远程对象。</a:t>
            </a:r>
            <a:r>
              <a:rPr lang="en-US" altLang="zh-CN" dirty="0"/>
              <a:t>Remote</a:t>
            </a:r>
            <a:r>
              <a:rPr lang="zh-CN" altLang="en-US" dirty="0"/>
              <a:t>接口中没有方法，该接口仅仅起到一个标识作用，因此，必须</a:t>
            </a:r>
            <a:r>
              <a:rPr lang="zh-CN" altLang="en-US" b="1" dirty="0"/>
              <a:t>扩展</a:t>
            </a:r>
            <a:r>
              <a:rPr lang="en-US" altLang="zh-CN" b="1" dirty="0"/>
              <a:t>Remote</a:t>
            </a:r>
            <a:r>
              <a:rPr lang="zh-CN" altLang="en-US" b="1" dirty="0"/>
              <a:t>接口</a:t>
            </a:r>
            <a:r>
              <a:rPr lang="zh-CN" altLang="en-US" dirty="0"/>
              <a:t>，以便</a:t>
            </a:r>
            <a:r>
              <a:rPr lang="zh-CN" altLang="en-US" b="1" dirty="0"/>
              <a:t>规定远程对象</a:t>
            </a:r>
            <a:r>
              <a:rPr lang="zh-CN" altLang="en-US" b="1" dirty="0" smtClean="0"/>
              <a:t>的哪些</a:t>
            </a:r>
            <a:r>
              <a:rPr lang="zh-CN" altLang="en-US" b="1" dirty="0"/>
              <a:t>方法是客户可以请求的方法</a:t>
            </a:r>
            <a:r>
              <a:rPr lang="zh-CN" altLang="en-US" dirty="0"/>
              <a:t>。</a:t>
            </a:r>
          </a:p>
        </p:txBody>
      </p:sp>
    </p:spTree>
    <p:extLst>
      <p:ext uri="{BB962C8B-B14F-4D97-AF65-F5344CB8AC3E}">
        <p14:creationId xmlns:p14="http://schemas.microsoft.com/office/powerpoint/2010/main" val="69875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392488" cy="699036"/>
          </a:xfrm>
        </p:spPr>
        <p:txBody>
          <a:bodyPr>
            <a:noAutofit/>
          </a:bodyPr>
          <a:lstStyle/>
          <a:p>
            <a:pPr lvl="1"/>
            <a:r>
              <a:rPr lang="en-US" altLang="zh-CN" sz="2400" b="1" dirty="0"/>
              <a:t>16.6 Java </a:t>
            </a:r>
            <a:r>
              <a:rPr lang="zh-CN" altLang="zh-CN" sz="2400" b="1" dirty="0"/>
              <a:t>远程调用（</a:t>
            </a:r>
            <a:r>
              <a:rPr lang="en-US" altLang="zh-CN" sz="2400" b="1" dirty="0"/>
              <a:t>RMI</a:t>
            </a:r>
            <a:r>
              <a:rPr lang="zh-CN" altLang="zh-CN" sz="2400" b="1" dirty="0"/>
              <a:t>）</a:t>
            </a:r>
          </a:p>
        </p:txBody>
      </p:sp>
      <p:sp>
        <p:nvSpPr>
          <p:cNvPr id="5" name="矩形 4"/>
          <p:cNvSpPr/>
          <p:nvPr/>
        </p:nvSpPr>
        <p:spPr>
          <a:xfrm>
            <a:off x="107504" y="764704"/>
            <a:ext cx="237626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16.6.1 </a:t>
            </a:r>
            <a:r>
              <a:rPr lang="zh-CN" altLang="en-US" b="1" dirty="0">
                <a:solidFill>
                  <a:srgbClr val="0070C0"/>
                </a:solidFill>
              </a:rPr>
              <a:t>远程对象</a:t>
            </a:r>
          </a:p>
          <a:p>
            <a:r>
              <a:rPr lang="en-US" altLang="zh-CN" b="1" dirty="0">
                <a:solidFill>
                  <a:srgbClr val="C00000"/>
                </a:solidFill>
              </a:rPr>
              <a:t>16.6.2 RMI</a:t>
            </a:r>
            <a:r>
              <a:rPr lang="zh-CN" altLang="en-US" b="1" dirty="0">
                <a:solidFill>
                  <a:srgbClr val="C00000"/>
                </a:solidFill>
              </a:rPr>
              <a:t>的设计细节</a:t>
            </a:r>
          </a:p>
        </p:txBody>
      </p:sp>
      <p:sp>
        <p:nvSpPr>
          <p:cNvPr id="6" name="左箭头 5"/>
          <p:cNvSpPr/>
          <p:nvPr/>
        </p:nvSpPr>
        <p:spPr>
          <a:xfrm>
            <a:off x="2488946" y="1028769"/>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776978" y="747124"/>
            <a:ext cx="6043494" cy="646331"/>
          </a:xfrm>
          <a:prstGeom prst="rect">
            <a:avLst/>
          </a:prstGeom>
        </p:spPr>
        <p:txBody>
          <a:bodyPr wrap="square">
            <a:spAutoFit/>
          </a:bodyPr>
          <a:lstStyle/>
          <a:p>
            <a:r>
              <a:rPr lang="zh-CN" altLang="en-US" dirty="0"/>
              <a:t>假设本地客户机存放有关类的目录是</a:t>
            </a:r>
            <a:r>
              <a:rPr lang="en-US" altLang="zh-CN" b="1" dirty="0"/>
              <a:t>D:\Client</a:t>
            </a:r>
            <a:r>
              <a:rPr lang="zh-CN" altLang="en-US" dirty="0"/>
              <a:t>；远程服务器的</a:t>
            </a:r>
            <a:r>
              <a:rPr lang="en-US" altLang="zh-CN" dirty="0"/>
              <a:t>IP</a:t>
            </a:r>
            <a:r>
              <a:rPr lang="zh-CN" altLang="en-US" dirty="0"/>
              <a:t>是</a:t>
            </a:r>
            <a:r>
              <a:rPr lang="en-US" altLang="zh-CN" dirty="0"/>
              <a:t>127.0.0.1</a:t>
            </a:r>
            <a:r>
              <a:rPr lang="zh-CN" altLang="en-US" dirty="0"/>
              <a:t>，存放有关类的目录是</a:t>
            </a:r>
            <a:r>
              <a:rPr lang="en-US" altLang="zh-CN" b="1" dirty="0"/>
              <a:t>D:\Server</a:t>
            </a:r>
            <a:r>
              <a:rPr lang="zh-CN" altLang="en-US" dirty="0"/>
              <a:t>。</a:t>
            </a:r>
          </a:p>
        </p:txBody>
      </p:sp>
      <p:sp>
        <p:nvSpPr>
          <p:cNvPr id="4" name="矩形 3"/>
          <p:cNvSpPr/>
          <p:nvPr/>
        </p:nvSpPr>
        <p:spPr>
          <a:xfrm>
            <a:off x="107504" y="1556792"/>
            <a:ext cx="218829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．扩展</a:t>
            </a:r>
            <a:r>
              <a:rPr lang="en-US" altLang="zh-CN" b="1" dirty="0"/>
              <a:t>Remote</a:t>
            </a:r>
            <a:r>
              <a:rPr lang="zh-CN" altLang="en-US" b="1" dirty="0"/>
              <a:t>接口</a:t>
            </a:r>
          </a:p>
        </p:txBody>
      </p:sp>
      <p:sp>
        <p:nvSpPr>
          <p:cNvPr id="7" name="矩形 6"/>
          <p:cNvSpPr/>
          <p:nvPr/>
        </p:nvSpPr>
        <p:spPr>
          <a:xfrm>
            <a:off x="2298102" y="1556792"/>
            <a:ext cx="6666386" cy="369332"/>
          </a:xfrm>
          <a:prstGeom prst="rect">
            <a:avLst/>
          </a:prstGeom>
        </p:spPr>
        <p:txBody>
          <a:bodyPr wrap="square">
            <a:spAutoFit/>
          </a:bodyPr>
          <a:lstStyle/>
          <a:p>
            <a:r>
              <a:rPr lang="en-US" altLang="zh-CN" dirty="0" err="1"/>
              <a:t>RemoteSubject</a:t>
            </a:r>
            <a:r>
              <a:rPr lang="zh-CN" altLang="en-US" dirty="0"/>
              <a:t>子接口中定义了计算面积的</a:t>
            </a:r>
            <a:r>
              <a:rPr lang="zh-CN" altLang="en-US" dirty="0" smtClean="0"/>
              <a:t>方法。</a:t>
            </a:r>
            <a:endParaRPr lang="zh-CN" altLang="en-US" dirty="0"/>
          </a:p>
        </p:txBody>
      </p:sp>
      <p:sp>
        <p:nvSpPr>
          <p:cNvPr id="9" name="矩形 8"/>
          <p:cNvSpPr/>
          <p:nvPr/>
        </p:nvSpPr>
        <p:spPr>
          <a:xfrm>
            <a:off x="141238" y="1926124"/>
            <a:ext cx="4572000" cy="369332"/>
          </a:xfrm>
          <a:prstGeom prst="rect">
            <a:avLst/>
          </a:prstGeom>
        </p:spPr>
        <p:txBody>
          <a:bodyPr>
            <a:spAutoFit/>
          </a:bodyPr>
          <a:lstStyle/>
          <a:p>
            <a:r>
              <a:rPr lang="zh-CN" altLang="en-US" dirty="0" smtClean="0"/>
              <a:t>即远程</a:t>
            </a:r>
            <a:r>
              <a:rPr lang="zh-CN" altLang="en-US" dirty="0"/>
              <a:t>对象为用户计算某种几何图形的</a:t>
            </a:r>
            <a:r>
              <a:rPr lang="zh-CN" altLang="en-US" dirty="0" smtClean="0"/>
              <a:t>面积。</a:t>
            </a:r>
            <a:endParaRPr lang="zh-CN" altLang="en-US" dirty="0"/>
          </a:p>
        </p:txBody>
      </p:sp>
      <p:sp>
        <p:nvSpPr>
          <p:cNvPr id="10" name="矩形 9"/>
          <p:cNvSpPr/>
          <p:nvPr/>
        </p:nvSpPr>
        <p:spPr>
          <a:xfrm>
            <a:off x="107504" y="2564904"/>
            <a:ext cx="8823250" cy="1200329"/>
          </a:xfrm>
          <a:prstGeom prst="rect">
            <a:avLst/>
          </a:prstGeom>
        </p:spPr>
        <p:txBody>
          <a:bodyPr wrap="square">
            <a:spAutoFit/>
          </a:bodyPr>
          <a:lstStyle/>
          <a:p>
            <a:r>
              <a:rPr lang="en-US" altLang="zh-CN" dirty="0"/>
              <a:t>import </a:t>
            </a:r>
            <a:r>
              <a:rPr lang="en-US" altLang="zh-CN" dirty="0" err="1"/>
              <a:t>java.rmi</a:t>
            </a:r>
            <a:r>
              <a:rPr lang="en-US" altLang="zh-CN" dirty="0"/>
              <a:t>.*;</a:t>
            </a:r>
          </a:p>
          <a:p>
            <a:r>
              <a:rPr lang="en-US" altLang="zh-CN" dirty="0"/>
              <a:t>public interface </a:t>
            </a:r>
            <a:r>
              <a:rPr lang="en-US" altLang="zh-CN" dirty="0" err="1"/>
              <a:t>RemoteSubject</a:t>
            </a:r>
            <a:r>
              <a:rPr lang="en-US" altLang="zh-CN" dirty="0"/>
              <a:t> extends Remote {</a:t>
            </a:r>
          </a:p>
          <a:p>
            <a:r>
              <a:rPr lang="en-US" altLang="zh-CN" dirty="0"/>
              <a:t>  </a:t>
            </a:r>
            <a:r>
              <a:rPr lang="en-US" altLang="zh-CN" dirty="0" smtClean="0"/>
              <a:t>         </a:t>
            </a:r>
            <a:r>
              <a:rPr lang="en-US" altLang="zh-CN" dirty="0"/>
              <a:t>public double </a:t>
            </a:r>
            <a:r>
              <a:rPr lang="en-US" altLang="zh-CN" dirty="0" err="1"/>
              <a:t>getArea</a:t>
            </a:r>
            <a:r>
              <a:rPr lang="en-US" altLang="zh-CN" dirty="0"/>
              <a:t>() </a:t>
            </a:r>
            <a:r>
              <a:rPr lang="en-US" altLang="zh-CN" dirty="0" smtClean="0"/>
              <a:t> throws  </a:t>
            </a:r>
            <a:r>
              <a:rPr lang="en-US" altLang="zh-CN" dirty="0" err="1" smtClean="0"/>
              <a:t>RemoteException</a:t>
            </a:r>
            <a:r>
              <a:rPr lang="en-US" altLang="zh-CN" dirty="0"/>
              <a:t>;</a:t>
            </a:r>
          </a:p>
          <a:p>
            <a:r>
              <a:rPr lang="en-US" altLang="zh-CN" dirty="0"/>
              <a:t>}</a:t>
            </a:r>
          </a:p>
        </p:txBody>
      </p:sp>
      <p:sp>
        <p:nvSpPr>
          <p:cNvPr id="11" name="矩形 10"/>
          <p:cNvSpPr/>
          <p:nvPr/>
        </p:nvSpPr>
        <p:spPr>
          <a:xfrm>
            <a:off x="154407" y="2225218"/>
            <a:ext cx="2140266"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b="1" dirty="0">
                <a:hlinkClick r:id="rId2" action="ppaction://hlinkfile"/>
              </a:rPr>
              <a:t>RemoteSubject.java</a:t>
            </a:r>
            <a:r>
              <a:rPr lang="en-US" altLang="zh-CN" dirty="0"/>
              <a:t> </a:t>
            </a:r>
            <a:endParaRPr lang="zh-CN" altLang="en-US" dirty="0"/>
          </a:p>
        </p:txBody>
      </p:sp>
      <p:sp>
        <p:nvSpPr>
          <p:cNvPr id="12" name="矩形 11"/>
          <p:cNvSpPr/>
          <p:nvPr/>
        </p:nvSpPr>
        <p:spPr>
          <a:xfrm>
            <a:off x="84658" y="3765144"/>
            <a:ext cx="887982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zh-CN" altLang="en-US" dirty="0"/>
              <a:t>将生成的字节码文件复制到前面约定的客户机的</a:t>
            </a:r>
            <a:r>
              <a:rPr lang="en-US" altLang="zh-CN" dirty="0"/>
              <a:t>D:\Client</a:t>
            </a:r>
            <a:r>
              <a:rPr lang="zh-CN" altLang="en-US" dirty="0"/>
              <a:t>目录</a:t>
            </a:r>
            <a:r>
              <a:rPr lang="zh-CN" altLang="en-US" dirty="0" smtClean="0"/>
              <a:t>中。</a:t>
            </a:r>
            <a:endParaRPr lang="zh-CN" altLang="en-US" dirty="0"/>
          </a:p>
        </p:txBody>
      </p:sp>
      <p:sp>
        <p:nvSpPr>
          <p:cNvPr id="13" name="矩形 12"/>
          <p:cNvSpPr/>
          <p:nvPr/>
        </p:nvSpPr>
        <p:spPr>
          <a:xfrm>
            <a:off x="63004" y="4149835"/>
            <a:ext cx="145584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．远程对象</a:t>
            </a:r>
          </a:p>
        </p:txBody>
      </p:sp>
      <p:sp>
        <p:nvSpPr>
          <p:cNvPr id="14" name="矩形 13"/>
          <p:cNvSpPr/>
          <p:nvPr/>
        </p:nvSpPr>
        <p:spPr>
          <a:xfrm>
            <a:off x="1518852" y="4165194"/>
            <a:ext cx="6883038" cy="369332"/>
          </a:xfrm>
          <a:prstGeom prst="rect">
            <a:avLst/>
          </a:prstGeom>
        </p:spPr>
        <p:txBody>
          <a:bodyPr wrap="none">
            <a:spAutoFit/>
          </a:bodyPr>
          <a:lstStyle/>
          <a:p>
            <a:r>
              <a:rPr lang="zh-CN" altLang="en-US" dirty="0"/>
              <a:t>远程对象的类必须要实现</a:t>
            </a:r>
            <a:r>
              <a:rPr lang="en-US" altLang="zh-CN" dirty="0"/>
              <a:t>Remote</a:t>
            </a:r>
            <a:r>
              <a:rPr lang="zh-CN" altLang="en-US" dirty="0" smtClean="0"/>
              <a:t>接口，这里</a:t>
            </a:r>
            <a:r>
              <a:rPr lang="en-US" altLang="zh-CN" dirty="0" err="1" smtClean="0"/>
              <a:t>RemoteConcreteSubject</a:t>
            </a:r>
            <a:endParaRPr lang="en-US" altLang="zh-CN" dirty="0" smtClean="0"/>
          </a:p>
        </p:txBody>
      </p:sp>
      <p:sp>
        <p:nvSpPr>
          <p:cNvPr id="15" name="矩形 14"/>
          <p:cNvSpPr/>
          <p:nvPr/>
        </p:nvSpPr>
        <p:spPr>
          <a:xfrm>
            <a:off x="120129" y="5619252"/>
            <a:ext cx="2937984"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b="1" dirty="0">
                <a:hlinkClick r:id="rId3" action="ppaction://hlinkfile"/>
              </a:rPr>
              <a:t>RemoteConcreteSubject.java</a:t>
            </a:r>
            <a:endParaRPr lang="zh-CN" altLang="en-US" b="1" dirty="0"/>
          </a:p>
        </p:txBody>
      </p:sp>
      <p:sp>
        <p:nvSpPr>
          <p:cNvPr id="16" name="矩形 15"/>
          <p:cNvSpPr/>
          <p:nvPr/>
        </p:nvSpPr>
        <p:spPr>
          <a:xfrm>
            <a:off x="154407" y="5021024"/>
            <a:ext cx="6381427" cy="369332"/>
          </a:xfrm>
          <a:prstGeom prst="rect">
            <a:avLst/>
          </a:prstGeom>
        </p:spPr>
        <p:txBody>
          <a:bodyPr wrap="none">
            <a:spAutoFit/>
          </a:bodyPr>
          <a:lstStyle/>
          <a:p>
            <a:r>
              <a:rPr lang="en-US" altLang="zh-CN" dirty="0" err="1" smtClean="0"/>
              <a:t>RemoteConcreteSubject</a:t>
            </a:r>
            <a:r>
              <a:rPr lang="zh-CN" altLang="en-US" dirty="0" smtClean="0"/>
              <a:t>创建</a:t>
            </a:r>
            <a:r>
              <a:rPr lang="zh-CN" altLang="en-US" dirty="0"/>
              <a:t>的远程对象可以计算矩形的</a:t>
            </a:r>
            <a:r>
              <a:rPr lang="zh-CN" altLang="en-US" dirty="0" smtClean="0"/>
              <a:t>面积。</a:t>
            </a:r>
            <a:endParaRPr lang="zh-CN" altLang="en-US" dirty="0"/>
          </a:p>
        </p:txBody>
      </p:sp>
      <p:sp>
        <p:nvSpPr>
          <p:cNvPr id="17" name="矩形 16"/>
          <p:cNvSpPr/>
          <p:nvPr/>
        </p:nvSpPr>
        <p:spPr>
          <a:xfrm>
            <a:off x="107504" y="4624437"/>
            <a:ext cx="8712968" cy="369332"/>
          </a:xfrm>
          <a:prstGeom prst="rect">
            <a:avLst/>
          </a:prstGeom>
        </p:spPr>
        <p:txBody>
          <a:bodyPr wrap="square">
            <a:spAutoFit/>
          </a:bodyPr>
          <a:lstStyle/>
          <a:p>
            <a:r>
              <a:rPr lang="zh-CN" altLang="en-US" dirty="0"/>
              <a:t>实现我们前面的</a:t>
            </a:r>
            <a:r>
              <a:rPr lang="en-US" altLang="zh-CN" dirty="0" err="1" smtClean="0"/>
              <a:t>RemoteSubject</a:t>
            </a:r>
            <a:r>
              <a:rPr lang="zh-CN" altLang="en-US" dirty="0" smtClean="0"/>
              <a:t>子</a:t>
            </a:r>
            <a:r>
              <a:rPr lang="zh-CN" altLang="en-US" dirty="0"/>
              <a:t>接口即可。</a:t>
            </a:r>
          </a:p>
        </p:txBody>
      </p:sp>
      <p:sp>
        <p:nvSpPr>
          <p:cNvPr id="24" name="矩形 23"/>
          <p:cNvSpPr/>
          <p:nvPr/>
        </p:nvSpPr>
        <p:spPr>
          <a:xfrm>
            <a:off x="166982" y="6093296"/>
            <a:ext cx="8653489" cy="64633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dirty="0"/>
              <a:t>RemoteConcreteSubject.java</a:t>
            </a:r>
            <a:r>
              <a:rPr lang="zh-CN" altLang="en-US" dirty="0"/>
              <a:t>保存到前面约定的远程服务器的</a:t>
            </a:r>
            <a:r>
              <a:rPr lang="en-US" altLang="zh-CN" dirty="0"/>
              <a:t>D:\Server</a:t>
            </a:r>
            <a:r>
              <a:rPr lang="zh-CN" altLang="en-US" dirty="0"/>
              <a:t>目录中，并编译它生成相应的</a:t>
            </a:r>
            <a:r>
              <a:rPr lang="en-US" altLang="zh-CN" dirty="0"/>
              <a:t>.class</a:t>
            </a:r>
            <a:r>
              <a:rPr lang="zh-CN" altLang="en-US" dirty="0"/>
              <a:t>字节码</a:t>
            </a:r>
            <a:r>
              <a:rPr lang="zh-CN" altLang="en-US" dirty="0" smtClean="0"/>
              <a:t>文件。</a:t>
            </a:r>
            <a:endParaRPr lang="zh-CN" altLang="en-US" dirty="0"/>
          </a:p>
        </p:txBody>
      </p:sp>
    </p:spTree>
    <p:extLst>
      <p:ext uri="{BB962C8B-B14F-4D97-AF65-F5344CB8AC3E}">
        <p14:creationId xmlns:p14="http://schemas.microsoft.com/office/powerpoint/2010/main" val="63231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392488" cy="699036"/>
          </a:xfrm>
        </p:spPr>
        <p:txBody>
          <a:bodyPr>
            <a:noAutofit/>
          </a:bodyPr>
          <a:lstStyle/>
          <a:p>
            <a:pPr lvl="1"/>
            <a:r>
              <a:rPr lang="en-US" altLang="zh-CN" sz="2400" b="1" dirty="0"/>
              <a:t>16.6 Java </a:t>
            </a:r>
            <a:r>
              <a:rPr lang="zh-CN" altLang="zh-CN" sz="2400" b="1" dirty="0"/>
              <a:t>远程调用（</a:t>
            </a:r>
            <a:r>
              <a:rPr lang="en-US" altLang="zh-CN" sz="2400" b="1" dirty="0"/>
              <a:t>RMI</a:t>
            </a:r>
            <a:r>
              <a:rPr lang="zh-CN" altLang="zh-CN" sz="2400" b="1" dirty="0"/>
              <a:t>）</a:t>
            </a:r>
          </a:p>
        </p:txBody>
      </p:sp>
      <p:sp>
        <p:nvSpPr>
          <p:cNvPr id="5" name="矩形 4"/>
          <p:cNvSpPr/>
          <p:nvPr/>
        </p:nvSpPr>
        <p:spPr>
          <a:xfrm>
            <a:off x="107504" y="764704"/>
            <a:ext cx="237626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16.6.1 </a:t>
            </a:r>
            <a:r>
              <a:rPr lang="zh-CN" altLang="en-US" b="1" dirty="0">
                <a:solidFill>
                  <a:srgbClr val="0070C0"/>
                </a:solidFill>
              </a:rPr>
              <a:t>远程对象</a:t>
            </a:r>
          </a:p>
          <a:p>
            <a:r>
              <a:rPr lang="en-US" altLang="zh-CN" b="1" dirty="0">
                <a:solidFill>
                  <a:srgbClr val="C00000"/>
                </a:solidFill>
              </a:rPr>
              <a:t>16.6.2 RMI</a:t>
            </a:r>
            <a:r>
              <a:rPr lang="zh-CN" altLang="en-US" b="1" dirty="0">
                <a:solidFill>
                  <a:srgbClr val="C00000"/>
                </a:solidFill>
              </a:rPr>
              <a:t>的设计细节</a:t>
            </a:r>
          </a:p>
        </p:txBody>
      </p:sp>
      <p:sp>
        <p:nvSpPr>
          <p:cNvPr id="6" name="左箭头 5"/>
          <p:cNvSpPr/>
          <p:nvPr/>
        </p:nvSpPr>
        <p:spPr>
          <a:xfrm>
            <a:off x="2488946" y="1028769"/>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03848" y="844103"/>
            <a:ext cx="274216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smtClean="0"/>
              <a:t>．启动</a:t>
            </a:r>
            <a:r>
              <a:rPr lang="zh-CN" altLang="en-US" b="1" dirty="0"/>
              <a:t>注册：</a:t>
            </a:r>
            <a:r>
              <a:rPr lang="en-US" altLang="zh-CN" b="1" dirty="0" err="1"/>
              <a:t>rmiregistry</a:t>
            </a:r>
            <a:endParaRPr lang="zh-CN" altLang="en-US" b="1" dirty="0"/>
          </a:p>
        </p:txBody>
      </p:sp>
      <p:sp>
        <p:nvSpPr>
          <p:cNvPr id="20" name="矩形 19"/>
          <p:cNvSpPr/>
          <p:nvPr/>
        </p:nvSpPr>
        <p:spPr>
          <a:xfrm>
            <a:off x="107504" y="1556792"/>
            <a:ext cx="8856984" cy="923330"/>
          </a:xfrm>
          <a:prstGeom prst="rect">
            <a:avLst/>
          </a:prstGeom>
        </p:spPr>
        <p:txBody>
          <a:bodyPr wrap="square">
            <a:spAutoFit/>
          </a:bodyPr>
          <a:lstStyle/>
          <a:p>
            <a:r>
              <a:rPr lang="zh-CN" altLang="en-US" dirty="0"/>
              <a:t>在远程服务器创建远程对象之前，</a:t>
            </a:r>
            <a:r>
              <a:rPr lang="en-US" altLang="zh-CN" dirty="0"/>
              <a:t>RMI</a:t>
            </a:r>
            <a:r>
              <a:rPr lang="zh-CN" altLang="en-US" dirty="0"/>
              <a:t>要求远程服务器必须首先启动注册：</a:t>
            </a:r>
            <a:r>
              <a:rPr lang="en-US" altLang="zh-CN" b="1" dirty="0" err="1"/>
              <a:t>rmiregistry</a:t>
            </a:r>
            <a:r>
              <a:rPr lang="zh-CN" altLang="en-US" dirty="0"/>
              <a:t>，只有启动了</a:t>
            </a:r>
            <a:r>
              <a:rPr lang="en-US" altLang="zh-CN" dirty="0" err="1"/>
              <a:t>rmiregistry</a:t>
            </a:r>
            <a:r>
              <a:rPr lang="zh-CN" altLang="en-US" dirty="0"/>
              <a:t>，远程服务器才可以创建远程对象，并将该对象注册到</a:t>
            </a:r>
            <a:r>
              <a:rPr lang="en-US" altLang="zh-CN" dirty="0" err="1"/>
              <a:t>rmiregistry</a:t>
            </a:r>
            <a:r>
              <a:rPr lang="zh-CN" altLang="en-US" dirty="0"/>
              <a:t>所管理的注册表中。</a:t>
            </a:r>
          </a:p>
        </p:txBody>
      </p:sp>
      <p:sp>
        <p:nvSpPr>
          <p:cNvPr id="21" name="矩形 20"/>
          <p:cNvSpPr/>
          <p:nvPr/>
        </p:nvSpPr>
        <p:spPr>
          <a:xfrm>
            <a:off x="128662" y="2564904"/>
            <a:ext cx="8835826" cy="646331"/>
          </a:xfrm>
          <a:prstGeom prst="rect">
            <a:avLst/>
          </a:prstGeom>
        </p:spPr>
        <p:txBody>
          <a:bodyPr wrap="square">
            <a:spAutoFit/>
          </a:bodyPr>
          <a:lstStyle/>
          <a:p>
            <a:r>
              <a:rPr lang="zh-CN" altLang="en-US" dirty="0"/>
              <a:t>远程服务器开启一个终端，比如在</a:t>
            </a:r>
            <a:r>
              <a:rPr lang="en-US" altLang="zh-CN" dirty="0"/>
              <a:t>MS-DOS</a:t>
            </a:r>
            <a:r>
              <a:rPr lang="zh-CN" altLang="en-US" dirty="0"/>
              <a:t>命令行窗口进入</a:t>
            </a:r>
            <a:r>
              <a:rPr lang="en-US" altLang="zh-CN" dirty="0"/>
              <a:t>D:\Server</a:t>
            </a:r>
            <a:r>
              <a:rPr lang="zh-CN" altLang="en-US" dirty="0"/>
              <a:t>目录，然后执行</a:t>
            </a:r>
            <a:r>
              <a:rPr lang="en-US" altLang="zh-CN" dirty="0" err="1"/>
              <a:t>rimregistry</a:t>
            </a:r>
            <a:r>
              <a:rPr lang="zh-CN" altLang="en-US" dirty="0"/>
              <a:t>命令</a:t>
            </a:r>
            <a:r>
              <a:rPr lang="zh-CN" altLang="en-US" dirty="0" smtClean="0"/>
              <a:t>：</a:t>
            </a:r>
            <a:r>
              <a:rPr lang="en-US" altLang="zh-CN" b="1" dirty="0" err="1" smtClean="0">
                <a:solidFill>
                  <a:srgbClr val="C00000"/>
                </a:solidFill>
              </a:rPr>
              <a:t>rmiregistry</a:t>
            </a:r>
            <a:endParaRPr lang="en-US" altLang="zh-CN" b="1" dirty="0">
              <a:solidFill>
                <a:srgbClr val="C00000"/>
              </a:solidFill>
            </a:endParaRPr>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42" y="3211235"/>
            <a:ext cx="4358666"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202946" y="5013176"/>
            <a:ext cx="7321382" cy="369332"/>
          </a:xfrm>
          <a:prstGeom prst="rect">
            <a:avLst/>
          </a:prstGeom>
        </p:spPr>
        <p:txBody>
          <a:bodyPr wrap="square">
            <a:spAutoFit/>
          </a:bodyPr>
          <a:lstStyle/>
          <a:p>
            <a:r>
              <a:rPr lang="zh-CN" altLang="en-US" dirty="0"/>
              <a:t>也可以后台启动注册</a:t>
            </a:r>
            <a:r>
              <a:rPr lang="zh-CN" altLang="en-US" dirty="0" smtClean="0"/>
              <a:t>：</a:t>
            </a:r>
            <a:r>
              <a:rPr lang="en-US" altLang="zh-CN" b="1" dirty="0" smtClean="0"/>
              <a:t>start  </a:t>
            </a:r>
            <a:r>
              <a:rPr lang="en-US" altLang="zh-CN" b="1" dirty="0" err="1"/>
              <a:t>rmiregistry</a:t>
            </a:r>
            <a:endParaRPr lang="en-US" altLang="zh-CN" b="1" dirty="0"/>
          </a:p>
        </p:txBody>
      </p:sp>
    </p:spTree>
    <p:extLst>
      <p:ext uri="{BB962C8B-B14F-4D97-AF65-F5344CB8AC3E}">
        <p14:creationId xmlns:p14="http://schemas.microsoft.com/office/powerpoint/2010/main" val="200102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smtClean="0">
                <a:solidFill>
                  <a:srgbClr val="C00000"/>
                </a:solidFill>
              </a:rPr>
              <a:t>第</a:t>
            </a:r>
            <a:r>
              <a:rPr lang="en-US" altLang="zh-CN" sz="4000" b="1" dirty="0" smtClean="0">
                <a:solidFill>
                  <a:srgbClr val="C00000"/>
                </a:solidFill>
              </a:rPr>
              <a:t>16</a:t>
            </a:r>
            <a:r>
              <a:rPr lang="zh-CN" altLang="en-US" sz="4000" b="1" dirty="0" smtClean="0">
                <a:solidFill>
                  <a:srgbClr val="C00000"/>
                </a:solidFill>
              </a:rPr>
              <a:t>章  </a:t>
            </a:r>
            <a:r>
              <a:rPr lang="en-US" altLang="zh-CN" sz="4000" b="1" dirty="0" smtClean="0">
                <a:solidFill>
                  <a:srgbClr val="C00000"/>
                </a:solidFill>
              </a:rPr>
              <a:t>Java</a:t>
            </a:r>
            <a:r>
              <a:rPr lang="zh-CN" altLang="en-US" sz="4000" b="1" dirty="0" smtClean="0">
                <a:solidFill>
                  <a:srgbClr val="C00000"/>
                </a:solidFill>
              </a:rPr>
              <a:t>网络基础</a:t>
            </a:r>
            <a:endParaRPr lang="zh-CN" altLang="en-US" sz="4000" b="1" dirty="0">
              <a:solidFill>
                <a:srgbClr val="C00000"/>
              </a:solidFill>
            </a:endParaRPr>
          </a:p>
        </p:txBody>
      </p:sp>
      <p:sp>
        <p:nvSpPr>
          <p:cNvPr id="4" name="矩形 3"/>
          <p:cNvSpPr/>
          <p:nvPr/>
        </p:nvSpPr>
        <p:spPr>
          <a:xfrm>
            <a:off x="428700" y="1268760"/>
            <a:ext cx="3567236"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Wingdings" panose="05000000000000000000" pitchFamily="2" charset="2"/>
              <a:buChar char="l"/>
            </a:pPr>
            <a:r>
              <a:rPr lang="en-US" altLang="zh-CN" dirty="0"/>
              <a:t>URL</a:t>
            </a:r>
            <a:r>
              <a:rPr lang="zh-CN" altLang="en-US" dirty="0"/>
              <a:t>类</a:t>
            </a:r>
          </a:p>
          <a:p>
            <a:pPr marL="285750" lvl="0" indent="-285750">
              <a:buFont typeface="Wingdings" panose="05000000000000000000" pitchFamily="2" charset="2"/>
              <a:buChar char="l"/>
            </a:pPr>
            <a:r>
              <a:rPr lang="en-US" altLang="zh-CN" dirty="0" err="1"/>
              <a:t>InetAdress</a:t>
            </a:r>
            <a:r>
              <a:rPr lang="zh-CN" altLang="en-US" dirty="0"/>
              <a:t>类</a:t>
            </a:r>
          </a:p>
          <a:p>
            <a:pPr marL="285750" lvl="0" indent="-285750">
              <a:buFont typeface="Wingdings" panose="05000000000000000000" pitchFamily="2" charset="2"/>
              <a:buChar char="l"/>
            </a:pPr>
            <a:r>
              <a:rPr lang="zh-CN" altLang="en-US" dirty="0"/>
              <a:t>套接字</a:t>
            </a:r>
          </a:p>
          <a:p>
            <a:pPr marL="285750" lvl="0" indent="-285750">
              <a:buFont typeface="Wingdings" panose="05000000000000000000" pitchFamily="2" charset="2"/>
              <a:buChar char="l"/>
            </a:pPr>
            <a:r>
              <a:rPr lang="en-US" altLang="zh-CN" dirty="0"/>
              <a:t>UDP</a:t>
            </a:r>
            <a:r>
              <a:rPr lang="zh-CN" altLang="en-US" dirty="0"/>
              <a:t>数据报</a:t>
            </a:r>
          </a:p>
          <a:p>
            <a:pPr marL="285750" lvl="0" indent="-285750">
              <a:buFont typeface="Wingdings" panose="05000000000000000000" pitchFamily="2" charset="2"/>
              <a:buChar char="l"/>
            </a:pPr>
            <a:r>
              <a:rPr lang="zh-CN" altLang="en-US" dirty="0"/>
              <a:t>广播数据报</a:t>
            </a:r>
          </a:p>
          <a:p>
            <a:pPr marL="285750" lvl="0" indent="-285750">
              <a:buFont typeface="Wingdings" panose="05000000000000000000" pitchFamily="2" charset="2"/>
              <a:buChar char="l"/>
            </a:pPr>
            <a:r>
              <a:rPr lang="en-US" altLang="zh-CN" dirty="0"/>
              <a:t>Java</a:t>
            </a:r>
            <a:r>
              <a:rPr lang="zh-CN" altLang="en-US" dirty="0"/>
              <a:t>远程调用（难点）</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077072"/>
            <a:ext cx="2457450" cy="2457450"/>
          </a:xfrm>
          <a:prstGeom prst="rect">
            <a:avLst/>
          </a:prstGeom>
        </p:spPr>
      </p:pic>
      <p:sp>
        <p:nvSpPr>
          <p:cNvPr id="7" name="矩形 6"/>
          <p:cNvSpPr/>
          <p:nvPr/>
        </p:nvSpPr>
        <p:spPr>
          <a:xfrm>
            <a:off x="611560" y="5449813"/>
            <a:ext cx="48120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b="1" dirty="0"/>
              <a:t>耿祥义老师</a:t>
            </a:r>
            <a:r>
              <a:rPr lang="en-US" altLang="zh-CN" b="1" dirty="0"/>
              <a:t>java</a:t>
            </a:r>
            <a:r>
              <a:rPr lang="zh-CN" altLang="en-US" b="1" dirty="0"/>
              <a:t>教学辅助公众号（</a:t>
            </a:r>
            <a:r>
              <a:rPr lang="en-US" altLang="zh-CN" b="1" dirty="0"/>
              <a:t>java-violin</a:t>
            </a:r>
            <a:r>
              <a:rPr lang="zh-CN" altLang="en-US" b="1" dirty="0"/>
              <a:t>）</a:t>
            </a:r>
          </a:p>
        </p:txBody>
      </p:sp>
      <p:sp>
        <p:nvSpPr>
          <p:cNvPr id="8" name="右箭头 7"/>
          <p:cNvSpPr/>
          <p:nvPr/>
        </p:nvSpPr>
        <p:spPr>
          <a:xfrm>
            <a:off x="5450954" y="5542146"/>
            <a:ext cx="360040" cy="1846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28700" y="3717032"/>
            <a:ext cx="3711252" cy="1200329"/>
          </a:xfrm>
          <a:prstGeom prst="rect">
            <a:avLst/>
          </a:prstGeom>
        </p:spPr>
        <p:txBody>
          <a:bodyPr wrap="square">
            <a:spAutoFit/>
          </a:bodyPr>
          <a:lstStyle/>
          <a:p>
            <a:r>
              <a:rPr lang="zh-CN" altLang="en-US" dirty="0"/>
              <a:t>本章重点介绍</a:t>
            </a:r>
            <a:r>
              <a:rPr lang="en-US" altLang="zh-CN" dirty="0"/>
              <a:t>URL</a:t>
            </a:r>
            <a:r>
              <a:rPr lang="zh-CN" altLang="en-US" dirty="0"/>
              <a:t>、</a:t>
            </a:r>
            <a:r>
              <a:rPr lang="en-US" altLang="zh-CN" dirty="0"/>
              <a:t>Socket</a:t>
            </a:r>
            <a:r>
              <a:rPr lang="zh-CN" altLang="en-US" dirty="0"/>
              <a:t>、</a:t>
            </a:r>
            <a:r>
              <a:rPr lang="en-US" altLang="zh-CN" dirty="0" err="1"/>
              <a:t>InetAddress</a:t>
            </a:r>
            <a:r>
              <a:rPr lang="zh-CN" altLang="en-US" dirty="0"/>
              <a:t>和</a:t>
            </a:r>
            <a:r>
              <a:rPr lang="en-US" altLang="zh-CN" dirty="0" err="1"/>
              <a:t>DatagramSocket</a:t>
            </a:r>
            <a:r>
              <a:rPr lang="zh-CN" altLang="en-US" dirty="0"/>
              <a:t>类在网络编程中的重要作用，以及远程调用的基础</a:t>
            </a:r>
            <a:r>
              <a:rPr lang="zh-CN" altLang="en-US" dirty="0" smtClean="0"/>
              <a:t>知识。</a:t>
            </a:r>
            <a:endParaRPr lang="zh-CN" altLang="en-US" dirty="0"/>
          </a:p>
        </p:txBody>
      </p:sp>
    </p:spTree>
    <p:extLst>
      <p:ext uri="{BB962C8B-B14F-4D97-AF65-F5344CB8AC3E}">
        <p14:creationId xmlns:p14="http://schemas.microsoft.com/office/powerpoint/2010/main" val="110607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081" y="-99392"/>
            <a:ext cx="4392488" cy="699036"/>
          </a:xfrm>
        </p:spPr>
        <p:txBody>
          <a:bodyPr>
            <a:noAutofit/>
          </a:bodyPr>
          <a:lstStyle/>
          <a:p>
            <a:pPr lvl="1"/>
            <a:r>
              <a:rPr lang="en-US" altLang="zh-CN" sz="2400" b="1" dirty="0"/>
              <a:t>16.6 Java </a:t>
            </a:r>
            <a:r>
              <a:rPr lang="zh-CN" altLang="zh-CN" sz="2400" b="1" dirty="0"/>
              <a:t>远程调用（</a:t>
            </a:r>
            <a:r>
              <a:rPr lang="en-US" altLang="zh-CN" sz="2400" b="1" dirty="0"/>
              <a:t>RMI</a:t>
            </a:r>
            <a:r>
              <a:rPr lang="zh-CN" altLang="zh-CN" sz="2400" b="1" dirty="0"/>
              <a:t>）</a:t>
            </a:r>
          </a:p>
        </p:txBody>
      </p:sp>
      <p:sp>
        <p:nvSpPr>
          <p:cNvPr id="5" name="矩形 4"/>
          <p:cNvSpPr/>
          <p:nvPr/>
        </p:nvSpPr>
        <p:spPr>
          <a:xfrm>
            <a:off x="107504" y="764704"/>
            <a:ext cx="237626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16.6.1 </a:t>
            </a:r>
            <a:r>
              <a:rPr lang="zh-CN" altLang="en-US" b="1" dirty="0">
                <a:solidFill>
                  <a:srgbClr val="0070C0"/>
                </a:solidFill>
              </a:rPr>
              <a:t>远程对象</a:t>
            </a:r>
          </a:p>
          <a:p>
            <a:r>
              <a:rPr lang="en-US" altLang="zh-CN" b="1" dirty="0">
                <a:solidFill>
                  <a:srgbClr val="C00000"/>
                </a:solidFill>
              </a:rPr>
              <a:t>16.6.2 RMI</a:t>
            </a:r>
            <a:r>
              <a:rPr lang="zh-CN" altLang="en-US" b="1" dirty="0">
                <a:solidFill>
                  <a:srgbClr val="C00000"/>
                </a:solidFill>
              </a:rPr>
              <a:t>的设计细节</a:t>
            </a:r>
          </a:p>
        </p:txBody>
      </p:sp>
      <p:sp>
        <p:nvSpPr>
          <p:cNvPr id="6" name="左箭头 5"/>
          <p:cNvSpPr/>
          <p:nvPr/>
        </p:nvSpPr>
        <p:spPr>
          <a:xfrm>
            <a:off x="2488946" y="1028769"/>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119834" y="580038"/>
            <a:ext cx="316835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lvl="0"/>
            <a:r>
              <a:rPr lang="en-US" altLang="zh-CN" b="1" dirty="0" smtClean="0"/>
              <a:t>4</a:t>
            </a:r>
            <a:r>
              <a:rPr lang="zh-CN" altLang="en-US" b="1" dirty="0" smtClean="0"/>
              <a:t>．</a:t>
            </a:r>
            <a:r>
              <a:rPr lang="zh-CN" altLang="zh-CN" b="1" dirty="0"/>
              <a:t>启动远程对象</a:t>
            </a:r>
            <a:r>
              <a:rPr lang="zh-CN" altLang="zh-CN" b="1" dirty="0" smtClean="0"/>
              <a:t>服务</a:t>
            </a:r>
            <a:endParaRPr lang="zh-CN" altLang="en-US" b="1" dirty="0"/>
          </a:p>
        </p:txBody>
      </p:sp>
      <p:sp>
        <p:nvSpPr>
          <p:cNvPr id="20" name="矩形 19"/>
          <p:cNvSpPr/>
          <p:nvPr/>
        </p:nvSpPr>
        <p:spPr>
          <a:xfrm>
            <a:off x="3119834" y="949370"/>
            <a:ext cx="5976664" cy="646331"/>
          </a:xfrm>
          <a:prstGeom prst="rect">
            <a:avLst/>
          </a:prstGeom>
        </p:spPr>
        <p:txBody>
          <a:bodyPr wrap="square">
            <a:spAutoFit/>
          </a:bodyPr>
          <a:lstStyle/>
          <a:p>
            <a:r>
              <a:rPr lang="zh-CN" altLang="zh-CN" dirty="0"/>
              <a:t>启动注册</a:t>
            </a:r>
            <a:r>
              <a:rPr lang="en-US" altLang="zh-CN" dirty="0" err="1"/>
              <a:t>rmiregistry</a:t>
            </a:r>
            <a:r>
              <a:rPr lang="zh-CN" altLang="zh-CN" dirty="0"/>
              <a:t>后，远程服务器就可以启动远程对象服务</a:t>
            </a:r>
            <a:r>
              <a:rPr lang="zh-CN" altLang="zh-CN" dirty="0" smtClean="0"/>
              <a:t>了</a:t>
            </a:r>
            <a:r>
              <a:rPr lang="zh-CN" altLang="en-US" dirty="0" smtClean="0"/>
              <a:t>。</a:t>
            </a:r>
            <a:endParaRPr lang="zh-CN" altLang="en-US" dirty="0"/>
          </a:p>
        </p:txBody>
      </p:sp>
      <p:sp>
        <p:nvSpPr>
          <p:cNvPr id="3" name="矩形 2"/>
          <p:cNvSpPr/>
          <p:nvPr/>
        </p:nvSpPr>
        <p:spPr>
          <a:xfrm>
            <a:off x="132010" y="1628507"/>
            <a:ext cx="8760470" cy="646331"/>
          </a:xfrm>
          <a:prstGeom prst="rect">
            <a:avLst/>
          </a:prstGeom>
        </p:spPr>
        <p:txBody>
          <a:bodyPr wrap="square">
            <a:spAutoFit/>
          </a:bodyPr>
          <a:lstStyle/>
          <a:p>
            <a:r>
              <a:rPr lang="zh-CN" altLang="en-US" dirty="0" smtClean="0"/>
              <a:t>编写远程</a:t>
            </a:r>
            <a:r>
              <a:rPr lang="zh-CN" altLang="en-US" dirty="0"/>
              <a:t>服务器上的应用程序：</a:t>
            </a:r>
            <a:r>
              <a:rPr lang="en-US" altLang="zh-CN" dirty="0" err="1"/>
              <a:t>BindRemoteObject</a:t>
            </a:r>
            <a:r>
              <a:rPr lang="zh-CN" altLang="en-US" dirty="0"/>
              <a:t>，运行该程序就启动了远程对象服务，即该应用程序可以让用户访问它注册的远程对象。</a:t>
            </a:r>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2290962"/>
            <a:ext cx="3399151" cy="85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45129" y="2534821"/>
            <a:ext cx="2443233"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b="1" dirty="0">
                <a:hlinkClick r:id="rId3" action="ppaction://hlinkfile"/>
              </a:rPr>
              <a:t>BindRemoteObject.java</a:t>
            </a:r>
            <a:endParaRPr lang="zh-CN" altLang="en-US" b="1" dirty="0"/>
          </a:p>
        </p:txBody>
      </p:sp>
      <p:sp>
        <p:nvSpPr>
          <p:cNvPr id="7" name="右箭头 6"/>
          <p:cNvSpPr/>
          <p:nvPr/>
        </p:nvSpPr>
        <p:spPr>
          <a:xfrm>
            <a:off x="2987824" y="2534821"/>
            <a:ext cx="28803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14970" y="3124201"/>
            <a:ext cx="8647351" cy="64633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dirty="0"/>
              <a:t>BindRemoteObject.java</a:t>
            </a:r>
            <a:r>
              <a:rPr lang="zh-CN" altLang="en-US" dirty="0"/>
              <a:t>保存到前面约定的远程服务器的</a:t>
            </a:r>
            <a:r>
              <a:rPr lang="en-US" altLang="zh-CN" dirty="0"/>
              <a:t>D:\Server</a:t>
            </a:r>
            <a:r>
              <a:rPr lang="zh-CN" altLang="en-US" dirty="0"/>
              <a:t>目录中，并编译它生成相应的</a:t>
            </a:r>
            <a:r>
              <a:rPr lang="en-US" altLang="zh-CN" dirty="0" err="1"/>
              <a:t>BindRemoteObject.class</a:t>
            </a:r>
            <a:r>
              <a:rPr lang="zh-CN" altLang="en-US" dirty="0"/>
              <a:t>字节码文件</a:t>
            </a:r>
            <a:r>
              <a:rPr lang="en-US" altLang="zh-CN" dirty="0"/>
              <a:t>,</a:t>
            </a:r>
            <a:r>
              <a:rPr lang="zh-CN" altLang="en-US" dirty="0"/>
              <a:t>然后运行</a:t>
            </a:r>
            <a:r>
              <a:rPr lang="en-US" altLang="zh-CN" dirty="0" err="1" smtClean="0"/>
              <a:t>BindRemoteObject</a:t>
            </a:r>
            <a:r>
              <a:rPr lang="zh-CN" altLang="en-US" dirty="0" smtClean="0"/>
              <a:t>。</a:t>
            </a:r>
            <a:endParaRPr lang="zh-CN" altLang="en-US" dirty="0"/>
          </a:p>
        </p:txBody>
      </p:sp>
      <p:sp>
        <p:nvSpPr>
          <p:cNvPr id="9" name="矩形 8"/>
          <p:cNvSpPr/>
          <p:nvPr/>
        </p:nvSpPr>
        <p:spPr>
          <a:xfrm>
            <a:off x="245129" y="4554010"/>
            <a:ext cx="8851369"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dirty="0" err="1"/>
              <a:t>ClientApplication</a:t>
            </a:r>
            <a:r>
              <a:rPr lang="zh-CN" altLang="en-US" dirty="0"/>
              <a:t>请求远程对象计算矩形的面积。将</a:t>
            </a:r>
            <a:r>
              <a:rPr lang="en-US" altLang="zh-CN" b="1" dirty="0"/>
              <a:t>ClientApplication.java</a:t>
            </a:r>
            <a:r>
              <a:rPr lang="zh-CN" altLang="en-US" dirty="0"/>
              <a:t>保存到前面约定的客户机的</a:t>
            </a:r>
            <a:r>
              <a:rPr lang="en-US" altLang="zh-CN" dirty="0"/>
              <a:t>D:\Client</a:t>
            </a:r>
            <a:r>
              <a:rPr lang="zh-CN" altLang="en-US" dirty="0"/>
              <a:t>目录中，然后编译、运行该</a:t>
            </a:r>
            <a:r>
              <a:rPr lang="zh-CN" altLang="en-US" dirty="0" smtClean="0"/>
              <a:t>程序。</a:t>
            </a:r>
            <a:endParaRPr lang="zh-CN" altLang="en-US" dirty="0"/>
          </a:p>
        </p:txBody>
      </p:sp>
      <p:sp>
        <p:nvSpPr>
          <p:cNvPr id="10" name="矩形 9"/>
          <p:cNvSpPr/>
          <p:nvPr/>
        </p:nvSpPr>
        <p:spPr>
          <a:xfrm>
            <a:off x="205689" y="3964414"/>
            <a:ext cx="204254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pPr lvl="0"/>
            <a:r>
              <a:rPr lang="en-US" altLang="zh-CN" b="1" dirty="0" smtClean="0"/>
              <a:t>5. </a:t>
            </a:r>
            <a:r>
              <a:rPr lang="zh-CN" altLang="zh-CN" b="1" dirty="0" smtClean="0"/>
              <a:t>运行</a:t>
            </a:r>
            <a:r>
              <a:rPr lang="zh-CN" altLang="zh-CN" b="1" dirty="0"/>
              <a:t>客户端程序</a:t>
            </a:r>
            <a:endParaRPr lang="zh-CN" altLang="zh-CN" dirty="0"/>
          </a:p>
        </p:txBody>
      </p:sp>
      <p:sp>
        <p:nvSpPr>
          <p:cNvPr id="11" name="矩形 10"/>
          <p:cNvSpPr/>
          <p:nvPr/>
        </p:nvSpPr>
        <p:spPr>
          <a:xfrm>
            <a:off x="188126" y="5373216"/>
            <a:ext cx="2273956"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b="1" dirty="0">
                <a:hlinkClick r:id="rId4" action="ppaction://hlinkfile"/>
              </a:rPr>
              <a:t>ClientApplication.java</a:t>
            </a:r>
            <a:endParaRPr lang="zh-CN" altLang="en-US" dirty="0"/>
          </a:p>
        </p:txBody>
      </p:sp>
      <p:pic>
        <p:nvPicPr>
          <p:cNvPr id="849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232" y="5343614"/>
            <a:ext cx="6236451" cy="116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右箭头 11"/>
          <p:cNvSpPr/>
          <p:nvPr/>
        </p:nvSpPr>
        <p:spPr>
          <a:xfrm>
            <a:off x="2248236" y="5926955"/>
            <a:ext cx="384726" cy="2383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9120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12" y="116632"/>
            <a:ext cx="2962672" cy="526380"/>
          </a:xfrm>
        </p:spPr>
        <p:txBody>
          <a:bodyPr>
            <a:normAutofit/>
          </a:bodyPr>
          <a:lstStyle/>
          <a:p>
            <a:pPr lvl="1" algn="l" rtl="0">
              <a:spcBef>
                <a:spcPct val="0"/>
              </a:spcBef>
            </a:pPr>
            <a:r>
              <a:rPr lang="en-US" altLang="zh-CN" sz="2400" b="1" dirty="0" smtClean="0"/>
              <a:t>16.7 </a:t>
            </a:r>
            <a:r>
              <a:rPr lang="zh-CN" altLang="zh-CN" sz="2400" b="1" dirty="0"/>
              <a:t>小结</a:t>
            </a:r>
            <a:endParaRPr lang="zh-CN" altLang="en-US" sz="2400" dirty="0"/>
          </a:p>
        </p:txBody>
      </p:sp>
      <p:sp>
        <p:nvSpPr>
          <p:cNvPr id="7" name="矩形 6"/>
          <p:cNvSpPr/>
          <p:nvPr/>
        </p:nvSpPr>
        <p:spPr>
          <a:xfrm>
            <a:off x="463600" y="610136"/>
            <a:ext cx="8064896" cy="5078313"/>
          </a:xfrm>
          <a:prstGeom prst="rect">
            <a:avLst/>
          </a:prstGeom>
        </p:spPr>
        <p:txBody>
          <a:bodyPr wrap="square">
            <a:spAutoFit/>
          </a:bodyPr>
          <a:lstStyle/>
          <a:p>
            <a:pPr marL="342900" lvl="0" indent="-342900">
              <a:buFont typeface="Wingdings" pitchFamily="2" charset="2"/>
              <a:buChar char="u"/>
            </a:pPr>
            <a:r>
              <a:rPr lang="en-US" altLang="zh-CN" dirty="0"/>
              <a:t>java.net</a:t>
            </a:r>
            <a:r>
              <a:rPr lang="zh-CN" altLang="zh-CN" dirty="0"/>
              <a:t>包中的 </a:t>
            </a:r>
            <a:r>
              <a:rPr lang="en-US" altLang="zh-CN" dirty="0"/>
              <a:t>URL</a:t>
            </a:r>
            <a:r>
              <a:rPr lang="zh-CN" altLang="zh-CN" dirty="0"/>
              <a:t>类是对统一资源定位符的抽象，使用</a:t>
            </a:r>
            <a:r>
              <a:rPr lang="en-US" altLang="zh-CN" dirty="0"/>
              <a:t>URL</a:t>
            </a:r>
            <a:r>
              <a:rPr lang="zh-CN" altLang="zh-CN" dirty="0"/>
              <a:t>创建对象的应用程序称作客户端程序，客户端程序的</a:t>
            </a:r>
            <a:r>
              <a:rPr lang="en-US" altLang="zh-CN" dirty="0"/>
              <a:t>URL</a:t>
            </a:r>
            <a:r>
              <a:rPr lang="zh-CN" altLang="zh-CN" dirty="0"/>
              <a:t>对象调用</a:t>
            </a:r>
            <a:r>
              <a:rPr lang="en-US" altLang="zh-CN" dirty="0" err="1"/>
              <a:t>InputStream</a:t>
            </a:r>
            <a:r>
              <a:rPr lang="en-US" altLang="zh-CN" dirty="0"/>
              <a:t> </a:t>
            </a:r>
            <a:r>
              <a:rPr lang="en-US" altLang="zh-CN" dirty="0" err="1"/>
              <a:t>openStream</a:t>
            </a:r>
            <a:r>
              <a:rPr lang="en-US" altLang="zh-CN" dirty="0"/>
              <a:t>() </a:t>
            </a:r>
            <a:r>
              <a:rPr lang="zh-CN" altLang="zh-CN" dirty="0"/>
              <a:t>方法可以返回一个输入流，该输入流指向</a:t>
            </a:r>
            <a:r>
              <a:rPr lang="en-US" altLang="zh-CN" dirty="0"/>
              <a:t>URL</a:t>
            </a:r>
            <a:r>
              <a:rPr lang="zh-CN" altLang="zh-CN" dirty="0"/>
              <a:t>对象所包含的资源，通过该输入流可以将服务器上的资源信息读入到客户端。</a:t>
            </a:r>
          </a:p>
          <a:p>
            <a:pPr marL="342900" lvl="0" indent="-342900">
              <a:buFont typeface="Wingdings" pitchFamily="2" charset="2"/>
              <a:buChar char="u"/>
            </a:pPr>
            <a:r>
              <a:rPr lang="zh-CN" altLang="zh-CN" dirty="0"/>
              <a:t>网络套接字是基于</a:t>
            </a:r>
            <a:r>
              <a:rPr lang="en-US" altLang="zh-CN" dirty="0"/>
              <a:t>TCP</a:t>
            </a:r>
            <a:r>
              <a:rPr lang="zh-CN" altLang="zh-CN" dirty="0"/>
              <a:t>协议的有连接通信，套接字连接就是客户端的套接字对象和服务器端的套接字对象通过输入、输出流连接在一起。服务器建立</a:t>
            </a:r>
            <a:r>
              <a:rPr lang="en-US" altLang="zh-CN" dirty="0" err="1"/>
              <a:t>ServerSocket</a:t>
            </a:r>
            <a:r>
              <a:rPr lang="zh-CN" altLang="zh-CN" dirty="0"/>
              <a:t>对象，</a:t>
            </a:r>
            <a:r>
              <a:rPr lang="en-US" altLang="zh-CN" dirty="0" err="1"/>
              <a:t>ServerSocket</a:t>
            </a:r>
            <a:r>
              <a:rPr lang="zh-CN" altLang="zh-CN" dirty="0"/>
              <a:t>对象负责等待客户端请求建立套接字连接，而客户端建立</a:t>
            </a:r>
            <a:r>
              <a:rPr lang="en-US" altLang="zh-CN" dirty="0"/>
              <a:t>Socket</a:t>
            </a:r>
            <a:r>
              <a:rPr lang="zh-CN" altLang="zh-CN" dirty="0"/>
              <a:t>对象向服务器发出套接字连接请求。</a:t>
            </a:r>
          </a:p>
          <a:p>
            <a:pPr marL="342900" lvl="0" indent="-342900">
              <a:buFont typeface="Wingdings" pitchFamily="2" charset="2"/>
              <a:buChar char="u"/>
            </a:pPr>
            <a:r>
              <a:rPr lang="zh-CN" altLang="zh-CN" dirty="0"/>
              <a:t>基于</a:t>
            </a:r>
            <a:r>
              <a:rPr lang="en-US" altLang="zh-CN" dirty="0"/>
              <a:t>UDP</a:t>
            </a:r>
            <a:r>
              <a:rPr lang="zh-CN" altLang="zh-CN" dirty="0"/>
              <a:t>的通信和基于</a:t>
            </a:r>
            <a:r>
              <a:rPr lang="en-US" altLang="zh-CN" dirty="0"/>
              <a:t>TCP</a:t>
            </a:r>
            <a:r>
              <a:rPr lang="zh-CN" altLang="zh-CN" dirty="0"/>
              <a:t>的通信不同，基于</a:t>
            </a:r>
            <a:r>
              <a:rPr lang="en-US" altLang="zh-CN" dirty="0"/>
              <a:t>UDP</a:t>
            </a:r>
            <a:r>
              <a:rPr lang="zh-CN" altLang="zh-CN" dirty="0"/>
              <a:t>的信息传递更快，但不提供可靠性保证。</a:t>
            </a:r>
          </a:p>
          <a:p>
            <a:pPr marL="342900" lvl="0" indent="-342900">
              <a:buFont typeface="Wingdings" pitchFamily="2" charset="2"/>
              <a:buChar char="u"/>
            </a:pPr>
            <a:r>
              <a:rPr lang="zh-CN" altLang="zh-CN" dirty="0"/>
              <a:t>设计广播数据报网络程序时，必须将要广播或接收广播的主机加入到同一个</a:t>
            </a:r>
            <a:r>
              <a:rPr lang="en-US" altLang="zh-CN" dirty="0"/>
              <a:t>D</a:t>
            </a:r>
            <a:r>
              <a:rPr lang="zh-CN" altLang="zh-CN" dirty="0"/>
              <a:t>类地址。</a:t>
            </a:r>
            <a:r>
              <a:rPr lang="en-US" altLang="zh-CN" dirty="0"/>
              <a:t>D</a:t>
            </a:r>
            <a:r>
              <a:rPr lang="zh-CN" altLang="zh-CN" dirty="0"/>
              <a:t>类地址也称作个组播地址，</a:t>
            </a:r>
            <a:r>
              <a:rPr lang="en-US" altLang="zh-CN" dirty="0"/>
              <a:t>D</a:t>
            </a:r>
            <a:r>
              <a:rPr lang="zh-CN" altLang="zh-CN" dirty="0"/>
              <a:t>类地址并不代表某个特定主机的位置，一个具有</a:t>
            </a:r>
            <a:r>
              <a:rPr lang="en-US" altLang="zh-CN" dirty="0"/>
              <a:t>A</a:t>
            </a:r>
            <a:r>
              <a:rPr lang="zh-CN" altLang="zh-CN" dirty="0"/>
              <a:t>、</a:t>
            </a:r>
            <a:r>
              <a:rPr lang="en-US" altLang="zh-CN" dirty="0"/>
              <a:t>B</a:t>
            </a:r>
            <a:r>
              <a:rPr lang="zh-CN" altLang="zh-CN" dirty="0"/>
              <a:t>或</a:t>
            </a:r>
            <a:r>
              <a:rPr lang="en-US" altLang="zh-CN" dirty="0"/>
              <a:t>C</a:t>
            </a:r>
            <a:r>
              <a:rPr lang="zh-CN" altLang="zh-CN" dirty="0"/>
              <a:t>类地址的主机要广播数据或接收广播，都必须加入到同一个</a:t>
            </a:r>
            <a:r>
              <a:rPr lang="en-US" altLang="zh-CN" dirty="0"/>
              <a:t>D</a:t>
            </a:r>
            <a:r>
              <a:rPr lang="zh-CN" altLang="zh-CN" dirty="0"/>
              <a:t>类地址。</a:t>
            </a:r>
          </a:p>
          <a:p>
            <a:pPr marL="342900" indent="-342900">
              <a:buFont typeface="Wingdings" pitchFamily="2" charset="2"/>
              <a:buChar char="u"/>
            </a:pPr>
            <a:r>
              <a:rPr lang="en-US" altLang="zh-CN" dirty="0"/>
              <a:t>RMI</a:t>
            </a:r>
            <a:r>
              <a:rPr lang="zh-CN" altLang="zh-CN" dirty="0"/>
              <a:t>是一种分布式技术，使用</a:t>
            </a:r>
            <a:r>
              <a:rPr lang="en-US" altLang="zh-CN" dirty="0"/>
              <a:t>RMI</a:t>
            </a:r>
            <a:r>
              <a:rPr lang="zh-CN" altLang="zh-CN" dirty="0"/>
              <a:t>可以让一个虚拟机</a:t>
            </a:r>
            <a:r>
              <a:rPr lang="en-US" altLang="zh-CN" dirty="0"/>
              <a:t>(JVM)</a:t>
            </a:r>
            <a:r>
              <a:rPr lang="zh-CN" altLang="zh-CN" dirty="0"/>
              <a:t>上的应用程序请求调用位于网络上另一处的</a:t>
            </a:r>
            <a:r>
              <a:rPr lang="en-US" altLang="zh-CN" dirty="0"/>
              <a:t>JVM</a:t>
            </a:r>
            <a:r>
              <a:rPr lang="zh-CN" altLang="zh-CN" dirty="0"/>
              <a:t>上的对象方法</a:t>
            </a:r>
            <a:r>
              <a:rPr lang="en-US" altLang="zh-CN" dirty="0"/>
              <a:t>RMI</a:t>
            </a:r>
            <a:r>
              <a:rPr lang="zh-CN" altLang="zh-CN" dirty="0"/>
              <a:t>是一种分布式技术，使用</a:t>
            </a:r>
            <a:r>
              <a:rPr lang="en-US" altLang="zh-CN" dirty="0"/>
              <a:t>RMI</a:t>
            </a:r>
            <a:r>
              <a:rPr lang="zh-CN" altLang="zh-CN" dirty="0"/>
              <a:t>可以让一个虚拟机</a:t>
            </a:r>
            <a:r>
              <a:rPr lang="en-US" altLang="zh-CN" dirty="0"/>
              <a:t>(JVM)</a:t>
            </a:r>
            <a:r>
              <a:rPr lang="zh-CN" altLang="zh-CN" dirty="0"/>
              <a:t>上的应用程序请求调用位于网络上另一处的</a:t>
            </a:r>
            <a:r>
              <a:rPr lang="en-US" altLang="zh-CN" dirty="0"/>
              <a:t>JVM</a:t>
            </a:r>
            <a:r>
              <a:rPr lang="zh-CN" altLang="zh-CN" dirty="0"/>
              <a:t>上的对象方法。</a:t>
            </a:r>
          </a:p>
        </p:txBody>
      </p:sp>
    </p:spTree>
    <p:extLst>
      <p:ext uri="{BB962C8B-B14F-4D97-AF65-F5344CB8AC3E}">
        <p14:creationId xmlns:p14="http://schemas.microsoft.com/office/powerpoint/2010/main" val="236202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16.1 URL</a:t>
            </a:r>
            <a:r>
              <a:rPr lang="zh-CN" altLang="zh-CN" sz="2400" b="1" dirty="0"/>
              <a:t>类</a:t>
            </a:r>
          </a:p>
        </p:txBody>
      </p:sp>
      <p:sp>
        <p:nvSpPr>
          <p:cNvPr id="5" name="矩形 4"/>
          <p:cNvSpPr/>
          <p:nvPr/>
        </p:nvSpPr>
        <p:spPr>
          <a:xfrm>
            <a:off x="107504" y="764704"/>
            <a:ext cx="2664296"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16.1.1 URL</a:t>
            </a:r>
            <a:r>
              <a:rPr lang="zh-CN" altLang="en-US" b="1" dirty="0">
                <a:solidFill>
                  <a:srgbClr val="C00000"/>
                </a:solidFill>
              </a:rPr>
              <a:t>的构造方法</a:t>
            </a:r>
          </a:p>
          <a:p>
            <a:r>
              <a:rPr lang="en-US" altLang="zh-CN" b="1" dirty="0">
                <a:solidFill>
                  <a:srgbClr val="0070C0"/>
                </a:solidFill>
              </a:rPr>
              <a:t>16.1.2 </a:t>
            </a:r>
            <a:r>
              <a:rPr lang="zh-CN" altLang="en-US" b="1" dirty="0">
                <a:solidFill>
                  <a:srgbClr val="0070C0"/>
                </a:solidFill>
              </a:rPr>
              <a:t>读取</a:t>
            </a:r>
            <a:r>
              <a:rPr lang="en-US" altLang="zh-CN" b="1" dirty="0">
                <a:solidFill>
                  <a:srgbClr val="0070C0"/>
                </a:solidFill>
              </a:rPr>
              <a:t>URL</a:t>
            </a:r>
            <a:r>
              <a:rPr lang="zh-CN" altLang="en-US" b="1" dirty="0">
                <a:solidFill>
                  <a:srgbClr val="0070C0"/>
                </a:solidFill>
              </a:rPr>
              <a:t>中的资源</a:t>
            </a:r>
          </a:p>
          <a:p>
            <a:r>
              <a:rPr lang="en-US" altLang="zh-CN" b="1" dirty="0">
                <a:solidFill>
                  <a:srgbClr val="0070C0"/>
                </a:solidFill>
              </a:rPr>
              <a:t>16.1.3 </a:t>
            </a:r>
            <a:r>
              <a:rPr lang="zh-CN" altLang="en-US" b="1" dirty="0">
                <a:solidFill>
                  <a:srgbClr val="0070C0"/>
                </a:solidFill>
              </a:rPr>
              <a:t>显示</a:t>
            </a:r>
            <a:r>
              <a:rPr lang="en-US" altLang="zh-CN" b="1" dirty="0">
                <a:solidFill>
                  <a:srgbClr val="0070C0"/>
                </a:solidFill>
              </a:rPr>
              <a:t>URL</a:t>
            </a:r>
            <a:r>
              <a:rPr lang="zh-CN" altLang="en-US" b="1" dirty="0">
                <a:solidFill>
                  <a:srgbClr val="0070C0"/>
                </a:solidFill>
              </a:rPr>
              <a:t>资源中的</a:t>
            </a:r>
            <a:r>
              <a:rPr lang="en-US" altLang="zh-CN" b="1" dirty="0">
                <a:solidFill>
                  <a:srgbClr val="0070C0"/>
                </a:solidFill>
              </a:rPr>
              <a:t>html</a:t>
            </a:r>
            <a:r>
              <a:rPr lang="zh-CN" altLang="en-US" b="1" dirty="0">
                <a:solidFill>
                  <a:srgbClr val="0070C0"/>
                </a:solidFill>
              </a:rPr>
              <a:t>文件</a:t>
            </a:r>
          </a:p>
          <a:p>
            <a:r>
              <a:rPr lang="en-US" altLang="zh-CN" b="1" dirty="0">
                <a:solidFill>
                  <a:srgbClr val="0070C0"/>
                </a:solidFill>
              </a:rPr>
              <a:t>16.1.4 </a:t>
            </a:r>
            <a:r>
              <a:rPr lang="zh-CN" altLang="en-US" b="1" dirty="0">
                <a:solidFill>
                  <a:srgbClr val="0070C0"/>
                </a:solidFill>
              </a:rPr>
              <a:t>处理超链接</a:t>
            </a:r>
          </a:p>
        </p:txBody>
      </p:sp>
      <p:sp>
        <p:nvSpPr>
          <p:cNvPr id="6" name="左箭头 5"/>
          <p:cNvSpPr/>
          <p:nvPr/>
        </p:nvSpPr>
        <p:spPr>
          <a:xfrm>
            <a:off x="2771800" y="764704"/>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764704"/>
            <a:ext cx="5904655" cy="646331"/>
          </a:xfrm>
          <a:prstGeom prst="rect">
            <a:avLst/>
          </a:prstGeom>
        </p:spPr>
        <p:txBody>
          <a:bodyPr wrap="square">
            <a:spAutoFit/>
          </a:bodyPr>
          <a:lstStyle/>
          <a:p>
            <a:r>
              <a:rPr lang="en-US" altLang="zh-CN" dirty="0"/>
              <a:t>URL</a:t>
            </a:r>
            <a:r>
              <a:rPr lang="zh-CN" altLang="en-US" dirty="0"/>
              <a:t>类是对统一资源定位符（</a:t>
            </a:r>
            <a:r>
              <a:rPr lang="en-US" altLang="zh-CN" dirty="0"/>
              <a:t>Uniform Resource Locator</a:t>
            </a:r>
            <a:r>
              <a:rPr lang="zh-CN" altLang="en-US" dirty="0"/>
              <a:t>）的抽象，使用</a:t>
            </a:r>
            <a:r>
              <a:rPr lang="en-US" altLang="zh-CN" dirty="0"/>
              <a:t>URL</a:t>
            </a:r>
            <a:r>
              <a:rPr lang="zh-CN" altLang="en-US" dirty="0"/>
              <a:t>创建对象的应用程序称作客户端程序。</a:t>
            </a:r>
          </a:p>
        </p:txBody>
      </p:sp>
      <p:sp>
        <p:nvSpPr>
          <p:cNvPr id="14" name="矩形 13"/>
          <p:cNvSpPr/>
          <p:nvPr/>
        </p:nvSpPr>
        <p:spPr>
          <a:xfrm>
            <a:off x="2915816" y="1503368"/>
            <a:ext cx="5904656" cy="646331"/>
          </a:xfrm>
          <a:prstGeom prst="rect">
            <a:avLst/>
          </a:prstGeom>
        </p:spPr>
        <p:txBody>
          <a:bodyPr wrap="square">
            <a:spAutoFit/>
          </a:bodyPr>
          <a:lstStyle/>
          <a:p>
            <a:r>
              <a:rPr lang="en-US" altLang="zh-CN" b="1" dirty="0"/>
              <a:t>public URL(String spec) throws </a:t>
            </a:r>
            <a:r>
              <a:rPr lang="en-US" altLang="zh-CN" b="1" dirty="0" err="1"/>
              <a:t>MalformedURLException</a:t>
            </a:r>
            <a:endParaRPr lang="en-US" altLang="zh-CN" b="1" dirty="0"/>
          </a:p>
          <a:p>
            <a:r>
              <a:rPr lang="zh-CN" altLang="en-US" dirty="0"/>
              <a:t>该构造方法使用字符串初始化一个</a:t>
            </a:r>
            <a:r>
              <a:rPr lang="en-US" altLang="zh-CN" dirty="0"/>
              <a:t>URL</a:t>
            </a:r>
            <a:r>
              <a:rPr lang="zh-CN" altLang="en-US" dirty="0"/>
              <a:t>对象，例如：</a:t>
            </a:r>
          </a:p>
        </p:txBody>
      </p:sp>
      <p:sp>
        <p:nvSpPr>
          <p:cNvPr id="15" name="矩形 14"/>
          <p:cNvSpPr/>
          <p:nvPr/>
        </p:nvSpPr>
        <p:spPr>
          <a:xfrm>
            <a:off x="251520" y="2348880"/>
            <a:ext cx="6840760"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try {  </a:t>
            </a:r>
            <a:r>
              <a:rPr lang="en-US" altLang="zh-CN" dirty="0" err="1"/>
              <a:t>url</a:t>
            </a:r>
            <a:r>
              <a:rPr lang="en-US" altLang="zh-CN" dirty="0"/>
              <a:t>=new URL("http://www.tup.tsinghua.edu.cn");</a:t>
            </a:r>
          </a:p>
          <a:p>
            <a:r>
              <a:rPr lang="en-US" altLang="zh-CN" dirty="0"/>
              <a:t>}</a:t>
            </a:r>
          </a:p>
          <a:p>
            <a:r>
              <a:rPr lang="en-US" altLang="zh-CN" dirty="0"/>
              <a:t>catch(</a:t>
            </a:r>
            <a:r>
              <a:rPr lang="en-US" altLang="zh-CN" dirty="0" err="1"/>
              <a:t>MalformedURLException</a:t>
            </a:r>
            <a:r>
              <a:rPr lang="en-US" altLang="zh-CN" dirty="0"/>
              <a:t> e) {</a:t>
            </a:r>
          </a:p>
          <a:p>
            <a:r>
              <a:rPr lang="en-US" altLang="zh-CN" dirty="0"/>
              <a:t>    </a:t>
            </a:r>
            <a:r>
              <a:rPr lang="en-US" altLang="zh-CN" dirty="0" err="1"/>
              <a:t>System.out.println</a:t>
            </a:r>
            <a:r>
              <a:rPr lang="en-US" altLang="zh-CN" dirty="0"/>
              <a:t> ("Bad URL:"+</a:t>
            </a:r>
            <a:r>
              <a:rPr lang="en-US" altLang="zh-CN" dirty="0" err="1"/>
              <a:t>url</a:t>
            </a:r>
            <a:r>
              <a:rPr lang="en-US" altLang="zh-CN" dirty="0"/>
              <a:t>);</a:t>
            </a:r>
          </a:p>
          <a:p>
            <a:r>
              <a:rPr lang="en-US" altLang="zh-CN" dirty="0"/>
              <a:t>}</a:t>
            </a:r>
          </a:p>
        </p:txBody>
      </p:sp>
      <p:sp>
        <p:nvSpPr>
          <p:cNvPr id="16" name="矩形 15"/>
          <p:cNvSpPr/>
          <p:nvPr/>
        </p:nvSpPr>
        <p:spPr>
          <a:xfrm>
            <a:off x="251520" y="4149080"/>
            <a:ext cx="8352928" cy="923330"/>
          </a:xfrm>
          <a:prstGeom prst="rect">
            <a:avLst/>
          </a:prstGeom>
        </p:spPr>
        <p:txBody>
          <a:bodyPr wrap="square">
            <a:spAutoFit/>
          </a:bodyPr>
          <a:lstStyle/>
          <a:p>
            <a:r>
              <a:rPr lang="zh-CN" altLang="en-US" dirty="0"/>
              <a:t>该</a:t>
            </a:r>
            <a:r>
              <a:rPr lang="en-US" altLang="zh-CN" dirty="0"/>
              <a:t>URL</a:t>
            </a:r>
            <a:r>
              <a:rPr lang="zh-CN" altLang="en-US" dirty="0"/>
              <a:t>对象中的协议是</a:t>
            </a:r>
            <a:r>
              <a:rPr lang="en-US" altLang="zh-CN" dirty="0"/>
              <a:t>Http</a:t>
            </a:r>
            <a:r>
              <a:rPr lang="zh-CN" altLang="en-US" dirty="0"/>
              <a:t>协议，即用户按着这种协议和指定的服务器通信，该</a:t>
            </a:r>
            <a:r>
              <a:rPr lang="en-US" altLang="zh-CN" dirty="0"/>
              <a:t>URL</a:t>
            </a:r>
            <a:r>
              <a:rPr lang="zh-CN" altLang="en-US" dirty="0"/>
              <a:t>对象包含的地址是</a:t>
            </a:r>
            <a:r>
              <a:rPr lang="en-US" altLang="zh-CN" dirty="0"/>
              <a:t>www.tup.tsinghua.edu.cn</a:t>
            </a:r>
            <a:r>
              <a:rPr lang="zh-CN" altLang="en-US" dirty="0"/>
              <a:t>，所包含的资源是默认的资源（主页）</a:t>
            </a:r>
          </a:p>
        </p:txBody>
      </p:sp>
    </p:spTree>
    <p:extLst>
      <p:ext uri="{BB962C8B-B14F-4D97-AF65-F5344CB8AC3E}">
        <p14:creationId xmlns:p14="http://schemas.microsoft.com/office/powerpoint/2010/main" val="141425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16.1 URL</a:t>
            </a:r>
            <a:r>
              <a:rPr lang="zh-CN" altLang="zh-CN" sz="2400" b="1" dirty="0"/>
              <a:t>类</a:t>
            </a:r>
          </a:p>
        </p:txBody>
      </p:sp>
      <p:sp>
        <p:nvSpPr>
          <p:cNvPr id="5" name="矩形 4"/>
          <p:cNvSpPr/>
          <p:nvPr/>
        </p:nvSpPr>
        <p:spPr>
          <a:xfrm>
            <a:off x="107504" y="764704"/>
            <a:ext cx="2664296"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16.1.1 URL</a:t>
            </a:r>
            <a:r>
              <a:rPr lang="zh-CN" altLang="en-US" b="1" dirty="0">
                <a:solidFill>
                  <a:srgbClr val="0070C0"/>
                </a:solidFill>
              </a:rPr>
              <a:t>的构造方法</a:t>
            </a:r>
          </a:p>
          <a:p>
            <a:r>
              <a:rPr lang="en-US" altLang="zh-CN" b="1" dirty="0">
                <a:solidFill>
                  <a:srgbClr val="C00000"/>
                </a:solidFill>
              </a:rPr>
              <a:t>16.1.2 </a:t>
            </a:r>
            <a:r>
              <a:rPr lang="zh-CN" altLang="en-US" b="1" dirty="0">
                <a:solidFill>
                  <a:srgbClr val="C00000"/>
                </a:solidFill>
              </a:rPr>
              <a:t>读取</a:t>
            </a:r>
            <a:r>
              <a:rPr lang="en-US" altLang="zh-CN" b="1" dirty="0">
                <a:solidFill>
                  <a:srgbClr val="C00000"/>
                </a:solidFill>
              </a:rPr>
              <a:t>URL</a:t>
            </a:r>
            <a:r>
              <a:rPr lang="zh-CN" altLang="en-US" b="1" dirty="0">
                <a:solidFill>
                  <a:srgbClr val="C00000"/>
                </a:solidFill>
              </a:rPr>
              <a:t>中的资源</a:t>
            </a:r>
          </a:p>
          <a:p>
            <a:r>
              <a:rPr lang="en-US" altLang="zh-CN" b="1" dirty="0">
                <a:solidFill>
                  <a:srgbClr val="0070C0"/>
                </a:solidFill>
              </a:rPr>
              <a:t>16.1.3 </a:t>
            </a:r>
            <a:r>
              <a:rPr lang="zh-CN" altLang="en-US" b="1" dirty="0">
                <a:solidFill>
                  <a:srgbClr val="0070C0"/>
                </a:solidFill>
              </a:rPr>
              <a:t>显示</a:t>
            </a:r>
            <a:r>
              <a:rPr lang="en-US" altLang="zh-CN" b="1" dirty="0">
                <a:solidFill>
                  <a:srgbClr val="0070C0"/>
                </a:solidFill>
              </a:rPr>
              <a:t>URL</a:t>
            </a:r>
            <a:r>
              <a:rPr lang="zh-CN" altLang="en-US" b="1" dirty="0">
                <a:solidFill>
                  <a:srgbClr val="0070C0"/>
                </a:solidFill>
              </a:rPr>
              <a:t>资源中的</a:t>
            </a:r>
            <a:r>
              <a:rPr lang="en-US" altLang="zh-CN" b="1" dirty="0">
                <a:solidFill>
                  <a:srgbClr val="0070C0"/>
                </a:solidFill>
              </a:rPr>
              <a:t>html</a:t>
            </a:r>
            <a:r>
              <a:rPr lang="zh-CN" altLang="en-US" b="1" dirty="0">
                <a:solidFill>
                  <a:srgbClr val="0070C0"/>
                </a:solidFill>
              </a:rPr>
              <a:t>文件</a:t>
            </a:r>
          </a:p>
          <a:p>
            <a:r>
              <a:rPr lang="en-US" altLang="zh-CN" b="1" dirty="0">
                <a:solidFill>
                  <a:srgbClr val="0070C0"/>
                </a:solidFill>
              </a:rPr>
              <a:t>16.1.4 </a:t>
            </a:r>
            <a:r>
              <a:rPr lang="zh-CN" altLang="en-US" b="1" dirty="0">
                <a:solidFill>
                  <a:srgbClr val="0070C0"/>
                </a:solidFill>
              </a:rPr>
              <a:t>处理超链接</a:t>
            </a:r>
          </a:p>
        </p:txBody>
      </p:sp>
      <p:sp>
        <p:nvSpPr>
          <p:cNvPr id="6" name="左箭头 5"/>
          <p:cNvSpPr/>
          <p:nvPr/>
        </p:nvSpPr>
        <p:spPr>
          <a:xfrm>
            <a:off x="2744391" y="1009881"/>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764704"/>
            <a:ext cx="6084168" cy="1200329"/>
          </a:xfrm>
          <a:prstGeom prst="rect">
            <a:avLst/>
          </a:prstGeom>
        </p:spPr>
        <p:txBody>
          <a:bodyPr wrap="square">
            <a:spAutoFit/>
          </a:bodyPr>
          <a:lstStyle/>
          <a:p>
            <a:r>
              <a:rPr lang="en-US" altLang="zh-CN" dirty="0"/>
              <a:t>URL</a:t>
            </a:r>
            <a:r>
              <a:rPr lang="zh-CN" altLang="zh-CN" dirty="0"/>
              <a:t>对象调用</a:t>
            </a:r>
          </a:p>
          <a:p>
            <a:r>
              <a:rPr lang="en-US" altLang="zh-CN" b="1" dirty="0" err="1"/>
              <a:t>InputStream</a:t>
            </a:r>
            <a:r>
              <a:rPr lang="en-US" altLang="zh-CN" b="1" dirty="0"/>
              <a:t> </a:t>
            </a:r>
            <a:r>
              <a:rPr lang="en-US" altLang="zh-CN" b="1" dirty="0" err="1"/>
              <a:t>openStream</a:t>
            </a:r>
            <a:r>
              <a:rPr lang="en-US" altLang="zh-CN" b="1" dirty="0"/>
              <a:t>()  </a:t>
            </a:r>
            <a:endParaRPr lang="zh-CN" altLang="zh-CN" b="1" dirty="0"/>
          </a:p>
          <a:p>
            <a:r>
              <a:rPr lang="zh-CN" altLang="zh-CN" dirty="0"/>
              <a:t>方法可以返回一个输入流，该输入流指向</a:t>
            </a:r>
            <a:r>
              <a:rPr lang="en-US" altLang="zh-CN" dirty="0"/>
              <a:t>URL</a:t>
            </a:r>
            <a:r>
              <a:rPr lang="zh-CN" altLang="zh-CN" dirty="0"/>
              <a:t>对象所包含的资源。通过该输入流可以将服务器上的资源读入到客户端。</a:t>
            </a:r>
          </a:p>
        </p:txBody>
      </p:sp>
      <p:sp>
        <p:nvSpPr>
          <p:cNvPr id="3" name="矩形 2"/>
          <p:cNvSpPr/>
          <p:nvPr/>
        </p:nvSpPr>
        <p:spPr>
          <a:xfrm>
            <a:off x="107504" y="2303468"/>
            <a:ext cx="8928992" cy="646331"/>
          </a:xfrm>
          <a:prstGeom prst="rect">
            <a:avLst/>
          </a:prstGeom>
        </p:spPr>
        <p:txBody>
          <a:bodyPr wrap="square">
            <a:spAutoFit/>
          </a:bodyPr>
          <a:lstStyle/>
          <a:p>
            <a:r>
              <a:rPr lang="zh-CN" altLang="en-US" dirty="0"/>
              <a:t>例子</a:t>
            </a:r>
            <a:r>
              <a:rPr lang="en-US" altLang="zh-CN" dirty="0"/>
              <a:t>1</a:t>
            </a:r>
            <a:r>
              <a:rPr lang="zh-CN" altLang="en-US" dirty="0" smtClean="0"/>
              <a:t>在读取</a:t>
            </a:r>
            <a:r>
              <a:rPr lang="zh-CN" altLang="en-US" dirty="0"/>
              <a:t>服务器上的资源，由于网络速度或其它的因素，</a:t>
            </a:r>
            <a:r>
              <a:rPr lang="en-US" altLang="zh-CN" dirty="0"/>
              <a:t>URL</a:t>
            </a:r>
            <a:r>
              <a:rPr lang="zh-CN" altLang="en-US" dirty="0"/>
              <a:t>资源的读取可能会引起堵塞，因此，程序需在一个线程中读取</a:t>
            </a:r>
            <a:r>
              <a:rPr lang="en-US" altLang="zh-CN" dirty="0"/>
              <a:t>URL</a:t>
            </a:r>
            <a:r>
              <a:rPr lang="zh-CN" altLang="en-US" dirty="0"/>
              <a:t>资源，以免堵塞主线程。</a:t>
            </a:r>
          </a:p>
        </p:txBody>
      </p:sp>
      <p:sp>
        <p:nvSpPr>
          <p:cNvPr id="4" name="矩形 3"/>
          <p:cNvSpPr/>
          <p:nvPr/>
        </p:nvSpPr>
        <p:spPr>
          <a:xfrm>
            <a:off x="251520" y="3429000"/>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a:t>
            </a:r>
            <a:endParaRPr lang="zh-CN" altLang="en-US" dirty="0"/>
          </a:p>
        </p:txBody>
      </p:sp>
      <p:sp>
        <p:nvSpPr>
          <p:cNvPr id="7" name="矩形 6"/>
          <p:cNvSpPr/>
          <p:nvPr/>
        </p:nvSpPr>
        <p:spPr>
          <a:xfrm>
            <a:off x="107504" y="3933056"/>
            <a:ext cx="2636887" cy="646331"/>
          </a:xfrm>
          <a:prstGeom prst="rect">
            <a:avLst/>
          </a:prstGeom>
        </p:spPr>
        <p:txBody>
          <a:bodyPr wrap="square">
            <a:spAutoFit/>
          </a:bodyPr>
          <a:lstStyle/>
          <a:p>
            <a:r>
              <a:rPr lang="en-US" altLang="zh-CN" dirty="0">
                <a:hlinkClick r:id="rId2" action="ppaction://hlinkfile"/>
              </a:rPr>
              <a:t>Example16_1.java</a:t>
            </a:r>
            <a:endParaRPr lang="en-US" altLang="zh-CN" dirty="0"/>
          </a:p>
          <a:p>
            <a:r>
              <a:rPr lang="en-US" altLang="zh-CN" dirty="0">
                <a:hlinkClick r:id="rId3" action="ppaction://hlinkfile"/>
              </a:rPr>
              <a:t>Look.java</a:t>
            </a:r>
            <a:endParaRPr lang="zh-CN" altLang="en-US" dirty="0"/>
          </a:p>
        </p:txBody>
      </p:sp>
      <p:pic>
        <p:nvPicPr>
          <p:cNvPr id="757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973" y="3182761"/>
            <a:ext cx="4924173" cy="311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下箭头 7"/>
          <p:cNvSpPr/>
          <p:nvPr/>
        </p:nvSpPr>
        <p:spPr>
          <a:xfrm>
            <a:off x="467544" y="3798332"/>
            <a:ext cx="360040" cy="13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243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16.1 URL</a:t>
            </a:r>
            <a:r>
              <a:rPr lang="zh-CN" altLang="zh-CN" sz="2400" b="1" dirty="0"/>
              <a:t>类</a:t>
            </a:r>
          </a:p>
        </p:txBody>
      </p:sp>
      <p:sp>
        <p:nvSpPr>
          <p:cNvPr id="5" name="矩形 4"/>
          <p:cNvSpPr/>
          <p:nvPr/>
        </p:nvSpPr>
        <p:spPr>
          <a:xfrm>
            <a:off x="107504" y="764704"/>
            <a:ext cx="2664296"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16.1.1 URL</a:t>
            </a:r>
            <a:r>
              <a:rPr lang="zh-CN" altLang="en-US" b="1" dirty="0">
                <a:solidFill>
                  <a:srgbClr val="0070C0"/>
                </a:solidFill>
              </a:rPr>
              <a:t>的构造方法</a:t>
            </a:r>
          </a:p>
          <a:p>
            <a:r>
              <a:rPr lang="en-US" altLang="zh-CN" b="1" dirty="0">
                <a:solidFill>
                  <a:srgbClr val="0070C0"/>
                </a:solidFill>
              </a:rPr>
              <a:t>16.1.2 </a:t>
            </a:r>
            <a:r>
              <a:rPr lang="zh-CN" altLang="en-US" b="1" dirty="0">
                <a:solidFill>
                  <a:srgbClr val="0070C0"/>
                </a:solidFill>
              </a:rPr>
              <a:t>读取</a:t>
            </a:r>
            <a:r>
              <a:rPr lang="en-US" altLang="zh-CN" b="1" dirty="0">
                <a:solidFill>
                  <a:srgbClr val="0070C0"/>
                </a:solidFill>
              </a:rPr>
              <a:t>URL</a:t>
            </a:r>
            <a:r>
              <a:rPr lang="zh-CN" altLang="en-US" b="1" dirty="0">
                <a:solidFill>
                  <a:srgbClr val="0070C0"/>
                </a:solidFill>
              </a:rPr>
              <a:t>中的资源</a:t>
            </a:r>
          </a:p>
          <a:p>
            <a:r>
              <a:rPr lang="en-US" altLang="zh-CN" b="1" dirty="0">
                <a:solidFill>
                  <a:srgbClr val="C00000"/>
                </a:solidFill>
              </a:rPr>
              <a:t>16.1.3 </a:t>
            </a:r>
            <a:r>
              <a:rPr lang="zh-CN" altLang="en-US" b="1" dirty="0">
                <a:solidFill>
                  <a:srgbClr val="C00000"/>
                </a:solidFill>
              </a:rPr>
              <a:t>显示</a:t>
            </a:r>
            <a:r>
              <a:rPr lang="en-US" altLang="zh-CN" b="1" dirty="0">
                <a:solidFill>
                  <a:srgbClr val="C00000"/>
                </a:solidFill>
              </a:rPr>
              <a:t>URL</a:t>
            </a:r>
            <a:r>
              <a:rPr lang="zh-CN" altLang="en-US" b="1" dirty="0">
                <a:solidFill>
                  <a:srgbClr val="C00000"/>
                </a:solidFill>
              </a:rPr>
              <a:t>资源中的</a:t>
            </a:r>
            <a:r>
              <a:rPr lang="en-US" altLang="zh-CN" b="1" dirty="0">
                <a:solidFill>
                  <a:srgbClr val="C00000"/>
                </a:solidFill>
              </a:rPr>
              <a:t>html</a:t>
            </a:r>
            <a:r>
              <a:rPr lang="zh-CN" altLang="en-US" b="1" dirty="0">
                <a:solidFill>
                  <a:srgbClr val="C00000"/>
                </a:solidFill>
              </a:rPr>
              <a:t>文件</a:t>
            </a:r>
          </a:p>
          <a:p>
            <a:r>
              <a:rPr lang="en-US" altLang="zh-CN" b="1" dirty="0">
                <a:solidFill>
                  <a:srgbClr val="0070C0"/>
                </a:solidFill>
              </a:rPr>
              <a:t>16.1.4 </a:t>
            </a:r>
            <a:r>
              <a:rPr lang="zh-CN" altLang="en-US" b="1" dirty="0">
                <a:solidFill>
                  <a:srgbClr val="0070C0"/>
                </a:solidFill>
              </a:rPr>
              <a:t>处理超链接</a:t>
            </a:r>
          </a:p>
        </p:txBody>
      </p:sp>
      <p:sp>
        <p:nvSpPr>
          <p:cNvPr id="6" name="左箭头 5"/>
          <p:cNvSpPr/>
          <p:nvPr/>
        </p:nvSpPr>
        <p:spPr>
          <a:xfrm>
            <a:off x="2716957" y="1503368"/>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59832" y="487706"/>
            <a:ext cx="6084168" cy="1754326"/>
          </a:xfrm>
          <a:prstGeom prst="rect">
            <a:avLst/>
          </a:prstGeom>
        </p:spPr>
        <p:txBody>
          <a:bodyPr wrap="square">
            <a:spAutoFit/>
          </a:bodyPr>
          <a:lstStyle/>
          <a:p>
            <a:r>
              <a:rPr lang="zh-CN" altLang="zh-CN" dirty="0"/>
              <a:t>使用</a:t>
            </a:r>
            <a:r>
              <a:rPr lang="en-US" altLang="zh-CN" dirty="0" err="1"/>
              <a:t>JEditorPane</a:t>
            </a:r>
            <a:r>
              <a:rPr lang="zh-CN" altLang="zh-CN" dirty="0"/>
              <a:t>类的下列构造方法：</a:t>
            </a:r>
          </a:p>
          <a:p>
            <a:r>
              <a:rPr lang="en-US" altLang="zh-CN" b="1" dirty="0"/>
              <a:t>public </a:t>
            </a:r>
            <a:r>
              <a:rPr lang="en-US" altLang="zh-CN" b="1" dirty="0" err="1"/>
              <a:t>JEditorPane</a:t>
            </a:r>
            <a:r>
              <a:rPr lang="en-US" altLang="zh-CN" b="1" dirty="0"/>
              <a:t>()</a:t>
            </a:r>
            <a:endParaRPr lang="zh-CN" altLang="zh-CN" b="1" dirty="0"/>
          </a:p>
          <a:p>
            <a:r>
              <a:rPr lang="en-US" altLang="zh-CN" b="1" dirty="0"/>
              <a:t>public </a:t>
            </a:r>
            <a:r>
              <a:rPr lang="en-US" altLang="zh-CN" b="1" dirty="0" err="1"/>
              <a:t>JEditorPane</a:t>
            </a:r>
            <a:r>
              <a:rPr lang="en-US" altLang="zh-CN" b="1" dirty="0"/>
              <a:t>(URL </a:t>
            </a:r>
            <a:r>
              <a:rPr lang="en-US" altLang="zh-CN" b="1" dirty="0" err="1"/>
              <a:t>initialPage</a:t>
            </a:r>
            <a:r>
              <a:rPr lang="en-US" altLang="zh-CN" b="1" dirty="0"/>
              <a:t>) throws </a:t>
            </a:r>
            <a:r>
              <a:rPr lang="en-US" altLang="zh-CN" b="1" dirty="0" err="1"/>
              <a:t>IOException</a:t>
            </a:r>
            <a:endParaRPr lang="zh-CN" altLang="zh-CN" b="1" dirty="0"/>
          </a:p>
          <a:p>
            <a:r>
              <a:rPr lang="en-US" altLang="zh-CN" b="1" dirty="0"/>
              <a:t>public </a:t>
            </a:r>
            <a:r>
              <a:rPr lang="en-US" altLang="zh-CN" b="1" dirty="0" err="1"/>
              <a:t>JEditorPane</a:t>
            </a:r>
            <a:r>
              <a:rPr lang="en-US" altLang="zh-CN" b="1" dirty="0"/>
              <a:t>(String </a:t>
            </a:r>
            <a:r>
              <a:rPr lang="en-US" altLang="zh-CN" b="1" dirty="0" err="1"/>
              <a:t>url</a:t>
            </a:r>
            <a:r>
              <a:rPr lang="en-US" altLang="zh-CN" b="1" dirty="0"/>
              <a:t>) throws </a:t>
            </a:r>
            <a:r>
              <a:rPr lang="en-US" altLang="zh-CN" b="1" dirty="0" err="1"/>
              <a:t>IOException</a:t>
            </a:r>
            <a:endParaRPr lang="zh-CN" altLang="zh-CN" b="1" dirty="0"/>
          </a:p>
          <a:p>
            <a:r>
              <a:rPr lang="zh-CN" altLang="zh-CN" dirty="0"/>
              <a:t>构造</a:t>
            </a:r>
            <a:r>
              <a:rPr lang="en-US" altLang="zh-CN" dirty="0" err="1"/>
              <a:t>JEditorPane</a:t>
            </a:r>
            <a:r>
              <a:rPr lang="zh-CN" altLang="zh-CN" dirty="0"/>
              <a:t>对象，其中后两个构造方法使用参数</a:t>
            </a:r>
            <a:r>
              <a:rPr lang="en-US" altLang="zh-CN" dirty="0" err="1"/>
              <a:t>initialPage</a:t>
            </a:r>
            <a:r>
              <a:rPr lang="zh-CN" altLang="zh-CN" dirty="0"/>
              <a:t>或</a:t>
            </a:r>
            <a:r>
              <a:rPr lang="en-US" altLang="zh-CN" dirty="0" err="1"/>
              <a:t>url</a:t>
            </a:r>
            <a:r>
              <a:rPr lang="zh-CN" altLang="zh-CN" dirty="0"/>
              <a:t>指定该</a:t>
            </a:r>
            <a:r>
              <a:rPr lang="zh-CN" altLang="zh-CN" dirty="0" smtClean="0"/>
              <a:t>对象</a:t>
            </a:r>
            <a:r>
              <a:rPr lang="zh-CN" altLang="en-US" dirty="0" smtClean="0"/>
              <a:t>初始</a:t>
            </a:r>
            <a:r>
              <a:rPr lang="zh-CN" altLang="zh-CN" dirty="0" smtClean="0"/>
              <a:t>显示</a:t>
            </a:r>
            <a:r>
              <a:rPr lang="zh-CN" altLang="zh-CN" dirty="0"/>
              <a:t>的</a:t>
            </a:r>
            <a:r>
              <a:rPr lang="en-US" altLang="zh-CN" dirty="0"/>
              <a:t>URL</a:t>
            </a:r>
            <a:r>
              <a:rPr lang="zh-CN" altLang="zh-CN" dirty="0"/>
              <a:t>中的资源。</a:t>
            </a:r>
          </a:p>
        </p:txBody>
      </p:sp>
      <p:sp>
        <p:nvSpPr>
          <p:cNvPr id="4" name="矩形 3"/>
          <p:cNvSpPr/>
          <p:nvPr/>
        </p:nvSpPr>
        <p:spPr>
          <a:xfrm>
            <a:off x="350440" y="4341524"/>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2</a:t>
            </a:r>
            <a:endParaRPr lang="zh-CN" altLang="en-US" dirty="0"/>
          </a:p>
        </p:txBody>
      </p:sp>
      <p:sp>
        <p:nvSpPr>
          <p:cNvPr id="7" name="矩形 6"/>
          <p:cNvSpPr/>
          <p:nvPr/>
        </p:nvSpPr>
        <p:spPr>
          <a:xfrm>
            <a:off x="151532" y="5085184"/>
            <a:ext cx="2636887" cy="646331"/>
          </a:xfrm>
          <a:prstGeom prst="rect">
            <a:avLst/>
          </a:prstGeom>
        </p:spPr>
        <p:txBody>
          <a:bodyPr wrap="square">
            <a:spAutoFit/>
          </a:bodyPr>
          <a:lstStyle/>
          <a:p>
            <a:r>
              <a:rPr lang="en-US" altLang="zh-CN" dirty="0" smtClean="0">
                <a:hlinkClick r:id="rId2" action="ppaction://hlinkfile"/>
              </a:rPr>
              <a:t>Example16_2.java</a:t>
            </a:r>
            <a:endParaRPr lang="en-US" altLang="zh-CN" dirty="0"/>
          </a:p>
          <a:p>
            <a:r>
              <a:rPr lang="en-US" altLang="zh-CN" dirty="0">
                <a:hlinkClick r:id="rId3" action="ppaction://hlinkfile"/>
              </a:rPr>
              <a:t>WindowHTML.java</a:t>
            </a:r>
            <a:endParaRPr lang="zh-CN" altLang="en-US" dirty="0"/>
          </a:p>
        </p:txBody>
      </p:sp>
      <p:sp>
        <p:nvSpPr>
          <p:cNvPr id="8" name="下箭头 7"/>
          <p:cNvSpPr/>
          <p:nvPr/>
        </p:nvSpPr>
        <p:spPr>
          <a:xfrm>
            <a:off x="552096" y="4725144"/>
            <a:ext cx="360040" cy="13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24220" y="2420888"/>
            <a:ext cx="8568259" cy="923330"/>
          </a:xfrm>
          <a:prstGeom prst="rect">
            <a:avLst/>
          </a:prstGeom>
        </p:spPr>
        <p:txBody>
          <a:bodyPr wrap="square">
            <a:spAutoFit/>
          </a:bodyPr>
          <a:lstStyle/>
          <a:p>
            <a:r>
              <a:rPr lang="en-US" altLang="zh-CN" dirty="0" err="1"/>
              <a:t>JEditorPane</a:t>
            </a:r>
            <a:r>
              <a:rPr lang="zh-CN" altLang="en-US" dirty="0"/>
              <a:t>对象调用</a:t>
            </a:r>
          </a:p>
          <a:p>
            <a:r>
              <a:rPr lang="en-US" altLang="zh-CN" b="1" dirty="0"/>
              <a:t>public void </a:t>
            </a:r>
            <a:r>
              <a:rPr lang="en-US" altLang="zh-CN" b="1" dirty="0" err="1"/>
              <a:t>setPage</a:t>
            </a:r>
            <a:r>
              <a:rPr lang="en-US" altLang="zh-CN" b="1" dirty="0"/>
              <a:t>(URL page) throws </a:t>
            </a:r>
            <a:r>
              <a:rPr lang="en-US" altLang="zh-CN" b="1" dirty="0" err="1"/>
              <a:t>IOException</a:t>
            </a:r>
            <a:endParaRPr lang="en-US" altLang="zh-CN" b="1" dirty="0"/>
          </a:p>
          <a:p>
            <a:r>
              <a:rPr lang="zh-CN" altLang="en-US" dirty="0"/>
              <a:t>方法可以显示新的</a:t>
            </a:r>
            <a:r>
              <a:rPr lang="en-US" altLang="zh-CN" dirty="0"/>
              <a:t>URL</a:t>
            </a:r>
            <a:r>
              <a:rPr lang="zh-CN" altLang="en-US" dirty="0"/>
              <a:t>中的资源。</a:t>
            </a:r>
          </a:p>
        </p:txBody>
      </p:sp>
      <p:sp>
        <p:nvSpPr>
          <p:cNvPr id="10" name="矩形 9"/>
          <p:cNvSpPr/>
          <p:nvPr/>
        </p:nvSpPr>
        <p:spPr>
          <a:xfrm>
            <a:off x="350440" y="3344218"/>
            <a:ext cx="4167166" cy="369332"/>
          </a:xfrm>
          <a:prstGeom prst="rect">
            <a:avLst/>
          </a:prstGeom>
        </p:spPr>
        <p:txBody>
          <a:bodyPr wrap="none">
            <a:spAutoFit/>
          </a:bodyPr>
          <a:lstStyle/>
          <a:p>
            <a:r>
              <a:rPr lang="zh-CN" altLang="en-US" dirty="0"/>
              <a:t>例子</a:t>
            </a:r>
            <a:r>
              <a:rPr lang="en-US" altLang="zh-CN" dirty="0"/>
              <a:t>2</a:t>
            </a:r>
            <a:r>
              <a:rPr lang="zh-CN" altLang="en-US" dirty="0"/>
              <a:t>中，用</a:t>
            </a:r>
            <a:r>
              <a:rPr lang="en-US" altLang="zh-CN" dirty="0" err="1"/>
              <a:t>JEditorPane</a:t>
            </a:r>
            <a:r>
              <a:rPr lang="zh-CN" altLang="en-US" dirty="0"/>
              <a:t>对象显示</a:t>
            </a:r>
            <a:r>
              <a:rPr lang="zh-CN" altLang="en-US" dirty="0" smtClean="0"/>
              <a:t>网页。</a:t>
            </a:r>
            <a:endParaRPr lang="zh-CN" altLang="en-US" dirty="0"/>
          </a:p>
        </p:txBody>
      </p:sp>
      <p:pic>
        <p:nvPicPr>
          <p:cNvPr id="7680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821" y="3713550"/>
            <a:ext cx="4919634" cy="260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4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16.1 URL</a:t>
            </a:r>
            <a:r>
              <a:rPr lang="zh-CN" altLang="zh-CN" sz="2400" b="1" dirty="0"/>
              <a:t>类</a:t>
            </a:r>
          </a:p>
        </p:txBody>
      </p:sp>
      <p:sp>
        <p:nvSpPr>
          <p:cNvPr id="5" name="矩形 4"/>
          <p:cNvSpPr/>
          <p:nvPr/>
        </p:nvSpPr>
        <p:spPr>
          <a:xfrm>
            <a:off x="107504" y="764704"/>
            <a:ext cx="2664296"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16.1.1 URL</a:t>
            </a:r>
            <a:r>
              <a:rPr lang="zh-CN" altLang="en-US" b="1" dirty="0">
                <a:solidFill>
                  <a:srgbClr val="0070C0"/>
                </a:solidFill>
              </a:rPr>
              <a:t>的构造方法</a:t>
            </a:r>
          </a:p>
          <a:p>
            <a:r>
              <a:rPr lang="en-US" altLang="zh-CN" b="1" dirty="0">
                <a:solidFill>
                  <a:srgbClr val="0070C0"/>
                </a:solidFill>
              </a:rPr>
              <a:t>16.1.2 </a:t>
            </a:r>
            <a:r>
              <a:rPr lang="zh-CN" altLang="en-US" b="1" dirty="0">
                <a:solidFill>
                  <a:srgbClr val="0070C0"/>
                </a:solidFill>
              </a:rPr>
              <a:t>读取</a:t>
            </a:r>
            <a:r>
              <a:rPr lang="en-US" altLang="zh-CN" b="1" dirty="0">
                <a:solidFill>
                  <a:srgbClr val="0070C0"/>
                </a:solidFill>
              </a:rPr>
              <a:t>URL</a:t>
            </a:r>
            <a:r>
              <a:rPr lang="zh-CN" altLang="en-US" b="1" dirty="0">
                <a:solidFill>
                  <a:srgbClr val="0070C0"/>
                </a:solidFill>
              </a:rPr>
              <a:t>中的资源</a:t>
            </a:r>
          </a:p>
          <a:p>
            <a:r>
              <a:rPr lang="en-US" altLang="zh-CN" b="1" dirty="0">
                <a:solidFill>
                  <a:srgbClr val="0070C0"/>
                </a:solidFill>
              </a:rPr>
              <a:t>16.1.3 </a:t>
            </a:r>
            <a:r>
              <a:rPr lang="zh-CN" altLang="en-US" b="1" dirty="0">
                <a:solidFill>
                  <a:srgbClr val="0070C0"/>
                </a:solidFill>
              </a:rPr>
              <a:t>显示</a:t>
            </a:r>
            <a:r>
              <a:rPr lang="en-US" altLang="zh-CN" b="1" dirty="0">
                <a:solidFill>
                  <a:srgbClr val="0070C0"/>
                </a:solidFill>
              </a:rPr>
              <a:t>URL</a:t>
            </a:r>
            <a:r>
              <a:rPr lang="zh-CN" altLang="en-US" b="1" dirty="0">
                <a:solidFill>
                  <a:srgbClr val="0070C0"/>
                </a:solidFill>
              </a:rPr>
              <a:t>资源中的</a:t>
            </a:r>
            <a:r>
              <a:rPr lang="en-US" altLang="zh-CN" b="1" dirty="0">
                <a:solidFill>
                  <a:srgbClr val="0070C0"/>
                </a:solidFill>
              </a:rPr>
              <a:t>html</a:t>
            </a:r>
            <a:r>
              <a:rPr lang="zh-CN" altLang="en-US" b="1" dirty="0">
                <a:solidFill>
                  <a:srgbClr val="0070C0"/>
                </a:solidFill>
              </a:rPr>
              <a:t>文件</a:t>
            </a:r>
          </a:p>
          <a:p>
            <a:r>
              <a:rPr lang="en-US" altLang="zh-CN" b="1" dirty="0">
                <a:solidFill>
                  <a:srgbClr val="C00000"/>
                </a:solidFill>
              </a:rPr>
              <a:t>16.1.4 </a:t>
            </a:r>
            <a:r>
              <a:rPr lang="zh-CN" altLang="en-US" b="1" dirty="0">
                <a:solidFill>
                  <a:srgbClr val="C00000"/>
                </a:solidFill>
              </a:rPr>
              <a:t>处理超链接</a:t>
            </a:r>
          </a:p>
        </p:txBody>
      </p:sp>
      <p:sp>
        <p:nvSpPr>
          <p:cNvPr id="6" name="左箭头 5"/>
          <p:cNvSpPr/>
          <p:nvPr/>
        </p:nvSpPr>
        <p:spPr>
          <a:xfrm>
            <a:off x="2716957" y="1832296"/>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041551" y="116632"/>
            <a:ext cx="6084168" cy="2585323"/>
          </a:xfrm>
          <a:prstGeom prst="rect">
            <a:avLst/>
          </a:prstGeom>
        </p:spPr>
        <p:txBody>
          <a:bodyPr wrap="square">
            <a:spAutoFit/>
          </a:bodyPr>
          <a:lstStyle/>
          <a:p>
            <a:r>
              <a:rPr lang="zh-CN" altLang="zh-CN" dirty="0"/>
              <a:t>当</a:t>
            </a:r>
            <a:r>
              <a:rPr lang="en-US" altLang="zh-CN" dirty="0" err="1"/>
              <a:t>JEditorPane</a:t>
            </a:r>
            <a:r>
              <a:rPr lang="zh-CN" altLang="zh-CN" dirty="0"/>
              <a:t>对象调用</a:t>
            </a:r>
            <a:r>
              <a:rPr lang="en-US" altLang="zh-CN" dirty="0" err="1"/>
              <a:t>setEditable</a:t>
            </a:r>
            <a:r>
              <a:rPr lang="zh-CN" altLang="zh-CN" dirty="0"/>
              <a:t>方法将编辑属性设为</a:t>
            </a:r>
            <a:r>
              <a:rPr lang="en-US" altLang="zh-CN" dirty="0"/>
              <a:t>false</a:t>
            </a:r>
            <a:r>
              <a:rPr lang="zh-CN" altLang="zh-CN" dirty="0"/>
              <a:t>时，不仅可以显示网页的运行效果，而且用户单击网页中超链接还可以使得</a:t>
            </a:r>
            <a:r>
              <a:rPr lang="en-US" altLang="zh-CN" dirty="0" err="1"/>
              <a:t>JEditorPane</a:t>
            </a:r>
            <a:r>
              <a:rPr lang="zh-CN" altLang="zh-CN" dirty="0"/>
              <a:t>对象触发</a:t>
            </a:r>
            <a:r>
              <a:rPr lang="en-US" altLang="zh-CN" dirty="0" err="1"/>
              <a:t>HyperlinkEvent</a:t>
            </a:r>
            <a:r>
              <a:rPr lang="zh-CN" altLang="zh-CN" dirty="0"/>
              <a:t>事件。程序可以通过处理</a:t>
            </a:r>
            <a:r>
              <a:rPr lang="en-US" altLang="zh-CN" dirty="0" err="1"/>
              <a:t>HyperlinkEvent</a:t>
            </a:r>
            <a:r>
              <a:rPr lang="zh-CN" altLang="zh-CN" dirty="0"/>
              <a:t>事件，来显示新的</a:t>
            </a:r>
            <a:r>
              <a:rPr lang="en-US" altLang="zh-CN" dirty="0"/>
              <a:t>URL</a:t>
            </a:r>
            <a:r>
              <a:rPr lang="zh-CN" altLang="zh-CN" dirty="0"/>
              <a:t>资源。</a:t>
            </a:r>
            <a:r>
              <a:rPr lang="en-US" altLang="zh-CN" dirty="0" err="1"/>
              <a:t>JEditorPane</a:t>
            </a:r>
            <a:r>
              <a:rPr lang="zh-CN" altLang="zh-CN" dirty="0"/>
              <a:t>对象调用</a:t>
            </a:r>
          </a:p>
          <a:p>
            <a:r>
              <a:rPr lang="en-US" altLang="zh-CN" b="1" dirty="0"/>
              <a:t>    </a:t>
            </a:r>
            <a:r>
              <a:rPr lang="en-US" altLang="zh-CN" b="1" dirty="0" err="1"/>
              <a:t>addHyperlinkListener</a:t>
            </a:r>
            <a:r>
              <a:rPr lang="en-US" altLang="zh-CN" b="1" dirty="0"/>
              <a:t>(</a:t>
            </a:r>
            <a:r>
              <a:rPr lang="en-US" altLang="zh-CN" b="1" dirty="0" err="1"/>
              <a:t>HyperlinkListener</a:t>
            </a:r>
            <a:r>
              <a:rPr lang="en-US" altLang="zh-CN" b="1" dirty="0"/>
              <a:t> listener) </a:t>
            </a:r>
            <a:endParaRPr lang="zh-CN" altLang="zh-CN" b="1" dirty="0"/>
          </a:p>
          <a:p>
            <a:r>
              <a:rPr lang="zh-CN" altLang="zh-CN" dirty="0"/>
              <a:t>获得监视器。监视器需实现</a:t>
            </a:r>
            <a:r>
              <a:rPr lang="en-US" altLang="zh-CN" dirty="0" err="1"/>
              <a:t>HyperlinkListener</a:t>
            </a:r>
            <a:r>
              <a:rPr lang="zh-CN" altLang="zh-CN" dirty="0"/>
              <a:t>接口，该接口中的方法是：</a:t>
            </a:r>
          </a:p>
          <a:p>
            <a:r>
              <a:rPr lang="en-US" altLang="zh-CN" b="1" dirty="0"/>
              <a:t>void </a:t>
            </a:r>
            <a:r>
              <a:rPr lang="en-US" altLang="zh-CN" b="1" dirty="0" err="1"/>
              <a:t>hyperlinkUpdate</a:t>
            </a:r>
            <a:r>
              <a:rPr lang="en-US" altLang="zh-CN" b="1" dirty="0"/>
              <a:t>(</a:t>
            </a:r>
            <a:r>
              <a:rPr lang="en-US" altLang="zh-CN" b="1" dirty="0" err="1"/>
              <a:t>HyperlinkEvent</a:t>
            </a:r>
            <a:r>
              <a:rPr lang="en-US" altLang="zh-CN" b="1" dirty="0"/>
              <a:t> e) </a:t>
            </a:r>
            <a:endParaRPr lang="zh-CN" altLang="zh-CN" b="1" dirty="0"/>
          </a:p>
        </p:txBody>
      </p:sp>
      <p:sp>
        <p:nvSpPr>
          <p:cNvPr id="4" name="矩形 3"/>
          <p:cNvSpPr/>
          <p:nvPr/>
        </p:nvSpPr>
        <p:spPr>
          <a:xfrm>
            <a:off x="350440" y="4341524"/>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3</a:t>
            </a:r>
            <a:endParaRPr lang="zh-CN" altLang="en-US" dirty="0"/>
          </a:p>
        </p:txBody>
      </p:sp>
      <p:sp>
        <p:nvSpPr>
          <p:cNvPr id="7" name="矩形 6"/>
          <p:cNvSpPr/>
          <p:nvPr/>
        </p:nvSpPr>
        <p:spPr>
          <a:xfrm>
            <a:off x="107504" y="4859868"/>
            <a:ext cx="2636887" cy="646331"/>
          </a:xfrm>
          <a:prstGeom prst="rect">
            <a:avLst/>
          </a:prstGeom>
        </p:spPr>
        <p:txBody>
          <a:bodyPr wrap="square">
            <a:spAutoFit/>
          </a:bodyPr>
          <a:lstStyle/>
          <a:p>
            <a:r>
              <a:rPr lang="en-US" altLang="zh-CN" dirty="0" smtClean="0">
                <a:hlinkClick r:id="rId2" action="ppaction://hlinkfile"/>
              </a:rPr>
              <a:t>Example16_3.java</a:t>
            </a:r>
            <a:endParaRPr lang="en-US" altLang="zh-CN" dirty="0"/>
          </a:p>
          <a:p>
            <a:r>
              <a:rPr lang="en-US" altLang="zh-CN" dirty="0" smtClean="0">
                <a:hlinkClick r:id="rId3" action="ppaction://hlinkfile"/>
              </a:rPr>
              <a:t>WindowLink.java</a:t>
            </a:r>
            <a:endParaRPr lang="zh-CN" altLang="en-US" dirty="0"/>
          </a:p>
        </p:txBody>
      </p:sp>
      <p:sp>
        <p:nvSpPr>
          <p:cNvPr id="8" name="下箭头 7"/>
          <p:cNvSpPr/>
          <p:nvPr/>
        </p:nvSpPr>
        <p:spPr>
          <a:xfrm>
            <a:off x="552096" y="4725144"/>
            <a:ext cx="360040" cy="13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1520" y="3573016"/>
            <a:ext cx="7398820" cy="369332"/>
          </a:xfrm>
          <a:prstGeom prst="rect">
            <a:avLst/>
          </a:prstGeom>
        </p:spPr>
        <p:txBody>
          <a:bodyPr wrap="none">
            <a:spAutoFit/>
          </a:bodyPr>
          <a:lstStyle/>
          <a:p>
            <a:r>
              <a:rPr lang="zh-CN" altLang="zh-CN" dirty="0"/>
              <a:t>例子</a:t>
            </a:r>
            <a:r>
              <a:rPr lang="en-US" altLang="zh-CN" dirty="0"/>
              <a:t>3</a:t>
            </a:r>
            <a:r>
              <a:rPr lang="zh-CN" altLang="zh-CN" dirty="0"/>
              <a:t>中，当单击超链接时，</a:t>
            </a:r>
            <a:r>
              <a:rPr lang="en-US" altLang="zh-CN" dirty="0" err="1"/>
              <a:t>JEditorPane</a:t>
            </a:r>
            <a:r>
              <a:rPr lang="zh-CN" altLang="zh-CN" dirty="0"/>
              <a:t>对象将显示超链接所链接的网页</a:t>
            </a:r>
            <a:endParaRPr lang="zh-CN" altLang="en-US" dirty="0"/>
          </a:p>
        </p:txBody>
      </p:sp>
    </p:spTree>
    <p:extLst>
      <p:ext uri="{BB962C8B-B14F-4D97-AF65-F5344CB8AC3E}">
        <p14:creationId xmlns:p14="http://schemas.microsoft.com/office/powerpoint/2010/main" val="266154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16.2 </a:t>
            </a:r>
            <a:r>
              <a:rPr lang="en-US" altLang="zh-CN" sz="2400" b="1" dirty="0" err="1"/>
              <a:t>InetAdress</a:t>
            </a:r>
            <a:r>
              <a:rPr lang="zh-CN" altLang="zh-CN" sz="2400" b="1" dirty="0"/>
              <a:t>类</a:t>
            </a:r>
          </a:p>
        </p:txBody>
      </p:sp>
      <p:sp>
        <p:nvSpPr>
          <p:cNvPr id="5" name="矩形 4"/>
          <p:cNvSpPr/>
          <p:nvPr/>
        </p:nvSpPr>
        <p:spPr>
          <a:xfrm>
            <a:off x="107504" y="764704"/>
            <a:ext cx="2232248"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16.2.1 </a:t>
            </a:r>
            <a:r>
              <a:rPr lang="zh-CN" altLang="en-US" b="1" dirty="0">
                <a:solidFill>
                  <a:srgbClr val="C00000"/>
                </a:solidFill>
              </a:rPr>
              <a:t>地址的</a:t>
            </a:r>
            <a:r>
              <a:rPr lang="zh-CN" altLang="en-US" b="1" dirty="0" smtClean="0">
                <a:solidFill>
                  <a:srgbClr val="C00000"/>
                </a:solidFill>
              </a:rPr>
              <a:t>表示</a:t>
            </a:r>
            <a:endParaRPr lang="en-US" altLang="zh-CN" b="1" dirty="0" smtClean="0">
              <a:solidFill>
                <a:srgbClr val="C00000"/>
              </a:solidFill>
            </a:endParaRPr>
          </a:p>
          <a:p>
            <a:endParaRPr lang="en-US" altLang="zh-CN" b="1" dirty="0">
              <a:solidFill>
                <a:srgbClr val="C00000"/>
              </a:solidFill>
            </a:endParaRPr>
          </a:p>
          <a:p>
            <a:endParaRPr lang="zh-CN" altLang="en-US" b="1" dirty="0">
              <a:solidFill>
                <a:srgbClr val="C00000"/>
              </a:solidFill>
            </a:endParaRPr>
          </a:p>
          <a:p>
            <a:endParaRPr lang="en-US" altLang="zh-CN" b="1" dirty="0" smtClean="0">
              <a:solidFill>
                <a:srgbClr val="C00000"/>
              </a:solidFill>
            </a:endParaRPr>
          </a:p>
          <a:p>
            <a:endParaRPr lang="en-US" altLang="zh-CN" b="1" dirty="0">
              <a:solidFill>
                <a:srgbClr val="C00000"/>
              </a:solidFill>
            </a:endParaRPr>
          </a:p>
          <a:p>
            <a:endParaRPr lang="en-US" altLang="zh-CN" b="1" dirty="0" smtClean="0">
              <a:solidFill>
                <a:srgbClr val="C00000"/>
              </a:solidFill>
            </a:endParaRPr>
          </a:p>
          <a:p>
            <a:endParaRPr lang="en-US" altLang="zh-CN" b="1" dirty="0">
              <a:solidFill>
                <a:srgbClr val="C00000"/>
              </a:solidFill>
            </a:endParaRPr>
          </a:p>
          <a:p>
            <a:endParaRPr lang="en-US" altLang="zh-CN" b="1" dirty="0" smtClean="0">
              <a:solidFill>
                <a:srgbClr val="C00000"/>
              </a:solidFill>
            </a:endParaRPr>
          </a:p>
          <a:p>
            <a:r>
              <a:rPr lang="en-US" altLang="zh-CN" b="1" dirty="0" smtClean="0">
                <a:solidFill>
                  <a:srgbClr val="C00000"/>
                </a:solidFill>
              </a:rPr>
              <a:t>16.2.2 </a:t>
            </a:r>
            <a:r>
              <a:rPr lang="zh-CN" altLang="en-US" b="1" dirty="0">
                <a:solidFill>
                  <a:srgbClr val="C00000"/>
                </a:solidFill>
              </a:rPr>
              <a:t>获取地址</a:t>
            </a:r>
          </a:p>
        </p:txBody>
      </p:sp>
      <p:sp>
        <p:nvSpPr>
          <p:cNvPr id="23" name="左箭头 22"/>
          <p:cNvSpPr/>
          <p:nvPr/>
        </p:nvSpPr>
        <p:spPr>
          <a:xfrm>
            <a:off x="2339752" y="764704"/>
            <a:ext cx="288032" cy="32316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左箭头 24"/>
          <p:cNvSpPr/>
          <p:nvPr/>
        </p:nvSpPr>
        <p:spPr>
          <a:xfrm>
            <a:off x="2294632" y="2852936"/>
            <a:ext cx="288032" cy="32316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771800" y="744791"/>
            <a:ext cx="6192688" cy="1754326"/>
          </a:xfrm>
          <a:prstGeom prst="rect">
            <a:avLst/>
          </a:prstGeom>
        </p:spPr>
        <p:txBody>
          <a:bodyPr wrap="square">
            <a:spAutoFit/>
          </a:bodyPr>
          <a:lstStyle/>
          <a:p>
            <a:r>
              <a:rPr lang="en-US" altLang="zh-CN" b="1" dirty="0"/>
              <a:t>1</a:t>
            </a:r>
            <a:r>
              <a:rPr lang="zh-CN" altLang="en-US" b="1" dirty="0"/>
              <a:t>．域名</a:t>
            </a:r>
          </a:p>
          <a:p>
            <a:r>
              <a:rPr lang="zh-CN" altLang="en-US" dirty="0"/>
              <a:t>例如，</a:t>
            </a:r>
            <a:r>
              <a:rPr lang="en-US" altLang="zh-CN" dirty="0"/>
              <a:t>www.tsinghua.edu.cn</a:t>
            </a:r>
          </a:p>
          <a:p>
            <a:r>
              <a:rPr lang="en-US" altLang="zh-CN" b="1" dirty="0"/>
              <a:t>2</a:t>
            </a:r>
            <a:r>
              <a:rPr lang="zh-CN" altLang="en-US" b="1" dirty="0"/>
              <a:t>．</a:t>
            </a:r>
            <a:r>
              <a:rPr lang="en-US" altLang="zh-CN" b="1" dirty="0"/>
              <a:t>IP </a:t>
            </a:r>
            <a:r>
              <a:rPr lang="zh-CN" altLang="en-US" b="1" dirty="0"/>
              <a:t>地址</a:t>
            </a:r>
          </a:p>
          <a:p>
            <a:r>
              <a:rPr lang="zh-CN" altLang="en-US" dirty="0"/>
              <a:t>例如，</a:t>
            </a:r>
            <a:r>
              <a:rPr lang="en-US" altLang="zh-CN" dirty="0"/>
              <a:t>202.108.35.210</a:t>
            </a:r>
          </a:p>
          <a:p>
            <a:r>
              <a:rPr lang="en-US" altLang="zh-CN" dirty="0"/>
              <a:t>java.net</a:t>
            </a:r>
            <a:r>
              <a:rPr lang="zh-CN" altLang="en-US" dirty="0"/>
              <a:t>包中的</a:t>
            </a:r>
            <a:r>
              <a:rPr lang="en-US" altLang="zh-CN" dirty="0" err="1"/>
              <a:t>InetAddress</a:t>
            </a:r>
            <a:r>
              <a:rPr lang="zh-CN" altLang="en-US" dirty="0"/>
              <a:t>类对象含有一个</a:t>
            </a:r>
            <a:r>
              <a:rPr lang="en-US" altLang="zh-CN" dirty="0"/>
              <a:t>Internet</a:t>
            </a:r>
            <a:r>
              <a:rPr lang="zh-CN" altLang="en-US" dirty="0"/>
              <a:t>主机地址的域名和</a:t>
            </a:r>
            <a:r>
              <a:rPr lang="en-US" altLang="zh-CN" dirty="0"/>
              <a:t>IP</a:t>
            </a:r>
            <a:r>
              <a:rPr lang="zh-CN" altLang="en-US" dirty="0" smtClean="0"/>
              <a:t>地址。</a:t>
            </a:r>
            <a:endParaRPr lang="zh-CN" altLang="en-US" dirty="0"/>
          </a:p>
        </p:txBody>
      </p:sp>
      <p:sp>
        <p:nvSpPr>
          <p:cNvPr id="26" name="矩形 25"/>
          <p:cNvSpPr/>
          <p:nvPr/>
        </p:nvSpPr>
        <p:spPr>
          <a:xfrm>
            <a:off x="2771800" y="2472864"/>
            <a:ext cx="6048672" cy="1477328"/>
          </a:xfrm>
          <a:prstGeom prst="rect">
            <a:avLst/>
          </a:prstGeom>
        </p:spPr>
        <p:txBody>
          <a:bodyPr wrap="square">
            <a:spAutoFit/>
          </a:bodyPr>
          <a:lstStyle/>
          <a:p>
            <a:r>
              <a:rPr lang="en-US" altLang="zh-CN" b="1" dirty="0"/>
              <a:t>1</a:t>
            </a:r>
            <a:r>
              <a:rPr lang="zh-CN" altLang="en-US" b="1" dirty="0"/>
              <a:t>．获取</a:t>
            </a:r>
            <a:r>
              <a:rPr lang="en-US" altLang="zh-CN" b="1" dirty="0"/>
              <a:t>Internet</a:t>
            </a:r>
            <a:r>
              <a:rPr lang="zh-CN" altLang="en-US" b="1" dirty="0"/>
              <a:t>上主机的地址</a:t>
            </a:r>
          </a:p>
          <a:p>
            <a:r>
              <a:rPr lang="zh-CN" altLang="en-US" dirty="0"/>
              <a:t>可以使用</a:t>
            </a:r>
            <a:r>
              <a:rPr lang="en-US" altLang="zh-CN" dirty="0" err="1"/>
              <a:t>InetAddress</a:t>
            </a:r>
            <a:r>
              <a:rPr lang="zh-CN" altLang="en-US" dirty="0"/>
              <a:t>类的静态方法：</a:t>
            </a:r>
          </a:p>
          <a:p>
            <a:r>
              <a:rPr lang="en-US" altLang="zh-CN" dirty="0" err="1"/>
              <a:t>getByName</a:t>
            </a:r>
            <a:r>
              <a:rPr lang="en-US" altLang="zh-CN" dirty="0"/>
              <a:t>(String s);</a:t>
            </a:r>
          </a:p>
          <a:p>
            <a:r>
              <a:rPr lang="zh-CN" altLang="en-US" dirty="0"/>
              <a:t>将一个域名或</a:t>
            </a:r>
            <a:r>
              <a:rPr lang="en-US" altLang="zh-CN" dirty="0"/>
              <a:t>IP</a:t>
            </a:r>
            <a:r>
              <a:rPr lang="zh-CN" altLang="en-US" dirty="0"/>
              <a:t>地址传递给该方法的参数</a:t>
            </a:r>
            <a:r>
              <a:rPr lang="en-US" altLang="zh-CN" dirty="0"/>
              <a:t>s</a:t>
            </a:r>
            <a:r>
              <a:rPr lang="zh-CN" altLang="en-US" dirty="0"/>
              <a:t>，获得一个</a:t>
            </a:r>
            <a:r>
              <a:rPr lang="en-US" altLang="zh-CN" dirty="0" err="1"/>
              <a:t>InetAddress</a:t>
            </a:r>
            <a:r>
              <a:rPr lang="zh-CN" altLang="en-US" dirty="0"/>
              <a:t>对象，该对象含有主机地址的域名和</a:t>
            </a:r>
            <a:r>
              <a:rPr lang="en-US" altLang="zh-CN" dirty="0"/>
              <a:t>IP</a:t>
            </a:r>
            <a:r>
              <a:rPr lang="zh-CN" altLang="en-US" dirty="0"/>
              <a:t>地址</a:t>
            </a:r>
          </a:p>
        </p:txBody>
      </p:sp>
      <p:sp>
        <p:nvSpPr>
          <p:cNvPr id="27" name="矩形 26"/>
          <p:cNvSpPr/>
          <p:nvPr/>
        </p:nvSpPr>
        <p:spPr>
          <a:xfrm>
            <a:off x="259036" y="5085184"/>
            <a:ext cx="8307784" cy="369332"/>
          </a:xfrm>
          <a:prstGeom prst="rect">
            <a:avLst/>
          </a:prstGeom>
        </p:spPr>
        <p:txBody>
          <a:bodyPr wrap="square">
            <a:spAutoFit/>
          </a:bodyPr>
          <a:lstStyle/>
          <a:p>
            <a:r>
              <a:rPr lang="zh-CN" altLang="en-US" b="1" dirty="0"/>
              <a:t>例子</a:t>
            </a:r>
            <a:r>
              <a:rPr lang="en-US" altLang="zh-CN" b="1" dirty="0"/>
              <a:t>4</a:t>
            </a:r>
            <a:r>
              <a:rPr lang="zh-CN" altLang="en-US" dirty="0"/>
              <a:t>分别获取域名是</a:t>
            </a:r>
            <a:r>
              <a:rPr lang="en-US" altLang="zh-CN" dirty="0"/>
              <a:t>www.sina.com.cn</a:t>
            </a:r>
            <a:r>
              <a:rPr lang="zh-CN" altLang="en-US" dirty="0"/>
              <a:t>的主机域名及</a:t>
            </a:r>
            <a:r>
              <a:rPr lang="en-US" altLang="zh-CN" dirty="0"/>
              <a:t>IP</a:t>
            </a:r>
            <a:r>
              <a:rPr lang="zh-CN" altLang="en-US" dirty="0" smtClean="0"/>
              <a:t>地址。</a:t>
            </a:r>
            <a:endParaRPr lang="zh-CN" altLang="en-US" dirty="0"/>
          </a:p>
        </p:txBody>
      </p:sp>
      <p:sp>
        <p:nvSpPr>
          <p:cNvPr id="28" name="矩形 27"/>
          <p:cNvSpPr/>
          <p:nvPr/>
        </p:nvSpPr>
        <p:spPr>
          <a:xfrm>
            <a:off x="266998" y="5661248"/>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t>4</a:t>
            </a:r>
            <a:endParaRPr lang="zh-CN" altLang="en-US" dirty="0"/>
          </a:p>
        </p:txBody>
      </p:sp>
      <p:sp>
        <p:nvSpPr>
          <p:cNvPr id="29" name="矩形 28"/>
          <p:cNvSpPr/>
          <p:nvPr/>
        </p:nvSpPr>
        <p:spPr>
          <a:xfrm>
            <a:off x="236190" y="3950192"/>
            <a:ext cx="8584281" cy="923330"/>
          </a:xfrm>
          <a:prstGeom prst="rect">
            <a:avLst/>
          </a:prstGeom>
        </p:spPr>
        <p:txBody>
          <a:bodyPr wrap="square">
            <a:spAutoFit/>
          </a:bodyPr>
          <a:lstStyle/>
          <a:p>
            <a:r>
              <a:rPr lang="en-US" altLang="zh-CN" b="1" dirty="0" smtClean="0"/>
              <a:t>2</a:t>
            </a:r>
            <a:r>
              <a:rPr lang="zh-CN" altLang="en-US" b="1" dirty="0" smtClean="0"/>
              <a:t>．本机的</a:t>
            </a:r>
            <a:r>
              <a:rPr lang="zh-CN" altLang="en-US" b="1" dirty="0"/>
              <a:t>地址</a:t>
            </a:r>
          </a:p>
          <a:p>
            <a:r>
              <a:rPr lang="en-US" altLang="zh-CN" dirty="0" err="1" smtClean="0"/>
              <a:t>InetAddress</a:t>
            </a:r>
            <a:r>
              <a:rPr lang="zh-CN" altLang="en-US" dirty="0"/>
              <a:t>类的静态方法：</a:t>
            </a:r>
            <a:r>
              <a:rPr lang="en-US" altLang="zh-CN" dirty="0" err="1"/>
              <a:t>getLocalHost</a:t>
            </a:r>
            <a:r>
              <a:rPr lang="en-US" altLang="zh-CN" dirty="0"/>
              <a:t>()</a:t>
            </a:r>
            <a:r>
              <a:rPr lang="zh-CN" altLang="en-US" dirty="0"/>
              <a:t>获得一个</a:t>
            </a:r>
            <a:r>
              <a:rPr lang="en-US" altLang="zh-CN" dirty="0" err="1"/>
              <a:t>InetAddress</a:t>
            </a:r>
            <a:r>
              <a:rPr lang="zh-CN" altLang="en-US" dirty="0"/>
              <a:t>对象，该对象含有本地机的域名和</a:t>
            </a:r>
            <a:r>
              <a:rPr lang="en-US" altLang="zh-CN" dirty="0"/>
              <a:t>IP</a:t>
            </a:r>
            <a:r>
              <a:rPr lang="zh-CN" altLang="en-US" dirty="0"/>
              <a:t>地址。</a:t>
            </a:r>
          </a:p>
        </p:txBody>
      </p:sp>
    </p:spTree>
    <p:extLst>
      <p:ext uri="{BB962C8B-B14F-4D97-AF65-F5344CB8AC3E}">
        <p14:creationId xmlns:p14="http://schemas.microsoft.com/office/powerpoint/2010/main" val="280519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16.3 </a:t>
            </a:r>
            <a:r>
              <a:rPr lang="zh-CN" altLang="zh-CN" sz="2400" b="1" dirty="0"/>
              <a:t>套接字</a:t>
            </a:r>
          </a:p>
        </p:txBody>
      </p:sp>
      <p:sp>
        <p:nvSpPr>
          <p:cNvPr id="5" name="矩形 4"/>
          <p:cNvSpPr/>
          <p:nvPr/>
        </p:nvSpPr>
        <p:spPr>
          <a:xfrm>
            <a:off x="107504" y="764704"/>
            <a:ext cx="324036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16.3.1 </a:t>
            </a:r>
            <a:r>
              <a:rPr lang="zh-CN" altLang="en-US" b="1" dirty="0">
                <a:solidFill>
                  <a:srgbClr val="C00000"/>
                </a:solidFill>
              </a:rPr>
              <a:t>套接字</a:t>
            </a:r>
            <a:r>
              <a:rPr lang="en-US" altLang="zh-CN" b="1" dirty="0">
                <a:solidFill>
                  <a:srgbClr val="C00000"/>
                </a:solidFill>
              </a:rPr>
              <a:t>Socket</a:t>
            </a:r>
          </a:p>
          <a:p>
            <a:r>
              <a:rPr lang="en-US" altLang="zh-CN" b="1" dirty="0">
                <a:solidFill>
                  <a:srgbClr val="0070C0"/>
                </a:solidFill>
              </a:rPr>
              <a:t>16.3.2 </a:t>
            </a:r>
            <a:r>
              <a:rPr lang="zh-CN" altLang="en-US" b="1" dirty="0">
                <a:solidFill>
                  <a:srgbClr val="0070C0"/>
                </a:solidFill>
              </a:rPr>
              <a:t>客户端的套接字对象</a:t>
            </a:r>
          </a:p>
          <a:p>
            <a:r>
              <a:rPr lang="en-US" altLang="zh-CN" b="1" dirty="0">
                <a:solidFill>
                  <a:srgbClr val="0070C0"/>
                </a:solidFill>
              </a:rPr>
              <a:t>16.3.3 </a:t>
            </a:r>
            <a:r>
              <a:rPr lang="en-US" altLang="zh-CN" b="1" dirty="0" err="1">
                <a:solidFill>
                  <a:srgbClr val="0070C0"/>
                </a:solidFill>
              </a:rPr>
              <a:t>ServerSocket</a:t>
            </a:r>
            <a:r>
              <a:rPr lang="zh-CN" altLang="en-US" b="1" dirty="0">
                <a:solidFill>
                  <a:srgbClr val="0070C0"/>
                </a:solidFill>
              </a:rPr>
              <a:t>类</a:t>
            </a:r>
          </a:p>
          <a:p>
            <a:r>
              <a:rPr lang="en-US" altLang="zh-CN" b="1" dirty="0">
                <a:solidFill>
                  <a:srgbClr val="0070C0"/>
                </a:solidFill>
              </a:rPr>
              <a:t>16.3.4 </a:t>
            </a:r>
            <a:r>
              <a:rPr lang="zh-CN" altLang="en-US" b="1" dirty="0">
                <a:solidFill>
                  <a:srgbClr val="0070C0"/>
                </a:solidFill>
              </a:rPr>
              <a:t>把套接字连接放在一个线程中</a:t>
            </a:r>
          </a:p>
        </p:txBody>
      </p:sp>
      <p:sp>
        <p:nvSpPr>
          <p:cNvPr id="6" name="左箭头 5"/>
          <p:cNvSpPr/>
          <p:nvPr/>
        </p:nvSpPr>
        <p:spPr>
          <a:xfrm>
            <a:off x="3296444" y="743414"/>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84476" y="332656"/>
            <a:ext cx="5235996"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t>IP</a:t>
            </a:r>
            <a:r>
              <a:rPr lang="zh-CN" altLang="en-US" dirty="0"/>
              <a:t>地址标识</a:t>
            </a:r>
            <a:r>
              <a:rPr lang="en-US" altLang="zh-CN" dirty="0"/>
              <a:t>Internet</a:t>
            </a:r>
            <a:r>
              <a:rPr lang="zh-CN" altLang="en-US" dirty="0"/>
              <a:t>上的计算机，</a:t>
            </a:r>
            <a:r>
              <a:rPr lang="zh-CN" altLang="en-US" b="1" dirty="0">
                <a:solidFill>
                  <a:srgbClr val="C00000"/>
                </a:solidFill>
              </a:rPr>
              <a:t>端口号标识正在计算机上运行的进程（程序）</a:t>
            </a:r>
            <a:r>
              <a:rPr lang="zh-CN" altLang="en-US" dirty="0"/>
              <a:t>。端口号被规定为一个</a:t>
            </a:r>
            <a:r>
              <a:rPr lang="en-US" altLang="zh-CN" dirty="0"/>
              <a:t>16</a:t>
            </a:r>
            <a:r>
              <a:rPr lang="zh-CN" altLang="en-US" dirty="0"/>
              <a:t>位的</a:t>
            </a:r>
            <a:r>
              <a:rPr lang="en-US" altLang="zh-CN" dirty="0"/>
              <a:t>0~65535</a:t>
            </a:r>
            <a:r>
              <a:rPr lang="zh-CN" altLang="en-US" dirty="0"/>
              <a:t>之间的整数，其中，</a:t>
            </a:r>
            <a:r>
              <a:rPr lang="en-US" altLang="zh-CN" dirty="0"/>
              <a:t>0~1023</a:t>
            </a:r>
            <a:r>
              <a:rPr lang="zh-CN" altLang="en-US" dirty="0"/>
              <a:t>被预先定义的服务通信占用（如</a:t>
            </a:r>
            <a:r>
              <a:rPr lang="en-US" altLang="zh-CN" dirty="0"/>
              <a:t>telnet</a:t>
            </a:r>
            <a:r>
              <a:rPr lang="zh-CN" altLang="en-US" dirty="0"/>
              <a:t>占用端口</a:t>
            </a:r>
            <a:r>
              <a:rPr lang="en-US" altLang="zh-CN" dirty="0"/>
              <a:t>23</a:t>
            </a:r>
            <a:r>
              <a:rPr lang="zh-CN" altLang="en-US" dirty="0"/>
              <a:t>，</a:t>
            </a:r>
            <a:r>
              <a:rPr lang="en-US" altLang="zh-CN" dirty="0"/>
              <a:t>http</a:t>
            </a:r>
            <a:r>
              <a:rPr lang="zh-CN" altLang="en-US" dirty="0"/>
              <a:t>占用端口</a:t>
            </a:r>
            <a:r>
              <a:rPr lang="en-US" altLang="zh-CN" dirty="0"/>
              <a:t>80</a:t>
            </a:r>
            <a:r>
              <a:rPr lang="zh-CN" altLang="en-US" dirty="0"/>
              <a:t>等），除非我们需要访问这些特定服务，否则，就应该使用</a:t>
            </a:r>
            <a:r>
              <a:rPr lang="en-US" altLang="zh-CN" dirty="0"/>
              <a:t>1024~65535</a:t>
            </a:r>
            <a:r>
              <a:rPr lang="zh-CN" altLang="en-US" dirty="0"/>
              <a:t>这些端口中的某一个进行通信，以免发生端口冲突</a:t>
            </a:r>
            <a:r>
              <a:rPr lang="zh-CN" altLang="en-US" dirty="0" smtClean="0"/>
              <a:t>。</a:t>
            </a:r>
            <a:endParaRPr lang="zh-CN" altLang="en-US" dirty="0"/>
          </a:p>
        </p:txBody>
      </p:sp>
      <p:sp>
        <p:nvSpPr>
          <p:cNvPr id="23" name="矩形 22"/>
          <p:cNvSpPr/>
          <p:nvPr/>
        </p:nvSpPr>
        <p:spPr>
          <a:xfrm>
            <a:off x="103535" y="2372431"/>
            <a:ext cx="8716937"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zh-CN" altLang="en-US" b="1" dirty="0"/>
              <a:t>当两个程序需要通信时</a:t>
            </a:r>
            <a:r>
              <a:rPr lang="zh-CN" altLang="en-US" dirty="0"/>
              <a:t>，它们可以通过</a:t>
            </a:r>
            <a:r>
              <a:rPr lang="zh-CN" altLang="en-US" b="1" dirty="0">
                <a:solidFill>
                  <a:srgbClr val="C00000"/>
                </a:solidFill>
              </a:rPr>
              <a:t>使用</a:t>
            </a:r>
            <a:r>
              <a:rPr lang="en-US" altLang="zh-CN" b="1" dirty="0">
                <a:solidFill>
                  <a:srgbClr val="C00000"/>
                </a:solidFill>
              </a:rPr>
              <a:t>Socket</a:t>
            </a:r>
            <a:r>
              <a:rPr lang="zh-CN" altLang="en-US" b="1" dirty="0">
                <a:solidFill>
                  <a:srgbClr val="C00000"/>
                </a:solidFill>
              </a:rPr>
              <a:t>类建立套接字对象</a:t>
            </a:r>
            <a:r>
              <a:rPr lang="zh-CN" altLang="en-US" dirty="0"/>
              <a:t>并连接在一起（</a:t>
            </a:r>
            <a:r>
              <a:rPr lang="zh-CN" altLang="en-US" b="1" dirty="0"/>
              <a:t>端口号与</a:t>
            </a:r>
            <a:r>
              <a:rPr lang="en-US" altLang="zh-CN" b="1" dirty="0"/>
              <a:t>IP</a:t>
            </a:r>
            <a:r>
              <a:rPr lang="zh-CN" altLang="en-US" b="1" dirty="0"/>
              <a:t>地址</a:t>
            </a:r>
            <a:r>
              <a:rPr lang="zh-CN" altLang="en-US" dirty="0"/>
              <a:t>的组合得出</a:t>
            </a:r>
            <a:r>
              <a:rPr lang="zh-CN" altLang="en-US" b="1" dirty="0"/>
              <a:t>一个网络套接字</a:t>
            </a:r>
            <a:r>
              <a:rPr lang="zh-CN" altLang="en-US" dirty="0" smtClean="0"/>
              <a:t>）。</a:t>
            </a:r>
            <a:endParaRPr lang="zh-CN" altLang="en-US" dirty="0"/>
          </a:p>
        </p:txBody>
      </p:sp>
      <p:sp>
        <p:nvSpPr>
          <p:cNvPr id="24" name="矩形 23"/>
          <p:cNvSpPr/>
          <p:nvPr/>
        </p:nvSpPr>
        <p:spPr>
          <a:xfrm>
            <a:off x="107504" y="3416677"/>
            <a:ext cx="8712968" cy="1754326"/>
          </a:xfrm>
          <a:prstGeom prst="rect">
            <a:avLst/>
          </a:prstGeom>
        </p:spPr>
        <p:txBody>
          <a:bodyPr wrap="square">
            <a:spAutoFit/>
          </a:bodyPr>
          <a:lstStyle/>
          <a:p>
            <a:r>
              <a:rPr lang="zh-CN" altLang="en-US" dirty="0"/>
              <a:t>熟悉生活中的一些常识知识对于学习、理解以下套接字的讲解非常有帮助的，比如，有人让你去“中山广场邮局”，你可能反问“我去做什么”，因为他没有告知你“端口”，你觉得不知处理何种业务。他说：“中山广场邮局，</a:t>
            </a:r>
            <a:r>
              <a:rPr lang="en-US" altLang="zh-CN" dirty="0"/>
              <a:t>8</a:t>
            </a:r>
            <a:r>
              <a:rPr lang="zh-CN" altLang="en-US" dirty="0"/>
              <a:t>号窗口”，那么你到达地址“中山广场邮局”，找到“</a:t>
            </a:r>
            <a:r>
              <a:rPr lang="en-US" altLang="zh-CN" dirty="0"/>
              <a:t>8</a:t>
            </a:r>
            <a:r>
              <a:rPr lang="zh-CN" altLang="en-US" dirty="0"/>
              <a:t>号”窗口，就知道</a:t>
            </a:r>
            <a:r>
              <a:rPr lang="en-US" altLang="zh-CN" dirty="0"/>
              <a:t>8</a:t>
            </a:r>
            <a:r>
              <a:rPr lang="zh-CN" altLang="en-US" dirty="0"/>
              <a:t>号窗口处理特快专递业务，而且，必须有个先决条件，就是你到达“中山广场邮局，</a:t>
            </a:r>
            <a:r>
              <a:rPr lang="en-US" altLang="zh-CN" dirty="0"/>
              <a:t>8</a:t>
            </a:r>
            <a:r>
              <a:rPr lang="zh-CN" altLang="en-US" dirty="0"/>
              <a:t>号窗口”时，该</a:t>
            </a:r>
            <a:r>
              <a:rPr lang="zh-CN" altLang="en-US" b="1" dirty="0"/>
              <a:t>窗口必须有一位业务员在等待客户，否则就无法建立交互业务</a:t>
            </a:r>
            <a:r>
              <a:rPr lang="zh-CN" altLang="en-US" dirty="0"/>
              <a:t>。</a:t>
            </a:r>
          </a:p>
        </p:txBody>
      </p:sp>
    </p:spTree>
    <p:extLst>
      <p:ext uri="{BB962C8B-B14F-4D97-AF65-F5344CB8AC3E}">
        <p14:creationId xmlns:p14="http://schemas.microsoft.com/office/powerpoint/2010/main" val="3370621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5725"/>
            <a:ext cx="2808312" cy="699036"/>
          </a:xfrm>
        </p:spPr>
        <p:txBody>
          <a:bodyPr>
            <a:noAutofit/>
          </a:bodyPr>
          <a:lstStyle/>
          <a:p>
            <a:pPr lvl="1"/>
            <a:r>
              <a:rPr lang="en-US" altLang="zh-CN" sz="2400" b="1" dirty="0"/>
              <a:t>16.3 </a:t>
            </a:r>
            <a:r>
              <a:rPr lang="zh-CN" altLang="zh-CN" sz="2400" b="1" dirty="0"/>
              <a:t>套接字</a:t>
            </a:r>
          </a:p>
        </p:txBody>
      </p:sp>
      <p:sp>
        <p:nvSpPr>
          <p:cNvPr id="5" name="矩形 4"/>
          <p:cNvSpPr/>
          <p:nvPr/>
        </p:nvSpPr>
        <p:spPr>
          <a:xfrm>
            <a:off x="107504" y="764704"/>
            <a:ext cx="3240360"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16.3.1 </a:t>
            </a:r>
            <a:r>
              <a:rPr lang="zh-CN" altLang="en-US" b="1" dirty="0">
                <a:solidFill>
                  <a:srgbClr val="0070C0"/>
                </a:solidFill>
              </a:rPr>
              <a:t>套接字</a:t>
            </a:r>
            <a:r>
              <a:rPr lang="en-US" altLang="zh-CN" b="1" dirty="0">
                <a:solidFill>
                  <a:srgbClr val="0070C0"/>
                </a:solidFill>
              </a:rPr>
              <a:t>Socket</a:t>
            </a:r>
          </a:p>
          <a:p>
            <a:r>
              <a:rPr lang="en-US" altLang="zh-CN" b="1" dirty="0">
                <a:solidFill>
                  <a:srgbClr val="C00000"/>
                </a:solidFill>
              </a:rPr>
              <a:t>16.3.2 </a:t>
            </a:r>
            <a:r>
              <a:rPr lang="zh-CN" altLang="en-US" b="1" dirty="0">
                <a:solidFill>
                  <a:srgbClr val="C00000"/>
                </a:solidFill>
              </a:rPr>
              <a:t>客户端的套接字对象</a:t>
            </a:r>
          </a:p>
          <a:p>
            <a:r>
              <a:rPr lang="en-US" altLang="zh-CN" b="1" dirty="0">
                <a:solidFill>
                  <a:srgbClr val="0070C0"/>
                </a:solidFill>
              </a:rPr>
              <a:t>16.3.3 </a:t>
            </a:r>
            <a:r>
              <a:rPr lang="en-US" altLang="zh-CN" b="1" dirty="0" err="1">
                <a:solidFill>
                  <a:srgbClr val="0070C0"/>
                </a:solidFill>
              </a:rPr>
              <a:t>ServerSocket</a:t>
            </a:r>
            <a:r>
              <a:rPr lang="zh-CN" altLang="en-US" b="1" dirty="0">
                <a:solidFill>
                  <a:srgbClr val="0070C0"/>
                </a:solidFill>
              </a:rPr>
              <a:t>类</a:t>
            </a:r>
          </a:p>
          <a:p>
            <a:r>
              <a:rPr lang="en-US" altLang="zh-CN" b="1" dirty="0">
                <a:solidFill>
                  <a:srgbClr val="0070C0"/>
                </a:solidFill>
              </a:rPr>
              <a:t>16.3.4 </a:t>
            </a:r>
            <a:r>
              <a:rPr lang="zh-CN" altLang="en-US" b="1" dirty="0">
                <a:solidFill>
                  <a:srgbClr val="0070C0"/>
                </a:solidFill>
              </a:rPr>
              <a:t>把套接字连接放在一个线程中</a:t>
            </a:r>
          </a:p>
        </p:txBody>
      </p:sp>
      <p:sp>
        <p:nvSpPr>
          <p:cNvPr id="6" name="左箭头 5"/>
          <p:cNvSpPr/>
          <p:nvPr/>
        </p:nvSpPr>
        <p:spPr>
          <a:xfrm>
            <a:off x="3265041" y="988278"/>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589610" y="764704"/>
            <a:ext cx="5554390"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b="1" dirty="0" smtClean="0">
                <a:solidFill>
                  <a:srgbClr val="C00000"/>
                </a:solidFill>
              </a:rPr>
              <a:t>客户端</a:t>
            </a:r>
            <a:r>
              <a:rPr lang="zh-CN" altLang="zh-CN" dirty="0" smtClean="0"/>
              <a:t>建立</a:t>
            </a:r>
            <a:r>
              <a:rPr lang="zh-CN" altLang="zh-CN" dirty="0"/>
              <a:t>连接到服务器的套接字</a:t>
            </a:r>
            <a:r>
              <a:rPr lang="zh-CN" altLang="zh-CN" dirty="0" smtClean="0"/>
              <a:t>对象</a:t>
            </a:r>
            <a:r>
              <a:rPr lang="en-US" altLang="zh-CN" dirty="0" err="1" smtClean="0"/>
              <a:t>mysocket</a:t>
            </a:r>
            <a:r>
              <a:rPr lang="zh-CN" altLang="zh-CN" dirty="0" smtClean="0"/>
              <a:t>：</a:t>
            </a:r>
            <a:endParaRPr lang="zh-CN" altLang="zh-CN" dirty="0"/>
          </a:p>
          <a:p>
            <a:r>
              <a:rPr lang="en-US" altLang="zh-CN" dirty="0"/>
              <a:t>try{  </a:t>
            </a:r>
            <a:r>
              <a:rPr lang="en-US" altLang="zh-CN" dirty="0" smtClean="0"/>
              <a:t>  </a:t>
            </a:r>
            <a:r>
              <a:rPr lang="en-US" altLang="zh-CN" b="1" dirty="0" smtClean="0"/>
              <a:t>Socket </a:t>
            </a:r>
            <a:r>
              <a:rPr lang="en-US" altLang="zh-CN" b="1" dirty="0" err="1" smtClean="0"/>
              <a:t>mysocket</a:t>
            </a:r>
            <a:r>
              <a:rPr lang="en-US" altLang="zh-CN" b="1" dirty="0" smtClean="0"/>
              <a:t> =</a:t>
            </a:r>
          </a:p>
          <a:p>
            <a:r>
              <a:rPr lang="en-US" altLang="zh-CN" b="1" dirty="0"/>
              <a:t> </a:t>
            </a:r>
            <a:r>
              <a:rPr lang="en-US" altLang="zh-CN" b="1" dirty="0" smtClean="0"/>
              <a:t>         new   Socket</a:t>
            </a:r>
            <a:r>
              <a:rPr lang="en-US" altLang="zh-CN" b="1" dirty="0"/>
              <a:t>(“http://192.168.0.78”,1880);</a:t>
            </a:r>
            <a:endParaRPr lang="zh-CN" altLang="zh-CN" b="1" dirty="0"/>
          </a:p>
          <a:p>
            <a:r>
              <a:rPr lang="en-US" altLang="zh-CN" dirty="0"/>
              <a:t>}</a:t>
            </a:r>
            <a:endParaRPr lang="zh-CN" altLang="zh-CN" dirty="0"/>
          </a:p>
          <a:p>
            <a:r>
              <a:rPr lang="en-US" altLang="zh-CN" dirty="0"/>
              <a:t>catch(</a:t>
            </a:r>
            <a:r>
              <a:rPr lang="en-US" altLang="zh-CN" dirty="0" err="1"/>
              <a:t>IOException</a:t>
            </a:r>
            <a:r>
              <a:rPr lang="en-US" altLang="zh-CN" dirty="0"/>
              <a:t> e){}</a:t>
            </a:r>
            <a:endParaRPr lang="zh-CN" altLang="zh-CN" dirty="0"/>
          </a:p>
        </p:txBody>
      </p:sp>
      <p:sp>
        <p:nvSpPr>
          <p:cNvPr id="3" name="矩形 2"/>
          <p:cNvSpPr/>
          <p:nvPr/>
        </p:nvSpPr>
        <p:spPr>
          <a:xfrm>
            <a:off x="112092" y="2780928"/>
            <a:ext cx="9031907" cy="1477328"/>
          </a:xfrm>
          <a:prstGeom prst="rect">
            <a:avLst/>
          </a:prstGeom>
        </p:spPr>
        <p:txBody>
          <a:bodyPr wrap="square">
            <a:spAutoFit/>
          </a:bodyPr>
          <a:lstStyle/>
          <a:p>
            <a:r>
              <a:rPr lang="zh-CN" altLang="en-US" dirty="0"/>
              <a:t>当套接字对象</a:t>
            </a:r>
            <a:r>
              <a:rPr lang="en-US" altLang="zh-CN" dirty="0" err="1"/>
              <a:t>mysocket</a:t>
            </a:r>
            <a:r>
              <a:rPr lang="zh-CN" altLang="en-US" dirty="0"/>
              <a:t>建立后，你可以想象一条通信“线路”已经建立起来。</a:t>
            </a:r>
            <a:r>
              <a:rPr lang="en-US" altLang="zh-CN" dirty="0" err="1"/>
              <a:t>mysocket</a:t>
            </a:r>
            <a:r>
              <a:rPr lang="zh-CN" altLang="en-US" dirty="0"/>
              <a:t>可以</a:t>
            </a:r>
            <a:r>
              <a:rPr lang="zh-CN" altLang="en-US" b="1" dirty="0"/>
              <a:t>使用方法</a:t>
            </a:r>
            <a:r>
              <a:rPr lang="en-US" altLang="zh-CN" b="1" dirty="0" err="1"/>
              <a:t>getInputStream</a:t>
            </a:r>
            <a:r>
              <a:rPr lang="en-US" altLang="zh-CN" b="1" dirty="0"/>
              <a:t>()</a:t>
            </a:r>
            <a:r>
              <a:rPr lang="zh-CN" altLang="en-US" b="1" dirty="0"/>
              <a:t>获得一个输入流</a:t>
            </a:r>
            <a:r>
              <a:rPr lang="zh-CN" altLang="en-US" dirty="0"/>
              <a:t>，然后用这个输入流读取服务器放入“线路”的信息（但不能读取自己放入“线路”的信息，就象打电话时，我们只能听到对方放入线路里的声音一样）。</a:t>
            </a:r>
            <a:r>
              <a:rPr lang="en-US" altLang="zh-CN" dirty="0" err="1"/>
              <a:t>mysocket</a:t>
            </a:r>
            <a:r>
              <a:rPr lang="zh-CN" altLang="en-US" dirty="0"/>
              <a:t>还可以</a:t>
            </a:r>
            <a:r>
              <a:rPr lang="zh-CN" altLang="en-US" b="1" dirty="0"/>
              <a:t>使用方法</a:t>
            </a:r>
            <a:r>
              <a:rPr lang="en-US" altLang="zh-CN" b="1" dirty="0" err="1"/>
              <a:t>getOutputStream</a:t>
            </a:r>
            <a:r>
              <a:rPr lang="en-US" altLang="zh-CN" b="1" dirty="0"/>
              <a:t>()</a:t>
            </a:r>
            <a:r>
              <a:rPr lang="zh-CN" altLang="en-US" b="1" dirty="0"/>
              <a:t>获得一个输出流</a:t>
            </a:r>
            <a:r>
              <a:rPr lang="zh-CN" altLang="en-US" dirty="0"/>
              <a:t>，然后用这个输出流将信息写入“线路”。</a:t>
            </a:r>
          </a:p>
        </p:txBody>
      </p:sp>
    </p:spTree>
    <p:extLst>
      <p:ext uri="{BB962C8B-B14F-4D97-AF65-F5344CB8AC3E}">
        <p14:creationId xmlns:p14="http://schemas.microsoft.com/office/powerpoint/2010/main" val="41666554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15361</TotalTime>
  <Words>3123</Words>
  <Application>Microsoft Office PowerPoint</Application>
  <PresentationFormat>全屏显示(4:3)</PresentationFormat>
  <Paragraphs>260</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第16章  Java网络基础</vt:lpstr>
      <vt:lpstr>16.1 URL类</vt:lpstr>
      <vt:lpstr>16.1 URL类</vt:lpstr>
      <vt:lpstr>16.1 URL类</vt:lpstr>
      <vt:lpstr>16.1 URL类</vt:lpstr>
      <vt:lpstr>16.2 InetAdress类</vt:lpstr>
      <vt:lpstr>16.3 套接字</vt:lpstr>
      <vt:lpstr>16.3 套接字</vt:lpstr>
      <vt:lpstr>16.3 套接字</vt:lpstr>
      <vt:lpstr>16.3 套接字</vt:lpstr>
      <vt:lpstr>16.3 套接字</vt:lpstr>
      <vt:lpstr>16.3 套接字</vt:lpstr>
      <vt:lpstr>16.4 UDP数 据 报</vt:lpstr>
      <vt:lpstr>16.4 UDP数 据 报</vt:lpstr>
      <vt:lpstr>16.5 广播数据报</vt:lpstr>
      <vt:lpstr>16.6 Java 远程调用（RMI）</vt:lpstr>
      <vt:lpstr>16.6 Java 远程调用（RMI）</vt:lpstr>
      <vt:lpstr>16.6 Java 远程调用（RMI）</vt:lpstr>
      <vt:lpstr>16.6 Java 远程调用（RMI）</vt:lpstr>
      <vt:lpstr>16.7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421</cp:revision>
  <dcterms:created xsi:type="dcterms:W3CDTF">2019-09-15T12:42:56Z</dcterms:created>
  <dcterms:modified xsi:type="dcterms:W3CDTF">2019-11-15T23:37:17Z</dcterms:modified>
</cp:coreProperties>
</file>