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8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8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1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4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Java&#38754;&#21521;&#23545;&#35937;&#31532;3&#29256;&#20195;&#30721;/chapter2/&#20363;&#23376;1/Example2_1.java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Java&#38754;&#21521;&#23545;&#35937;&#31532;3&#29256;&#20195;&#30721;/chapter2/&#20363;&#23376;2/Example2_2.java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Java&#38754;&#21521;&#23545;&#35937;&#31532;3&#29256;&#20195;&#30721;/chapter2/&#20363;&#23376;3/Example2_3.java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Java&#38754;&#21521;&#23545;&#35937;&#31532;3&#29256;&#20195;&#30721;/chapter2/&#20363;&#23376;4/Example2_4.java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Java&#38754;&#21521;&#23545;&#35937;&#31532;3&#29256;&#20195;&#30721;/chapter2/&#20363;&#23376;5/Example2_5.java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Java&#38754;&#21521;&#23545;&#35937;&#31532;3&#29256;&#20195;&#30721;/chapter2/&#20363;&#23376;6/Example2_6.java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Java&#38754;&#21521;&#23545;&#35937;&#31532;3&#29256;&#20195;&#30721;/chapter2/&#20363;&#23376;7/Example2_7.java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2/&#20363;&#23376;9/Weekday.java" TargetMode="External"/><Relationship Id="rId2" Type="http://schemas.openxmlformats.org/officeDocument/2006/relationships/hyperlink" Target="Java&#38754;&#21521;&#23545;&#35937;&#31532;3&#29256;&#20195;&#30721;/chapter2/&#20363;&#23376;8/Example2_8.java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hyperlink" Target="Java&#38754;&#21521;&#23545;&#35937;&#31532;3&#29256;&#20195;&#30721;/chapter2/&#20363;&#23376;9/Example2_9.jav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4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2.2 </a:t>
            </a:r>
            <a:r>
              <a:rPr lang="zh-CN" altLang="zh-CN" sz="2400" b="1" dirty="0" smtClean="0"/>
              <a:t>基本</a:t>
            </a:r>
            <a:r>
              <a:rPr lang="zh-CN" altLang="zh-CN" sz="2400" b="1" dirty="0"/>
              <a:t>数据类型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026" y="1171815"/>
            <a:ext cx="1872208" cy="223224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2.2.1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整数类型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2.2.3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字符类型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2.2.4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浮点类型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基本数据类型的转换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500350" y="188082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60390" y="1268760"/>
            <a:ext cx="619585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要观察一个字符在</a:t>
            </a:r>
            <a:r>
              <a:rPr lang="en-US" altLang="zh-CN" dirty="0"/>
              <a:t>Unicode</a:t>
            </a:r>
            <a:r>
              <a:rPr lang="zh-CN" altLang="zh-CN" dirty="0"/>
              <a:t>表中的顺序位置，可以使用</a:t>
            </a:r>
            <a:r>
              <a:rPr lang="en-US" altLang="zh-CN" dirty="0" err="1"/>
              <a:t>int</a:t>
            </a:r>
            <a:r>
              <a:rPr lang="zh-CN" altLang="zh-CN" dirty="0" smtClean="0"/>
              <a:t>型</a:t>
            </a:r>
            <a:r>
              <a:rPr lang="zh-CN" altLang="en-US" dirty="0" smtClean="0"/>
              <a:t>强制</a:t>
            </a:r>
            <a:r>
              <a:rPr lang="zh-CN" altLang="zh-CN" dirty="0" smtClean="0"/>
              <a:t>转换</a:t>
            </a:r>
            <a:r>
              <a:rPr lang="zh-CN" altLang="zh-CN" dirty="0"/>
              <a:t>，如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 smtClean="0"/>
              <a:t>)‘a’</a:t>
            </a:r>
            <a:r>
              <a:rPr lang="zh-CN" altLang="zh-CN" dirty="0" smtClean="0"/>
              <a:t> 。</a:t>
            </a:r>
            <a:r>
              <a:rPr lang="zh-CN" altLang="zh-CN" dirty="0"/>
              <a:t>如果要得到一个</a:t>
            </a:r>
            <a:r>
              <a:rPr lang="en-US" altLang="zh-CN" dirty="0" smtClean="0"/>
              <a:t>0~65535</a:t>
            </a:r>
            <a:r>
              <a:rPr lang="zh-CN" altLang="zh-CN" dirty="0" smtClean="0"/>
              <a:t>之间</a:t>
            </a:r>
            <a:r>
              <a:rPr lang="zh-CN" altLang="zh-CN" dirty="0"/>
              <a:t>的数所代表的</a:t>
            </a:r>
            <a:r>
              <a:rPr lang="en-US" altLang="zh-CN" dirty="0"/>
              <a:t>Unicode</a:t>
            </a:r>
            <a:r>
              <a:rPr lang="zh-CN" altLang="zh-CN" dirty="0"/>
              <a:t>表中相应位置上的字符必须使用</a:t>
            </a:r>
            <a:r>
              <a:rPr lang="en-US" altLang="zh-CN" dirty="0"/>
              <a:t>char</a:t>
            </a:r>
            <a:r>
              <a:rPr lang="zh-CN" altLang="zh-CN" dirty="0" smtClean="0"/>
              <a:t>型</a:t>
            </a:r>
            <a:r>
              <a:rPr lang="zh-CN" altLang="en-US" dirty="0" smtClean="0"/>
              <a:t>强制</a:t>
            </a:r>
            <a:r>
              <a:rPr lang="zh-CN" altLang="zh-CN" dirty="0" smtClean="0"/>
              <a:t>转换</a:t>
            </a:r>
            <a:r>
              <a:rPr lang="zh-CN" altLang="zh-CN" dirty="0"/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05413" y="2708920"/>
            <a:ext cx="6105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1</a:t>
            </a:r>
            <a:r>
              <a:rPr lang="zh-CN" altLang="zh-CN" dirty="0"/>
              <a:t>中，分别</a:t>
            </a:r>
            <a:r>
              <a:rPr lang="zh-CN" altLang="zh-CN" dirty="0" smtClean="0"/>
              <a:t>用</a:t>
            </a:r>
            <a:r>
              <a:rPr lang="zh-CN" altLang="en-US" dirty="0" smtClean="0"/>
              <a:t>强制</a:t>
            </a:r>
            <a:r>
              <a:rPr lang="zh-CN" altLang="zh-CN" dirty="0" smtClean="0"/>
              <a:t>转换</a:t>
            </a:r>
            <a:r>
              <a:rPr lang="zh-CN" altLang="zh-CN" dirty="0"/>
              <a:t>来显示一些字符在</a:t>
            </a:r>
            <a:r>
              <a:rPr lang="en-US" altLang="zh-CN" dirty="0"/>
              <a:t>Unicode</a:t>
            </a:r>
            <a:r>
              <a:rPr lang="zh-CN" altLang="zh-CN" dirty="0"/>
              <a:t>表中的位置，以及某些位置上的字符，运行效果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1560" y="3613666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hlinkClick r:id="rId2" action="ppaction://hlinkfile"/>
              </a:rPr>
              <a:t>例子</a:t>
            </a:r>
            <a:r>
              <a:rPr lang="en-US" altLang="zh-CN" b="1" dirty="0" smtClean="0">
                <a:solidFill>
                  <a:srgbClr val="0070C0"/>
                </a:solidFill>
                <a:hlinkClick r:id="rId2" action="ppaction://hlinkfile"/>
              </a:rPr>
              <a:t>1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45" y="3625810"/>
            <a:ext cx="5328592" cy="226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9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2.2 </a:t>
            </a:r>
            <a:r>
              <a:rPr lang="zh-CN" altLang="zh-CN" sz="2400" b="1" dirty="0" smtClean="0"/>
              <a:t>基本</a:t>
            </a:r>
            <a:r>
              <a:rPr lang="zh-CN" altLang="zh-CN" sz="2400" b="1" dirty="0"/>
              <a:t>数据类型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026" y="1171815"/>
            <a:ext cx="1872208" cy="223224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2.2.1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整数类型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字符类型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2.2.4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浮点类型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基本数据类型的转换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500350" y="220486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91880" y="1196752"/>
            <a:ext cx="31176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/>
              <a:t>浮点型分为</a:t>
            </a:r>
            <a:r>
              <a:rPr lang="en-US" altLang="zh-CN" dirty="0"/>
              <a:t>float</a:t>
            </a:r>
            <a:r>
              <a:rPr lang="zh-CN" altLang="zh-CN" dirty="0"/>
              <a:t>和</a:t>
            </a:r>
            <a:r>
              <a:rPr lang="en-US" altLang="zh-CN" dirty="0"/>
              <a:t>double</a:t>
            </a:r>
            <a:r>
              <a:rPr lang="zh-CN" altLang="zh-CN" dirty="0"/>
              <a:t>型。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987824" y="1916832"/>
            <a:ext cx="583264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常量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453.5439f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21379.987F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231.0f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（小数表示法），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2e40f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乘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次方，指数表示法）。需要特别注意的是：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常量后面必须要有后缀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变量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：使用关键字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来声明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型变量，例如：</a:t>
            </a:r>
            <a:b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 x=22.76f,tom=1234.987f,weight=1e-12F;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9818" y="3789040"/>
            <a:ext cx="8130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对于</a:t>
            </a:r>
            <a:r>
              <a:rPr lang="en-US" altLang="zh-CN" dirty="0"/>
              <a:t>float</a:t>
            </a:r>
            <a:r>
              <a:rPr lang="zh-CN" altLang="zh-CN" dirty="0"/>
              <a:t>型变量，内存分配给</a:t>
            </a:r>
            <a:r>
              <a:rPr lang="en-US" altLang="zh-CN" dirty="0"/>
              <a:t>4</a:t>
            </a:r>
            <a:r>
              <a:rPr lang="zh-CN" altLang="zh-CN" dirty="0"/>
              <a:t>个字节，占</a:t>
            </a:r>
            <a:r>
              <a:rPr lang="en-US" altLang="zh-CN" dirty="0"/>
              <a:t>32</a:t>
            </a:r>
            <a:r>
              <a:rPr lang="zh-CN" altLang="zh-CN" dirty="0"/>
              <a:t>位，</a:t>
            </a:r>
            <a:r>
              <a:rPr lang="en-US" altLang="zh-CN" dirty="0"/>
              <a:t>float</a:t>
            </a:r>
            <a:r>
              <a:rPr lang="zh-CN" altLang="zh-CN" dirty="0"/>
              <a:t>型变量的取值范围大约是对于</a:t>
            </a:r>
            <a:r>
              <a:rPr lang="en-US" altLang="zh-CN" dirty="0"/>
              <a:t>float</a:t>
            </a:r>
            <a:r>
              <a:rPr lang="zh-CN" altLang="zh-CN" dirty="0"/>
              <a:t>型变量，内存分配给</a:t>
            </a:r>
            <a:r>
              <a:rPr lang="en-US" altLang="zh-CN" dirty="0"/>
              <a:t>4</a:t>
            </a:r>
            <a:r>
              <a:rPr lang="zh-CN" altLang="zh-CN" dirty="0"/>
              <a:t>个字节，占</a:t>
            </a:r>
            <a:r>
              <a:rPr lang="en-US" altLang="zh-CN" dirty="0"/>
              <a:t>32</a:t>
            </a:r>
            <a:r>
              <a:rPr lang="zh-CN" altLang="zh-CN" dirty="0"/>
              <a:t>位，</a:t>
            </a:r>
            <a:r>
              <a:rPr lang="en-US" altLang="zh-CN" dirty="0"/>
              <a:t>float</a:t>
            </a:r>
            <a:r>
              <a:rPr lang="zh-CN" altLang="zh-CN" dirty="0"/>
              <a:t>型变量的取值范围是</a:t>
            </a:r>
            <a:r>
              <a:rPr lang="en-US" altLang="zh-CN" dirty="0"/>
              <a:t>1.4E-45</a:t>
            </a:r>
            <a:r>
              <a:rPr lang="zh-CN" altLang="zh-CN" dirty="0"/>
              <a:t>～</a:t>
            </a:r>
            <a:r>
              <a:rPr lang="en-US" altLang="zh-CN" dirty="0"/>
              <a:t>3.4028235E38</a:t>
            </a:r>
            <a:r>
              <a:rPr lang="zh-CN" altLang="zh-CN" dirty="0"/>
              <a:t>和</a:t>
            </a:r>
            <a:r>
              <a:rPr lang="en-US" altLang="zh-CN" dirty="0"/>
              <a:t>-3.4028235E38</a:t>
            </a:r>
            <a:r>
              <a:rPr lang="zh-CN" altLang="zh-CN" dirty="0"/>
              <a:t>～</a:t>
            </a:r>
            <a:r>
              <a:rPr lang="en-US" altLang="zh-CN" dirty="0"/>
              <a:t>-1.4E-45</a:t>
            </a:r>
            <a:r>
              <a:rPr lang="zh-CN" altLang="zh-CN" dirty="0"/>
              <a:t>。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78704" y="4641612"/>
            <a:ext cx="82697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变量在存储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型数据时保留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位有效数字，实际精度取决于具体数值。例如，如果将常量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12345.123456789f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赋值给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x=12345.123456789f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那么，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存储的实际值是：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12345.123046875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保留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位有效数字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18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2.2 </a:t>
            </a:r>
            <a:r>
              <a:rPr lang="zh-CN" altLang="zh-CN" sz="2400" b="1" dirty="0" smtClean="0"/>
              <a:t>基本</a:t>
            </a:r>
            <a:r>
              <a:rPr lang="zh-CN" altLang="zh-CN" sz="2400" b="1" dirty="0"/>
              <a:t>数据类型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026" y="1171815"/>
            <a:ext cx="1872208" cy="223224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2.2.1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整数类型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字符类型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2.2.4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浮点类型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基本数据类型的转换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500350" y="220486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91880" y="1196752"/>
            <a:ext cx="31176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/>
              <a:t>浮点型分为</a:t>
            </a:r>
            <a:r>
              <a:rPr lang="en-US" altLang="zh-CN" dirty="0"/>
              <a:t>float</a:t>
            </a:r>
            <a:r>
              <a:rPr lang="zh-CN" altLang="zh-CN" dirty="0"/>
              <a:t>和</a:t>
            </a:r>
            <a:r>
              <a:rPr lang="en-US" altLang="zh-CN" dirty="0"/>
              <a:t>double</a:t>
            </a:r>
            <a:r>
              <a:rPr lang="zh-CN" altLang="zh-CN" dirty="0"/>
              <a:t>型。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14117" y="1772816"/>
            <a:ext cx="583264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double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/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常量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/>
              <a:t>2389.539d</a:t>
            </a:r>
            <a:r>
              <a:rPr lang="zh-CN" altLang="zh-CN" dirty="0"/>
              <a:t>，</a:t>
            </a:r>
            <a:r>
              <a:rPr lang="en-US" altLang="zh-CN" dirty="0"/>
              <a:t>2318908.987</a:t>
            </a:r>
            <a:r>
              <a:rPr lang="zh-CN" altLang="zh-CN" dirty="0"/>
              <a:t>，</a:t>
            </a:r>
            <a:r>
              <a:rPr lang="en-US" altLang="zh-CN" dirty="0"/>
              <a:t>0.05</a:t>
            </a:r>
            <a:r>
              <a:rPr lang="zh-CN" altLang="zh-CN" dirty="0"/>
              <a:t>（小数表示法），</a:t>
            </a:r>
            <a:r>
              <a:rPr lang="en-US" altLang="zh-CN" dirty="0"/>
              <a:t>1e-90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乘</a:t>
            </a:r>
            <a:r>
              <a:rPr lang="en-US" altLang="zh-CN" dirty="0"/>
              <a:t>10</a:t>
            </a:r>
            <a:r>
              <a:rPr lang="zh-CN" altLang="zh-CN" dirty="0"/>
              <a:t>的</a:t>
            </a:r>
            <a:r>
              <a:rPr lang="en-US" altLang="zh-CN" dirty="0"/>
              <a:t>-90</a:t>
            </a:r>
            <a:r>
              <a:rPr lang="zh-CN" altLang="zh-CN" dirty="0"/>
              <a:t>次方，指数表示法）。对于</a:t>
            </a:r>
            <a:r>
              <a:rPr lang="en-US" altLang="zh-CN" dirty="0"/>
              <a:t>double</a:t>
            </a:r>
            <a:r>
              <a:rPr lang="zh-CN" altLang="zh-CN" dirty="0"/>
              <a:t>常量，后面可以有</a:t>
            </a:r>
            <a:r>
              <a:rPr lang="zh-CN" altLang="zh-CN" dirty="0" smtClean="0"/>
              <a:t>后缀</a:t>
            </a:r>
            <a:r>
              <a:rPr lang="en-US" altLang="zh-CN" dirty="0" smtClean="0"/>
              <a:t>d</a:t>
            </a:r>
            <a:r>
              <a:rPr lang="zh-CN" altLang="zh-CN" dirty="0" smtClean="0"/>
              <a:t>或</a:t>
            </a:r>
            <a:r>
              <a:rPr lang="en-US" altLang="zh-CN" dirty="0" smtClean="0"/>
              <a:t>D</a:t>
            </a:r>
            <a:r>
              <a:rPr lang="zh-CN" altLang="zh-CN" dirty="0" smtClean="0"/>
              <a:t>，</a:t>
            </a:r>
            <a:r>
              <a:rPr lang="zh-CN" altLang="zh-CN" dirty="0"/>
              <a:t>但允许省略该后缀。</a:t>
            </a:r>
          </a:p>
          <a:p>
            <a:pPr lvl="0"/>
            <a:r>
              <a:rPr lang="zh-CN" altLang="zh-CN" b="1" dirty="0"/>
              <a:t>变量</a:t>
            </a:r>
            <a:r>
              <a:rPr lang="zh-CN" altLang="zh-CN" dirty="0"/>
              <a:t>：使用关键字</a:t>
            </a:r>
            <a:r>
              <a:rPr lang="en-US" altLang="zh-CN" b="1" dirty="0">
                <a:solidFill>
                  <a:srgbClr val="C00000"/>
                </a:solidFill>
              </a:rPr>
              <a:t>double</a:t>
            </a:r>
            <a:r>
              <a:rPr lang="zh-CN" altLang="zh-CN" dirty="0"/>
              <a:t>来声明</a:t>
            </a:r>
            <a:r>
              <a:rPr lang="en-US" altLang="zh-CN" dirty="0"/>
              <a:t>double</a:t>
            </a:r>
            <a:r>
              <a:rPr lang="zh-CN" altLang="zh-CN" dirty="0"/>
              <a:t>型变量，例如：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double height=23.345,width=34.56D,length=1e12;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89818" y="3789040"/>
            <a:ext cx="8130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对于</a:t>
            </a:r>
            <a:r>
              <a:rPr lang="en-US" altLang="zh-CN" dirty="0"/>
              <a:t>double</a:t>
            </a:r>
            <a:r>
              <a:rPr lang="zh-CN" altLang="zh-CN" dirty="0"/>
              <a:t>型变量，内存分配给</a:t>
            </a:r>
            <a:r>
              <a:rPr lang="en-US" altLang="zh-CN" dirty="0"/>
              <a:t>8</a:t>
            </a:r>
            <a:r>
              <a:rPr lang="zh-CN" altLang="zh-CN" dirty="0"/>
              <a:t>个字节，占</a:t>
            </a:r>
            <a:r>
              <a:rPr lang="en-US" altLang="zh-CN" dirty="0"/>
              <a:t>64</a:t>
            </a:r>
            <a:r>
              <a:rPr lang="zh-CN" altLang="zh-CN" dirty="0"/>
              <a:t>位，</a:t>
            </a:r>
            <a:r>
              <a:rPr lang="en-US" altLang="zh-CN" dirty="0"/>
              <a:t>double</a:t>
            </a:r>
            <a:r>
              <a:rPr lang="zh-CN" altLang="zh-CN" dirty="0"/>
              <a:t>型变量的取值范围是</a:t>
            </a:r>
            <a:r>
              <a:rPr lang="en-US" altLang="zh-CN" dirty="0"/>
              <a:t>4.9E-324</a:t>
            </a:r>
            <a:r>
              <a:rPr lang="zh-CN" altLang="zh-CN" dirty="0"/>
              <a:t>～</a:t>
            </a:r>
            <a:r>
              <a:rPr lang="en-US" altLang="zh-CN" dirty="0"/>
              <a:t>1.7976931348623157E308</a:t>
            </a:r>
            <a:r>
              <a:rPr lang="zh-CN" altLang="zh-CN" dirty="0"/>
              <a:t>和</a:t>
            </a:r>
            <a:r>
              <a:rPr lang="en-US" altLang="zh-CN" dirty="0"/>
              <a:t>-1.7976931348623157E308~-4.9E-324</a:t>
            </a:r>
            <a:endParaRPr lang="zh-CN" altLang="zh-CN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68089" y="4672825"/>
            <a:ext cx="8269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double</a:t>
            </a:r>
            <a:r>
              <a:rPr lang="zh-CN" altLang="zh-CN" dirty="0"/>
              <a:t>变量在存储</a:t>
            </a:r>
            <a:r>
              <a:rPr lang="en-US" altLang="zh-CN" dirty="0"/>
              <a:t>double</a:t>
            </a:r>
            <a:r>
              <a:rPr lang="zh-CN" altLang="zh-CN" dirty="0"/>
              <a:t>型数据时保留</a:t>
            </a:r>
            <a:r>
              <a:rPr lang="en-US" altLang="zh-CN" b="1" dirty="0"/>
              <a:t>16</a:t>
            </a:r>
            <a:r>
              <a:rPr lang="zh-CN" altLang="zh-CN" b="1" dirty="0"/>
              <a:t>位有效数字</a:t>
            </a:r>
            <a:r>
              <a:rPr lang="zh-CN" altLang="zh-CN" dirty="0"/>
              <a:t>，实际精度取决于具体数值。</a:t>
            </a:r>
          </a:p>
        </p:txBody>
      </p:sp>
    </p:spTree>
    <p:extLst>
      <p:ext uri="{BB962C8B-B14F-4D97-AF65-F5344CB8AC3E}">
        <p14:creationId xmlns:p14="http://schemas.microsoft.com/office/powerpoint/2010/main" val="17332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2.2 </a:t>
            </a:r>
            <a:r>
              <a:rPr lang="zh-CN" altLang="zh-CN" sz="2400" b="1" dirty="0" smtClean="0"/>
              <a:t>基本</a:t>
            </a:r>
            <a:r>
              <a:rPr lang="zh-CN" altLang="zh-CN" sz="2400" b="1" dirty="0"/>
              <a:t>数据类型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026" y="1171815"/>
            <a:ext cx="1872208" cy="223224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2.2.1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整数类型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字符类型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2.2.4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浮点类型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2.2.5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基本数据类型的转换</a:t>
            </a:r>
            <a:endParaRPr lang="zh-CN" altLang="zh-CN" sz="1800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500350" y="2541967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21845" y="1196752"/>
            <a:ext cx="58326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按精度从低到高排列：</a:t>
            </a: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byte  short  char  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long  float  double</a:t>
            </a: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当把级别低的值赋给级别高的变量时，系统自动完成数据类型的转换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041267" y="2276872"/>
            <a:ext cx="55631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需要特别注意的是，当把级别高的变量的值赋给级别低的变量时，必须要使用</a:t>
            </a:r>
            <a:r>
              <a:rPr lang="zh-CN" altLang="zh-CN" dirty="0" smtClean="0"/>
              <a:t>显</a:t>
            </a:r>
            <a:r>
              <a:rPr lang="zh-CN" altLang="en-US" dirty="0" smtClean="0"/>
              <a:t>式</a:t>
            </a:r>
            <a:r>
              <a:rPr lang="zh-CN" altLang="zh-CN" dirty="0" smtClean="0"/>
              <a:t>类型转换</a:t>
            </a:r>
            <a:r>
              <a:rPr lang="zh-CN" altLang="en-US" dirty="0" smtClean="0"/>
              <a:t>（强制转换）</a:t>
            </a:r>
            <a:r>
              <a:rPr lang="zh-CN" altLang="zh-CN" dirty="0" smtClean="0"/>
              <a:t>运算</a:t>
            </a:r>
            <a:r>
              <a:rPr lang="zh-CN" altLang="zh-CN" dirty="0"/>
              <a:t>，例如：</a:t>
            </a:r>
          </a:p>
          <a:p>
            <a:r>
              <a:rPr lang="zh-CN" altLang="zh-CN" dirty="0"/>
              <a:t>对于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x = 1;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byte </a:t>
            </a:r>
            <a:r>
              <a:rPr lang="en-US" altLang="zh-CN" b="1" dirty="0">
                <a:solidFill>
                  <a:srgbClr val="C00000"/>
                </a:solidFill>
              </a:rPr>
              <a:t>y 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y = (byte)x;</a:t>
            </a:r>
            <a:r>
              <a:rPr lang="zh-CN" altLang="zh-CN" dirty="0"/>
              <a:t>是正确的，而</a:t>
            </a:r>
            <a:r>
              <a:rPr lang="en-US" altLang="zh-CN" b="1" dirty="0">
                <a:solidFill>
                  <a:srgbClr val="C00000"/>
                </a:solidFill>
              </a:rPr>
              <a:t>y = x;</a:t>
            </a:r>
            <a:r>
              <a:rPr lang="zh-CN" altLang="zh-CN" dirty="0"/>
              <a:t>是错误的。编译器不检查变量</a:t>
            </a:r>
            <a:r>
              <a:rPr lang="en-US" altLang="zh-CN" dirty="0"/>
              <a:t>x</a:t>
            </a:r>
            <a:r>
              <a:rPr lang="zh-CN" altLang="zh-CN" dirty="0"/>
              <a:t>的值是多少，只检查</a:t>
            </a:r>
            <a:r>
              <a:rPr lang="en-US" altLang="zh-CN" dirty="0"/>
              <a:t>x</a:t>
            </a:r>
            <a:r>
              <a:rPr lang="zh-CN" altLang="zh-CN" dirty="0"/>
              <a:t>的类型。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68089" y="4633951"/>
            <a:ext cx="82697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dirty="0"/>
              <a:t>再比如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char </a:t>
            </a:r>
            <a:r>
              <a:rPr lang="en-US" altLang="zh-CN" b="1" dirty="0">
                <a:solidFill>
                  <a:srgbClr val="C00000"/>
                </a:solidFill>
              </a:rPr>
              <a:t>c = 65</a:t>
            </a:r>
            <a:r>
              <a:rPr lang="zh-CN" altLang="zh-CN" b="1" dirty="0">
                <a:solidFill>
                  <a:srgbClr val="C00000"/>
                </a:solidFill>
              </a:rPr>
              <a:t>；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y = 65+32;</a:t>
            </a:r>
            <a:r>
              <a:rPr lang="zh-CN" altLang="zh-CN" dirty="0"/>
              <a:t>是正确的，因为</a:t>
            </a:r>
            <a:r>
              <a:rPr lang="en-US" altLang="zh-CN" b="1" dirty="0"/>
              <a:t>97</a:t>
            </a:r>
            <a:r>
              <a:rPr lang="zh-CN" altLang="zh-CN" dirty="0"/>
              <a:t>在</a:t>
            </a:r>
            <a:r>
              <a:rPr lang="en-US" altLang="zh-CN" dirty="0"/>
              <a:t>byte</a:t>
            </a:r>
            <a:r>
              <a:rPr lang="zh-CN" altLang="zh-CN" dirty="0"/>
              <a:t>范围之内。而</a:t>
            </a:r>
            <a:r>
              <a:rPr lang="en-US" altLang="zh-CN" b="1" dirty="0">
                <a:solidFill>
                  <a:srgbClr val="C00000"/>
                </a:solidFill>
              </a:rPr>
              <a:t>y =  c+32;</a:t>
            </a:r>
            <a:r>
              <a:rPr lang="zh-CN" altLang="zh-CN" dirty="0"/>
              <a:t>是错误的，因为编译器不检查变量</a:t>
            </a:r>
            <a:r>
              <a:rPr lang="en-US" altLang="zh-CN" dirty="0"/>
              <a:t>c</a:t>
            </a:r>
            <a:r>
              <a:rPr lang="zh-CN" altLang="zh-CN" dirty="0"/>
              <a:t>中的值，并认为</a:t>
            </a:r>
            <a:r>
              <a:rPr lang="en-US" altLang="zh-CN" dirty="0"/>
              <a:t>c+32</a:t>
            </a:r>
            <a:r>
              <a:rPr lang="zh-CN" altLang="zh-CN" dirty="0"/>
              <a:t>的结果是</a:t>
            </a:r>
            <a:r>
              <a:rPr lang="en-US" altLang="zh-CN" dirty="0" err="1"/>
              <a:t>int</a:t>
            </a:r>
            <a:r>
              <a:rPr lang="zh-CN" altLang="zh-CN" dirty="0"/>
              <a:t>型数据（</a:t>
            </a:r>
            <a:r>
              <a:rPr lang="zh-CN" altLang="zh-CN" dirty="0" smtClean="0"/>
              <a:t>见第</a:t>
            </a:r>
            <a:r>
              <a:rPr lang="en-US" altLang="zh-CN" dirty="0"/>
              <a:t>3</a:t>
            </a:r>
            <a:r>
              <a:rPr lang="zh-CN" altLang="zh-CN" dirty="0"/>
              <a:t>章的</a:t>
            </a:r>
            <a:r>
              <a:rPr lang="en-US" altLang="zh-CN" dirty="0"/>
              <a:t>3.1.3</a:t>
            </a:r>
            <a:r>
              <a:rPr lang="zh-CN" altLang="zh-CN" dirty="0" smtClean="0"/>
              <a:t>）。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620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2.2 </a:t>
            </a:r>
            <a:r>
              <a:rPr lang="zh-CN" altLang="zh-CN" sz="2400" b="1" dirty="0" smtClean="0"/>
              <a:t>基本</a:t>
            </a:r>
            <a:r>
              <a:rPr lang="zh-CN" altLang="zh-CN" sz="2400" b="1" dirty="0"/>
              <a:t>数据类型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026" y="1171815"/>
            <a:ext cx="1872208" cy="223224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2.2.1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整数类型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字符类型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2.2.4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浮点类型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2.2.5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基本数据类型的转换</a:t>
            </a:r>
            <a:endParaRPr lang="zh-CN" altLang="zh-CN" sz="1800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500350" y="2541967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22986" y="1122710"/>
            <a:ext cx="55631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一个常见的错误是把一个</a:t>
            </a:r>
            <a:r>
              <a:rPr lang="en-US" altLang="zh-CN" dirty="0"/>
              <a:t>double</a:t>
            </a:r>
            <a:r>
              <a:rPr lang="zh-CN" altLang="zh-CN" dirty="0"/>
              <a:t>型常量赋值给</a:t>
            </a:r>
            <a:r>
              <a:rPr lang="en-US" altLang="zh-CN" dirty="0"/>
              <a:t>float</a:t>
            </a:r>
            <a:r>
              <a:rPr lang="zh-CN" altLang="zh-CN" dirty="0"/>
              <a:t>型变量时没有进行强制转换运算，例如：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float </a:t>
            </a:r>
            <a:r>
              <a:rPr lang="en-US" altLang="zh-CN" b="1" dirty="0" smtClean="0">
                <a:solidFill>
                  <a:srgbClr val="C00000"/>
                </a:solidFill>
              </a:rPr>
              <a:t> x = 12.4</a:t>
            </a:r>
            <a:r>
              <a:rPr lang="en-US" altLang="zh-CN" b="1" dirty="0">
                <a:solidFill>
                  <a:srgbClr val="C00000"/>
                </a:solidFill>
              </a:rPr>
              <a:t>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将导致语法错误，编译器将提示：</a:t>
            </a:r>
            <a:r>
              <a:rPr lang="en-US" altLang="zh-CN" b="1" dirty="0"/>
              <a:t>possible loss of precision</a:t>
            </a:r>
            <a:r>
              <a:rPr lang="zh-CN" altLang="zh-CN" dirty="0"/>
              <a:t>。正确的做法是：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float </a:t>
            </a:r>
            <a:r>
              <a:rPr lang="en-US" altLang="zh-CN" b="1" dirty="0" smtClean="0">
                <a:solidFill>
                  <a:srgbClr val="C00000"/>
                </a:solidFill>
              </a:rPr>
              <a:t> x = 12.4F;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或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float </a:t>
            </a:r>
            <a:r>
              <a:rPr lang="en-US" altLang="zh-CN" b="1" dirty="0" smtClean="0">
                <a:solidFill>
                  <a:srgbClr val="C00000"/>
                </a:solidFill>
              </a:rPr>
              <a:t> x = (</a:t>
            </a:r>
            <a:r>
              <a:rPr lang="en-US" altLang="zh-CN" b="1" dirty="0">
                <a:solidFill>
                  <a:srgbClr val="C00000"/>
                </a:solidFill>
              </a:rPr>
              <a:t>float)12.4;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3613666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4390" y="4293096"/>
            <a:ext cx="1765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2</a:t>
            </a:r>
            <a:r>
              <a:rPr lang="zh-CN" altLang="zh-CN" dirty="0"/>
              <a:t>演示了基本数据类型的相互转换，运行效果如</a:t>
            </a:r>
            <a:r>
              <a:rPr lang="zh-CN" altLang="zh-CN" dirty="0" smtClean="0"/>
              <a:t>图</a:t>
            </a:r>
            <a:r>
              <a:rPr lang="zh-CN" altLang="en-US" dirty="0"/>
              <a:t>。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10640"/>
            <a:ext cx="4176464" cy="276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3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54" y="4043"/>
            <a:ext cx="47628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2.3 </a:t>
            </a:r>
            <a:r>
              <a:rPr lang="zh-CN" altLang="zh-CN" sz="2400" b="1" dirty="0" smtClean="0"/>
              <a:t>从</a:t>
            </a:r>
            <a:r>
              <a:rPr lang="zh-CN" altLang="zh-CN" sz="2400" b="1" dirty="0"/>
              <a:t>命令行输入、输出数据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026" y="1171816"/>
            <a:ext cx="1872208" cy="14781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C00000"/>
                </a:solidFill>
              </a:rPr>
              <a:t>2.3.1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输入基本型数据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2.3.2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输出基本型数据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480382" y="134076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22986" y="1122710"/>
            <a:ext cx="55631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Scanner</a:t>
            </a:r>
            <a:r>
              <a:rPr lang="zh-CN" altLang="en-US" dirty="0" smtClean="0"/>
              <a:t>类在</a:t>
            </a:r>
            <a:r>
              <a:rPr lang="en-US" altLang="zh-CN" dirty="0" err="1" smtClean="0"/>
              <a:t>java.util</a:t>
            </a:r>
            <a:r>
              <a:rPr lang="zh-CN" altLang="en-US" dirty="0" smtClean="0"/>
              <a:t>包中（有关包的知识点将在第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章讲解），可以使用该类创建一个对象：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Scanner reader=new Scanner(System.in);</a:t>
            </a:r>
          </a:p>
          <a:p>
            <a:r>
              <a:rPr lang="zh-CN" altLang="en-US" dirty="0" smtClean="0"/>
              <a:t>然后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对象调用下列方法，读取用户在命令行输入的各种基本类型数据：</a:t>
            </a:r>
          </a:p>
          <a:p>
            <a:r>
              <a:rPr lang="en-US" altLang="zh-CN" b="1" dirty="0" err="1" smtClean="0">
                <a:solidFill>
                  <a:srgbClr val="C00000"/>
                </a:solidFill>
              </a:rPr>
              <a:t>nextBoolean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  <a:r>
              <a:rPr lang="en-US" altLang="zh-CN" b="1" dirty="0" err="1" smtClean="0">
                <a:solidFill>
                  <a:srgbClr val="C00000"/>
                </a:solidFill>
              </a:rPr>
              <a:t>nextByte</a:t>
            </a:r>
            <a:r>
              <a:rPr lang="en-US" altLang="zh-CN" b="1" dirty="0" smtClean="0">
                <a:solidFill>
                  <a:srgbClr val="C00000"/>
                </a:solidFill>
              </a:rPr>
              <a:t>(),</a:t>
            </a:r>
            <a:r>
              <a:rPr lang="en-US" altLang="zh-CN" b="1" dirty="0" err="1" smtClean="0">
                <a:solidFill>
                  <a:srgbClr val="C00000"/>
                </a:solidFill>
              </a:rPr>
              <a:t>nextShort</a:t>
            </a:r>
            <a:r>
              <a:rPr lang="en-US" altLang="zh-CN" b="1" dirty="0" smtClean="0">
                <a:solidFill>
                  <a:srgbClr val="C00000"/>
                </a:solidFill>
              </a:rPr>
              <a:t>(),</a:t>
            </a:r>
            <a:r>
              <a:rPr lang="en-US" altLang="zh-CN" b="1" dirty="0" err="1" smtClean="0">
                <a:solidFill>
                  <a:srgbClr val="C00000"/>
                </a:solidFill>
              </a:rPr>
              <a:t>nextInt</a:t>
            </a:r>
            <a:r>
              <a:rPr lang="en-US" altLang="zh-CN" b="1" dirty="0" smtClean="0">
                <a:solidFill>
                  <a:srgbClr val="C00000"/>
                </a:solidFill>
              </a:rPr>
              <a:t>(),</a:t>
            </a:r>
            <a:r>
              <a:rPr lang="en-US" altLang="zh-CN" b="1" dirty="0" err="1" smtClean="0">
                <a:solidFill>
                  <a:srgbClr val="C00000"/>
                </a:solidFill>
              </a:rPr>
              <a:t>nextLong</a:t>
            </a:r>
            <a:r>
              <a:rPr lang="en-US" altLang="zh-CN" b="1" dirty="0" smtClean="0">
                <a:solidFill>
                  <a:srgbClr val="C00000"/>
                </a:solidFill>
              </a:rPr>
              <a:t>(),</a:t>
            </a:r>
            <a:r>
              <a:rPr lang="en-US" altLang="zh-CN" b="1" dirty="0" err="1" smtClean="0">
                <a:solidFill>
                  <a:srgbClr val="C00000"/>
                </a:solidFill>
              </a:rPr>
              <a:t>nextFloat</a:t>
            </a:r>
            <a:r>
              <a:rPr lang="en-US" altLang="zh-CN" b="1" dirty="0" smtClean="0">
                <a:solidFill>
                  <a:srgbClr val="C00000"/>
                </a:solidFill>
              </a:rPr>
              <a:t>(),</a:t>
            </a:r>
            <a:r>
              <a:rPr lang="en-US" altLang="zh-CN" b="1" dirty="0" err="1" smtClean="0">
                <a:solidFill>
                  <a:srgbClr val="C00000"/>
                </a:solidFill>
              </a:rPr>
              <a:t>nextDouble</a:t>
            </a:r>
            <a:r>
              <a:rPr lang="en-US" altLang="zh-CN" b="1" dirty="0" smtClean="0">
                <a:solidFill>
                  <a:srgbClr val="C00000"/>
                </a:solidFill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</a:rPr>
              <a:t>。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0377" y="3154035"/>
            <a:ext cx="634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reader</a:t>
            </a:r>
            <a:r>
              <a:rPr lang="zh-CN" altLang="zh-CN" dirty="0"/>
              <a:t>对象用空白做分隔</a:t>
            </a:r>
            <a:r>
              <a:rPr lang="zh-CN" altLang="zh-CN" dirty="0" smtClean="0"/>
              <a:t>标记</a:t>
            </a:r>
            <a:r>
              <a:rPr lang="zh-CN" altLang="en-US" dirty="0" smtClean="0"/>
              <a:t>读取用户在命令行输入的数据。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6985" y="3861048"/>
            <a:ext cx="78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上述方法执行时</a:t>
            </a:r>
            <a:r>
              <a:rPr lang="zh-CN" altLang="zh-CN" dirty="0" smtClean="0"/>
              <a:t>读取</a:t>
            </a:r>
            <a:r>
              <a:rPr lang="zh-CN" altLang="en-US" dirty="0" smtClean="0"/>
              <a:t>数据时</a:t>
            </a:r>
            <a:r>
              <a:rPr lang="zh-CN" altLang="zh-CN" dirty="0" smtClean="0"/>
              <a:t>可能</a:t>
            </a:r>
            <a:r>
              <a:rPr lang="zh-CN" altLang="zh-CN" dirty="0"/>
              <a:t>会发生堵塞状态</a:t>
            </a:r>
            <a:r>
              <a:rPr lang="en-US" altLang="zh-CN" dirty="0"/>
              <a:t>(WAITING)</a:t>
            </a:r>
            <a:r>
              <a:rPr lang="zh-CN" altLang="zh-CN" dirty="0"/>
              <a:t>。如果键盘缓冲区中还有</a:t>
            </a:r>
            <a:r>
              <a:rPr lang="zh-CN" altLang="zh-CN" dirty="0" smtClean="0"/>
              <a:t>“</a:t>
            </a:r>
            <a:r>
              <a:rPr lang="zh-CN" altLang="en-US" dirty="0" smtClean="0"/>
              <a:t>数据</a:t>
            </a:r>
            <a:r>
              <a:rPr lang="zh-CN" altLang="zh-CN" dirty="0" smtClean="0"/>
              <a:t>”</a:t>
            </a:r>
            <a:r>
              <a:rPr lang="zh-CN" altLang="zh-CN" dirty="0"/>
              <a:t>可读，上述方法执行时就不会发生堵塞，否则程序需等待用户在命令行输入新的数据、按</a:t>
            </a:r>
            <a:r>
              <a:rPr lang="en-US" altLang="zh-CN" dirty="0"/>
              <a:t>enter</a:t>
            </a:r>
            <a:r>
              <a:rPr lang="zh-CN" altLang="zh-CN" dirty="0"/>
              <a:t>回车键确认（回车会刷新键盘缓冲区中的内容，消除堵塞状态）。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8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54" y="4043"/>
            <a:ext cx="47628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2.3 </a:t>
            </a:r>
            <a:r>
              <a:rPr lang="zh-CN" altLang="zh-CN" sz="2400" b="1" dirty="0" smtClean="0"/>
              <a:t>从</a:t>
            </a:r>
            <a:r>
              <a:rPr lang="zh-CN" altLang="zh-CN" sz="2400" b="1" dirty="0"/>
              <a:t>命令行输入、输出数据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026" y="1171816"/>
            <a:ext cx="1872208" cy="14781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C00000"/>
                </a:solidFill>
              </a:rPr>
              <a:t>2.3.1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输入基本型数据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2.3.2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输出基本型数据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480382" y="134076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22986" y="1122710"/>
            <a:ext cx="55631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3</a:t>
            </a:r>
            <a:r>
              <a:rPr lang="zh-CN" altLang="zh-CN" dirty="0"/>
              <a:t>中，用户在键盘用空格（或回车）做分隔，依次输入若干个数字，最后输入</a:t>
            </a:r>
            <a:r>
              <a:rPr lang="en-US" altLang="zh-CN" dirty="0"/>
              <a:t>#</a:t>
            </a:r>
            <a:r>
              <a:rPr lang="zh-CN" altLang="zh-CN" dirty="0"/>
              <a:t>号字符回车键确认，程序将计算出这些数的和及平均值，运行效果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</a:t>
            </a:r>
            <a:r>
              <a:rPr lang="zh-CN" altLang="en-US" dirty="0" smtClean="0"/>
              <a:t>。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22986" y="2032473"/>
            <a:ext cx="57457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在调用</a:t>
            </a:r>
            <a:r>
              <a:rPr lang="en-US" altLang="zh-CN" b="1" dirty="0" err="1"/>
              <a:t>nextInt</a:t>
            </a:r>
            <a:r>
              <a:rPr lang="en-US" altLang="zh-CN" b="1" dirty="0"/>
              <a:t>()</a:t>
            </a:r>
            <a:r>
              <a:rPr lang="zh-CN" altLang="zh-CN" dirty="0"/>
              <a:t>方法前，可以让</a:t>
            </a:r>
            <a:r>
              <a:rPr lang="en-US" altLang="zh-CN" dirty="0"/>
              <a:t>reader</a:t>
            </a:r>
            <a:r>
              <a:rPr lang="zh-CN" altLang="zh-CN" dirty="0"/>
              <a:t>对象首先调用</a:t>
            </a:r>
            <a:r>
              <a:rPr lang="en-US" altLang="zh-CN" b="1" dirty="0" err="1"/>
              <a:t>hasNextInt</a:t>
            </a:r>
            <a:r>
              <a:rPr lang="en-US" altLang="zh-CN" b="1" dirty="0"/>
              <a:t>()</a:t>
            </a:r>
            <a:r>
              <a:rPr lang="zh-CN" altLang="zh-CN" dirty="0"/>
              <a:t>来判断下一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数据</a:t>
            </a:r>
            <a:r>
              <a:rPr lang="zh-CN" altLang="zh-CN" dirty="0" smtClean="0"/>
              <a:t>是否</a:t>
            </a:r>
            <a:r>
              <a:rPr lang="zh-CN" altLang="zh-CN" dirty="0"/>
              <a:t>是符合</a:t>
            </a:r>
            <a:r>
              <a:rPr lang="en-US" altLang="zh-CN" dirty="0" err="1"/>
              <a:t>nextInt</a:t>
            </a:r>
            <a:r>
              <a:rPr lang="en-US" altLang="zh-CN" dirty="0"/>
              <a:t>()</a:t>
            </a:r>
            <a:r>
              <a:rPr lang="zh-CN" altLang="zh-CN" dirty="0"/>
              <a:t>所要求的数据，如果符合要求，</a:t>
            </a:r>
            <a:r>
              <a:rPr lang="en-US" altLang="zh-CN" dirty="0" err="1"/>
              <a:t>hasNextInt</a:t>
            </a:r>
            <a:r>
              <a:rPr lang="en-US" altLang="zh-CN" dirty="0"/>
              <a:t>()</a:t>
            </a:r>
            <a:r>
              <a:rPr lang="zh-CN" altLang="zh-CN" dirty="0"/>
              <a:t>方法返回</a:t>
            </a:r>
            <a:r>
              <a:rPr lang="en-US" altLang="zh-CN" dirty="0"/>
              <a:t>true</a:t>
            </a:r>
            <a:r>
              <a:rPr lang="zh-CN" altLang="zh-CN" dirty="0"/>
              <a:t>，否者返回</a:t>
            </a:r>
            <a:r>
              <a:rPr lang="en-US" altLang="zh-CN" dirty="0"/>
              <a:t>false</a:t>
            </a:r>
            <a:r>
              <a:rPr lang="zh-CN" altLang="zh-CN" dirty="0"/>
              <a:t>。注意，当</a:t>
            </a:r>
            <a:r>
              <a:rPr lang="en-US" altLang="zh-CN" dirty="0" err="1"/>
              <a:t>nextInt</a:t>
            </a:r>
            <a:r>
              <a:rPr lang="en-US" altLang="zh-CN" dirty="0"/>
              <a:t>()</a:t>
            </a:r>
            <a:r>
              <a:rPr lang="zh-CN" altLang="zh-CN" dirty="0"/>
              <a:t>成功</a:t>
            </a:r>
            <a:r>
              <a:rPr lang="zh-CN" altLang="zh-CN" dirty="0" smtClean="0"/>
              <a:t>读取</a:t>
            </a:r>
            <a:r>
              <a:rPr lang="zh-CN" altLang="en-US" dirty="0" smtClean="0"/>
              <a:t>数据</a:t>
            </a:r>
            <a:r>
              <a:rPr lang="zh-CN" altLang="zh-CN" dirty="0" smtClean="0"/>
              <a:t>后</a:t>
            </a:r>
            <a:r>
              <a:rPr lang="zh-CN" altLang="zh-CN" dirty="0"/>
              <a:t>，</a:t>
            </a:r>
            <a:r>
              <a:rPr lang="en-US" altLang="zh-CN" dirty="0" err="1"/>
              <a:t>hasNextInt</a:t>
            </a:r>
            <a:r>
              <a:rPr lang="en-US" altLang="zh-CN" dirty="0"/>
              <a:t>()</a:t>
            </a:r>
            <a:r>
              <a:rPr lang="zh-CN" altLang="zh-CN" dirty="0"/>
              <a:t>方法才会判断下一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数据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3059668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3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717032"/>
            <a:ext cx="7614566" cy="248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7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54" y="4043"/>
            <a:ext cx="47628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2.3 </a:t>
            </a:r>
            <a:r>
              <a:rPr lang="zh-CN" altLang="zh-CN" sz="2400" b="1" dirty="0" smtClean="0"/>
              <a:t>从</a:t>
            </a:r>
            <a:r>
              <a:rPr lang="zh-CN" altLang="zh-CN" sz="2400" b="1" dirty="0"/>
              <a:t>命令行输入、输出数据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026" y="1171816"/>
            <a:ext cx="1872208" cy="14781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2.3.1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输入基本型数据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2.3.2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输出基本型数据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480382" y="202392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22986" y="1122710"/>
            <a:ext cx="55631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System.out.println</a:t>
            </a:r>
            <a:r>
              <a:rPr lang="en-US" altLang="zh-CN" dirty="0"/>
              <a:t>()</a:t>
            </a:r>
            <a:r>
              <a:rPr lang="zh-CN" altLang="zh-CN" dirty="0"/>
              <a:t>或</a:t>
            </a:r>
            <a:r>
              <a:rPr lang="en-US" altLang="zh-CN" dirty="0" err="1"/>
              <a:t>System.out.print</a:t>
            </a:r>
            <a:r>
              <a:rPr lang="en-US" altLang="zh-CN" dirty="0"/>
              <a:t>()</a:t>
            </a:r>
            <a:r>
              <a:rPr lang="zh-CN" altLang="zh-CN" dirty="0"/>
              <a:t>可输出串值、表达式的值，二者的区别是前者输出数据后换行，后者不换行。允许使用并置符号：</a:t>
            </a:r>
            <a:r>
              <a:rPr lang="en-US" altLang="zh-CN" dirty="0"/>
              <a:t>“+”</a:t>
            </a:r>
            <a:r>
              <a:rPr lang="zh-CN" altLang="zh-CN" dirty="0"/>
              <a:t>将变量、表达式或一个常数值与一个字符串并置一起输出，如：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</a:rPr>
              <a:t>(m+"</a:t>
            </a:r>
            <a:r>
              <a:rPr lang="zh-CN" altLang="zh-CN" b="1" dirty="0">
                <a:solidFill>
                  <a:srgbClr val="C00000"/>
                </a:solidFill>
              </a:rPr>
              <a:t>个数的和为</a:t>
            </a:r>
            <a:r>
              <a:rPr lang="en-US" altLang="zh-CN" b="1" dirty="0">
                <a:solidFill>
                  <a:srgbClr val="C00000"/>
                </a:solidFill>
              </a:rPr>
              <a:t>"+sum);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</a:rPr>
              <a:t>(":"+123+"</a:t>
            </a:r>
            <a:r>
              <a:rPr lang="zh-CN" altLang="zh-CN" b="1" dirty="0">
                <a:solidFill>
                  <a:srgbClr val="C00000"/>
                </a:solidFill>
              </a:rPr>
              <a:t>大于</a:t>
            </a:r>
            <a:r>
              <a:rPr lang="en-US" altLang="zh-CN" b="1" dirty="0">
                <a:solidFill>
                  <a:srgbClr val="C00000"/>
                </a:solidFill>
              </a:rPr>
              <a:t>"+122)</a:t>
            </a:r>
            <a:r>
              <a:rPr lang="zh-CN" altLang="zh-CN" b="1" dirty="0">
                <a:solidFill>
                  <a:srgbClr val="C00000"/>
                </a:solidFill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3068960"/>
            <a:ext cx="8280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JDK5 </a:t>
            </a:r>
            <a:r>
              <a:rPr lang="zh-CN" altLang="zh-CN" dirty="0" smtClean="0"/>
              <a:t>新增</a:t>
            </a:r>
            <a:r>
              <a:rPr lang="zh-CN" altLang="zh-CN" dirty="0"/>
              <a:t>了和</a:t>
            </a:r>
            <a:r>
              <a:rPr lang="en-US" altLang="zh-CN" dirty="0"/>
              <a:t>C</a:t>
            </a:r>
            <a:r>
              <a:rPr lang="zh-CN" altLang="zh-CN" dirty="0"/>
              <a:t>语言中</a:t>
            </a:r>
            <a:r>
              <a:rPr lang="en-US" altLang="zh-CN" dirty="0" err="1"/>
              <a:t>printf</a:t>
            </a:r>
            <a:r>
              <a:rPr lang="zh-CN" altLang="zh-CN" dirty="0"/>
              <a:t>函数类似的数据输出</a:t>
            </a:r>
            <a:r>
              <a:rPr lang="zh-CN" altLang="zh-CN" dirty="0" smtClean="0"/>
              <a:t>方法：</a:t>
            </a:r>
            <a:endParaRPr lang="zh-CN" altLang="zh-CN" dirty="0"/>
          </a:p>
          <a:p>
            <a:r>
              <a:rPr lang="en-US" altLang="zh-CN" b="1" dirty="0" err="1">
                <a:solidFill>
                  <a:srgbClr val="C00000"/>
                </a:solidFill>
              </a:rPr>
              <a:t>System.out.printf</a:t>
            </a:r>
            <a:r>
              <a:rPr lang="en-US" altLang="zh-CN" b="1" dirty="0">
                <a:solidFill>
                  <a:srgbClr val="C00000"/>
                </a:solidFill>
              </a:rPr>
              <a:t>("</a:t>
            </a:r>
            <a:r>
              <a:rPr lang="zh-CN" altLang="zh-CN" b="1" dirty="0">
                <a:solidFill>
                  <a:srgbClr val="C00000"/>
                </a:solidFill>
              </a:rPr>
              <a:t>格式控制部分</a:t>
            </a:r>
            <a:r>
              <a:rPr lang="en-US" altLang="zh-CN" b="1" dirty="0">
                <a:solidFill>
                  <a:srgbClr val="C00000"/>
                </a:solidFill>
              </a:rPr>
              <a:t>"</a:t>
            </a:r>
            <a:r>
              <a:rPr lang="zh-CN" altLang="zh-CN" b="1" dirty="0">
                <a:solidFill>
                  <a:srgbClr val="C00000"/>
                </a:solidFill>
              </a:rPr>
              <a:t>，表达式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zh-CN" b="1" dirty="0">
                <a:solidFill>
                  <a:srgbClr val="C00000"/>
                </a:solidFill>
              </a:rPr>
              <a:t>，表达式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zh-CN" b="1" dirty="0">
                <a:solidFill>
                  <a:srgbClr val="C00000"/>
                </a:solidFill>
              </a:rPr>
              <a:t>，…表达式</a:t>
            </a:r>
            <a:r>
              <a:rPr lang="en-US" altLang="zh-CN" b="1" dirty="0">
                <a:solidFill>
                  <a:srgbClr val="C00000"/>
                </a:solidFill>
              </a:rPr>
              <a:t>n)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格式控制部分由格式控制符号：</a:t>
            </a:r>
            <a:r>
              <a:rPr lang="en-US" altLang="zh-CN" dirty="0"/>
              <a:t>%d</a:t>
            </a:r>
            <a:r>
              <a:rPr lang="zh-CN" altLang="zh-CN" dirty="0"/>
              <a:t>、</a:t>
            </a:r>
            <a:r>
              <a:rPr lang="en-US" altLang="zh-CN" dirty="0"/>
              <a:t>%c</a:t>
            </a:r>
            <a:r>
              <a:rPr lang="zh-CN" altLang="zh-CN" dirty="0"/>
              <a:t>、</a:t>
            </a:r>
            <a:r>
              <a:rPr lang="en-US" altLang="zh-CN" dirty="0"/>
              <a:t>%f</a:t>
            </a:r>
            <a:r>
              <a:rPr lang="zh-CN" altLang="zh-CN" dirty="0"/>
              <a:t>、</a:t>
            </a:r>
            <a:r>
              <a:rPr lang="en-US" altLang="zh-CN" dirty="0"/>
              <a:t>%s</a:t>
            </a:r>
            <a:r>
              <a:rPr lang="zh-CN" altLang="zh-CN" dirty="0"/>
              <a:t>和普通的字符组成，普通字符原样输出。格式符号用来输出表达式的值。</a:t>
            </a:r>
          </a:p>
          <a:p>
            <a:r>
              <a:rPr lang="en-US" altLang="zh-CN" dirty="0"/>
              <a:t>%d</a:t>
            </a:r>
            <a:r>
              <a:rPr lang="zh-CN" altLang="zh-CN" dirty="0"/>
              <a:t>：输出</a:t>
            </a:r>
            <a:r>
              <a:rPr lang="en-US" altLang="zh-CN" dirty="0" err="1"/>
              <a:t>int</a:t>
            </a:r>
            <a:r>
              <a:rPr lang="zh-CN" altLang="zh-CN" dirty="0"/>
              <a:t>类型数据值。</a:t>
            </a:r>
          </a:p>
          <a:p>
            <a:r>
              <a:rPr lang="en-US" altLang="zh-CN" dirty="0"/>
              <a:t>%c</a:t>
            </a:r>
            <a:r>
              <a:rPr lang="zh-CN" altLang="zh-CN" dirty="0"/>
              <a:t>：输出</a:t>
            </a:r>
            <a:r>
              <a:rPr lang="en-US" altLang="zh-CN" dirty="0"/>
              <a:t>char</a:t>
            </a:r>
            <a:r>
              <a:rPr lang="zh-CN" altLang="zh-CN" dirty="0"/>
              <a:t>型数据。</a:t>
            </a:r>
          </a:p>
          <a:p>
            <a:r>
              <a:rPr lang="en-US" altLang="zh-CN" dirty="0"/>
              <a:t>%f</a:t>
            </a:r>
            <a:r>
              <a:rPr lang="zh-CN" altLang="zh-CN" dirty="0"/>
              <a:t>：输出浮点型数据，小数部分最多保留</a:t>
            </a:r>
            <a:r>
              <a:rPr lang="en-US" altLang="zh-CN" dirty="0"/>
              <a:t>6</a:t>
            </a:r>
            <a:r>
              <a:rPr lang="zh-CN" altLang="zh-CN" dirty="0"/>
              <a:t>位。</a:t>
            </a:r>
          </a:p>
          <a:p>
            <a:r>
              <a:rPr lang="en-US" altLang="zh-CN" dirty="0"/>
              <a:t>%s</a:t>
            </a:r>
            <a:r>
              <a:rPr lang="zh-CN" altLang="zh-CN" dirty="0"/>
              <a:t>：输出字符串数据。</a:t>
            </a:r>
          </a:p>
          <a:p>
            <a:r>
              <a:rPr lang="zh-CN" altLang="zh-CN" dirty="0"/>
              <a:t>输出数据时也可以控制数据在命令行的位置，例如：</a:t>
            </a:r>
          </a:p>
          <a:p>
            <a:r>
              <a:rPr lang="en-US" altLang="zh-CN" dirty="0"/>
              <a:t>%md</a:t>
            </a:r>
            <a:r>
              <a:rPr lang="zh-CN" altLang="zh-CN" dirty="0"/>
              <a:t>：输出的</a:t>
            </a:r>
            <a:r>
              <a:rPr lang="en-US" altLang="zh-CN" dirty="0" err="1"/>
              <a:t>int</a:t>
            </a:r>
            <a:r>
              <a:rPr lang="zh-CN" altLang="zh-CN" dirty="0"/>
              <a:t>型数据占</a:t>
            </a:r>
            <a:r>
              <a:rPr lang="en-US" altLang="zh-CN" dirty="0"/>
              <a:t>m</a:t>
            </a:r>
            <a:r>
              <a:rPr lang="zh-CN" altLang="zh-CN" dirty="0"/>
              <a:t>列。</a:t>
            </a:r>
          </a:p>
          <a:p>
            <a:r>
              <a:rPr lang="en-US" altLang="zh-CN" dirty="0"/>
              <a:t>%m.nf</a:t>
            </a:r>
            <a:r>
              <a:rPr lang="zh-CN" altLang="zh-CN" dirty="0"/>
              <a:t>：输出的浮点型数据占</a:t>
            </a:r>
            <a:r>
              <a:rPr lang="en-US" altLang="zh-CN" dirty="0"/>
              <a:t>m</a:t>
            </a:r>
            <a:r>
              <a:rPr lang="zh-CN" altLang="zh-CN" dirty="0"/>
              <a:t>列，小数点保留</a:t>
            </a:r>
            <a:r>
              <a:rPr lang="en-US" altLang="zh-CN" dirty="0"/>
              <a:t>n</a:t>
            </a:r>
            <a:r>
              <a:rPr lang="zh-CN" altLang="zh-CN" dirty="0"/>
              <a:t>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4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54" y="4043"/>
            <a:ext cx="47628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2.4  </a:t>
            </a:r>
            <a:r>
              <a:rPr lang="zh-CN" altLang="en-US" sz="2400" b="1" dirty="0" smtClean="0"/>
              <a:t>数组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1122710"/>
            <a:ext cx="1872208" cy="410649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C00000"/>
                </a:solidFill>
              </a:rPr>
              <a:t>2.4.1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声明数组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创建数组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数组元素的使用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2.4.4 length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数组的初始化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2.4.6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数组的引用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2.4.7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表示格式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2.4.8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复制数组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排序与二分查找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1996319" y="1122710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27784" y="1116707"/>
            <a:ext cx="55631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数组的元素类型</a:t>
            </a:r>
            <a:r>
              <a:rPr lang="en-US" altLang="zh-CN" dirty="0"/>
              <a:t>   </a:t>
            </a:r>
            <a:r>
              <a:rPr lang="zh-CN" altLang="zh-CN" dirty="0"/>
              <a:t>数组名字</a:t>
            </a:r>
            <a:r>
              <a:rPr lang="en-US" altLang="zh-CN" dirty="0"/>
              <a:t>[ ];</a:t>
            </a:r>
            <a:endParaRPr lang="zh-CN" altLang="zh-CN" dirty="0"/>
          </a:p>
          <a:p>
            <a:r>
              <a:rPr lang="zh-CN" altLang="zh-CN" dirty="0"/>
              <a:t>数组的元素</a:t>
            </a:r>
            <a:r>
              <a:rPr lang="zh-CN" altLang="zh-CN" dirty="0" smtClean="0"/>
              <a:t>类型</a:t>
            </a:r>
            <a:r>
              <a:rPr lang="en-US" altLang="zh-CN" dirty="0" smtClean="0"/>
              <a:t> [ </a:t>
            </a:r>
            <a:r>
              <a:rPr lang="en-US" altLang="zh-CN" dirty="0"/>
              <a:t>]  </a:t>
            </a:r>
            <a:r>
              <a:rPr lang="zh-CN" altLang="zh-CN" dirty="0"/>
              <a:t>数组名字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或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zh-CN" dirty="0"/>
              <a:t>数组的元素类型</a:t>
            </a:r>
            <a:r>
              <a:rPr lang="en-US" altLang="zh-CN" dirty="0"/>
              <a:t>   </a:t>
            </a:r>
            <a:r>
              <a:rPr lang="zh-CN" altLang="zh-CN" dirty="0"/>
              <a:t>数组名字</a:t>
            </a:r>
            <a:r>
              <a:rPr lang="en-US" altLang="zh-CN" dirty="0"/>
              <a:t>[][];</a:t>
            </a:r>
            <a:endParaRPr lang="zh-CN" altLang="zh-CN" dirty="0"/>
          </a:p>
          <a:p>
            <a:r>
              <a:rPr lang="zh-CN" altLang="zh-CN" dirty="0"/>
              <a:t>数组的元素</a:t>
            </a:r>
            <a:r>
              <a:rPr lang="zh-CN" altLang="zh-CN" dirty="0" smtClean="0"/>
              <a:t>类型</a:t>
            </a:r>
            <a:r>
              <a:rPr lang="en-US" altLang="zh-CN" dirty="0" smtClean="0"/>
              <a:t> [] </a:t>
            </a:r>
            <a:r>
              <a:rPr lang="en-US" altLang="zh-CN" dirty="0"/>
              <a:t>[] </a:t>
            </a:r>
            <a:r>
              <a:rPr lang="zh-CN" altLang="zh-CN" dirty="0"/>
              <a:t>数组名字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zh-CN" altLang="zh-CN" dirty="0"/>
              <a:t>例如：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float  boy</a:t>
            </a:r>
            <a:r>
              <a:rPr lang="en-US" altLang="zh-CN" b="1" dirty="0" smtClean="0">
                <a:solidFill>
                  <a:srgbClr val="C00000"/>
                </a:solidFill>
              </a:rPr>
              <a:t>[ ];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char  cat</a:t>
            </a:r>
            <a:r>
              <a:rPr lang="en-US" altLang="zh-CN" b="1" dirty="0" smtClean="0">
                <a:solidFill>
                  <a:srgbClr val="C00000"/>
                </a:solidFill>
              </a:rPr>
              <a:t>[ ][ ];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2564" y="68431"/>
            <a:ext cx="648072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数组是相同类型的变量按顺序组成的一种复合数据类型，称这些相同类型的变量为数组的元素或单元。数组通过数组名加索引来使用数组的元素。索引从</a:t>
            </a:r>
            <a:r>
              <a:rPr lang="en-US" altLang="zh-CN" dirty="0"/>
              <a:t>0</a:t>
            </a:r>
            <a:r>
              <a:rPr lang="zh-CN" altLang="zh-CN" dirty="0" smtClean="0"/>
              <a:t>开始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12355" y="3933056"/>
            <a:ext cx="61069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与</a:t>
            </a:r>
            <a:r>
              <a:rPr lang="en-US" altLang="zh-CN" dirty="0"/>
              <a:t>C/C++</a:t>
            </a:r>
            <a:r>
              <a:rPr lang="zh-CN" altLang="zh-CN" dirty="0"/>
              <a:t>不同，</a:t>
            </a:r>
            <a:r>
              <a:rPr lang="en-US" altLang="zh-CN" dirty="0"/>
              <a:t>Java</a:t>
            </a:r>
            <a:r>
              <a:rPr lang="zh-CN" altLang="zh-CN" dirty="0"/>
              <a:t>不允许在声明数组中的方括号内指定数组元素的个数。若声明：</a:t>
            </a:r>
          </a:p>
          <a:p>
            <a:r>
              <a:rPr lang="en-US" altLang="zh-CN" b="1" dirty="0" smtClean="0"/>
              <a:t>    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a[12];</a:t>
            </a:r>
            <a:endParaRPr lang="zh-CN" altLang="zh-CN" b="1" dirty="0"/>
          </a:p>
          <a:p>
            <a:r>
              <a:rPr lang="zh-CN" altLang="zh-CN" dirty="0"/>
              <a:t>或</a:t>
            </a:r>
          </a:p>
          <a:p>
            <a:r>
              <a:rPr lang="en-US" altLang="zh-CN" b="1" dirty="0" smtClean="0"/>
              <a:t>    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[12] a;</a:t>
            </a:r>
            <a:endParaRPr lang="zh-CN" altLang="zh-CN" b="1" dirty="0"/>
          </a:p>
          <a:p>
            <a:r>
              <a:rPr lang="zh-CN" altLang="zh-CN" dirty="0"/>
              <a:t>将导致</a:t>
            </a:r>
            <a:r>
              <a:rPr lang="zh-CN" altLang="zh-CN" b="1" dirty="0"/>
              <a:t>语法错误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54" y="4043"/>
            <a:ext cx="47628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2.4  </a:t>
            </a:r>
            <a:r>
              <a:rPr lang="zh-CN" altLang="en-US" sz="2400" b="1" dirty="0" smtClean="0"/>
              <a:t>数组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1122710"/>
            <a:ext cx="1872208" cy="410649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2.4.1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声明数组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2.4.2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创建数组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数组元素的使用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2.4.4 length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数组的初始化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2.4.6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数组的引用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2.4.7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表示格式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2.4.8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复制数组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排序与二分查找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1996319" y="148478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27784" y="1116707"/>
            <a:ext cx="55631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为数组分配内存空间的格式如下：</a:t>
            </a:r>
          </a:p>
          <a:p>
            <a:r>
              <a:rPr lang="zh-CN" altLang="zh-CN" b="1" dirty="0">
                <a:solidFill>
                  <a:srgbClr val="C00000"/>
                </a:solidFill>
              </a:rPr>
              <a:t>数组名字</a:t>
            </a:r>
            <a:r>
              <a:rPr lang="en-US" altLang="zh-CN" b="1" dirty="0">
                <a:solidFill>
                  <a:srgbClr val="C00000"/>
                </a:solidFill>
              </a:rPr>
              <a:t> = new  </a:t>
            </a:r>
            <a:r>
              <a:rPr lang="zh-CN" altLang="zh-CN" b="1" dirty="0">
                <a:solidFill>
                  <a:srgbClr val="C00000"/>
                </a:solidFill>
              </a:rPr>
              <a:t>数组元素的类型</a:t>
            </a:r>
            <a:r>
              <a:rPr lang="en-US" altLang="zh-CN" b="1" dirty="0">
                <a:solidFill>
                  <a:srgbClr val="C00000"/>
                </a:solidFill>
              </a:rPr>
              <a:t>[</a:t>
            </a:r>
            <a:r>
              <a:rPr lang="zh-CN" altLang="zh-CN" b="1" dirty="0">
                <a:solidFill>
                  <a:srgbClr val="C00000"/>
                </a:solidFill>
              </a:rPr>
              <a:t>数组元素的个数</a:t>
            </a:r>
            <a:r>
              <a:rPr lang="en-US" altLang="zh-CN" b="1" dirty="0">
                <a:solidFill>
                  <a:srgbClr val="C00000"/>
                </a:solidFill>
              </a:rPr>
              <a:t>];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例如：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boy= new float[4];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为数组分配内存空间后，数组</a:t>
            </a:r>
            <a:r>
              <a:rPr lang="en-US" altLang="zh-CN" dirty="0"/>
              <a:t>boy</a:t>
            </a:r>
            <a:r>
              <a:rPr lang="zh-CN" altLang="zh-CN" dirty="0"/>
              <a:t>获得</a:t>
            </a:r>
            <a:r>
              <a:rPr lang="en-US" altLang="zh-CN" dirty="0"/>
              <a:t>4</a:t>
            </a:r>
            <a:r>
              <a:rPr lang="zh-CN" altLang="zh-CN" dirty="0"/>
              <a:t>个用来存放</a:t>
            </a:r>
            <a:r>
              <a:rPr lang="en-US" altLang="zh-CN" dirty="0"/>
              <a:t>float</a:t>
            </a:r>
            <a:r>
              <a:rPr lang="zh-CN" altLang="zh-CN" dirty="0"/>
              <a:t>类型数据的内存</a:t>
            </a:r>
            <a:r>
              <a:rPr lang="zh-CN" altLang="zh-CN" dirty="0" smtClean="0"/>
              <a:t>空间</a:t>
            </a:r>
            <a:r>
              <a:rPr lang="zh-CN" altLang="en-US" dirty="0" smtClean="0"/>
              <a:t>（称为数组的元素或单元），如下图。</a:t>
            </a:r>
            <a:r>
              <a:rPr lang="zh-CN" altLang="zh-CN" dirty="0" smtClean="0"/>
              <a:t>系统</a:t>
            </a:r>
            <a:r>
              <a:rPr lang="zh-CN" altLang="zh-CN" dirty="0"/>
              <a:t>会给每个数组元素一个默认的值，如，</a:t>
            </a:r>
            <a:r>
              <a:rPr lang="en-US" altLang="zh-CN" dirty="0"/>
              <a:t>float</a:t>
            </a:r>
            <a:r>
              <a:rPr lang="zh-CN" altLang="zh-CN" dirty="0"/>
              <a:t>型是</a:t>
            </a:r>
            <a:r>
              <a:rPr lang="en-US" altLang="zh-CN" dirty="0"/>
              <a:t>0.0</a:t>
            </a:r>
            <a:r>
              <a:rPr lang="zh-CN" altLang="zh-CN" dirty="0"/>
              <a:t>。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81" y="3425031"/>
            <a:ext cx="4498685" cy="192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26380" y="5380672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</a:rPr>
              <a:t>数组变量</a:t>
            </a:r>
            <a:r>
              <a:rPr lang="en-US" altLang="zh-CN" b="1" dirty="0">
                <a:solidFill>
                  <a:srgbClr val="C00000"/>
                </a:solidFill>
              </a:rPr>
              <a:t>boy</a:t>
            </a:r>
            <a:r>
              <a:rPr lang="zh-CN" altLang="zh-CN" dirty="0"/>
              <a:t>中存放着这些内存单元的首地址，该地址称作数组的引用，这样数组就可以通过索引操作这些内存单元。数组属于引用型变量，数组变量中存放着数组的首元素的地址，通过数组名加索引使用数组的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，如</a:t>
            </a:r>
            <a:r>
              <a:rPr lang="en-US" altLang="zh-CN" b="1" dirty="0" smtClean="0">
                <a:solidFill>
                  <a:srgbClr val="C00000"/>
                </a:solidFill>
              </a:rPr>
              <a:t>boy[0] = 1.3F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3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8136904" cy="14700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第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章 </a:t>
            </a:r>
            <a:r>
              <a:rPr lang="zh-CN" altLang="zh-CN" sz="4000" b="1" dirty="0" smtClean="0">
                <a:solidFill>
                  <a:srgbClr val="C00000"/>
                </a:solidFill>
              </a:rPr>
              <a:t>基本</a:t>
            </a:r>
            <a:r>
              <a:rPr lang="zh-CN" altLang="zh-CN" sz="4000" b="1" dirty="0">
                <a:solidFill>
                  <a:srgbClr val="C00000"/>
                </a:solidFill>
              </a:rPr>
              <a:t>类型、数组和枚举类型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700" y="2348880"/>
            <a:ext cx="8424936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b="1" dirty="0"/>
              <a:t>主要内容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2060"/>
                </a:solidFill>
              </a:rPr>
              <a:t>标识符和关键字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2060"/>
                </a:solidFill>
              </a:rPr>
              <a:t>基本数据类型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2060"/>
                </a:solidFill>
              </a:rPr>
              <a:t>从命令行输入、输出数据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2060"/>
                </a:solidFill>
              </a:rPr>
              <a:t>数组</a:t>
            </a:r>
            <a:r>
              <a:rPr lang="en-US" altLang="zh-CN" b="1" dirty="0" smtClean="0">
                <a:solidFill>
                  <a:srgbClr val="002060"/>
                </a:solidFill>
              </a:rPr>
              <a:t>(</a:t>
            </a:r>
            <a:r>
              <a:rPr lang="zh-CN" altLang="en-US" b="1" dirty="0" smtClean="0">
                <a:solidFill>
                  <a:srgbClr val="002060"/>
                </a:solidFill>
              </a:rPr>
              <a:t>重点、难点</a:t>
            </a:r>
            <a:r>
              <a:rPr lang="en-US" altLang="zh-CN" b="1" dirty="0" smtClean="0">
                <a:solidFill>
                  <a:srgbClr val="002060"/>
                </a:solidFill>
              </a:rPr>
              <a:t>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2060"/>
                </a:solidFill>
              </a:rPr>
              <a:t>枚举类型</a:t>
            </a:r>
            <a:endParaRPr lang="zh-CN" altLang="zh-CN" b="1" dirty="0">
              <a:solidFill>
                <a:srgbClr val="00206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70" y="4221088"/>
            <a:ext cx="2457450" cy="2457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5449813"/>
            <a:ext cx="48120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 smtClean="0"/>
              <a:t>耿祥义老师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教学辅助公众号（</a:t>
            </a:r>
            <a:r>
              <a:rPr lang="en-US" altLang="zh-CN" b="1" dirty="0" smtClean="0"/>
              <a:t>java-violin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8" name="右箭头 7"/>
          <p:cNvSpPr/>
          <p:nvPr/>
        </p:nvSpPr>
        <p:spPr>
          <a:xfrm>
            <a:off x="5450954" y="5542146"/>
            <a:ext cx="36004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54" y="4043"/>
            <a:ext cx="47628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2.4  </a:t>
            </a:r>
            <a:r>
              <a:rPr lang="zh-CN" altLang="en-US" sz="2400" b="1" dirty="0" smtClean="0"/>
              <a:t>数组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1122710"/>
            <a:ext cx="1872208" cy="410649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2.4.1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声明数组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创建数组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2.4.3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数组元素的使用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2.4.4 length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数组的初始化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2.4.6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数组的引用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2.4.7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表示格式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2.4.8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复制数组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排序与二分查找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1996319" y="184482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41332" y="1629670"/>
            <a:ext cx="5563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一维</a:t>
            </a:r>
            <a:r>
              <a:rPr lang="zh-CN" altLang="zh-CN" dirty="0" smtClean="0"/>
              <a:t>数组</a:t>
            </a:r>
            <a:r>
              <a:rPr lang="en-US" altLang="zh-CN" dirty="0" smtClean="0"/>
              <a:t>boy</a:t>
            </a:r>
            <a:r>
              <a:rPr lang="zh-CN" altLang="en-US" dirty="0" smtClean="0"/>
              <a:t>或二维数组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都是</a:t>
            </a:r>
            <a:r>
              <a:rPr lang="zh-CN" altLang="zh-CN" dirty="0" smtClean="0"/>
              <a:t>通过</a:t>
            </a:r>
            <a:r>
              <a:rPr lang="zh-CN" altLang="zh-CN" dirty="0"/>
              <a:t>索引符访问自己的元素，如</a:t>
            </a:r>
            <a:r>
              <a:rPr lang="en-US" altLang="zh-CN" dirty="0"/>
              <a:t>boy[0]</a:t>
            </a:r>
            <a:r>
              <a:rPr lang="zh-CN" altLang="zh-CN" dirty="0"/>
              <a:t>，</a:t>
            </a:r>
            <a:r>
              <a:rPr lang="en-US" altLang="zh-CN" dirty="0"/>
              <a:t>boy[1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a[0</a:t>
            </a:r>
            <a:r>
              <a:rPr lang="en-US" altLang="zh-CN" dirty="0"/>
              <a:t>][1]</a:t>
            </a:r>
            <a:r>
              <a:rPr lang="zh-CN" altLang="zh-CN" dirty="0"/>
              <a:t>，</a:t>
            </a:r>
            <a:r>
              <a:rPr lang="en-US" altLang="zh-CN" dirty="0"/>
              <a:t>a[1][2]</a:t>
            </a:r>
            <a:r>
              <a:rPr lang="zh-CN" altLang="zh-CN" dirty="0" smtClean="0"/>
              <a:t>等等</a:t>
            </a:r>
            <a:r>
              <a:rPr lang="zh-CN" altLang="en-US" dirty="0" smtClean="0"/>
              <a:t>。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380" y="5380672"/>
            <a:ext cx="813690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zh-CN" altLang="zh-CN" dirty="0" smtClean="0"/>
              <a:t>在</a:t>
            </a:r>
            <a:r>
              <a:rPr lang="zh-CN" altLang="zh-CN" dirty="0"/>
              <a:t>使用数组时必须谨慎，防止</a:t>
            </a:r>
            <a:r>
              <a:rPr lang="zh-CN" altLang="zh-CN" dirty="0" smtClean="0"/>
              <a:t>索引</a:t>
            </a:r>
            <a:r>
              <a:rPr lang="zh-CN" altLang="en-US" dirty="0" smtClean="0"/>
              <a:t>（下标）</a:t>
            </a:r>
            <a:r>
              <a:rPr lang="zh-CN" altLang="zh-CN" dirty="0" smtClean="0"/>
              <a:t>越界。</a:t>
            </a:r>
            <a:r>
              <a:rPr lang="zh-CN" altLang="en-US" dirty="0" smtClean="0"/>
              <a:t>编译器</a:t>
            </a:r>
            <a:r>
              <a:rPr lang="zh-CN" altLang="en-US" b="1" dirty="0" smtClean="0"/>
              <a:t>不检查数组索引是否越界</a:t>
            </a:r>
            <a:r>
              <a:rPr lang="zh-CN" altLang="zh-CN" dirty="0" smtClean="0"/>
              <a:t>，</a:t>
            </a:r>
            <a:r>
              <a:rPr lang="zh-CN" altLang="zh-CN" dirty="0"/>
              <a:t>但运行时将</a:t>
            </a:r>
            <a:r>
              <a:rPr lang="zh-CN" altLang="zh-CN" dirty="0" smtClean="0"/>
              <a:t>发生</a:t>
            </a:r>
            <a:r>
              <a:rPr lang="en-US" altLang="zh-CN" b="1" dirty="0" err="1" smtClean="0">
                <a:solidFill>
                  <a:srgbClr val="C00000"/>
                </a:solidFill>
              </a:rPr>
              <a:t>ArrayIndexOutOfBoundsException</a:t>
            </a:r>
            <a:r>
              <a:rPr lang="zh-CN" altLang="zh-CN" dirty="0"/>
              <a:t>异常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23621" y="2412088"/>
            <a:ext cx="5958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对于一维数组</a:t>
            </a:r>
            <a:r>
              <a:rPr lang="en-US" altLang="zh-CN" dirty="0"/>
              <a:t>,</a:t>
            </a:r>
            <a:r>
              <a:rPr lang="zh-CN" altLang="zh-CN" dirty="0"/>
              <a:t>“数组名字</a:t>
            </a:r>
            <a:r>
              <a:rPr lang="en-US" altLang="zh-CN" dirty="0"/>
              <a:t>.length</a:t>
            </a:r>
            <a:r>
              <a:rPr lang="zh-CN" altLang="zh-CN" dirty="0"/>
              <a:t>”的值就是数组中元素的个数；对于二维数组“数组名字</a:t>
            </a:r>
            <a:r>
              <a:rPr lang="en-US" altLang="zh-CN" dirty="0"/>
              <a:t>.length</a:t>
            </a:r>
            <a:r>
              <a:rPr lang="zh-CN" altLang="zh-CN" dirty="0"/>
              <a:t>”的值是它含有的一维数组的个数。例如，对于</a:t>
            </a:r>
          </a:p>
          <a:p>
            <a:r>
              <a:rPr lang="en-US" altLang="zh-CN" dirty="0"/>
              <a:t>float a[] = new float[12];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b[][] = new </a:t>
            </a:r>
            <a:r>
              <a:rPr lang="en-US" altLang="zh-CN" dirty="0" err="1"/>
              <a:t>int</a:t>
            </a:r>
            <a:r>
              <a:rPr lang="en-US" altLang="zh-CN" dirty="0"/>
              <a:t>[3][6];</a:t>
            </a:r>
            <a:endParaRPr lang="zh-CN" altLang="zh-CN" dirty="0"/>
          </a:p>
          <a:p>
            <a:r>
              <a:rPr lang="en-US" altLang="zh-CN" b="1" dirty="0" err="1"/>
              <a:t>a.length</a:t>
            </a:r>
            <a:r>
              <a:rPr lang="zh-CN" altLang="zh-CN" b="1" dirty="0"/>
              <a:t>的值</a:t>
            </a:r>
            <a:r>
              <a:rPr lang="en-US" altLang="zh-CN" b="1" dirty="0"/>
              <a:t>12</a:t>
            </a:r>
            <a:r>
              <a:rPr lang="zh-CN" altLang="zh-CN" b="1" dirty="0"/>
              <a:t>；而</a:t>
            </a:r>
            <a:r>
              <a:rPr lang="en-US" altLang="zh-CN" b="1" dirty="0" err="1"/>
              <a:t>b.length</a:t>
            </a:r>
            <a:r>
              <a:rPr lang="zh-CN" altLang="zh-CN" b="1" dirty="0"/>
              <a:t>的值是</a:t>
            </a:r>
            <a:r>
              <a:rPr lang="en-US" altLang="zh-CN" b="1" dirty="0"/>
              <a:t>3</a:t>
            </a:r>
            <a:r>
              <a:rPr lang="zh-CN" altLang="zh-CN" dirty="0"/>
              <a:t>。</a:t>
            </a:r>
          </a:p>
        </p:txBody>
      </p:sp>
      <p:sp>
        <p:nvSpPr>
          <p:cNvPr id="11" name="左箭头 10"/>
          <p:cNvSpPr/>
          <p:nvPr/>
        </p:nvSpPr>
        <p:spPr>
          <a:xfrm>
            <a:off x="1968699" y="2492896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54" y="4043"/>
            <a:ext cx="47628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2.4  </a:t>
            </a:r>
            <a:r>
              <a:rPr lang="zh-CN" altLang="en-US" sz="2400" b="1" dirty="0" smtClean="0"/>
              <a:t>数组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1122710"/>
            <a:ext cx="1872208" cy="410649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2.4.1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声明数组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创建数组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数组元素的使用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2.4.4 length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的使用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2.4.5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数组的初始化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2.4.6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数组的引用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2.4.7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表示格式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2.4.8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复制数组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排序与二分查找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59042" y="1273108"/>
            <a:ext cx="55631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声明数组时同时也可以给数组的元素一个初始值，如：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float boy[] = { 21.3f,23.89f,2.0f,23f,778.98f};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上述语句相当于：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float boy[] = new float[5];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然后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boy[0] = 21.3f</a:t>
            </a:r>
            <a:r>
              <a:rPr lang="en-US" altLang="zh-CN" b="1" dirty="0" smtClean="0">
                <a:solidFill>
                  <a:srgbClr val="C00000"/>
                </a:solidFill>
              </a:rPr>
              <a:t>; boy[1 ] = </a:t>
            </a:r>
            <a:r>
              <a:rPr lang="en-US" altLang="zh-CN" b="1" dirty="0">
                <a:solidFill>
                  <a:srgbClr val="C00000"/>
                </a:solidFill>
              </a:rPr>
              <a:t>23.89f</a:t>
            </a:r>
            <a:r>
              <a:rPr lang="en-US" altLang="zh-CN" b="1" dirty="0" smtClean="0">
                <a:solidFill>
                  <a:srgbClr val="C00000"/>
                </a:solidFill>
              </a:rPr>
              <a:t>; boy[2</a:t>
            </a:r>
            <a:r>
              <a:rPr lang="en-US" altLang="zh-CN" b="1" dirty="0">
                <a:solidFill>
                  <a:srgbClr val="C00000"/>
                </a:solidFill>
              </a:rPr>
              <a:t>] = 2.0f</a:t>
            </a:r>
            <a:r>
              <a:rPr lang="en-US" altLang="zh-CN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boy[3 ] = </a:t>
            </a:r>
            <a:r>
              <a:rPr lang="en-US" altLang="zh-CN" b="1" dirty="0">
                <a:solidFill>
                  <a:srgbClr val="C00000"/>
                </a:solidFill>
              </a:rPr>
              <a:t>23f</a:t>
            </a:r>
            <a:r>
              <a:rPr lang="en-US" altLang="zh-CN" b="1" dirty="0" smtClean="0">
                <a:solidFill>
                  <a:srgbClr val="C00000"/>
                </a:solidFill>
              </a:rPr>
              <a:t>; boy[4</a:t>
            </a:r>
            <a:r>
              <a:rPr lang="en-US" altLang="zh-CN" b="1" dirty="0">
                <a:solidFill>
                  <a:srgbClr val="C00000"/>
                </a:solidFill>
              </a:rPr>
              <a:t>] = 778.98f;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0477" y="3501008"/>
            <a:ext cx="5958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可以直接用若干个一维数组初始化一个二维数组，这些一维数组的长度不尽相同，例如：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 a[][ ]= </a:t>
            </a:r>
            <a:r>
              <a:rPr lang="en-US" altLang="zh-CN" b="1" dirty="0" smtClean="0">
                <a:solidFill>
                  <a:srgbClr val="C00000"/>
                </a:solidFill>
              </a:rPr>
              <a:t>{  {</a:t>
            </a:r>
            <a:r>
              <a:rPr lang="en-US" altLang="zh-CN" b="1" dirty="0">
                <a:solidFill>
                  <a:srgbClr val="C00000"/>
                </a:solidFill>
              </a:rPr>
              <a:t>1}, 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                {</a:t>
            </a:r>
            <a:r>
              <a:rPr lang="en-US" altLang="zh-CN" b="1" dirty="0">
                <a:solidFill>
                  <a:srgbClr val="C00000"/>
                </a:solidFill>
              </a:rPr>
              <a:t>1,1</a:t>
            </a:r>
            <a:r>
              <a:rPr lang="en-US" altLang="zh-CN" b="1" dirty="0" smtClean="0">
                <a:solidFill>
                  <a:srgbClr val="C00000"/>
                </a:solidFill>
              </a:rPr>
              <a:t>},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                {</a:t>
            </a:r>
            <a:r>
              <a:rPr lang="en-US" altLang="zh-CN" b="1" dirty="0">
                <a:solidFill>
                  <a:srgbClr val="C00000"/>
                </a:solidFill>
              </a:rPr>
              <a:t>1,2,1}, 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                {</a:t>
            </a:r>
            <a:r>
              <a:rPr lang="en-US" altLang="zh-CN" b="1" dirty="0">
                <a:solidFill>
                  <a:srgbClr val="C00000"/>
                </a:solidFill>
              </a:rPr>
              <a:t>1,3,3,1</a:t>
            </a:r>
            <a:r>
              <a:rPr lang="en-US" altLang="zh-CN" b="1" dirty="0" smtClean="0">
                <a:solidFill>
                  <a:srgbClr val="C00000"/>
                </a:solidFill>
              </a:rPr>
              <a:t>},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                {</a:t>
            </a:r>
            <a:r>
              <a:rPr lang="en-US" altLang="zh-CN" b="1" dirty="0">
                <a:solidFill>
                  <a:srgbClr val="C00000"/>
                </a:solidFill>
              </a:rPr>
              <a:t>1,4,6,4,1</a:t>
            </a:r>
            <a:r>
              <a:rPr lang="en-US" altLang="zh-CN" b="1" dirty="0" smtClean="0">
                <a:solidFill>
                  <a:srgbClr val="C00000"/>
                </a:solidFill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             };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1996319" y="3073227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4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54" y="4043"/>
            <a:ext cx="47628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2.4  </a:t>
            </a:r>
            <a:r>
              <a:rPr lang="zh-CN" altLang="en-US" sz="2400" b="1" dirty="0" smtClean="0"/>
              <a:t>数组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504" y="1122710"/>
            <a:ext cx="1872208" cy="410649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2.4.1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声明数组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创建数组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数组元素的使用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2.4.4 length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数组的初始化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2.4.6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数组的引用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2.4.7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表示格式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2.4.8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复制数组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排序与二分查找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70477" y="476672"/>
            <a:ext cx="6061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两个相同类型的数组如果具有相同的引用，它们就有完全相同的元素。例如，对于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a[] = {1,2,3},b[ ] = {4,5};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 smtClean="0"/>
              <a:t>内存</a:t>
            </a:r>
            <a:r>
              <a:rPr lang="zh-CN" altLang="zh-CN" dirty="0"/>
              <a:t>模型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图所示</a:t>
            </a:r>
            <a:r>
              <a:rPr lang="zh-CN" altLang="en-US" dirty="0" smtClean="0"/>
              <a:t>。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1996319" y="371703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77" y="1639501"/>
            <a:ext cx="5688632" cy="13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470477" y="2956314"/>
            <a:ext cx="6606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如果使用了下列赋值语句（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的类型必须相同）：</a:t>
            </a:r>
          </a:p>
          <a:p>
            <a:r>
              <a:rPr lang="en-US" altLang="zh-CN" dirty="0" smtClean="0"/>
              <a:t>            </a:t>
            </a:r>
            <a:r>
              <a:rPr lang="en-US" altLang="zh-CN" b="1" dirty="0" smtClean="0">
                <a:solidFill>
                  <a:srgbClr val="C00000"/>
                </a:solidFill>
              </a:rPr>
              <a:t>a = b</a:t>
            </a:r>
            <a:r>
              <a:rPr lang="en-US" altLang="zh-CN" b="1" dirty="0">
                <a:solidFill>
                  <a:srgbClr val="C00000"/>
                </a:solidFill>
              </a:rPr>
              <a:t>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那么，</a:t>
            </a:r>
            <a:r>
              <a:rPr lang="en-US" altLang="zh-CN" dirty="0"/>
              <a:t>a</a:t>
            </a:r>
            <a:r>
              <a:rPr lang="zh-CN" altLang="zh-CN" dirty="0"/>
              <a:t>中存放的引用和</a:t>
            </a:r>
            <a:r>
              <a:rPr lang="en-US" altLang="zh-CN" dirty="0"/>
              <a:t>b</a:t>
            </a:r>
            <a:r>
              <a:rPr lang="zh-CN" altLang="zh-CN" dirty="0"/>
              <a:t>的相同，这时系统将释放最初分配给数组</a:t>
            </a:r>
            <a:r>
              <a:rPr lang="en-US" altLang="zh-CN" dirty="0"/>
              <a:t>a</a:t>
            </a:r>
            <a:r>
              <a:rPr lang="zh-CN" altLang="zh-CN" dirty="0"/>
              <a:t>的元素，使得</a:t>
            </a:r>
            <a:r>
              <a:rPr lang="en-US" altLang="zh-CN" dirty="0"/>
              <a:t>a</a:t>
            </a:r>
            <a:r>
              <a:rPr lang="zh-CN" altLang="zh-CN" dirty="0"/>
              <a:t>的元素和</a:t>
            </a:r>
            <a:r>
              <a:rPr lang="en-US" altLang="zh-CN" dirty="0"/>
              <a:t>b</a:t>
            </a:r>
            <a:r>
              <a:rPr lang="zh-CN" altLang="zh-CN" dirty="0"/>
              <a:t>的元素相同，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的内存模型变成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</a:t>
            </a:r>
            <a:r>
              <a:rPr lang="zh-CN" altLang="en-US" dirty="0" smtClean="0"/>
              <a:t>所示意。</a:t>
            </a:r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39" y="4433642"/>
            <a:ext cx="642436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9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54" y="4043"/>
            <a:ext cx="47628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2.4  </a:t>
            </a:r>
            <a:r>
              <a:rPr lang="zh-CN" altLang="en-US" sz="2400" b="1" dirty="0" smtClean="0"/>
              <a:t>数组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0187" y="1123003"/>
            <a:ext cx="1872208" cy="410649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2.4.1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声明数组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创建数组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数组元素的使用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2.4.4 length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数组的初始化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2.4.6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数组的引用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2.4.7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表示格式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2.4.8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复制数组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排序与二分查找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70477" y="476672"/>
            <a:ext cx="6061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4</a:t>
            </a:r>
            <a:r>
              <a:rPr lang="zh-CN" altLang="zh-CN" dirty="0"/>
              <a:t>使用了</a:t>
            </a:r>
            <a:r>
              <a:rPr lang="zh-CN" altLang="zh-CN" dirty="0" smtClean="0"/>
              <a:t>数组</a:t>
            </a:r>
            <a:r>
              <a:rPr lang="zh-CN" altLang="en-US" dirty="0" smtClean="0"/>
              <a:t>，注意代码</a:t>
            </a:r>
            <a:r>
              <a:rPr lang="en-US" altLang="zh-CN" dirty="0" smtClean="0"/>
              <a:t>a = b;</a:t>
            </a:r>
            <a:r>
              <a:rPr lang="zh-CN" altLang="en-US" dirty="0" smtClean="0"/>
              <a:t>之后，程序的输出结果。运行效果如下图。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1996319" y="371703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0754" y="1156102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4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05" y="1772816"/>
            <a:ext cx="363356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1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54" y="4043"/>
            <a:ext cx="47628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2.4  </a:t>
            </a:r>
            <a:r>
              <a:rPr lang="zh-CN" altLang="en-US" sz="2400" b="1" dirty="0" smtClean="0"/>
              <a:t>数组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0187" y="1123003"/>
            <a:ext cx="1872208" cy="410649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2.4.1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声明数组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创建数组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数组元素的使用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2.4.4 length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数组的初始化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2.4.6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数组的引用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2.4.7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表示格式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2.4.8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复制数组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排序与二分查找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97911" y="1778000"/>
            <a:ext cx="60619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JDK1.5</a:t>
            </a:r>
            <a:r>
              <a:rPr lang="zh-CN" altLang="zh-CN" dirty="0"/>
              <a:t>版本</a:t>
            </a:r>
            <a:r>
              <a:rPr lang="zh-CN" altLang="zh-CN" dirty="0" smtClean="0"/>
              <a:t>后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提供</a:t>
            </a:r>
            <a:r>
              <a:rPr lang="zh-CN" altLang="zh-CN" dirty="0"/>
              <a:t>的一个简单的输出数组元素的值的方法。让</a:t>
            </a:r>
            <a:r>
              <a:rPr lang="en-US" altLang="zh-CN" dirty="0"/>
              <a:t>Arrays</a:t>
            </a:r>
            <a:r>
              <a:rPr lang="zh-CN" altLang="zh-CN" dirty="0"/>
              <a:t>类调用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static String </a:t>
            </a:r>
            <a:r>
              <a:rPr lang="en-US" altLang="zh-CN" b="1" dirty="0" err="1">
                <a:solidFill>
                  <a:srgbClr val="C00000"/>
                </a:solidFill>
              </a:rPr>
              <a:t>toString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[] a)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方法，可以得到参数指定的一维数组</a:t>
            </a:r>
            <a:r>
              <a:rPr lang="en-US" altLang="zh-CN" dirty="0"/>
              <a:t>a</a:t>
            </a:r>
            <a:r>
              <a:rPr lang="zh-CN" altLang="zh-CN" dirty="0"/>
              <a:t>的如下格式的字符串表示：</a:t>
            </a:r>
          </a:p>
          <a:p>
            <a:r>
              <a:rPr lang="en-US" altLang="zh-CN" b="1" dirty="0"/>
              <a:t>[a[0],a[1] …a[a.length-1]]</a:t>
            </a:r>
            <a:endParaRPr lang="zh-CN" altLang="zh-CN" b="1" dirty="0"/>
          </a:p>
          <a:p>
            <a:r>
              <a:rPr lang="zh-CN" altLang="zh-CN" dirty="0"/>
              <a:t>例如，对于数组：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[ ] a </a:t>
            </a:r>
            <a:r>
              <a:rPr lang="en-US" altLang="zh-CN" b="1" dirty="0"/>
              <a:t>= {1,2,3,4,5,6};</a:t>
            </a:r>
            <a:endParaRPr lang="zh-CN" altLang="zh-CN" b="1" dirty="0"/>
          </a:p>
          <a:p>
            <a:r>
              <a:rPr lang="en-US" altLang="zh-CN" dirty="0"/>
              <a:t>Arrays. </a:t>
            </a:r>
            <a:r>
              <a:rPr lang="en-US" altLang="zh-CN" dirty="0" err="1"/>
              <a:t>toString</a:t>
            </a:r>
            <a:r>
              <a:rPr lang="en-US" altLang="zh-CN" dirty="0"/>
              <a:t>(a)</a:t>
            </a:r>
            <a:r>
              <a:rPr lang="zh-CN" altLang="zh-CN" dirty="0"/>
              <a:t>得到的字符串是：</a:t>
            </a:r>
          </a:p>
          <a:p>
            <a:r>
              <a:rPr lang="en-US" altLang="zh-CN" b="1" dirty="0"/>
              <a:t>[1</a:t>
            </a:r>
            <a:r>
              <a:rPr lang="zh-CN" altLang="zh-CN" b="1" dirty="0"/>
              <a:t>，</a:t>
            </a:r>
            <a:r>
              <a:rPr lang="en-US" altLang="zh-CN" b="1" dirty="0"/>
              <a:t>2</a:t>
            </a:r>
            <a:r>
              <a:rPr lang="zh-CN" altLang="zh-CN" b="1" dirty="0"/>
              <a:t>，</a:t>
            </a:r>
            <a:r>
              <a:rPr lang="en-US" altLang="zh-CN" b="1" dirty="0"/>
              <a:t>3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5</a:t>
            </a:r>
            <a:r>
              <a:rPr lang="zh-CN" altLang="zh-CN" b="1" dirty="0"/>
              <a:t>，</a:t>
            </a:r>
            <a:r>
              <a:rPr lang="en-US" altLang="zh-CN" b="1" dirty="0"/>
              <a:t>6]</a:t>
            </a:r>
            <a:endParaRPr lang="zh-CN" altLang="zh-CN" b="1" dirty="0"/>
          </a:p>
        </p:txBody>
      </p:sp>
      <p:sp>
        <p:nvSpPr>
          <p:cNvPr id="11" name="左箭头 10"/>
          <p:cNvSpPr/>
          <p:nvPr/>
        </p:nvSpPr>
        <p:spPr>
          <a:xfrm>
            <a:off x="2072213" y="3975919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54" y="4043"/>
            <a:ext cx="47628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2.4  </a:t>
            </a:r>
            <a:r>
              <a:rPr lang="zh-CN" altLang="en-US" sz="2400" b="1" dirty="0" smtClean="0"/>
              <a:t>数组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0187" y="1123003"/>
            <a:ext cx="1872208" cy="410649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2.4.1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声明数组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创建数组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数组元素的使用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2.4.4 length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数组的初始化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2.4.6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数组的引用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2.4.7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表示格式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2.4.8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复制数组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排序与二分查找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1897" y="1124744"/>
            <a:ext cx="60619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．</a:t>
            </a:r>
            <a:r>
              <a:rPr lang="en-US" altLang="zh-CN" b="1" dirty="0" err="1"/>
              <a:t>arraycopy</a:t>
            </a:r>
            <a:r>
              <a:rPr lang="zh-CN" altLang="zh-CN" b="1" dirty="0"/>
              <a:t>方法</a:t>
            </a:r>
          </a:p>
          <a:p>
            <a:r>
              <a:rPr lang="en-US" altLang="zh-CN" dirty="0" smtClean="0"/>
              <a:t>System</a:t>
            </a:r>
            <a:r>
              <a:rPr lang="zh-CN" altLang="zh-CN" dirty="0"/>
              <a:t>类调用方法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static void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arraycopy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(</a:t>
            </a:r>
            <a:r>
              <a:rPr lang="en-US" altLang="zh-CN" b="1" dirty="0" err="1"/>
              <a:t>sourceArray</a:t>
            </a:r>
            <a:r>
              <a:rPr lang="en-US" altLang="zh-CN" b="1" dirty="0" err="1">
                <a:solidFill>
                  <a:srgbClr val="C00000"/>
                </a:solidFill>
              </a:rPr>
              <a:t>,int</a:t>
            </a:r>
            <a:r>
              <a:rPr lang="en-US" altLang="zh-CN" b="1" dirty="0">
                <a:solidFill>
                  <a:srgbClr val="C00000"/>
                </a:solidFill>
              </a:rPr>
              <a:t> index1,</a:t>
            </a:r>
            <a:r>
              <a:rPr lang="en-US" altLang="zh-CN" b="1" dirty="0">
                <a:solidFill>
                  <a:srgbClr val="0070C0"/>
                </a:solidFill>
              </a:rPr>
              <a:t>copyArray</a:t>
            </a:r>
            <a:r>
              <a:rPr lang="en-US" altLang="zh-CN" b="1" dirty="0">
                <a:solidFill>
                  <a:srgbClr val="C00000"/>
                </a:solidFill>
              </a:rPr>
              <a:t>,int index2,int length)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可以将数组</a:t>
            </a:r>
            <a:r>
              <a:rPr lang="en-US" altLang="zh-CN" b="1" dirty="0" err="1"/>
              <a:t>sourceArray</a:t>
            </a:r>
            <a:r>
              <a:rPr lang="zh-CN" altLang="zh-CN" dirty="0"/>
              <a:t>从索引</a:t>
            </a:r>
            <a:r>
              <a:rPr lang="en-US" altLang="zh-CN" dirty="0"/>
              <a:t>index1</a:t>
            </a:r>
            <a:r>
              <a:rPr lang="zh-CN" altLang="zh-CN" dirty="0"/>
              <a:t>开始后的</a:t>
            </a:r>
            <a:r>
              <a:rPr lang="en-US" altLang="zh-CN" dirty="0"/>
              <a:t>length</a:t>
            </a:r>
            <a:r>
              <a:rPr lang="zh-CN" altLang="zh-CN" dirty="0"/>
              <a:t>个元素中的数据复制到数组</a:t>
            </a:r>
            <a:r>
              <a:rPr lang="en-US" altLang="zh-CN" b="1" dirty="0" err="1">
                <a:solidFill>
                  <a:srgbClr val="0070C0"/>
                </a:solidFill>
              </a:rPr>
              <a:t>copyArray</a:t>
            </a:r>
            <a:r>
              <a:rPr lang="zh-CN" altLang="zh-CN" dirty="0"/>
              <a:t>中，即将数组</a:t>
            </a:r>
            <a:r>
              <a:rPr lang="en-US" altLang="zh-CN" dirty="0" err="1"/>
              <a:t>sourceArray</a:t>
            </a:r>
            <a:r>
              <a:rPr lang="zh-CN" altLang="zh-CN" dirty="0"/>
              <a:t>中索引值从</a:t>
            </a:r>
            <a:r>
              <a:rPr lang="en-US" altLang="zh-CN" dirty="0"/>
              <a:t>index1</a:t>
            </a:r>
            <a:r>
              <a:rPr lang="zh-CN" altLang="zh-CN" dirty="0"/>
              <a:t>到</a:t>
            </a:r>
            <a:r>
              <a:rPr lang="en-US" altLang="zh-CN" dirty="0" smtClean="0"/>
              <a:t>index1+length-1</a:t>
            </a:r>
            <a:r>
              <a:rPr lang="zh-CN" altLang="zh-CN" dirty="0" smtClean="0"/>
              <a:t>中的</a:t>
            </a:r>
            <a:r>
              <a:rPr lang="zh-CN" altLang="en-US" dirty="0" smtClean="0"/>
              <a:t>元素中的</a:t>
            </a:r>
            <a:r>
              <a:rPr lang="zh-CN" altLang="zh-CN" dirty="0" smtClean="0"/>
              <a:t>数据</a:t>
            </a:r>
            <a:r>
              <a:rPr lang="zh-CN" altLang="zh-CN" dirty="0"/>
              <a:t>复制到数组</a:t>
            </a:r>
            <a:r>
              <a:rPr lang="en-US" altLang="zh-CN" dirty="0" err="1"/>
              <a:t>copyArray</a:t>
            </a:r>
            <a:r>
              <a:rPr lang="zh-CN" altLang="zh-CN" dirty="0"/>
              <a:t>的某些元素中；</a:t>
            </a:r>
            <a:r>
              <a:rPr lang="en-US" altLang="zh-CN" dirty="0" err="1"/>
              <a:t>copyArray</a:t>
            </a:r>
            <a:r>
              <a:rPr lang="zh-CN" altLang="zh-CN" dirty="0"/>
              <a:t>数组从第</a:t>
            </a:r>
            <a:r>
              <a:rPr lang="en-US" altLang="zh-CN" dirty="0"/>
              <a:t>index2</a:t>
            </a:r>
            <a:r>
              <a:rPr lang="zh-CN" altLang="zh-CN" dirty="0"/>
              <a:t>元素开始存放这些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。</a:t>
            </a:r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5</a:t>
            </a:r>
            <a:r>
              <a:rPr lang="zh-CN" altLang="zh-CN" dirty="0"/>
              <a:t>演示了</a:t>
            </a:r>
            <a:r>
              <a:rPr lang="en-US" altLang="zh-CN" dirty="0" err="1"/>
              <a:t>arraycopy</a:t>
            </a:r>
            <a:r>
              <a:rPr lang="zh-CN" altLang="zh-CN" dirty="0"/>
              <a:t>方法，运行效果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</a:t>
            </a:r>
            <a:r>
              <a:rPr lang="zh-CN" altLang="en-US" dirty="0" smtClean="0"/>
              <a:t>。</a:t>
            </a:r>
            <a:endParaRPr lang="zh-CN" altLang="zh-CN" b="1" dirty="0"/>
          </a:p>
        </p:txBody>
      </p:sp>
      <p:sp>
        <p:nvSpPr>
          <p:cNvPr id="11" name="左箭头 10"/>
          <p:cNvSpPr/>
          <p:nvPr/>
        </p:nvSpPr>
        <p:spPr>
          <a:xfrm>
            <a:off x="2057926" y="4318819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27784" y="4016712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5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89040"/>
            <a:ext cx="4104456" cy="240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2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54" y="4043"/>
            <a:ext cx="47628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2.4  </a:t>
            </a:r>
            <a:r>
              <a:rPr lang="zh-CN" altLang="en-US" sz="2400" b="1" dirty="0" smtClean="0"/>
              <a:t>数组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0187" y="1123003"/>
            <a:ext cx="1872208" cy="410649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2.4.1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声明数组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创建数组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数组元素的使用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2.4.4 length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数组的初始化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2.4.6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数组的引用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2.4.7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表示格式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2.4.8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复制数组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2.4.9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排序与二分查找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2736" y="564525"/>
            <a:ext cx="60619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zh-CN" b="1" dirty="0" smtClean="0"/>
              <a:t>．</a:t>
            </a:r>
            <a:r>
              <a:rPr lang="en-US" altLang="zh-CN" b="1" dirty="0" err="1"/>
              <a:t>copyOf</a:t>
            </a:r>
            <a:r>
              <a:rPr lang="zh-CN" altLang="zh-CN" b="1" dirty="0"/>
              <a:t>和</a:t>
            </a:r>
            <a:r>
              <a:rPr lang="en-US" altLang="zh-CN" b="1" dirty="0" err="1"/>
              <a:t>copyOfRange</a:t>
            </a:r>
            <a:r>
              <a:rPr lang="en-US" altLang="zh-CN" b="1" dirty="0"/>
              <a:t>()</a:t>
            </a:r>
            <a:r>
              <a:rPr lang="zh-CN" altLang="zh-CN" b="1" dirty="0" smtClean="0"/>
              <a:t>方法</a:t>
            </a:r>
            <a:endParaRPr lang="en-US" altLang="zh-CN" b="1" dirty="0" smtClean="0"/>
          </a:p>
          <a:p>
            <a:r>
              <a:rPr lang="en-US" altLang="zh-CN" dirty="0"/>
              <a:t>Arrays</a:t>
            </a:r>
            <a:r>
              <a:rPr lang="zh-CN" altLang="zh-CN" dirty="0"/>
              <a:t>类调用</a:t>
            </a:r>
          </a:p>
          <a:p>
            <a:r>
              <a:rPr lang="en-US" altLang="zh-CN" dirty="0"/>
              <a:t>public static double[] </a:t>
            </a:r>
            <a:r>
              <a:rPr lang="en-US" altLang="zh-CN" dirty="0" err="1"/>
              <a:t>copyOf</a:t>
            </a:r>
            <a:r>
              <a:rPr lang="en-US" altLang="zh-CN" dirty="0"/>
              <a:t>(double[] </a:t>
            </a:r>
            <a:r>
              <a:rPr lang="en-US" altLang="zh-CN" dirty="0" err="1"/>
              <a:t>original,int</a:t>
            </a:r>
            <a:r>
              <a:rPr lang="en-US" altLang="zh-CN" dirty="0"/>
              <a:t> </a:t>
            </a:r>
            <a:r>
              <a:rPr lang="en-US" altLang="zh-CN" dirty="0" err="1"/>
              <a:t>newLength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方法可以把参数</a:t>
            </a:r>
            <a:r>
              <a:rPr lang="en-US" altLang="zh-CN" dirty="0"/>
              <a:t>original</a:t>
            </a:r>
            <a:r>
              <a:rPr lang="zh-CN" altLang="zh-CN" dirty="0"/>
              <a:t>指定的数组中从索引</a:t>
            </a:r>
            <a:r>
              <a:rPr lang="en-US" altLang="zh-CN" dirty="0"/>
              <a:t>0</a:t>
            </a:r>
            <a:r>
              <a:rPr lang="zh-CN" altLang="zh-CN" dirty="0"/>
              <a:t>开始的</a:t>
            </a:r>
            <a:r>
              <a:rPr lang="en-US" altLang="zh-CN" dirty="0" err="1"/>
              <a:t>newLength</a:t>
            </a:r>
            <a:r>
              <a:rPr lang="zh-CN" altLang="zh-CN" dirty="0"/>
              <a:t>个元素复制到一个新数组中，并返回这个新数组，且该新数组的长度为</a:t>
            </a:r>
            <a:r>
              <a:rPr lang="en-US" altLang="zh-CN" dirty="0" err="1"/>
              <a:t>newLength</a:t>
            </a:r>
            <a:r>
              <a:rPr lang="zh-CN" altLang="zh-CN" dirty="0"/>
              <a:t>，如果</a:t>
            </a:r>
            <a:r>
              <a:rPr lang="en-US" altLang="zh-CN" dirty="0" err="1"/>
              <a:t>newLength</a:t>
            </a:r>
            <a:r>
              <a:rPr lang="zh-CN" altLang="zh-CN" dirty="0"/>
              <a:t>的值大于</a:t>
            </a:r>
            <a:r>
              <a:rPr lang="en-US" altLang="zh-CN" dirty="0"/>
              <a:t>original</a:t>
            </a:r>
            <a:r>
              <a:rPr lang="zh-CN" altLang="zh-CN" dirty="0"/>
              <a:t>的长度，</a:t>
            </a:r>
            <a:r>
              <a:rPr lang="en-US" altLang="zh-CN" dirty="0" err="1"/>
              <a:t>copyOf</a:t>
            </a:r>
            <a:r>
              <a:rPr lang="zh-CN" altLang="zh-CN" dirty="0"/>
              <a:t>方法返回的新数组的第</a:t>
            </a:r>
            <a:r>
              <a:rPr lang="en-US" altLang="zh-CN" dirty="0" err="1"/>
              <a:t>newLength</a:t>
            </a:r>
            <a:r>
              <a:rPr lang="zh-CN" altLang="zh-CN" dirty="0"/>
              <a:t>索引后的元素取默认</a:t>
            </a:r>
            <a:r>
              <a:rPr lang="zh-CN" altLang="zh-CN" dirty="0" smtClean="0"/>
              <a:t>值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Arrays</a:t>
            </a:r>
            <a:r>
              <a:rPr lang="zh-CN" altLang="zh-CN" dirty="0" smtClean="0"/>
              <a:t>类调用</a:t>
            </a:r>
          </a:p>
          <a:p>
            <a:r>
              <a:rPr lang="en-US" altLang="zh-CN" dirty="0" smtClean="0"/>
              <a:t>public </a:t>
            </a:r>
            <a:r>
              <a:rPr lang="en-US" altLang="zh-CN" dirty="0"/>
              <a:t>static double[] </a:t>
            </a:r>
            <a:r>
              <a:rPr lang="en-US" altLang="zh-CN" dirty="0" err="1"/>
              <a:t>copyOfRange</a:t>
            </a:r>
            <a:r>
              <a:rPr lang="en-US" altLang="zh-CN" dirty="0"/>
              <a:t>(double[] </a:t>
            </a:r>
            <a:r>
              <a:rPr lang="en-US" altLang="zh-CN" dirty="0" err="1"/>
              <a:t>original,int</a:t>
            </a:r>
            <a:r>
              <a:rPr lang="en-US" altLang="zh-CN" dirty="0"/>
              <a:t> </a:t>
            </a:r>
            <a:r>
              <a:rPr lang="en-US" altLang="zh-CN" dirty="0" err="1"/>
              <a:t>from,int</a:t>
            </a:r>
            <a:r>
              <a:rPr lang="en-US" altLang="zh-CN" dirty="0"/>
              <a:t> to)  </a:t>
            </a:r>
            <a:endParaRPr lang="zh-CN" altLang="zh-CN" dirty="0"/>
          </a:p>
          <a:p>
            <a:r>
              <a:rPr lang="zh-CN" altLang="zh-CN" dirty="0"/>
              <a:t>方法可以把参数</a:t>
            </a:r>
            <a:r>
              <a:rPr lang="en-US" altLang="zh-CN" dirty="0"/>
              <a:t>original</a:t>
            </a:r>
            <a:r>
              <a:rPr lang="zh-CN" altLang="zh-CN" dirty="0"/>
              <a:t>指定的数组中从索引</a:t>
            </a:r>
            <a:r>
              <a:rPr lang="en-US" altLang="zh-CN" dirty="0"/>
              <a:t>from</a:t>
            </a:r>
            <a:r>
              <a:rPr lang="zh-CN" altLang="zh-CN" dirty="0"/>
              <a:t>至</a:t>
            </a:r>
            <a:r>
              <a:rPr lang="en-US" altLang="zh-CN" dirty="0"/>
              <a:t>to-1</a:t>
            </a:r>
            <a:r>
              <a:rPr lang="zh-CN" altLang="zh-CN" dirty="0"/>
              <a:t>的元素复制到一个新数组中，并返回这个新数组，即新数组的长度为</a:t>
            </a:r>
            <a:r>
              <a:rPr lang="en-US" altLang="zh-CN" dirty="0"/>
              <a:t>to-from</a:t>
            </a:r>
            <a:r>
              <a:rPr lang="zh-CN" altLang="zh-CN" dirty="0" smtClean="0"/>
              <a:t>。</a:t>
            </a:r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6</a:t>
            </a:r>
            <a:r>
              <a:rPr lang="zh-CN" altLang="zh-CN" dirty="0"/>
              <a:t>使用</a:t>
            </a:r>
            <a:r>
              <a:rPr lang="en-US" altLang="zh-CN" dirty="0" err="1"/>
              <a:t>copyOf</a:t>
            </a:r>
            <a:r>
              <a:rPr lang="zh-CN" altLang="zh-CN" dirty="0"/>
              <a:t>和</a:t>
            </a:r>
            <a:r>
              <a:rPr lang="en-US" altLang="zh-CN" dirty="0" err="1"/>
              <a:t>copyOfRange</a:t>
            </a:r>
            <a:r>
              <a:rPr lang="en-US" altLang="zh-CN" dirty="0"/>
              <a:t>()</a:t>
            </a:r>
            <a:r>
              <a:rPr lang="zh-CN" altLang="zh-CN" dirty="0"/>
              <a:t>方法复制</a:t>
            </a:r>
            <a:r>
              <a:rPr lang="zh-CN" altLang="zh-CN" dirty="0" smtClean="0"/>
              <a:t>数组</a:t>
            </a:r>
            <a:r>
              <a:rPr lang="en-US" altLang="zh-CN" dirty="0" smtClean="0"/>
              <a:t>.</a:t>
            </a:r>
            <a:endParaRPr lang="zh-CN" altLang="zh-CN" b="1" dirty="0"/>
          </a:p>
        </p:txBody>
      </p:sp>
      <p:sp>
        <p:nvSpPr>
          <p:cNvPr id="11" name="左箭头 10"/>
          <p:cNvSpPr/>
          <p:nvPr/>
        </p:nvSpPr>
        <p:spPr>
          <a:xfrm>
            <a:off x="2057926" y="4318819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07501" y="4543555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6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602" y="4426830"/>
            <a:ext cx="4392488" cy="195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54" y="4043"/>
            <a:ext cx="47628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2.4  </a:t>
            </a:r>
            <a:r>
              <a:rPr lang="zh-CN" altLang="en-US" sz="2400" b="1" dirty="0" smtClean="0"/>
              <a:t>数组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0187" y="1123003"/>
            <a:ext cx="1872208" cy="410649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2.4.1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声明数组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创建数组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数组元素的使用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2.4.4 length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的使用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数组的初始化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2.4.6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数组的引用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2.4.7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表示格式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2.4.8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复制数组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2.4.9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排序与二分查找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2736" y="564525"/>
            <a:ext cx="6061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Array</a:t>
            </a:r>
            <a:r>
              <a:rPr lang="zh-CN" altLang="zh-CN" dirty="0"/>
              <a:t>类调用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static void sort(double a[])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方法可以把参数</a:t>
            </a:r>
            <a:r>
              <a:rPr lang="en-US" altLang="zh-CN" dirty="0"/>
              <a:t>a</a:t>
            </a:r>
            <a:r>
              <a:rPr lang="zh-CN" altLang="zh-CN" dirty="0"/>
              <a:t>指定的</a:t>
            </a:r>
            <a:r>
              <a:rPr lang="en-US" altLang="zh-CN" dirty="0"/>
              <a:t>double</a:t>
            </a:r>
            <a:r>
              <a:rPr lang="zh-CN" altLang="zh-CN" dirty="0"/>
              <a:t>类型数组按升序排序。</a:t>
            </a:r>
          </a:p>
        </p:txBody>
      </p:sp>
      <p:sp>
        <p:nvSpPr>
          <p:cNvPr id="11" name="左箭头 10"/>
          <p:cNvSpPr/>
          <p:nvPr/>
        </p:nvSpPr>
        <p:spPr>
          <a:xfrm>
            <a:off x="2057926" y="4620209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07501" y="4543555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7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41318" y="1487855"/>
            <a:ext cx="62791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Array</a:t>
            </a:r>
            <a:r>
              <a:rPr lang="zh-CN" altLang="zh-CN" dirty="0"/>
              <a:t>类调用（二分法）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static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binarySearch</a:t>
            </a:r>
            <a:r>
              <a:rPr lang="en-US" altLang="zh-CN" b="1" dirty="0">
                <a:solidFill>
                  <a:srgbClr val="C00000"/>
                </a:solidFill>
              </a:rPr>
              <a:t>(double[] a, double number)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方法判断参数</a:t>
            </a:r>
            <a:r>
              <a:rPr lang="en-US" altLang="zh-CN" b="1" dirty="0"/>
              <a:t>number</a:t>
            </a:r>
            <a:r>
              <a:rPr lang="zh-CN" altLang="zh-CN" dirty="0"/>
              <a:t>指定的数是否在参数</a:t>
            </a:r>
            <a:r>
              <a:rPr lang="en-US" altLang="zh-CN" b="1" dirty="0"/>
              <a:t>a</a:t>
            </a:r>
            <a:r>
              <a:rPr lang="zh-CN" altLang="zh-CN" dirty="0"/>
              <a:t>指定的数组中，即</a:t>
            </a:r>
            <a:r>
              <a:rPr lang="en-US" altLang="zh-CN" dirty="0"/>
              <a:t>number</a:t>
            </a:r>
            <a:r>
              <a:rPr lang="zh-CN" altLang="zh-CN" dirty="0"/>
              <a:t>是否和数组</a:t>
            </a:r>
            <a:r>
              <a:rPr lang="en-US" altLang="zh-CN" dirty="0"/>
              <a:t>a</a:t>
            </a:r>
            <a:r>
              <a:rPr lang="zh-CN" altLang="zh-CN" dirty="0"/>
              <a:t>的某个元素的值相同，其中数组</a:t>
            </a:r>
            <a:r>
              <a:rPr lang="en-US" altLang="zh-CN" dirty="0"/>
              <a:t>a</a:t>
            </a:r>
            <a:r>
              <a:rPr lang="zh-CN" altLang="zh-CN" dirty="0"/>
              <a:t>必须是事先已排序的数组。如果</a:t>
            </a:r>
            <a:r>
              <a:rPr lang="en-US" altLang="zh-CN" dirty="0"/>
              <a:t>number</a:t>
            </a:r>
            <a:r>
              <a:rPr lang="zh-CN" altLang="zh-CN" dirty="0"/>
              <a:t>和数组</a:t>
            </a:r>
            <a:r>
              <a:rPr lang="en-US" altLang="zh-CN" dirty="0"/>
              <a:t>a</a:t>
            </a:r>
            <a:r>
              <a:rPr lang="zh-CN" altLang="zh-CN" dirty="0"/>
              <a:t>中某个元素的值相同，那么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binarySearch</a:t>
            </a:r>
            <a:r>
              <a:rPr lang="en-US" altLang="zh-CN" dirty="0"/>
              <a:t>(double[] a, double number)</a:t>
            </a:r>
            <a:r>
              <a:rPr lang="zh-CN" altLang="zh-CN" dirty="0"/>
              <a:t>方法返回（得到）该</a:t>
            </a:r>
            <a:r>
              <a:rPr lang="zh-CN" altLang="zh-CN" b="1" dirty="0"/>
              <a:t>元素的索引</a:t>
            </a:r>
            <a:r>
              <a:rPr lang="zh-CN" altLang="zh-CN" dirty="0"/>
              <a:t>，否则返回一个负数。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93784" y="3429000"/>
            <a:ext cx="6370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7</a:t>
            </a:r>
            <a:r>
              <a:rPr lang="zh-CN" altLang="zh-CN" dirty="0"/>
              <a:t>中，</a:t>
            </a:r>
            <a:r>
              <a:rPr lang="zh-CN" altLang="zh-CN" b="1" dirty="0"/>
              <a:t>首先将一个数组排序</a:t>
            </a:r>
            <a:r>
              <a:rPr lang="zh-CN" altLang="zh-CN" dirty="0"/>
              <a:t>，然后使用二分法判断一个数是否和数组中某个元素的值</a:t>
            </a:r>
            <a:r>
              <a:rPr lang="zh-CN" altLang="zh-CN" dirty="0" smtClean="0"/>
              <a:t>相同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50912"/>
            <a:ext cx="5026416" cy="10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4762872" cy="1224136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2.5</a:t>
            </a:r>
            <a:r>
              <a:rPr lang="zh-CN" altLang="zh-CN" sz="2400" b="1" dirty="0"/>
              <a:t>枚举类型</a:t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0187" y="1123003"/>
            <a:ext cx="1872208" cy="288206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800" b="1" dirty="0" smtClean="0">
                <a:solidFill>
                  <a:srgbClr val="C00000"/>
                </a:solidFill>
              </a:rPr>
              <a:t>枚举类型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800" b="1" dirty="0" smtClean="0">
                <a:solidFill>
                  <a:srgbClr val="C00000"/>
                </a:solidFill>
              </a:rPr>
              <a:t>枚举变量</a:t>
            </a:r>
          </a:p>
        </p:txBody>
      </p:sp>
      <p:sp>
        <p:nvSpPr>
          <p:cNvPr id="11" name="左箭头 10"/>
          <p:cNvSpPr/>
          <p:nvPr/>
        </p:nvSpPr>
        <p:spPr>
          <a:xfrm>
            <a:off x="2066695" y="3212976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9008" y="4166246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3364" y="332656"/>
            <a:ext cx="62791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使用关键字</a:t>
            </a:r>
            <a:r>
              <a:rPr lang="en-US" altLang="zh-CN" dirty="0" err="1"/>
              <a:t>enum</a:t>
            </a:r>
            <a:r>
              <a:rPr lang="zh-CN" altLang="zh-CN" dirty="0"/>
              <a:t>声明枚举类型，语法格式如下：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enum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zh-CN" b="1" dirty="0">
                <a:solidFill>
                  <a:srgbClr val="C00000"/>
                </a:solidFill>
              </a:rPr>
              <a:t>枚举名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{ </a:t>
            </a:r>
            <a:r>
              <a:rPr lang="zh-CN" altLang="zh-CN" b="1" dirty="0">
                <a:solidFill>
                  <a:srgbClr val="C00000"/>
                </a:solidFill>
              </a:rPr>
              <a:t>常量列表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}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 smtClean="0"/>
              <a:t>例如</a:t>
            </a:r>
            <a:r>
              <a:rPr lang="zh-CN" altLang="zh-CN" dirty="0"/>
              <a:t>：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enum</a:t>
            </a:r>
            <a:r>
              <a:rPr lang="en-US" altLang="zh-CN" b="1" dirty="0">
                <a:solidFill>
                  <a:srgbClr val="C00000"/>
                </a:solidFill>
              </a:rPr>
              <a:t> Season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{  </a:t>
            </a:r>
            <a:r>
              <a:rPr lang="en-US" altLang="zh-CN" b="1" dirty="0" err="1">
                <a:solidFill>
                  <a:srgbClr val="C00000"/>
                </a:solidFill>
              </a:rPr>
              <a:t>spring,summer,autumn,winter</a:t>
            </a:r>
            <a:r>
              <a:rPr lang="en-US" altLang="zh-CN" b="1" dirty="0">
                <a:solidFill>
                  <a:srgbClr val="C00000"/>
                </a:solidFill>
              </a:rPr>
              <a:t>   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}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声明了名字为</a:t>
            </a:r>
            <a:r>
              <a:rPr lang="en-US" altLang="zh-CN" dirty="0"/>
              <a:t>Season</a:t>
            </a:r>
            <a:r>
              <a:rPr lang="zh-CN" altLang="zh-CN" dirty="0"/>
              <a:t>的枚举类型，该枚举类型有</a:t>
            </a:r>
            <a:r>
              <a:rPr lang="en-US" altLang="zh-CN" dirty="0"/>
              <a:t>4</a:t>
            </a:r>
            <a:r>
              <a:rPr lang="zh-CN" altLang="zh-CN" dirty="0"/>
              <a:t>个</a:t>
            </a:r>
            <a:r>
              <a:rPr lang="zh-CN" altLang="zh-CN" dirty="0" smtClean="0"/>
              <a:t>常量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066695" y="119675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03364" y="2996952"/>
            <a:ext cx="60290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可以</a:t>
            </a:r>
            <a:r>
              <a:rPr lang="zh-CN" altLang="zh-CN" dirty="0" smtClean="0"/>
              <a:t>用枚举</a:t>
            </a:r>
            <a:r>
              <a:rPr lang="zh-CN" altLang="zh-CN" dirty="0"/>
              <a:t>类型的枚举名声明一个枚举变量，例如：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Season x;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声明了一个枚举变量</a:t>
            </a:r>
            <a:r>
              <a:rPr lang="en-US" altLang="zh-CN" dirty="0"/>
              <a:t>x</a:t>
            </a:r>
            <a:r>
              <a:rPr lang="zh-CN" altLang="zh-CN" dirty="0"/>
              <a:t>。枚举变量</a:t>
            </a:r>
            <a:r>
              <a:rPr lang="en-US" altLang="zh-CN" dirty="0"/>
              <a:t>x</a:t>
            </a:r>
            <a:r>
              <a:rPr lang="zh-CN" altLang="zh-CN" dirty="0"/>
              <a:t>只能取值枚举类型中的常量，通过</a:t>
            </a:r>
            <a:r>
              <a:rPr lang="zh-CN" altLang="zh-CN" b="1" dirty="0"/>
              <a:t>使用枚举名和“</a:t>
            </a:r>
            <a:r>
              <a:rPr lang="en-US" altLang="zh-CN" b="1" dirty="0"/>
              <a:t>.</a:t>
            </a:r>
            <a:r>
              <a:rPr lang="zh-CN" altLang="zh-CN" b="1" dirty="0"/>
              <a:t>”运算符获得枚举类型中的常量，</a:t>
            </a:r>
            <a:r>
              <a:rPr lang="zh-CN" altLang="zh-CN" dirty="0"/>
              <a:t>例如：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x =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Season.spring</a:t>
            </a:r>
            <a:r>
              <a:rPr lang="en-US" altLang="zh-CN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zh-CN" altLang="zh-CN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8</a:t>
            </a:r>
            <a:r>
              <a:rPr lang="zh-CN" altLang="zh-CN" dirty="0"/>
              <a:t>使用了枚举</a:t>
            </a:r>
            <a:r>
              <a:rPr lang="zh-CN" altLang="zh-CN" dirty="0" smtClean="0"/>
              <a:t>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运行效果如图。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559" y="5711389"/>
            <a:ext cx="526638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9</a:t>
            </a:r>
            <a:r>
              <a:rPr lang="zh-CN" altLang="zh-CN" dirty="0"/>
              <a:t>有两个</a:t>
            </a:r>
            <a:r>
              <a:rPr lang="en-US" altLang="zh-CN" dirty="0"/>
              <a:t>Java</a:t>
            </a:r>
            <a:r>
              <a:rPr lang="zh-CN" altLang="zh-CN" dirty="0"/>
              <a:t>源文件，需要</a:t>
            </a:r>
            <a:r>
              <a:rPr lang="en-US" altLang="zh-CN" dirty="0"/>
              <a:t>2</a:t>
            </a:r>
            <a:r>
              <a:rPr lang="zh-CN" altLang="zh-CN" dirty="0"/>
              <a:t>次打开文本编辑器，分别编辑、保存和编译这两个</a:t>
            </a:r>
            <a:r>
              <a:rPr lang="zh-CN" altLang="zh-CN" dirty="0" smtClean="0"/>
              <a:t>源文件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6712" y="4658945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590683" y="5028277"/>
            <a:ext cx="45719" cy="200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0992" y="5229200"/>
            <a:ext cx="3508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 action="ppaction://hlinkfile"/>
              </a:rPr>
              <a:t>Weekday.java</a:t>
            </a:r>
            <a:r>
              <a:rPr lang="en-US" altLang="zh-CN" dirty="0" smtClean="0"/>
              <a:t>   </a:t>
            </a:r>
            <a:r>
              <a:rPr lang="en-US" altLang="zh-CN" dirty="0" smtClean="0">
                <a:hlinkClick r:id="rId4" action="ppaction://hlinkfile"/>
              </a:rPr>
              <a:t>Example2_9.java</a:t>
            </a:r>
            <a:endParaRPr lang="zh-CN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801" y="5364016"/>
            <a:ext cx="3031639" cy="9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4762872" cy="1224136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2.6 </a:t>
            </a:r>
            <a:r>
              <a:rPr lang="zh-CN" altLang="en-US" sz="2400" b="1" dirty="0" smtClean="0"/>
              <a:t>小结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27584" y="1720840"/>
            <a:ext cx="7056784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标识符</a:t>
            </a:r>
            <a:r>
              <a:rPr lang="zh-CN" altLang="en-US" dirty="0"/>
              <a:t>由字母、下划线、美元符号和数字组成，并且第一个字符不能是数字字符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Java</a:t>
            </a:r>
            <a:r>
              <a:rPr lang="zh-CN" altLang="en-US" dirty="0"/>
              <a:t>语言有</a:t>
            </a:r>
            <a:r>
              <a:rPr lang="en-US" altLang="zh-CN" dirty="0"/>
              <a:t>8</a:t>
            </a:r>
            <a:r>
              <a:rPr lang="zh-CN" altLang="en-US" dirty="0"/>
              <a:t>种基本数据类型：</a:t>
            </a:r>
            <a:r>
              <a:rPr lang="en-US" altLang="zh-CN" dirty="0" err="1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byte 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数组</a:t>
            </a:r>
            <a:r>
              <a:rPr lang="zh-CN" altLang="en-US" dirty="0"/>
              <a:t>是相同类型的数据元素按顺序组成的一种复合数据类型，数组属于引用型变量，因此两个相同类型的数组如果具有相同的引用，它们就有完全相同的元素。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JDK1.5</a:t>
            </a:r>
            <a:r>
              <a:rPr lang="zh-CN" altLang="en-US" dirty="0" smtClean="0"/>
              <a:t>之后引入</a:t>
            </a:r>
            <a:r>
              <a:rPr lang="zh-CN" altLang="en-US" dirty="0"/>
              <a:t>了一种新的数据类型：枚举类型。</a:t>
            </a:r>
          </a:p>
        </p:txBody>
      </p:sp>
    </p:spTree>
    <p:extLst>
      <p:ext uri="{BB962C8B-B14F-4D97-AF65-F5344CB8AC3E}">
        <p14:creationId xmlns:p14="http://schemas.microsoft.com/office/powerpoint/2010/main" val="29626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2.1 </a:t>
            </a:r>
            <a:r>
              <a:rPr lang="zh-CN" altLang="en-US" sz="2400" b="1" dirty="0" smtClean="0"/>
              <a:t>标识符和关键字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552" y="1268760"/>
            <a:ext cx="1872208" cy="8640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800" b="1" dirty="0" smtClean="0">
                <a:solidFill>
                  <a:srgbClr val="C00000"/>
                </a:solidFill>
              </a:rPr>
              <a:t>2.1.1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标识符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2.1.2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关键字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483768" y="134076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43808" y="1340768"/>
            <a:ext cx="59766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用来标识类名、变量名、方法名、类型名、数组名、文件名的有效字符序列称为标识符。简单地说，标识符就是一个名字。以下是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关于标识符的语法规则。</a:t>
            </a:r>
          </a:p>
          <a:p>
            <a:pPr lvl="0">
              <a:buFont typeface="Wingdings" pitchFamily="2" charset="2"/>
              <a:buChar char="u"/>
            </a:pPr>
            <a:r>
              <a:rPr lang="zh-CN" altLang="zh-CN" b="1" dirty="0" smtClean="0">
                <a:solidFill>
                  <a:srgbClr val="C00000"/>
                </a:solidFill>
              </a:rPr>
              <a:t>标识符由字母、下划线、美元符号和数字组成，长度不受限制。</a:t>
            </a:r>
          </a:p>
          <a:p>
            <a:pPr lvl="0">
              <a:buFont typeface="Wingdings" pitchFamily="2" charset="2"/>
              <a:buChar char="u"/>
            </a:pPr>
            <a:r>
              <a:rPr lang="zh-CN" altLang="zh-CN" b="1" dirty="0" smtClean="0">
                <a:solidFill>
                  <a:srgbClr val="C00000"/>
                </a:solidFill>
              </a:rPr>
              <a:t>标识符的第一个字符不能是数字字符。</a:t>
            </a:r>
          </a:p>
          <a:p>
            <a:pPr lvl="0">
              <a:buFont typeface="Wingdings" pitchFamily="2" charset="2"/>
              <a:buChar char="u"/>
            </a:pPr>
            <a:r>
              <a:rPr lang="zh-CN" altLang="zh-CN" b="1" dirty="0" smtClean="0">
                <a:solidFill>
                  <a:srgbClr val="C00000"/>
                </a:solidFill>
              </a:rPr>
              <a:t>标识符不能是关键字（关键字见</a:t>
            </a:r>
            <a:r>
              <a:rPr lang="en-US" altLang="zh-CN" b="1" dirty="0" smtClean="0">
                <a:solidFill>
                  <a:srgbClr val="C00000"/>
                </a:solidFill>
              </a:rPr>
              <a:t>2.1.2</a:t>
            </a:r>
            <a:r>
              <a:rPr lang="zh-CN" altLang="zh-CN" b="1" dirty="0" smtClean="0">
                <a:solidFill>
                  <a:srgbClr val="C00000"/>
                </a:solidFill>
              </a:rPr>
              <a:t>节）</a:t>
            </a:r>
          </a:p>
          <a:p>
            <a:pPr>
              <a:buFont typeface="Wingdings" pitchFamily="2" charset="2"/>
              <a:buChar char="u"/>
            </a:pPr>
            <a:r>
              <a:rPr lang="zh-CN" altLang="zh-CN" b="1" dirty="0" smtClean="0">
                <a:solidFill>
                  <a:srgbClr val="C00000"/>
                </a:solidFill>
              </a:rPr>
              <a:t>标识符不能是</a:t>
            </a:r>
            <a:r>
              <a:rPr lang="en-US" altLang="zh-CN" b="1" dirty="0" smtClean="0">
                <a:solidFill>
                  <a:srgbClr val="C00000"/>
                </a:solidFill>
              </a:rPr>
              <a:t>true</a:t>
            </a:r>
            <a:r>
              <a:rPr lang="zh-CN" altLang="zh-CN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</a:rPr>
              <a:t>false</a:t>
            </a:r>
            <a:r>
              <a:rPr lang="zh-CN" altLang="zh-CN" b="1" dirty="0" smtClean="0">
                <a:solidFill>
                  <a:srgbClr val="C00000"/>
                </a:solidFill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</a:rPr>
              <a:t>null</a:t>
            </a:r>
            <a:r>
              <a:rPr lang="zh-CN" altLang="zh-CN" b="1" dirty="0" smtClean="0">
                <a:solidFill>
                  <a:srgbClr val="C00000"/>
                </a:solidFill>
              </a:rPr>
              <a:t>（尽管</a:t>
            </a:r>
            <a:r>
              <a:rPr lang="en-US" altLang="zh-CN" b="1" dirty="0" smtClean="0">
                <a:solidFill>
                  <a:srgbClr val="C00000"/>
                </a:solidFill>
              </a:rPr>
              <a:t>true</a:t>
            </a:r>
            <a:r>
              <a:rPr lang="zh-CN" altLang="zh-CN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</a:rPr>
              <a:t>false</a:t>
            </a:r>
            <a:r>
              <a:rPr lang="zh-CN" altLang="zh-CN" b="1" dirty="0" smtClean="0">
                <a:solidFill>
                  <a:srgbClr val="C00000"/>
                </a:solidFill>
              </a:rPr>
              <a:t>和</a:t>
            </a:r>
            <a:r>
              <a:rPr lang="en-US" altLang="zh-CN" b="1" dirty="0" smtClean="0">
                <a:solidFill>
                  <a:srgbClr val="C00000"/>
                </a:solidFill>
              </a:rPr>
              <a:t>null</a:t>
            </a:r>
            <a:r>
              <a:rPr lang="zh-CN" altLang="zh-CN" b="1" dirty="0" smtClean="0">
                <a:solidFill>
                  <a:srgbClr val="C00000"/>
                </a:solidFill>
              </a:rPr>
              <a:t>不是</a:t>
            </a:r>
            <a:r>
              <a:rPr lang="en-US" altLang="zh-CN" b="1" dirty="0" smtClean="0">
                <a:solidFill>
                  <a:srgbClr val="C00000"/>
                </a:solidFill>
              </a:rPr>
              <a:t>Java</a:t>
            </a:r>
            <a:r>
              <a:rPr lang="zh-CN" altLang="zh-CN" b="1" dirty="0" smtClean="0">
                <a:solidFill>
                  <a:srgbClr val="C00000"/>
                </a:solidFill>
              </a:rPr>
              <a:t>关键字）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4213076"/>
            <a:ext cx="8082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例如，以下都是标识符：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Hello_java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</a:rPr>
              <a:t>Hello_12$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</a:rPr>
              <a:t>$23Boy</a:t>
            </a:r>
            <a:r>
              <a:rPr lang="zh-CN" altLang="en-US" b="1" dirty="0" smtClean="0">
                <a:solidFill>
                  <a:srgbClr val="C00000"/>
                </a:solidFill>
              </a:rPr>
              <a:t>。</a:t>
            </a:r>
          </a:p>
          <a:p>
            <a:r>
              <a:rPr lang="zh-CN" altLang="en-US" dirty="0" smtClean="0"/>
              <a:t>需要特别注意的是，标识符中的字母是区分大小写的，</a:t>
            </a:r>
            <a:r>
              <a:rPr lang="en-US" altLang="zh-CN" b="1" dirty="0" smtClean="0"/>
              <a:t>hello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Hello</a:t>
            </a:r>
            <a:r>
              <a:rPr lang="zh-CN" altLang="en-US" b="1" dirty="0" smtClean="0"/>
              <a:t>是不同</a:t>
            </a:r>
            <a:r>
              <a:rPr lang="zh-CN" altLang="en-US" dirty="0" smtClean="0"/>
              <a:t>的标识符。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7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2.1 </a:t>
            </a:r>
            <a:r>
              <a:rPr lang="zh-CN" altLang="en-US" sz="2400" b="1" dirty="0" smtClean="0"/>
              <a:t>标识符和关键字</a:t>
            </a:r>
            <a:r>
              <a:rPr lang="zh-CN" altLang="zh-CN" sz="2400" b="1" dirty="0"/>
              <a:t/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552" y="1268760"/>
            <a:ext cx="1872208" cy="8640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2.1.1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标识符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2.1.2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关键字</a:t>
            </a:r>
            <a:endParaRPr lang="zh-CN" altLang="zh-CN" sz="1800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461506" y="170080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43808" y="1340768"/>
            <a:ext cx="5976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关键字就是</a:t>
            </a:r>
            <a:r>
              <a:rPr lang="en-US" altLang="zh-CN" sz="2000" dirty="0"/>
              <a:t>Java</a:t>
            </a:r>
            <a:r>
              <a:rPr lang="zh-CN" altLang="zh-CN" sz="2000" dirty="0"/>
              <a:t>语言中已经被赋予特定意义的一些单词。不可以把</a:t>
            </a:r>
            <a:r>
              <a:rPr lang="zh-CN" altLang="zh-CN" sz="2000" dirty="0" smtClean="0"/>
              <a:t>关键字</a:t>
            </a:r>
            <a:r>
              <a:rPr lang="zh-CN" altLang="en-US" sz="2000" dirty="0" smtClean="0"/>
              <a:t>当做</a:t>
            </a:r>
            <a:r>
              <a:rPr lang="zh-CN" altLang="zh-CN" sz="2000" dirty="0" smtClean="0"/>
              <a:t>标识符</a:t>
            </a:r>
            <a:r>
              <a:rPr lang="zh-CN" altLang="zh-CN" sz="2000" dirty="0"/>
              <a:t>来</a:t>
            </a:r>
            <a:r>
              <a:rPr lang="zh-CN" altLang="zh-CN" sz="2000" dirty="0" smtClean="0"/>
              <a:t>用</a:t>
            </a:r>
            <a:r>
              <a:rPr lang="zh-CN" altLang="en-US" sz="2000" dirty="0" smtClean="0"/>
              <a:t>。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6976" y="3284984"/>
            <a:ext cx="8280920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abstract </a:t>
            </a:r>
            <a:r>
              <a:rPr lang="en-US" altLang="zh-CN" sz="2400" dirty="0"/>
              <a:t>assert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break byte case catch char class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continue default do double else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extends final finally float for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if implements import </a:t>
            </a:r>
            <a:r>
              <a:rPr lang="en-US" altLang="zh-CN" sz="2400" dirty="0" err="1"/>
              <a:t>instanceof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interface long native new package private protected public return short static </a:t>
            </a:r>
            <a:r>
              <a:rPr lang="en-US" altLang="zh-CN" sz="2400" dirty="0" err="1"/>
              <a:t>strictfp</a:t>
            </a:r>
            <a:r>
              <a:rPr lang="en-US" altLang="zh-CN" sz="2400" dirty="0"/>
              <a:t> super switch synchronized this throw  throws transient try void volatile while</a:t>
            </a:r>
            <a:r>
              <a:rPr lang="zh-CN" altLang="zh-CN" sz="2400" dirty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719982"/>
            <a:ext cx="288809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/>
              <a:t>以下是</a:t>
            </a:r>
            <a:r>
              <a:rPr lang="en-US" altLang="zh-CN" dirty="0"/>
              <a:t>Java</a:t>
            </a:r>
            <a:r>
              <a:rPr lang="zh-CN" altLang="zh-CN" dirty="0"/>
              <a:t>的</a:t>
            </a:r>
            <a:r>
              <a:rPr lang="en-US" altLang="zh-CN" dirty="0"/>
              <a:t>50</a:t>
            </a:r>
            <a:r>
              <a:rPr lang="zh-CN" altLang="zh-CN" dirty="0"/>
              <a:t>个关键字：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2.2 </a:t>
            </a:r>
            <a:r>
              <a:rPr lang="zh-CN" altLang="zh-CN" sz="2400" b="1" dirty="0" smtClean="0"/>
              <a:t>基本</a:t>
            </a:r>
            <a:r>
              <a:rPr lang="zh-CN" altLang="zh-CN" sz="2400" b="1" dirty="0"/>
              <a:t>数据类型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60" y="2204864"/>
            <a:ext cx="1872208" cy="223224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C00000"/>
                </a:solidFill>
              </a:rPr>
              <a:t>2.2.1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逻辑类型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整数类型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字符类型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2.2.4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浮点类型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基本数据类型的转换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483768" y="224086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3230" y="2203735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常量：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变量：使用关键字</a:t>
            </a:r>
            <a:r>
              <a:rPr lang="en-US" altLang="zh-CN" b="1" dirty="0" err="1" smtClean="0">
                <a:solidFill>
                  <a:srgbClr val="C00000"/>
                </a:solidFill>
              </a:rPr>
              <a:t>boolean</a:t>
            </a:r>
            <a:r>
              <a:rPr lang="zh-CN" altLang="en-US" dirty="0" smtClean="0"/>
              <a:t>来声明逻辑变量，声明时也可以赋给初值，例如：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boolean</a:t>
            </a:r>
            <a:r>
              <a:rPr lang="en-US" altLang="zh-CN" b="1" dirty="0" smtClean="0">
                <a:solidFill>
                  <a:srgbClr val="C00000"/>
                </a:solidFill>
              </a:rPr>
              <a:t> x, ok = true, </a:t>
            </a:r>
            <a:r>
              <a:rPr lang="zh-CN" altLang="en-US" b="1" dirty="0" smtClean="0">
                <a:solidFill>
                  <a:srgbClr val="C00000"/>
                </a:solidFill>
              </a:rPr>
              <a:t>关闭 </a:t>
            </a:r>
            <a:r>
              <a:rPr lang="en-US" altLang="zh-CN" b="1" dirty="0" smtClean="0">
                <a:solidFill>
                  <a:srgbClr val="C00000"/>
                </a:solidFill>
              </a:rPr>
              <a:t>= false;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052736"/>
            <a:ext cx="806489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zh-CN" dirty="0"/>
              <a:t>语言有</a:t>
            </a:r>
            <a:r>
              <a:rPr lang="en-US" altLang="zh-CN" dirty="0"/>
              <a:t>8</a:t>
            </a:r>
            <a:r>
              <a:rPr lang="zh-CN" altLang="zh-CN" dirty="0"/>
              <a:t>种基本数据类型，分别是：</a:t>
            </a:r>
          </a:p>
          <a:p>
            <a:r>
              <a:rPr lang="en-US" altLang="zh-CN" dirty="0" err="1"/>
              <a:t>boolean</a:t>
            </a:r>
            <a:r>
              <a:rPr lang="zh-CN" altLang="zh-CN" dirty="0"/>
              <a:t>、</a:t>
            </a:r>
            <a:r>
              <a:rPr lang="en-US" altLang="zh-CN" dirty="0"/>
              <a:t>byte</a:t>
            </a:r>
            <a:r>
              <a:rPr lang="zh-CN" altLang="zh-CN" dirty="0"/>
              <a:t>、</a:t>
            </a:r>
            <a:r>
              <a:rPr lang="en-US" altLang="zh-CN" dirty="0"/>
              <a:t>short</a:t>
            </a:r>
            <a:r>
              <a:rPr lang="zh-CN" altLang="zh-CN" dirty="0"/>
              <a:t>、</a:t>
            </a:r>
            <a:r>
              <a:rPr lang="en-US" altLang="zh-CN" dirty="0" err="1"/>
              <a:t>int</a:t>
            </a:r>
            <a:r>
              <a:rPr lang="zh-CN" altLang="zh-CN" dirty="0"/>
              <a:t>、</a:t>
            </a:r>
            <a:r>
              <a:rPr lang="en-US" altLang="zh-CN" dirty="0"/>
              <a:t>long</a:t>
            </a:r>
            <a:r>
              <a:rPr lang="zh-CN" altLang="zh-CN" dirty="0"/>
              <a:t>、</a:t>
            </a:r>
            <a:r>
              <a:rPr lang="en-US" altLang="zh-CN" dirty="0"/>
              <a:t>float</a:t>
            </a:r>
            <a:r>
              <a:rPr lang="zh-CN" altLang="zh-CN" dirty="0"/>
              <a:t>、</a:t>
            </a:r>
            <a:r>
              <a:rPr lang="en-US" altLang="zh-CN" dirty="0"/>
              <a:t>double</a:t>
            </a:r>
            <a:r>
              <a:rPr lang="zh-CN" altLang="zh-CN" dirty="0"/>
              <a:t>、</a:t>
            </a:r>
            <a:r>
              <a:rPr lang="en-US" altLang="zh-CN" dirty="0"/>
              <a:t>char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1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2.2 </a:t>
            </a:r>
            <a:r>
              <a:rPr lang="zh-CN" altLang="zh-CN" sz="2400" b="1" dirty="0" smtClean="0"/>
              <a:t>基本</a:t>
            </a:r>
            <a:r>
              <a:rPr lang="zh-CN" altLang="zh-CN" sz="2400" b="1" dirty="0"/>
              <a:t>数据类型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026" y="1171815"/>
            <a:ext cx="1872208" cy="223224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2.2.1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逻辑类型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2.2.2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整数类型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字符类型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2.2.4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浮点类型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基本数据类型的转换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503190" y="156608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83210" y="1879945"/>
            <a:ext cx="615668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zh-CN" b="1" dirty="0">
                <a:solidFill>
                  <a:srgbClr val="C00000"/>
                </a:solidFill>
              </a:rPr>
              <a:t>．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zh-CN" b="1" dirty="0">
                <a:solidFill>
                  <a:srgbClr val="C00000"/>
                </a:solidFill>
              </a:rPr>
              <a:t>型</a:t>
            </a:r>
          </a:p>
          <a:p>
            <a:pPr lvl="0"/>
            <a:r>
              <a:rPr lang="en-US" altLang="zh-CN" dirty="0" smtClean="0"/>
              <a:t>    </a:t>
            </a:r>
            <a:r>
              <a:rPr lang="zh-CN" altLang="zh-CN" dirty="0" smtClean="0"/>
              <a:t>常量</a:t>
            </a:r>
            <a:r>
              <a:rPr lang="zh-CN" altLang="zh-CN" dirty="0"/>
              <a:t>：</a:t>
            </a:r>
            <a:r>
              <a:rPr lang="en-US" altLang="zh-CN" dirty="0"/>
              <a:t>123</a:t>
            </a:r>
            <a:r>
              <a:rPr lang="zh-CN" altLang="zh-CN" dirty="0"/>
              <a:t>，</a:t>
            </a:r>
            <a:r>
              <a:rPr lang="en-US" altLang="zh-CN" dirty="0"/>
              <a:t>6000</a:t>
            </a:r>
            <a:r>
              <a:rPr lang="zh-CN" altLang="zh-CN" dirty="0"/>
              <a:t>（十进制），</a:t>
            </a:r>
            <a:r>
              <a:rPr lang="en-US" altLang="zh-CN" dirty="0"/>
              <a:t>077</a:t>
            </a:r>
            <a:r>
              <a:rPr lang="zh-CN" altLang="zh-CN" dirty="0"/>
              <a:t>（八进制），</a:t>
            </a:r>
            <a:r>
              <a:rPr lang="en-US" altLang="zh-CN" dirty="0"/>
              <a:t>0x3ABC</a:t>
            </a:r>
            <a:r>
              <a:rPr lang="zh-CN" altLang="zh-CN" dirty="0"/>
              <a:t>（十六进制）。</a:t>
            </a:r>
          </a:p>
          <a:p>
            <a:pPr lvl="0"/>
            <a:r>
              <a:rPr lang="en-US" altLang="zh-CN" dirty="0" smtClean="0"/>
              <a:t>      </a:t>
            </a:r>
            <a:r>
              <a:rPr lang="zh-CN" altLang="zh-CN" dirty="0" smtClean="0"/>
              <a:t>变量</a:t>
            </a:r>
            <a:r>
              <a:rPr lang="zh-CN" altLang="zh-CN" dirty="0"/>
              <a:t>：使用关键字</a:t>
            </a:r>
            <a:r>
              <a:rPr lang="en-US" altLang="zh-CN" dirty="0" err="1"/>
              <a:t>int</a:t>
            </a:r>
            <a:r>
              <a:rPr lang="zh-CN" altLang="zh-CN" dirty="0"/>
              <a:t>来声明</a:t>
            </a:r>
            <a:r>
              <a:rPr lang="en-US" altLang="zh-CN" dirty="0" err="1"/>
              <a:t>int</a:t>
            </a:r>
            <a:r>
              <a:rPr lang="zh-CN" altLang="zh-CN" dirty="0"/>
              <a:t>型变量，声明时也可以赋给初值，例如：</a:t>
            </a:r>
          </a:p>
          <a:p>
            <a:r>
              <a:rPr lang="en-US" altLang="zh-CN" dirty="0" smtClean="0"/>
              <a:t>     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x= 12,</a:t>
            </a:r>
            <a:r>
              <a:rPr lang="zh-CN" altLang="zh-CN" b="1" dirty="0">
                <a:solidFill>
                  <a:srgbClr val="C00000"/>
                </a:solidFill>
              </a:rPr>
              <a:t>平均</a:t>
            </a:r>
            <a:r>
              <a:rPr lang="en-US" altLang="zh-CN" b="1" dirty="0">
                <a:solidFill>
                  <a:srgbClr val="C00000"/>
                </a:solidFill>
              </a:rPr>
              <a:t>=9898,jiafei;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对于</a:t>
            </a:r>
            <a:r>
              <a:rPr lang="en-US" altLang="zh-CN" dirty="0" err="1"/>
              <a:t>int</a:t>
            </a:r>
            <a:r>
              <a:rPr lang="zh-CN" altLang="zh-CN" dirty="0"/>
              <a:t>型变量，内存分配给</a:t>
            </a:r>
            <a:r>
              <a:rPr lang="en-US" altLang="zh-CN" dirty="0"/>
              <a:t>4</a:t>
            </a:r>
            <a:r>
              <a:rPr lang="zh-CN" altLang="zh-CN" dirty="0"/>
              <a:t>个字节（</a:t>
            </a:r>
            <a:r>
              <a:rPr lang="en-US" altLang="zh-CN" dirty="0"/>
              <a:t>byte</a:t>
            </a:r>
            <a:r>
              <a:rPr lang="zh-CN" altLang="zh-CN" dirty="0" smtClean="0"/>
              <a:t>）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zh-CN" altLang="zh-CN" dirty="0"/>
              <a:t>型变量的取值范围是：</a:t>
            </a:r>
            <a:r>
              <a:rPr lang="en-US" altLang="zh-CN" dirty="0"/>
              <a:t>-2</a:t>
            </a:r>
            <a:r>
              <a:rPr lang="en-US" altLang="zh-CN" baseline="30000" dirty="0"/>
              <a:t>31</a:t>
            </a:r>
            <a:r>
              <a:rPr lang="en-US" altLang="zh-CN" dirty="0"/>
              <a:t>~2</a:t>
            </a:r>
            <a:r>
              <a:rPr lang="en-US" altLang="zh-CN" baseline="30000" dirty="0"/>
              <a:t>31</a:t>
            </a:r>
            <a:r>
              <a:rPr lang="en-US" altLang="zh-CN" dirty="0"/>
              <a:t>-1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9832" y="1489430"/>
            <a:ext cx="41410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/>
              <a:t>整型数据分为四</a:t>
            </a:r>
            <a:r>
              <a:rPr lang="zh-CN" altLang="zh-CN" dirty="0" smtClean="0"/>
              <a:t>种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byte short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long 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44037" y="4416524"/>
            <a:ext cx="6195857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2. byte </a:t>
            </a:r>
            <a:r>
              <a:rPr lang="zh-CN" altLang="en-US" b="1" dirty="0" smtClean="0">
                <a:solidFill>
                  <a:srgbClr val="C00000"/>
                </a:solidFill>
              </a:rPr>
              <a:t>型</a:t>
            </a:r>
          </a:p>
          <a:p>
            <a:r>
              <a:rPr lang="zh-CN" altLang="en-US" dirty="0" smtClean="0"/>
              <a:t>变量：使用关键字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来声明</a:t>
            </a:r>
            <a:r>
              <a:rPr lang="en-US" altLang="zh-CN" dirty="0" smtClean="0"/>
              <a:t>byte </a:t>
            </a:r>
            <a:r>
              <a:rPr lang="zh-CN" altLang="en-US" dirty="0" smtClean="0"/>
              <a:t>型变量，例如：</a:t>
            </a:r>
          </a:p>
          <a:p>
            <a:r>
              <a:rPr lang="zh-CN" altLang="en-US" dirty="0" smtClean="0"/>
              <a:t>     </a:t>
            </a:r>
            <a:r>
              <a:rPr lang="en-US" altLang="zh-CN" b="1" dirty="0" smtClean="0">
                <a:solidFill>
                  <a:srgbClr val="C00000"/>
                </a:solidFill>
              </a:rPr>
              <a:t>byte x= -12,tom=28,</a:t>
            </a:r>
            <a:r>
              <a:rPr lang="zh-CN" altLang="en-US" b="1" dirty="0" smtClean="0">
                <a:solidFill>
                  <a:srgbClr val="C00000"/>
                </a:solidFill>
              </a:rPr>
              <a:t>漂亮</a:t>
            </a:r>
            <a:r>
              <a:rPr lang="en-US" altLang="zh-CN" b="1" dirty="0" smtClean="0">
                <a:solidFill>
                  <a:srgbClr val="C00000"/>
                </a:solidFill>
              </a:rPr>
              <a:t>=98;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型变量，内存分配给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个字节，占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位，因此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型变量的取值范围是  </a:t>
            </a:r>
            <a:r>
              <a:rPr lang="en-US" altLang="zh-CN" dirty="0" smtClean="0"/>
              <a:t>-128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2.2 </a:t>
            </a:r>
            <a:r>
              <a:rPr lang="zh-CN" altLang="zh-CN" sz="2400" b="1" dirty="0" smtClean="0"/>
              <a:t>基本</a:t>
            </a:r>
            <a:r>
              <a:rPr lang="zh-CN" altLang="zh-CN" sz="2400" b="1" dirty="0"/>
              <a:t>数据类型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026" y="1171815"/>
            <a:ext cx="1872208" cy="223224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2.2.1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逻辑类型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2.2.2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整数类型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字符类型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2.2.4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浮点类型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基本数据类型的转换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503190" y="156608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1489430"/>
            <a:ext cx="41410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/>
              <a:t>整型数据分为四</a:t>
            </a:r>
            <a:r>
              <a:rPr lang="zh-CN" altLang="zh-CN" dirty="0" smtClean="0"/>
              <a:t>种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byte short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long 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91197" y="1988840"/>
            <a:ext cx="6195857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3. short </a:t>
            </a:r>
            <a:r>
              <a:rPr lang="zh-CN" altLang="en-US" b="1" dirty="0" smtClean="0">
                <a:solidFill>
                  <a:srgbClr val="C00000"/>
                </a:solidFill>
              </a:rPr>
              <a:t>型</a:t>
            </a:r>
          </a:p>
          <a:p>
            <a:r>
              <a:rPr lang="zh-CN" altLang="en-US" dirty="0" smtClean="0"/>
              <a:t>变量：使用关键字</a:t>
            </a:r>
            <a:r>
              <a:rPr lang="en-US" altLang="zh-CN" b="1" dirty="0" smtClean="0">
                <a:solidFill>
                  <a:srgbClr val="C00000"/>
                </a:solidFill>
              </a:rPr>
              <a:t>short</a:t>
            </a:r>
            <a:r>
              <a:rPr lang="zh-CN" altLang="en-US" dirty="0" smtClean="0"/>
              <a:t>来声明</a:t>
            </a:r>
            <a:r>
              <a:rPr lang="en-US" altLang="zh-CN" dirty="0" smtClean="0"/>
              <a:t>byte </a:t>
            </a:r>
            <a:r>
              <a:rPr lang="zh-CN" altLang="en-US" dirty="0" smtClean="0"/>
              <a:t>型变量，例如：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 short </a:t>
            </a:r>
            <a:r>
              <a:rPr lang="en-US" altLang="zh-CN" b="1" dirty="0">
                <a:solidFill>
                  <a:srgbClr val="C00000"/>
                </a:solidFill>
              </a:rPr>
              <a:t>x=12,y=1234;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型变量，内存分配给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个字节，占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位，因此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型变量的取值范围   </a:t>
            </a:r>
            <a:r>
              <a:rPr lang="en-US" altLang="zh-CN" dirty="0" smtClean="0"/>
              <a:t>-</a:t>
            </a:r>
            <a:r>
              <a:rPr lang="en-US" altLang="zh-CN" dirty="0"/>
              <a:t>2</a:t>
            </a:r>
            <a:r>
              <a:rPr lang="en-US" altLang="zh-CN" baseline="30000" dirty="0"/>
              <a:t>15</a:t>
            </a:r>
            <a:r>
              <a:rPr lang="zh-CN" altLang="zh-CN" dirty="0"/>
              <a:t>～</a:t>
            </a:r>
            <a:r>
              <a:rPr lang="en-US" altLang="zh-CN" dirty="0"/>
              <a:t> 2</a:t>
            </a:r>
            <a:r>
              <a:rPr lang="en-US" altLang="zh-CN" baseline="30000" dirty="0"/>
              <a:t>15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685362"/>
            <a:ext cx="8491518" cy="20313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 long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  常量：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long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型常量用后缀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来表示，例如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108L(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十进制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07123L(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八进制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0x3ABCL(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十六进制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变量：使用关键字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来声明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型变量，例如：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5508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 width=12L,height=2005L,length;</a:t>
            </a:r>
          </a:p>
          <a:p>
            <a:pPr marL="0" marR="0" lvl="0" indent="5508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对于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型变量，内存分配给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个字节，占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位，因此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long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型变量的取值范围是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-2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63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～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63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2.2 </a:t>
            </a:r>
            <a:r>
              <a:rPr lang="zh-CN" altLang="zh-CN" sz="2400" b="1" dirty="0" smtClean="0"/>
              <a:t>基本</a:t>
            </a:r>
            <a:r>
              <a:rPr lang="zh-CN" altLang="zh-CN" sz="2400" b="1" dirty="0"/>
              <a:t>数据类型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026" y="1171815"/>
            <a:ext cx="1872208" cy="223224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2.2.1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逻辑类型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2.2.2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整数类型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2.2.3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字符类型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2.2.4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浮点类型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基本数据类型的转换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503190" y="156608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1489430"/>
            <a:ext cx="41410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dirty="0"/>
              <a:t>整型数据分为四</a:t>
            </a:r>
            <a:r>
              <a:rPr lang="zh-CN" altLang="zh-CN" dirty="0" smtClean="0"/>
              <a:t>种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byte short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long 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91197" y="1988840"/>
            <a:ext cx="619585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  Java</a:t>
            </a:r>
            <a:r>
              <a:rPr lang="zh-CN" altLang="en-US" b="1" dirty="0" smtClean="0">
                <a:solidFill>
                  <a:srgbClr val="C00000"/>
                </a:solidFill>
              </a:rPr>
              <a:t>把</a:t>
            </a:r>
            <a:r>
              <a:rPr lang="en-US" altLang="zh-CN" b="1" dirty="0" smtClean="0">
                <a:solidFill>
                  <a:srgbClr val="C00000"/>
                </a:solidFill>
              </a:rPr>
              <a:t>23,45</a:t>
            </a:r>
            <a:r>
              <a:rPr lang="en-US" altLang="zh-CN" b="1" dirty="0">
                <a:solidFill>
                  <a:srgbClr val="C00000"/>
                </a:solidFill>
              </a:rPr>
              <a:t>,</a:t>
            </a:r>
            <a:r>
              <a:rPr lang="en-US" altLang="zh-CN" b="1" dirty="0" smtClean="0">
                <a:solidFill>
                  <a:srgbClr val="C00000"/>
                </a:solidFill>
              </a:rPr>
              <a:t>1000…</a:t>
            </a:r>
            <a:r>
              <a:rPr lang="zh-CN" altLang="en-US" b="1" dirty="0" smtClean="0">
                <a:solidFill>
                  <a:srgbClr val="C00000"/>
                </a:solidFill>
              </a:rPr>
              <a:t>等</a:t>
            </a:r>
            <a:r>
              <a:rPr lang="zh-CN" altLang="en-US" b="1" dirty="0">
                <a:solidFill>
                  <a:srgbClr val="C00000"/>
                </a:solidFill>
              </a:rPr>
              <a:t>字面</a:t>
            </a:r>
            <a:r>
              <a:rPr lang="zh-CN" altLang="en-US" b="1" dirty="0" smtClean="0">
                <a:solidFill>
                  <a:srgbClr val="C00000"/>
                </a:solidFill>
              </a:rPr>
              <a:t>常量按</a:t>
            </a:r>
            <a:r>
              <a:rPr lang="en-US" altLang="zh-CN" b="1" dirty="0" smtClean="0">
                <a:solidFill>
                  <a:srgbClr val="C00000"/>
                </a:solidFill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</a:rPr>
              <a:t>个字节处理，因此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en-US" altLang="zh-CN" dirty="0" smtClean="0"/>
              <a:t>Java</a:t>
            </a:r>
            <a:r>
              <a:rPr lang="zh-CN" altLang="zh-CN" dirty="0"/>
              <a:t>中不存在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short</a:t>
            </a:r>
            <a:r>
              <a:rPr lang="zh-CN" altLang="zh-CN" dirty="0" smtClean="0"/>
              <a:t>型</a:t>
            </a:r>
            <a:r>
              <a:rPr lang="zh-CN" altLang="zh-CN" dirty="0"/>
              <a:t>常量的表示法，但可以</a:t>
            </a:r>
            <a:r>
              <a:rPr lang="zh-CN" altLang="zh-CN" dirty="0" smtClean="0"/>
              <a:t>把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  <a:r>
              <a:rPr lang="zh-CN" altLang="zh-CN" dirty="0" smtClean="0"/>
              <a:t>范围</a:t>
            </a:r>
            <a:r>
              <a:rPr lang="zh-CN" altLang="zh-CN" dirty="0"/>
              <a:t>内的</a:t>
            </a:r>
            <a:r>
              <a:rPr lang="en-US" altLang="zh-CN" dirty="0" err="1"/>
              <a:t>int</a:t>
            </a:r>
            <a:r>
              <a:rPr lang="zh-CN" altLang="zh-CN" dirty="0"/>
              <a:t>型常量赋值给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  <a:r>
              <a:rPr lang="zh-CN" altLang="zh-CN" dirty="0" smtClean="0"/>
              <a:t>型变量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3645024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当把一个</a:t>
            </a:r>
            <a:r>
              <a:rPr lang="en-US" altLang="zh-CN" dirty="0" err="1"/>
              <a:t>int</a:t>
            </a:r>
            <a:r>
              <a:rPr lang="zh-CN" altLang="zh-CN" dirty="0"/>
              <a:t>型常量赋值给一个</a:t>
            </a:r>
            <a:r>
              <a:rPr lang="en-US" altLang="zh-CN" dirty="0"/>
              <a:t>byte</a:t>
            </a:r>
            <a:r>
              <a:rPr lang="zh-CN" altLang="zh-CN" dirty="0"/>
              <a:t>和</a:t>
            </a:r>
            <a:r>
              <a:rPr lang="en-US" altLang="zh-CN" dirty="0"/>
              <a:t>short</a:t>
            </a:r>
            <a:r>
              <a:rPr lang="zh-CN" altLang="zh-CN" dirty="0"/>
              <a:t>型变量时，不可以超出这些变量的取值范围，否则必须进行</a:t>
            </a:r>
            <a:r>
              <a:rPr lang="zh-CN" altLang="zh-CN" b="1" dirty="0"/>
              <a:t>类型转换运算</a:t>
            </a:r>
            <a:r>
              <a:rPr lang="zh-CN" altLang="zh-CN" dirty="0"/>
              <a:t>；例如，常量</a:t>
            </a:r>
            <a:r>
              <a:rPr lang="en-US" altLang="zh-CN" dirty="0"/>
              <a:t>128</a:t>
            </a:r>
            <a:r>
              <a:rPr lang="zh-CN" altLang="zh-CN" dirty="0"/>
              <a:t>的属于</a:t>
            </a:r>
            <a:r>
              <a:rPr lang="en-US" altLang="zh-CN" dirty="0" err="1"/>
              <a:t>int</a:t>
            </a:r>
            <a:r>
              <a:rPr lang="zh-CN" altLang="zh-CN" dirty="0"/>
              <a:t>型常量，超出</a:t>
            </a:r>
            <a:r>
              <a:rPr lang="en-US" altLang="zh-CN" dirty="0"/>
              <a:t>byte</a:t>
            </a:r>
            <a:r>
              <a:rPr lang="zh-CN" altLang="zh-CN" dirty="0"/>
              <a:t>变量的取值范围，如果赋值给</a:t>
            </a:r>
            <a:r>
              <a:rPr lang="en-US" altLang="zh-CN" dirty="0"/>
              <a:t>byte</a:t>
            </a:r>
            <a:r>
              <a:rPr lang="zh-CN" altLang="zh-CN" dirty="0"/>
              <a:t>型变量，必须进行</a:t>
            </a:r>
            <a:r>
              <a:rPr lang="en-US" altLang="zh-CN" dirty="0"/>
              <a:t>byte</a:t>
            </a:r>
            <a:r>
              <a:rPr lang="zh-CN" altLang="zh-CN" dirty="0"/>
              <a:t>类型转换运算（将导致精度的损失），如下所示：</a:t>
            </a:r>
          </a:p>
          <a:p>
            <a:r>
              <a:rPr lang="en-US" altLang="zh-CN" dirty="0" smtClean="0"/>
              <a:t>       </a:t>
            </a:r>
            <a:r>
              <a:rPr lang="en-US" altLang="zh-CN" b="1" dirty="0" smtClean="0">
                <a:solidFill>
                  <a:srgbClr val="C00000"/>
                </a:solidFill>
              </a:rPr>
              <a:t>byte a = (</a:t>
            </a:r>
            <a:r>
              <a:rPr lang="en-US" altLang="zh-CN" b="1" dirty="0">
                <a:solidFill>
                  <a:srgbClr val="C00000"/>
                </a:solidFill>
              </a:rPr>
              <a:t>byte)128;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byte b = (</a:t>
            </a:r>
            <a:r>
              <a:rPr lang="en-US" altLang="zh-CN" b="1" dirty="0">
                <a:solidFill>
                  <a:srgbClr val="C00000"/>
                </a:solidFill>
              </a:rPr>
              <a:t>byte)(-129);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那么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得到的值分别是</a:t>
            </a:r>
            <a:r>
              <a:rPr lang="en-US" altLang="zh-CN" dirty="0"/>
              <a:t>-128</a:t>
            </a:r>
            <a:r>
              <a:rPr lang="zh-CN" altLang="zh-CN" dirty="0"/>
              <a:t>和</a:t>
            </a:r>
            <a:r>
              <a:rPr lang="en-US" altLang="zh-CN" dirty="0"/>
              <a:t>127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38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62672" cy="116205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2.2 </a:t>
            </a:r>
            <a:r>
              <a:rPr lang="zh-CN" altLang="zh-CN" sz="2400" b="1" dirty="0" smtClean="0"/>
              <a:t>基本</a:t>
            </a:r>
            <a:r>
              <a:rPr lang="zh-CN" altLang="zh-CN" sz="2400" b="1" dirty="0"/>
              <a:t>数据类型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026" y="1171815"/>
            <a:ext cx="1872208" cy="223224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</a:rPr>
              <a:t>2.2.1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逻辑类型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2.2.2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整数类型</a:t>
            </a:r>
          </a:p>
          <a:p>
            <a:r>
              <a:rPr lang="en-US" altLang="zh-CN" sz="1800" b="1" dirty="0" smtClean="0">
                <a:solidFill>
                  <a:srgbClr val="C00000"/>
                </a:solidFill>
              </a:rPr>
              <a:t>2.2.3 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字符类型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2.2.4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浮点类型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</a:rPr>
              <a:t>2.2.5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基本数据类型的转换</a:t>
            </a:r>
            <a:endParaRPr lang="zh-CN" altLang="zh-CN" sz="18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500350" y="188082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60390" y="1268760"/>
            <a:ext cx="6195857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</a:rPr>
              <a:t>常量</a:t>
            </a:r>
            <a:r>
              <a:rPr lang="zh-CN" altLang="en-US" dirty="0" smtClean="0">
                <a:solidFill>
                  <a:schemeClr val="tx1"/>
                </a:solidFill>
              </a:rPr>
              <a:t>：‘</a:t>
            </a:r>
            <a:r>
              <a:rPr lang="en-US" altLang="zh-CN" dirty="0" smtClean="0">
                <a:solidFill>
                  <a:schemeClr val="tx1"/>
                </a:solidFill>
              </a:rPr>
              <a:t>A’</a:t>
            </a:r>
            <a:r>
              <a:rPr lang="zh-CN" altLang="en-US" dirty="0" smtClean="0">
                <a:solidFill>
                  <a:schemeClr val="tx1"/>
                </a:solidFill>
              </a:rPr>
              <a:t>，‘</a:t>
            </a:r>
            <a:r>
              <a:rPr lang="en-US" altLang="zh-CN" dirty="0" smtClean="0">
                <a:solidFill>
                  <a:schemeClr val="tx1"/>
                </a:solidFill>
              </a:rPr>
              <a:t>b’</a:t>
            </a:r>
            <a:r>
              <a:rPr lang="zh-CN" altLang="en-US" dirty="0" smtClean="0">
                <a:solidFill>
                  <a:schemeClr val="tx1"/>
                </a:solidFill>
              </a:rPr>
              <a:t>，‘</a:t>
            </a:r>
            <a:r>
              <a:rPr lang="en-US" altLang="zh-CN" dirty="0" smtClean="0">
                <a:solidFill>
                  <a:schemeClr val="tx1"/>
                </a:solidFill>
              </a:rPr>
              <a:t>?’</a:t>
            </a:r>
            <a:r>
              <a:rPr lang="zh-CN" altLang="en-US" dirty="0" smtClean="0">
                <a:solidFill>
                  <a:schemeClr val="tx1"/>
                </a:solidFill>
              </a:rPr>
              <a:t>，‘</a:t>
            </a:r>
            <a:r>
              <a:rPr lang="en-US" altLang="zh-CN" dirty="0" smtClean="0">
                <a:solidFill>
                  <a:schemeClr val="tx1"/>
                </a:solidFill>
              </a:rPr>
              <a:t>!’</a:t>
            </a:r>
            <a:r>
              <a:rPr lang="zh-CN" altLang="en-US" dirty="0" smtClean="0">
                <a:solidFill>
                  <a:schemeClr val="tx1"/>
                </a:solidFill>
              </a:rPr>
              <a:t>，‘</a:t>
            </a:r>
            <a:r>
              <a:rPr lang="en-US" altLang="zh-CN" dirty="0" smtClean="0">
                <a:solidFill>
                  <a:schemeClr val="tx1"/>
                </a:solidFill>
              </a:rPr>
              <a:t>9’</a:t>
            </a:r>
            <a:r>
              <a:rPr lang="zh-CN" altLang="en-US" dirty="0" smtClean="0">
                <a:solidFill>
                  <a:schemeClr val="tx1"/>
                </a:solidFill>
              </a:rPr>
              <a:t>，‘好’，‘</a:t>
            </a:r>
            <a:r>
              <a:rPr lang="en-US" altLang="zh-CN" dirty="0" smtClean="0">
                <a:solidFill>
                  <a:schemeClr val="tx1"/>
                </a:solidFill>
              </a:rPr>
              <a:t>\t’</a:t>
            </a:r>
            <a:r>
              <a:rPr lang="zh-CN" altLang="en-US" dirty="0" smtClean="0">
                <a:solidFill>
                  <a:schemeClr val="tx1"/>
                </a:solidFill>
              </a:rPr>
              <a:t>，‘</a:t>
            </a:r>
            <a:r>
              <a:rPr lang="ja-JP" altLang="en-US" dirty="0" smtClean="0">
                <a:solidFill>
                  <a:schemeClr val="tx1"/>
                </a:solidFill>
              </a:rPr>
              <a:t>き’，‘モ’</a:t>
            </a:r>
            <a:r>
              <a:rPr lang="zh-CN" altLang="en-US" dirty="0" smtClean="0">
                <a:solidFill>
                  <a:schemeClr val="tx1"/>
                </a:solidFill>
              </a:rPr>
              <a:t>等，即用单引号扩起的</a:t>
            </a:r>
            <a:r>
              <a:rPr lang="en-US" altLang="zh-CN" dirty="0" smtClean="0">
                <a:solidFill>
                  <a:schemeClr val="tx1"/>
                </a:solidFill>
              </a:rPr>
              <a:t>Unicode</a:t>
            </a:r>
            <a:r>
              <a:rPr lang="zh-CN" altLang="en-US" dirty="0" smtClean="0">
                <a:solidFill>
                  <a:schemeClr val="tx1"/>
                </a:solidFill>
              </a:rPr>
              <a:t>表中的一个字符。</a:t>
            </a: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  变量</a:t>
            </a:r>
            <a:r>
              <a:rPr lang="zh-CN" altLang="en-US" dirty="0" smtClean="0">
                <a:solidFill>
                  <a:schemeClr val="tx1"/>
                </a:solidFill>
              </a:rPr>
              <a:t>：使用关键字</a:t>
            </a:r>
            <a:r>
              <a:rPr lang="en-US" altLang="zh-CN" b="1" dirty="0" smtClean="0">
                <a:solidFill>
                  <a:srgbClr val="C00000"/>
                </a:solidFill>
              </a:rPr>
              <a:t>char</a:t>
            </a:r>
            <a:r>
              <a:rPr lang="zh-CN" altLang="en-US" dirty="0" smtClean="0">
                <a:solidFill>
                  <a:schemeClr val="tx1"/>
                </a:solidFill>
              </a:rPr>
              <a:t>来声明</a:t>
            </a:r>
            <a:r>
              <a:rPr lang="en-US" altLang="zh-CN" dirty="0" smtClean="0">
                <a:solidFill>
                  <a:schemeClr val="tx1"/>
                </a:solidFill>
              </a:rPr>
              <a:t>char</a:t>
            </a:r>
            <a:r>
              <a:rPr lang="zh-CN" altLang="en-US" dirty="0" smtClean="0">
                <a:solidFill>
                  <a:schemeClr val="tx1"/>
                </a:solidFill>
              </a:rPr>
              <a:t>型变量，例如：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  char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ch</a:t>
            </a:r>
            <a:r>
              <a:rPr lang="en-US" altLang="zh-CN" b="1" dirty="0" smtClean="0">
                <a:solidFill>
                  <a:srgbClr val="C00000"/>
                </a:solidFill>
              </a:rPr>
              <a:t>='</a:t>
            </a:r>
            <a:r>
              <a:rPr lang="en-US" altLang="zh-CN" b="1" dirty="0" err="1" smtClean="0">
                <a:solidFill>
                  <a:srgbClr val="C00000"/>
                </a:solidFill>
              </a:rPr>
              <a:t>A',home</a:t>
            </a:r>
            <a:r>
              <a:rPr lang="en-US" altLang="zh-CN" b="1" dirty="0" smtClean="0">
                <a:solidFill>
                  <a:srgbClr val="C00000"/>
                </a:solidFill>
              </a:rPr>
              <a:t>='</a:t>
            </a:r>
            <a:r>
              <a:rPr lang="zh-CN" altLang="en-US" b="1" dirty="0" smtClean="0">
                <a:solidFill>
                  <a:srgbClr val="C00000"/>
                </a:solidFill>
              </a:rPr>
              <a:t>家</a:t>
            </a:r>
            <a:r>
              <a:rPr lang="en-US" altLang="zh-CN" b="1" dirty="0" smtClean="0">
                <a:solidFill>
                  <a:srgbClr val="C00000"/>
                </a:solidFill>
              </a:rPr>
              <a:t>',handsome='</a:t>
            </a:r>
            <a:r>
              <a:rPr lang="zh-CN" altLang="en-US" b="1" dirty="0" smtClean="0">
                <a:solidFill>
                  <a:srgbClr val="C00000"/>
                </a:solidFill>
              </a:rPr>
              <a:t>酷</a:t>
            </a:r>
            <a:r>
              <a:rPr lang="en-US" altLang="zh-CN" b="1" dirty="0" smtClean="0">
                <a:solidFill>
                  <a:srgbClr val="C00000"/>
                </a:solidFill>
              </a:rPr>
              <a:t>';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对于</a:t>
            </a:r>
            <a:r>
              <a:rPr lang="en-US" altLang="zh-CN" dirty="0" smtClean="0">
                <a:solidFill>
                  <a:schemeClr val="tx1"/>
                </a:solidFill>
              </a:rPr>
              <a:t>char</a:t>
            </a:r>
            <a:r>
              <a:rPr lang="zh-CN" altLang="en-US" dirty="0" smtClean="0">
                <a:solidFill>
                  <a:schemeClr val="tx1"/>
                </a:solidFill>
              </a:rPr>
              <a:t>型变量，内存分配给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个字节，占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位，最高位不是符号位，没有负数的</a:t>
            </a:r>
            <a:r>
              <a:rPr lang="en-US" altLang="zh-CN" dirty="0" smtClean="0">
                <a:solidFill>
                  <a:schemeClr val="tx1"/>
                </a:solidFill>
              </a:rPr>
              <a:t>char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</a:rPr>
              <a:t>char</a:t>
            </a:r>
            <a:r>
              <a:rPr lang="zh-CN" altLang="en-US" dirty="0" smtClean="0">
                <a:solidFill>
                  <a:schemeClr val="tx1"/>
                </a:solidFill>
              </a:rPr>
              <a:t>型变量的取值范围是</a:t>
            </a:r>
            <a:r>
              <a:rPr lang="en-US" altLang="zh-CN" dirty="0" smtClean="0">
                <a:solidFill>
                  <a:schemeClr val="tx1"/>
                </a:solidFill>
              </a:rPr>
              <a:t>0~65535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64502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</a:t>
            </a:r>
            <a:r>
              <a:rPr lang="zh-CN" altLang="zh-CN" dirty="0" smtClean="0"/>
              <a:t>于</a:t>
            </a:r>
            <a:endParaRPr lang="zh-CN" altLang="zh-CN" dirty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  char </a:t>
            </a:r>
            <a:r>
              <a:rPr lang="en-US" altLang="zh-CN" b="1" dirty="0">
                <a:solidFill>
                  <a:srgbClr val="C00000"/>
                </a:solidFill>
              </a:rPr>
              <a:t>x='a';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 smtClean="0"/>
              <a:t>内存</a:t>
            </a:r>
            <a:r>
              <a:rPr lang="en-US" altLang="zh-CN" dirty="0"/>
              <a:t>x</a:t>
            </a:r>
            <a:r>
              <a:rPr lang="zh-CN" altLang="zh-CN" dirty="0"/>
              <a:t>中存储的是</a:t>
            </a:r>
            <a:r>
              <a:rPr lang="en-US" altLang="zh-CN" dirty="0"/>
              <a:t>97</a:t>
            </a:r>
            <a:r>
              <a:rPr lang="zh-CN" altLang="zh-CN" dirty="0"/>
              <a:t>，</a:t>
            </a:r>
            <a:r>
              <a:rPr lang="en-US" altLang="zh-CN" dirty="0"/>
              <a:t>97</a:t>
            </a:r>
            <a:r>
              <a:rPr lang="zh-CN" altLang="zh-CN" dirty="0"/>
              <a:t>是字符</a:t>
            </a:r>
            <a:r>
              <a:rPr lang="en-US" altLang="zh-CN" dirty="0"/>
              <a:t>a</a:t>
            </a:r>
            <a:r>
              <a:rPr lang="zh-CN" altLang="zh-CN" dirty="0"/>
              <a:t>在</a:t>
            </a:r>
            <a:r>
              <a:rPr lang="en-US" altLang="zh-CN" dirty="0"/>
              <a:t>Unicode</a:t>
            </a:r>
            <a:r>
              <a:rPr lang="zh-CN" altLang="zh-CN" dirty="0"/>
              <a:t>表中的排序位置。因此，允许将上面的语句写成</a:t>
            </a:r>
          </a:p>
          <a:p>
            <a:r>
              <a:rPr lang="en-US" altLang="zh-CN" dirty="0" smtClean="0"/>
              <a:t>     </a:t>
            </a:r>
            <a:r>
              <a:rPr lang="en-US" altLang="zh-CN" b="1" dirty="0" smtClean="0">
                <a:solidFill>
                  <a:srgbClr val="C00000"/>
                </a:solidFill>
              </a:rPr>
              <a:t>char </a:t>
            </a:r>
            <a:r>
              <a:rPr lang="en-US" altLang="zh-CN" b="1" dirty="0">
                <a:solidFill>
                  <a:srgbClr val="C00000"/>
                </a:solidFill>
              </a:rPr>
              <a:t>x=97;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4049</Words>
  <Application>Microsoft Office PowerPoint</Application>
  <PresentationFormat>全屏显示(4:3)</PresentationFormat>
  <Paragraphs>401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PowerPoint 演示文稿</vt:lpstr>
      <vt:lpstr>第2章 基本类型、数组和枚举类型</vt:lpstr>
      <vt:lpstr>2.1 标识符和关键字 </vt:lpstr>
      <vt:lpstr>2.1 标识符和关键字 </vt:lpstr>
      <vt:lpstr>2.2 基本数据类型 </vt:lpstr>
      <vt:lpstr>2.2 基本数据类型 </vt:lpstr>
      <vt:lpstr>2.2 基本数据类型 </vt:lpstr>
      <vt:lpstr>2.2 基本数据类型 </vt:lpstr>
      <vt:lpstr>2.2 基本数据类型 </vt:lpstr>
      <vt:lpstr>2.2 基本数据类型 </vt:lpstr>
      <vt:lpstr>2.2 基本数据类型 </vt:lpstr>
      <vt:lpstr>2.2 基本数据类型 </vt:lpstr>
      <vt:lpstr>2.2 基本数据类型 </vt:lpstr>
      <vt:lpstr>2.2 基本数据类型 </vt:lpstr>
      <vt:lpstr>2.3 从命令行输入、输出数据 </vt:lpstr>
      <vt:lpstr>2.3 从命令行输入、输出数据 </vt:lpstr>
      <vt:lpstr>2.3 从命令行输入、输出数据 </vt:lpstr>
      <vt:lpstr>2.4  数组 </vt:lpstr>
      <vt:lpstr>2.4  数组 </vt:lpstr>
      <vt:lpstr>2.4  数组 </vt:lpstr>
      <vt:lpstr>2.4  数组 </vt:lpstr>
      <vt:lpstr>2.4  数组 </vt:lpstr>
      <vt:lpstr>2.4  数组 </vt:lpstr>
      <vt:lpstr>2.4  数组 </vt:lpstr>
      <vt:lpstr>2.4  数组 </vt:lpstr>
      <vt:lpstr>2.4  数组 </vt:lpstr>
      <vt:lpstr>2.4  数组 </vt:lpstr>
      <vt:lpstr>2.5枚举类型  </vt:lpstr>
      <vt:lpstr>2.6 小结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67</cp:revision>
  <dcterms:created xsi:type="dcterms:W3CDTF">2019-09-15T12:42:56Z</dcterms:created>
  <dcterms:modified xsi:type="dcterms:W3CDTF">2019-11-15T23:31:29Z</dcterms:modified>
</cp:coreProperties>
</file>