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0" r:id="rId2"/>
    <p:sldId id="256" r:id="rId3"/>
    <p:sldId id="257" r:id="rId4"/>
    <p:sldId id="283" r:id="rId5"/>
    <p:sldId id="292" r:id="rId6"/>
    <p:sldId id="293" r:id="rId7"/>
    <p:sldId id="294" r:id="rId8"/>
    <p:sldId id="295" r:id="rId9"/>
    <p:sldId id="296" r:id="rId10"/>
    <p:sldId id="329" r:id="rId11"/>
    <p:sldId id="297" r:id="rId12"/>
    <p:sldId id="299" r:id="rId13"/>
    <p:sldId id="300" r:id="rId14"/>
    <p:sldId id="301" r:id="rId15"/>
    <p:sldId id="302" r:id="rId16"/>
    <p:sldId id="303" r:id="rId17"/>
    <p:sldId id="304" r:id="rId18"/>
    <p:sldId id="305" r:id="rId19"/>
    <p:sldId id="306" r:id="rId20"/>
    <p:sldId id="308" r:id="rId21"/>
    <p:sldId id="311" r:id="rId22"/>
    <p:sldId id="312" r:id="rId23"/>
    <p:sldId id="313" r:id="rId24"/>
    <p:sldId id="298" r:id="rId25"/>
    <p:sldId id="314" r:id="rId26"/>
    <p:sldId id="315" r:id="rId27"/>
    <p:sldId id="316" r:id="rId28"/>
    <p:sldId id="284" r:id="rId29"/>
    <p:sldId id="285" r:id="rId30"/>
    <p:sldId id="317" r:id="rId31"/>
    <p:sldId id="286" r:id="rId32"/>
    <p:sldId id="287" r:id="rId33"/>
    <p:sldId id="318" r:id="rId34"/>
    <p:sldId id="319" r:id="rId35"/>
    <p:sldId id="258" r:id="rId36"/>
    <p:sldId id="320" r:id="rId37"/>
    <p:sldId id="321" r:id="rId38"/>
    <p:sldId id="322" r:id="rId39"/>
    <p:sldId id="259" r:id="rId40"/>
    <p:sldId id="323" r:id="rId41"/>
    <p:sldId id="325" r:id="rId42"/>
    <p:sldId id="326" r:id="rId43"/>
    <p:sldId id="324" r:id="rId44"/>
    <p:sldId id="327" r:id="rId45"/>
    <p:sldId id="288" r:id="rId46"/>
    <p:sldId id="289" r:id="rId47"/>
    <p:sldId id="328" r:id="rId48"/>
    <p:sldId id="260" r:id="rId49"/>
    <p:sldId id="267"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93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3968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92777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437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64356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6480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94170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89588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81761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03697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58589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57354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21997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Java&#38754;&#21521;&#23545;&#35937;&#31532;3&#29256;&#20195;&#30721;/chapter4/&#20363;&#23376;1/Example4_1.java"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2/XiyoujiRenwu.java" TargetMode="External"/><Relationship Id="rId2" Type="http://schemas.openxmlformats.org/officeDocument/2006/relationships/hyperlink" Target="Java&#38754;&#21521;&#23545;&#35937;&#31532;3&#29256;&#20195;&#30721;/chapter4/&#20363;&#23376;2/PersonName.java" TargetMode="Externa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hyperlink" Target="Java&#38754;&#21521;&#23545;&#35937;&#31532;3&#29256;&#20195;&#30721;/chapter4/&#20363;&#23376;2/Example4_2.jav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Java&#38754;&#21521;&#23545;&#35937;&#31532;3&#29256;&#20195;&#30721;/chapter4/&#20363;&#23376;3/Example4_3.java"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4/Example4_4.java" TargetMode="External"/><Relationship Id="rId2" Type="http://schemas.openxmlformats.org/officeDocument/2006/relationships/hyperlink" Target="Java&#38754;&#21521;&#23545;&#35937;&#31532;3&#29256;&#20195;&#30721;/chapter4/&#20363;&#23376;4/Rect.java" TargetMode="Externa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5/Circle.java" TargetMode="External"/><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hyperlink" Target="Java&#38754;&#21521;&#23545;&#35937;&#31532;3&#29256;&#20195;&#30721;/chapter4/&#20363;&#23376;5/Example4_5.java" TargetMode="External"/><Relationship Id="rId4" Type="http://schemas.openxmlformats.org/officeDocument/2006/relationships/hyperlink" Target="Java&#38754;&#21521;&#23545;&#35937;&#31532;3&#29256;&#20195;&#30721;/chapter4/&#20363;&#23376;5/Circular.jav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6/Example4_6.java" TargetMode="External"/><Relationship Id="rId2" Type="http://schemas.openxmlformats.org/officeDocument/2006/relationships/hyperlink" Target="Java&#38754;&#21521;&#23545;&#35937;&#31532;3&#29256;&#20195;&#30721;/chapter4/&#20363;&#23376;6/Computer.java" TargetMode="Externa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hyperlink" Target="Java&#38754;&#21521;&#23545;&#35937;&#31532;3&#29256;&#20195;&#30721;/chapter4/4.4.4%20&#26377;&#29702;&#25968;&#30340;&#31867;&#23553;&#35013;&#20195;&#30721;/MainClass.java" TargetMode="External"/><Relationship Id="rId2" Type="http://schemas.openxmlformats.org/officeDocument/2006/relationships/hyperlink" Target="Java&#38754;&#21521;&#23545;&#35937;&#31532;3&#29256;&#20195;&#30721;/chapter4/4.4.4%20&#26377;&#29702;&#25968;&#30340;&#31867;&#23553;&#35013;&#20195;&#30721;/Rational.java"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Java&#38754;&#21521;&#23545;&#35937;&#31532;3&#29256;&#20195;&#30721;/chapter4/&#20363;&#23376;7/Example4_7.java" TargetMode="Externa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hyperlink" Target="Java&#38754;&#21521;&#23545;&#35937;&#31532;3&#29256;&#20195;&#30721;/chapter4/&#20363;&#23376;7/Geometry.java" TargetMode="External"/><Relationship Id="rId5" Type="http://schemas.openxmlformats.org/officeDocument/2006/relationships/hyperlink" Target="Java&#38754;&#21521;&#23545;&#35937;&#31532;3&#29256;&#20195;&#30721;/chapter4/&#20363;&#23376;7/Circle.java" TargetMode="External"/><Relationship Id="rId4" Type="http://schemas.openxmlformats.org/officeDocument/2006/relationships/hyperlink" Target="Java&#38754;&#21521;&#23545;&#35937;&#31532;3&#29256;&#20195;&#30721;/chapter4/&#20363;&#23376;7/Rectangle.java"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8/Example4_8.java" TargetMode="External"/><Relationship Id="rId2" Type="http://schemas.openxmlformats.org/officeDocument/2006/relationships/hyperlink" Target="Java&#38754;&#21521;&#23545;&#35937;&#31532;3&#29256;&#20195;&#30721;/chapter4/&#20363;&#23376;8/Ladder.java" TargetMode="Externa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hyperlink" Target="Java&#38754;&#21521;&#23545;&#35937;&#31532;3&#29256;&#20195;&#30721;/chapter4/&#20363;&#23376;9/Example4_9.java"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hyperlink" Target="Java&#38754;&#21521;&#23545;&#35937;&#31532;3&#29256;&#20195;&#30721;/chapter4/&#20363;&#23376;10/People.java"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11/tom/jiafei/Example4_11.java" TargetMode="External"/><Relationship Id="rId2" Type="http://schemas.openxmlformats.org/officeDocument/2006/relationships/hyperlink" Target="Java&#38754;&#21521;&#23545;&#35937;&#31532;3&#29256;&#20195;&#30721;/chapter4/&#20363;&#23376;11/tom/jiafei/Student.java" TargetMode="Externa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Java&#38754;&#21521;&#23545;&#35937;&#31532;3&#29256;&#20195;&#30721;/chapter4/&#20363;&#23376;12/Example4_12.java" TargetMode="Externa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14/sun/hello/moon/Example4_14.java" TargetMode="External"/><Relationship Id="rId2" Type="http://schemas.openxmlformats.org/officeDocument/2006/relationships/hyperlink" Target="Java&#38754;&#21521;&#23545;&#35937;&#31532;3&#29256;&#20195;&#30721;/chapter4/&#20363;&#23376;13/sohu/com/Triangle.java" TargetMode="Externa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15/Example4_15.java" TargetMode="External"/><Relationship Id="rId2" Type="http://schemas.openxmlformats.org/officeDocument/2006/relationships/hyperlink" Target="Java&#38754;&#21521;&#23545;&#35937;&#31532;3&#29256;&#20195;&#30721;/chapter4/&#20363;&#23376;15/A.java" TargetMode="Externa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17/Student.java" TargetMode="External"/><Relationship Id="rId2" Type="http://schemas.openxmlformats.org/officeDocument/2006/relationships/hyperlink" Target="Java&#38754;&#21521;&#23545;&#35937;&#31532;3&#29256;&#20195;&#30721;/chapter4/&#20363;&#23376;16/AAA.java" TargetMode="Externa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hyperlink" Target="Java&#38754;&#21521;&#23545;&#35937;&#31532;3&#29256;&#20195;&#30721;/chapter4/&#20363;&#23376;17/Example4_17.java"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hyperlink" Target="Java&#38754;&#21521;&#23545;&#35937;&#31532;3&#29256;&#20195;&#30721;/chapter4/&#20363;&#23376;18/Example4_18.java" TargetMode="Externa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hyperlink" Target="Java&#38754;&#21521;&#23545;&#35937;&#31532;3&#29256;&#20195;&#30721;/chapter4/&#20363;&#23376;19/Example4_19.java" TargetMode="Externa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Java&#38754;&#21521;&#23545;&#35937;&#31532;3&#29256;&#20195;&#30721;/chapter4/&#20363;&#23376;20/Employee.java" TargetMode="Externa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21/sun/hello/moon/TestTwo.java" TargetMode="External"/><Relationship Id="rId2" Type="http://schemas.openxmlformats.org/officeDocument/2006/relationships/hyperlink" Target="Java&#38754;&#21521;&#23545;&#35937;&#31532;3&#29256;&#20195;&#30721;/chapter4/&#20363;&#23376;21/sohu/com/TestOne.java" TargetMode="External"/><Relationship Id="rId1" Type="http://schemas.openxmlformats.org/officeDocument/2006/relationships/slideLayout" Target="../slideLayouts/slideLayout8.xml"/><Relationship Id="rId5" Type="http://schemas.openxmlformats.org/officeDocument/2006/relationships/hyperlink" Target="Java&#38754;&#21521;&#23545;&#35937;&#31532;3&#29256;&#20195;&#30721;/chapter4/&#20363;&#23376;21/tom/jiafei/Example4_21.java" TargetMode="External"/><Relationship Id="rId4" Type="http://schemas.openxmlformats.org/officeDocument/2006/relationships/hyperlink" Target="Java&#38754;&#21521;&#23545;&#35937;&#31532;3&#29256;&#20195;&#30721;/chapter4/&#20363;&#23376;21/qingdan.mf"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22/data/two/Circular.java" TargetMode="External"/><Relationship Id="rId2" Type="http://schemas.openxmlformats.org/officeDocument/2006/relationships/hyperlink" Target="Java&#38754;&#21521;&#23545;&#35937;&#31532;3&#29256;&#20195;&#30721;/chapter4/&#20363;&#23376;22/data/one/Circle.java" TargetMode="Externa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hyperlink" Target="Java&#38754;&#21521;&#23545;&#35937;&#31532;3&#29256;&#20195;&#30721;/chapter4/&#20363;&#23376;22/moon.mf" TargetMode="External"/><Relationship Id="rId4" Type="http://schemas.openxmlformats.org/officeDocument/2006/relationships/hyperlink" Target="Java&#38754;&#21521;&#23545;&#35937;&#31532;3&#29256;&#20195;&#30721;/chapter4/&#20363;&#23376;22/my/app/Example4_22.java"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23/Circular.java" TargetMode="External"/><Relationship Id="rId2" Type="http://schemas.openxmlformats.org/officeDocument/2006/relationships/hyperlink" Target="Java&#38754;&#21521;&#23545;&#35937;&#31532;3&#29256;&#20195;&#30721;/chapter4/&#20363;&#23376;23/Circle.java" TargetMode="External"/><Relationship Id="rId1" Type="http://schemas.openxmlformats.org/officeDocument/2006/relationships/slideLayout" Target="../slideLayouts/slideLayout8.xml"/><Relationship Id="rId4" Type="http://schemas.openxmlformats.org/officeDocument/2006/relationships/hyperlink" Target="Java&#38754;&#21521;&#23545;&#35937;&#31532;3&#29256;&#20195;&#30721;/chapter4/&#20363;&#23376;23/Example4_23.java"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07190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400" b="1" dirty="0"/>
              <a:t>4.2 </a:t>
            </a:r>
            <a:r>
              <a:rPr lang="zh-CN" altLang="zh-CN" sz="2400" b="1" dirty="0"/>
              <a:t>类</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641599"/>
            <a:ext cx="1872208" cy="4824536"/>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4.2.1 </a:t>
            </a:r>
            <a:r>
              <a:rPr lang="zh-CN" altLang="en-US" sz="1800" b="1" dirty="0" smtClean="0">
                <a:solidFill>
                  <a:srgbClr val="0070C0"/>
                </a:solidFill>
              </a:rPr>
              <a:t>类声明</a:t>
            </a:r>
          </a:p>
          <a:p>
            <a:r>
              <a:rPr lang="en-US" altLang="zh-CN" sz="1800" b="1" dirty="0" smtClean="0">
                <a:solidFill>
                  <a:srgbClr val="0070C0"/>
                </a:solidFill>
              </a:rPr>
              <a:t>4.2.2 </a:t>
            </a:r>
            <a:r>
              <a:rPr lang="zh-CN" altLang="en-US" sz="1800" b="1" dirty="0" smtClean="0">
                <a:solidFill>
                  <a:srgbClr val="0070C0"/>
                </a:solidFill>
              </a:rPr>
              <a:t>类体</a:t>
            </a:r>
          </a:p>
          <a:p>
            <a:r>
              <a:rPr lang="en-US" altLang="zh-CN" sz="1800" b="1" dirty="0" smtClean="0">
                <a:solidFill>
                  <a:srgbClr val="0070C0"/>
                </a:solidFill>
              </a:rPr>
              <a:t>4.2.3 </a:t>
            </a:r>
            <a:r>
              <a:rPr lang="zh-CN" altLang="en-US" sz="1800" b="1" dirty="0" smtClean="0">
                <a:solidFill>
                  <a:srgbClr val="0070C0"/>
                </a:solidFill>
              </a:rPr>
              <a:t>成员变量和局部变量</a:t>
            </a:r>
          </a:p>
          <a:p>
            <a:r>
              <a:rPr lang="en-US" altLang="zh-CN" sz="1800" b="1" dirty="0" smtClean="0">
                <a:solidFill>
                  <a:srgbClr val="0070C0"/>
                </a:solidFill>
              </a:rPr>
              <a:t>4.2.4 </a:t>
            </a:r>
            <a:r>
              <a:rPr lang="zh-CN" altLang="en-US" sz="1800" b="1" dirty="0" smtClean="0">
                <a:solidFill>
                  <a:srgbClr val="0070C0"/>
                </a:solidFill>
              </a:rPr>
              <a:t>方法</a:t>
            </a:r>
          </a:p>
          <a:p>
            <a:r>
              <a:rPr lang="en-US" altLang="zh-CN" sz="1800" b="1" dirty="0" smtClean="0">
                <a:solidFill>
                  <a:srgbClr val="0070C0"/>
                </a:solidFill>
              </a:rPr>
              <a:t>4.2.5 </a:t>
            </a:r>
            <a:r>
              <a:rPr lang="zh-CN" altLang="en-US" sz="1800" b="1" dirty="0" smtClean="0">
                <a:solidFill>
                  <a:srgbClr val="0070C0"/>
                </a:solidFill>
              </a:rPr>
              <a:t>方法重载</a:t>
            </a:r>
          </a:p>
          <a:p>
            <a:r>
              <a:rPr lang="en-US" altLang="zh-CN" sz="1800" b="1" dirty="0" smtClean="0">
                <a:solidFill>
                  <a:srgbClr val="C00000"/>
                </a:solidFill>
              </a:rPr>
              <a:t>4.2.6 </a:t>
            </a:r>
            <a:r>
              <a:rPr lang="zh-CN" altLang="en-US" sz="1800" b="1" dirty="0" smtClean="0">
                <a:solidFill>
                  <a:srgbClr val="C00000"/>
                </a:solidFill>
              </a:rPr>
              <a:t>构造方法</a:t>
            </a:r>
          </a:p>
          <a:p>
            <a:r>
              <a:rPr lang="en-US" altLang="zh-CN" sz="1800" b="1" dirty="0" smtClean="0">
                <a:solidFill>
                  <a:srgbClr val="0070C0"/>
                </a:solidFill>
              </a:rPr>
              <a:t>4.2.7 </a:t>
            </a:r>
            <a:r>
              <a:rPr lang="zh-CN" altLang="en-US" sz="1800" b="1" dirty="0" smtClean="0">
                <a:solidFill>
                  <a:srgbClr val="0070C0"/>
                </a:solidFill>
              </a:rPr>
              <a:t>类方法和实例方法</a:t>
            </a:r>
          </a:p>
          <a:p>
            <a:r>
              <a:rPr lang="en-US" altLang="zh-CN" sz="1800" b="1" dirty="0" smtClean="0">
                <a:solidFill>
                  <a:srgbClr val="0070C0"/>
                </a:solidFill>
              </a:rPr>
              <a:t>4.2.8 </a:t>
            </a:r>
            <a:r>
              <a:rPr lang="zh-CN" altLang="en-US" sz="1800" b="1" dirty="0" smtClean="0">
                <a:solidFill>
                  <a:srgbClr val="0070C0"/>
                </a:solidFill>
              </a:rPr>
              <a:t>两个值得注意的问题</a:t>
            </a:r>
            <a:endParaRPr lang="zh-CN" altLang="en-US" dirty="0"/>
          </a:p>
        </p:txBody>
      </p:sp>
      <p:sp>
        <p:nvSpPr>
          <p:cNvPr id="11" name="左箭头 10"/>
          <p:cNvSpPr/>
          <p:nvPr/>
        </p:nvSpPr>
        <p:spPr>
          <a:xfrm>
            <a:off x="2087761" y="2620591"/>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19820" y="789610"/>
            <a:ext cx="6315522" cy="646331"/>
          </a:xfrm>
          <a:prstGeom prst="rect">
            <a:avLst/>
          </a:prstGeom>
        </p:spPr>
        <p:txBody>
          <a:bodyPr wrap="square">
            <a:spAutoFit/>
          </a:bodyPr>
          <a:lstStyle/>
          <a:p>
            <a:r>
              <a:rPr lang="zh-CN" altLang="en-US" dirty="0"/>
              <a:t>构造方法是一种特殊方法，它的名字必须与它所在的类的名字完全相同，而且没有类型，构造方法也可以重载。例如：</a:t>
            </a:r>
            <a:endParaRPr lang="zh-CN" altLang="zh-CN" b="1" dirty="0"/>
          </a:p>
        </p:txBody>
      </p:sp>
      <p:sp>
        <p:nvSpPr>
          <p:cNvPr id="3" name="矩形 2"/>
          <p:cNvSpPr/>
          <p:nvPr/>
        </p:nvSpPr>
        <p:spPr>
          <a:xfrm>
            <a:off x="2717252" y="1451410"/>
            <a:ext cx="6120657" cy="329320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sz="1600" dirty="0"/>
              <a:t>class </a:t>
            </a:r>
            <a:r>
              <a:rPr lang="zh-CN" altLang="en-US" sz="1600" dirty="0"/>
              <a:t>梯形 </a:t>
            </a:r>
            <a:r>
              <a:rPr lang="en-US" altLang="zh-CN" sz="1600" dirty="0"/>
              <a:t>{</a:t>
            </a:r>
          </a:p>
          <a:p>
            <a:r>
              <a:rPr lang="en-US" altLang="zh-CN" sz="1600" dirty="0"/>
              <a:t>   float </a:t>
            </a:r>
            <a:r>
              <a:rPr lang="zh-CN" altLang="en-US" sz="1600" dirty="0"/>
              <a:t>上底</a:t>
            </a:r>
            <a:r>
              <a:rPr lang="en-US" altLang="zh-CN" sz="1600" dirty="0"/>
              <a:t>,</a:t>
            </a:r>
            <a:r>
              <a:rPr lang="zh-CN" altLang="en-US" sz="1600" dirty="0"/>
              <a:t>下底</a:t>
            </a:r>
            <a:r>
              <a:rPr lang="en-US" altLang="zh-CN" sz="1600" dirty="0"/>
              <a:t>,</a:t>
            </a:r>
            <a:r>
              <a:rPr lang="zh-CN" altLang="en-US" sz="1600" dirty="0"/>
              <a:t>高</a:t>
            </a:r>
            <a:r>
              <a:rPr lang="en-US" altLang="zh-CN" sz="1600" dirty="0"/>
              <a:t>;</a:t>
            </a:r>
          </a:p>
          <a:p>
            <a:r>
              <a:rPr lang="en-US" altLang="zh-CN" sz="1600" dirty="0"/>
              <a:t>    </a:t>
            </a:r>
            <a:r>
              <a:rPr lang="zh-CN" altLang="en-US" sz="1600" dirty="0"/>
              <a:t>梯形</a:t>
            </a:r>
            <a:r>
              <a:rPr lang="en-US" altLang="zh-CN" sz="1600" dirty="0"/>
              <a:t>() {     //</a:t>
            </a:r>
            <a:r>
              <a:rPr lang="zh-CN" altLang="en-US" sz="1600" dirty="0"/>
              <a:t>构造方法</a:t>
            </a:r>
          </a:p>
          <a:p>
            <a:r>
              <a:rPr lang="zh-CN" altLang="en-US" sz="1600" dirty="0"/>
              <a:t>       上底</a:t>
            </a:r>
            <a:r>
              <a:rPr lang="en-US" altLang="zh-CN" sz="1600" dirty="0"/>
              <a:t>=60;</a:t>
            </a:r>
          </a:p>
          <a:p>
            <a:r>
              <a:rPr lang="en-US" altLang="zh-CN" sz="1600" dirty="0"/>
              <a:t>       </a:t>
            </a:r>
            <a:r>
              <a:rPr lang="zh-CN" altLang="en-US" sz="1600" dirty="0"/>
              <a:t>下底</a:t>
            </a:r>
            <a:r>
              <a:rPr lang="en-US" altLang="zh-CN" sz="1600" dirty="0"/>
              <a:t>=100;</a:t>
            </a:r>
          </a:p>
          <a:p>
            <a:r>
              <a:rPr lang="en-US" altLang="zh-CN" sz="1600" dirty="0"/>
              <a:t>       </a:t>
            </a:r>
            <a:r>
              <a:rPr lang="zh-CN" altLang="en-US" sz="1600" dirty="0"/>
              <a:t>高</a:t>
            </a:r>
            <a:r>
              <a:rPr lang="en-US" altLang="zh-CN" sz="1600" dirty="0"/>
              <a:t>=20;</a:t>
            </a:r>
          </a:p>
          <a:p>
            <a:r>
              <a:rPr lang="en-US" altLang="zh-CN" sz="1600" dirty="0"/>
              <a:t>    }</a:t>
            </a:r>
          </a:p>
          <a:p>
            <a:r>
              <a:rPr lang="en-US" altLang="zh-CN" sz="1600" dirty="0"/>
              <a:t>    </a:t>
            </a:r>
            <a:r>
              <a:rPr lang="zh-CN" altLang="en-US" sz="1600" dirty="0"/>
              <a:t>梯形</a:t>
            </a:r>
            <a:r>
              <a:rPr lang="en-US" altLang="zh-CN" sz="1600" dirty="0"/>
              <a:t>(float </a:t>
            </a:r>
            <a:r>
              <a:rPr lang="en-US" altLang="zh-CN" sz="1600" dirty="0" err="1"/>
              <a:t>x,int</a:t>
            </a:r>
            <a:r>
              <a:rPr lang="en-US" altLang="zh-CN" sz="1600" dirty="0"/>
              <a:t> </a:t>
            </a:r>
            <a:r>
              <a:rPr lang="en-US" altLang="zh-CN" sz="1600" dirty="0" err="1"/>
              <a:t>y,float</a:t>
            </a:r>
            <a:r>
              <a:rPr lang="en-US" altLang="zh-CN" sz="1600" dirty="0"/>
              <a:t> h) {  //</a:t>
            </a:r>
            <a:r>
              <a:rPr lang="zh-CN" altLang="en-US" sz="1600" dirty="0"/>
              <a:t>构造方法</a:t>
            </a:r>
          </a:p>
          <a:p>
            <a:r>
              <a:rPr lang="zh-CN" altLang="en-US" sz="1600" dirty="0"/>
              <a:t>        上底</a:t>
            </a:r>
            <a:r>
              <a:rPr lang="en-US" altLang="zh-CN" sz="1600" dirty="0"/>
              <a:t>=x;</a:t>
            </a:r>
          </a:p>
          <a:p>
            <a:r>
              <a:rPr lang="en-US" altLang="zh-CN" sz="1600" dirty="0"/>
              <a:t>        </a:t>
            </a:r>
            <a:r>
              <a:rPr lang="zh-CN" altLang="en-US" sz="1600" dirty="0"/>
              <a:t>下底</a:t>
            </a:r>
            <a:r>
              <a:rPr lang="en-US" altLang="zh-CN" sz="1600" dirty="0"/>
              <a:t>=y;</a:t>
            </a:r>
          </a:p>
          <a:p>
            <a:r>
              <a:rPr lang="en-US" altLang="zh-CN" sz="1600" dirty="0"/>
              <a:t>        </a:t>
            </a:r>
            <a:r>
              <a:rPr lang="zh-CN" altLang="en-US" sz="1600" dirty="0"/>
              <a:t>高</a:t>
            </a:r>
            <a:r>
              <a:rPr lang="en-US" altLang="zh-CN" sz="1600" dirty="0"/>
              <a:t>=h;</a:t>
            </a:r>
          </a:p>
          <a:p>
            <a:r>
              <a:rPr lang="en-US" altLang="zh-CN" sz="1600" dirty="0"/>
              <a:t>    }</a:t>
            </a:r>
          </a:p>
          <a:p>
            <a:r>
              <a:rPr lang="en-US" altLang="zh-CN" sz="1600" dirty="0"/>
              <a:t>}</a:t>
            </a:r>
            <a:endParaRPr lang="zh-CN" altLang="en-US" sz="1600" dirty="0"/>
          </a:p>
        </p:txBody>
      </p:sp>
    </p:spTree>
    <p:extLst>
      <p:ext uri="{BB962C8B-B14F-4D97-AF65-F5344CB8AC3E}">
        <p14:creationId xmlns:p14="http://schemas.microsoft.com/office/powerpoint/2010/main" val="2338736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400" b="1" dirty="0"/>
              <a:t>4.2 </a:t>
            </a:r>
            <a:r>
              <a:rPr lang="zh-CN" altLang="zh-CN" sz="2400" b="1" dirty="0"/>
              <a:t>类</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641599"/>
            <a:ext cx="1872208" cy="4824536"/>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4.2.1 </a:t>
            </a:r>
            <a:r>
              <a:rPr lang="zh-CN" altLang="en-US" sz="1800" b="1" dirty="0" smtClean="0">
                <a:solidFill>
                  <a:srgbClr val="0070C0"/>
                </a:solidFill>
              </a:rPr>
              <a:t>类声明</a:t>
            </a:r>
          </a:p>
          <a:p>
            <a:r>
              <a:rPr lang="en-US" altLang="zh-CN" sz="1800" b="1" dirty="0" smtClean="0">
                <a:solidFill>
                  <a:srgbClr val="0070C0"/>
                </a:solidFill>
              </a:rPr>
              <a:t>4.2.2 </a:t>
            </a:r>
            <a:r>
              <a:rPr lang="zh-CN" altLang="en-US" sz="1800" b="1" dirty="0" smtClean="0">
                <a:solidFill>
                  <a:srgbClr val="0070C0"/>
                </a:solidFill>
              </a:rPr>
              <a:t>类体</a:t>
            </a:r>
          </a:p>
          <a:p>
            <a:r>
              <a:rPr lang="en-US" altLang="zh-CN" sz="1800" b="1" dirty="0" smtClean="0">
                <a:solidFill>
                  <a:srgbClr val="0070C0"/>
                </a:solidFill>
              </a:rPr>
              <a:t>4.2.3 </a:t>
            </a:r>
            <a:r>
              <a:rPr lang="zh-CN" altLang="en-US" sz="1800" b="1" dirty="0" smtClean="0">
                <a:solidFill>
                  <a:srgbClr val="0070C0"/>
                </a:solidFill>
              </a:rPr>
              <a:t>成员变量和局部变量</a:t>
            </a:r>
          </a:p>
          <a:p>
            <a:r>
              <a:rPr lang="en-US" altLang="zh-CN" sz="1800" b="1" dirty="0" smtClean="0">
                <a:solidFill>
                  <a:srgbClr val="0070C0"/>
                </a:solidFill>
              </a:rPr>
              <a:t>4.2.4 </a:t>
            </a:r>
            <a:r>
              <a:rPr lang="zh-CN" altLang="en-US" sz="1800" b="1" dirty="0" smtClean="0">
                <a:solidFill>
                  <a:srgbClr val="0070C0"/>
                </a:solidFill>
              </a:rPr>
              <a:t>方法</a:t>
            </a:r>
          </a:p>
          <a:p>
            <a:r>
              <a:rPr lang="en-US" altLang="zh-CN" sz="1800" b="1" dirty="0" smtClean="0">
                <a:solidFill>
                  <a:srgbClr val="0070C0"/>
                </a:solidFill>
              </a:rPr>
              <a:t>4.2.5 </a:t>
            </a:r>
            <a:r>
              <a:rPr lang="zh-CN" altLang="en-US" sz="1800" b="1" dirty="0" smtClean="0">
                <a:solidFill>
                  <a:srgbClr val="0070C0"/>
                </a:solidFill>
              </a:rPr>
              <a:t>方法重载</a:t>
            </a:r>
          </a:p>
          <a:p>
            <a:r>
              <a:rPr lang="en-US" altLang="zh-CN" sz="1800" b="1" dirty="0" smtClean="0">
                <a:solidFill>
                  <a:srgbClr val="0070C0"/>
                </a:solidFill>
              </a:rPr>
              <a:t>4.2.6 </a:t>
            </a:r>
            <a:r>
              <a:rPr lang="zh-CN" altLang="en-US" sz="1800" b="1" dirty="0" smtClean="0">
                <a:solidFill>
                  <a:srgbClr val="0070C0"/>
                </a:solidFill>
              </a:rPr>
              <a:t>构造方法</a:t>
            </a:r>
          </a:p>
          <a:p>
            <a:r>
              <a:rPr lang="en-US" altLang="zh-CN" sz="1800" b="1" dirty="0" smtClean="0">
                <a:solidFill>
                  <a:srgbClr val="C00000"/>
                </a:solidFill>
              </a:rPr>
              <a:t>4.2.7 </a:t>
            </a:r>
            <a:r>
              <a:rPr lang="zh-CN" altLang="en-US" sz="1800" b="1" dirty="0" smtClean="0">
                <a:solidFill>
                  <a:srgbClr val="C00000"/>
                </a:solidFill>
              </a:rPr>
              <a:t>类方法和实例方法</a:t>
            </a:r>
          </a:p>
          <a:p>
            <a:r>
              <a:rPr lang="en-US" altLang="zh-CN" sz="1800" b="1" dirty="0" smtClean="0">
                <a:solidFill>
                  <a:srgbClr val="0070C0"/>
                </a:solidFill>
              </a:rPr>
              <a:t>4.2.8 </a:t>
            </a:r>
            <a:r>
              <a:rPr lang="zh-CN" altLang="en-US" sz="1800" b="1" dirty="0" smtClean="0">
                <a:solidFill>
                  <a:srgbClr val="0070C0"/>
                </a:solidFill>
              </a:rPr>
              <a:t>两个值得注意的问题</a:t>
            </a:r>
            <a:endParaRPr lang="zh-CN" altLang="en-US" dirty="0"/>
          </a:p>
        </p:txBody>
      </p:sp>
      <p:sp>
        <p:nvSpPr>
          <p:cNvPr id="11" name="左箭头 10"/>
          <p:cNvSpPr/>
          <p:nvPr/>
        </p:nvSpPr>
        <p:spPr>
          <a:xfrm>
            <a:off x="2087761" y="3025140"/>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19820" y="789610"/>
            <a:ext cx="6315522" cy="923330"/>
          </a:xfrm>
          <a:prstGeom prst="rect">
            <a:avLst/>
          </a:prstGeom>
        </p:spPr>
        <p:txBody>
          <a:bodyPr wrap="square">
            <a:spAutoFit/>
          </a:bodyPr>
          <a:lstStyle/>
          <a:p>
            <a:r>
              <a:rPr lang="zh-CN" altLang="zh-CN" dirty="0"/>
              <a:t>类中的</a:t>
            </a:r>
            <a:r>
              <a:rPr lang="zh-CN" altLang="zh-CN" dirty="0" smtClean="0"/>
              <a:t>方法</a:t>
            </a:r>
            <a:r>
              <a:rPr lang="zh-CN" altLang="en-US" dirty="0" smtClean="0"/>
              <a:t>（非构造方法）</a:t>
            </a:r>
            <a:r>
              <a:rPr lang="zh-CN" altLang="zh-CN" dirty="0" smtClean="0"/>
              <a:t>可</a:t>
            </a:r>
            <a:r>
              <a:rPr lang="zh-CN" altLang="zh-CN" dirty="0"/>
              <a:t>分为实例方法和类方法。方法声明时，方法类型前面不加关键字</a:t>
            </a:r>
            <a:r>
              <a:rPr lang="en-US" altLang="zh-CN" dirty="0"/>
              <a:t>static</a:t>
            </a:r>
            <a:r>
              <a:rPr lang="zh-CN" altLang="zh-CN" dirty="0"/>
              <a:t>修饰的是实例方法、加</a:t>
            </a:r>
            <a:r>
              <a:rPr lang="en-US" altLang="zh-CN" dirty="0"/>
              <a:t>static</a:t>
            </a:r>
            <a:r>
              <a:rPr lang="zh-CN" altLang="zh-CN" dirty="0"/>
              <a:t>修饰的是类方法（静态方法）</a:t>
            </a:r>
            <a:r>
              <a:rPr lang="zh-CN" altLang="zh-CN" dirty="0" smtClean="0"/>
              <a:t>：</a:t>
            </a:r>
            <a:endParaRPr lang="zh-CN" altLang="zh-CN" b="1" dirty="0"/>
          </a:p>
        </p:txBody>
      </p:sp>
      <p:sp>
        <p:nvSpPr>
          <p:cNvPr id="3" name="矩形 2"/>
          <p:cNvSpPr/>
          <p:nvPr/>
        </p:nvSpPr>
        <p:spPr>
          <a:xfrm>
            <a:off x="2619819" y="1844824"/>
            <a:ext cx="6120657" cy="341632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class A {</a:t>
            </a:r>
          </a:p>
          <a:p>
            <a:r>
              <a:rPr lang="en-US" altLang="zh-CN" dirty="0" smtClean="0"/>
              <a:t>     </a:t>
            </a:r>
            <a:r>
              <a:rPr lang="en-US" altLang="zh-CN" dirty="0" err="1" smtClean="0"/>
              <a:t>int</a:t>
            </a:r>
            <a:r>
              <a:rPr lang="en-US" altLang="zh-CN" dirty="0" smtClean="0"/>
              <a:t> a;</a:t>
            </a:r>
          </a:p>
          <a:p>
            <a:r>
              <a:rPr lang="en-US" altLang="zh-CN" dirty="0" smtClean="0"/>
              <a:t>     float max(float </a:t>
            </a:r>
            <a:r>
              <a:rPr lang="en-US" altLang="zh-CN" dirty="0" err="1" smtClean="0"/>
              <a:t>x,float</a:t>
            </a:r>
            <a:r>
              <a:rPr lang="en-US" altLang="zh-CN" dirty="0" smtClean="0"/>
              <a:t> y) {  //</a:t>
            </a:r>
            <a:r>
              <a:rPr lang="zh-CN" altLang="en-US" dirty="0" smtClean="0"/>
              <a:t>实例方法</a:t>
            </a:r>
          </a:p>
          <a:p>
            <a:r>
              <a:rPr lang="zh-CN" altLang="en-US" dirty="0" smtClean="0"/>
              <a:t>         </a:t>
            </a:r>
            <a:r>
              <a:rPr lang="en-US" altLang="zh-CN" dirty="0" smtClean="0"/>
              <a:t>…</a:t>
            </a:r>
          </a:p>
          <a:p>
            <a:r>
              <a:rPr lang="en-US" altLang="zh-CN" dirty="0" smtClean="0"/>
              <a:t>     }</a:t>
            </a:r>
          </a:p>
          <a:p>
            <a:r>
              <a:rPr lang="en-US" altLang="zh-CN" dirty="0" smtClean="0"/>
              <a:t>     </a:t>
            </a:r>
            <a:r>
              <a:rPr lang="en-US" altLang="zh-CN" b="1" dirty="0" smtClean="0"/>
              <a:t>static</a:t>
            </a:r>
            <a:r>
              <a:rPr lang="en-US" altLang="zh-CN" dirty="0" smtClean="0"/>
              <a:t> float jerry() {       //</a:t>
            </a:r>
            <a:r>
              <a:rPr lang="zh-CN" altLang="en-US" dirty="0" smtClean="0"/>
              <a:t>类方法</a:t>
            </a:r>
          </a:p>
          <a:p>
            <a:r>
              <a:rPr lang="zh-CN" altLang="en-US" dirty="0" smtClean="0"/>
              <a:t>         </a:t>
            </a:r>
            <a:r>
              <a:rPr lang="en-US" altLang="zh-CN" dirty="0" smtClean="0"/>
              <a:t>… </a:t>
            </a:r>
          </a:p>
          <a:p>
            <a:r>
              <a:rPr lang="en-US" altLang="zh-CN" dirty="0" smtClean="0"/>
              <a:t>     }</a:t>
            </a:r>
          </a:p>
          <a:p>
            <a:r>
              <a:rPr lang="en-US" altLang="zh-CN" dirty="0" smtClean="0"/>
              <a:t>     </a:t>
            </a:r>
            <a:r>
              <a:rPr lang="en-US" altLang="zh-CN" b="1" dirty="0" smtClean="0"/>
              <a:t>static</a:t>
            </a:r>
            <a:r>
              <a:rPr lang="en-US" altLang="zh-CN" dirty="0" smtClean="0"/>
              <a:t> void speak(String s) { //</a:t>
            </a:r>
            <a:r>
              <a:rPr lang="zh-CN" altLang="en-US" dirty="0" smtClean="0"/>
              <a:t>类方法</a:t>
            </a:r>
          </a:p>
          <a:p>
            <a:r>
              <a:rPr lang="zh-CN" altLang="en-US" dirty="0" smtClean="0"/>
              <a:t>         </a:t>
            </a:r>
            <a:r>
              <a:rPr lang="en-US" altLang="zh-CN" dirty="0" smtClean="0"/>
              <a:t>… </a:t>
            </a:r>
          </a:p>
          <a:p>
            <a:r>
              <a:rPr lang="en-US" altLang="zh-CN" dirty="0" smtClean="0"/>
              <a:t>     }</a:t>
            </a:r>
          </a:p>
          <a:p>
            <a:r>
              <a:rPr lang="en-US" altLang="zh-CN" dirty="0" smtClean="0"/>
              <a:t>}</a:t>
            </a:r>
            <a:endParaRPr lang="zh-CN" altLang="en-US" dirty="0"/>
          </a:p>
        </p:txBody>
      </p:sp>
    </p:spTree>
    <p:extLst>
      <p:ext uri="{BB962C8B-B14F-4D97-AF65-F5344CB8AC3E}">
        <p14:creationId xmlns:p14="http://schemas.microsoft.com/office/powerpoint/2010/main" val="2415992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400" b="1" dirty="0" smtClean="0"/>
              <a:t>4.2 </a:t>
            </a:r>
            <a:r>
              <a:rPr lang="zh-CN" altLang="zh-CN" sz="2400" b="1" dirty="0" smtClean="0"/>
              <a:t>类</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225277" y="641599"/>
            <a:ext cx="1872208" cy="3751995"/>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4.2.1 </a:t>
            </a:r>
            <a:r>
              <a:rPr lang="zh-CN" altLang="en-US" sz="1800" b="1" dirty="0" smtClean="0">
                <a:solidFill>
                  <a:srgbClr val="0070C0"/>
                </a:solidFill>
              </a:rPr>
              <a:t>类声明</a:t>
            </a:r>
          </a:p>
          <a:p>
            <a:r>
              <a:rPr lang="en-US" altLang="zh-CN" sz="1800" b="1" dirty="0" smtClean="0">
                <a:solidFill>
                  <a:srgbClr val="0070C0"/>
                </a:solidFill>
              </a:rPr>
              <a:t>4.2.2 </a:t>
            </a:r>
            <a:r>
              <a:rPr lang="zh-CN" altLang="en-US" sz="1800" b="1" dirty="0" smtClean="0">
                <a:solidFill>
                  <a:srgbClr val="0070C0"/>
                </a:solidFill>
              </a:rPr>
              <a:t>类体</a:t>
            </a:r>
          </a:p>
          <a:p>
            <a:r>
              <a:rPr lang="en-US" altLang="zh-CN" sz="1800" b="1" dirty="0" smtClean="0">
                <a:solidFill>
                  <a:srgbClr val="0070C0"/>
                </a:solidFill>
              </a:rPr>
              <a:t>4.2.3 </a:t>
            </a:r>
            <a:r>
              <a:rPr lang="zh-CN" altLang="en-US" sz="1800" b="1" dirty="0" smtClean="0">
                <a:solidFill>
                  <a:srgbClr val="0070C0"/>
                </a:solidFill>
              </a:rPr>
              <a:t>成员变量和局部变量</a:t>
            </a:r>
          </a:p>
          <a:p>
            <a:r>
              <a:rPr lang="en-US" altLang="zh-CN" sz="1800" b="1" dirty="0" smtClean="0">
                <a:solidFill>
                  <a:srgbClr val="0070C0"/>
                </a:solidFill>
              </a:rPr>
              <a:t>4.2.4 </a:t>
            </a:r>
            <a:r>
              <a:rPr lang="zh-CN" altLang="en-US" sz="1800" b="1" dirty="0" smtClean="0">
                <a:solidFill>
                  <a:srgbClr val="0070C0"/>
                </a:solidFill>
              </a:rPr>
              <a:t>方法</a:t>
            </a:r>
          </a:p>
          <a:p>
            <a:r>
              <a:rPr lang="en-US" altLang="zh-CN" sz="1800" b="1" dirty="0" smtClean="0">
                <a:solidFill>
                  <a:srgbClr val="0070C0"/>
                </a:solidFill>
              </a:rPr>
              <a:t>4.2.5 </a:t>
            </a:r>
            <a:r>
              <a:rPr lang="zh-CN" altLang="en-US" sz="1800" b="1" dirty="0" smtClean="0">
                <a:solidFill>
                  <a:srgbClr val="0070C0"/>
                </a:solidFill>
              </a:rPr>
              <a:t>方法重载</a:t>
            </a:r>
          </a:p>
          <a:p>
            <a:r>
              <a:rPr lang="en-US" altLang="zh-CN" sz="1800" b="1" dirty="0" smtClean="0">
                <a:solidFill>
                  <a:srgbClr val="0070C0"/>
                </a:solidFill>
              </a:rPr>
              <a:t>4.2.6 </a:t>
            </a:r>
            <a:r>
              <a:rPr lang="zh-CN" altLang="en-US" sz="1800" b="1" dirty="0" smtClean="0">
                <a:solidFill>
                  <a:srgbClr val="0070C0"/>
                </a:solidFill>
              </a:rPr>
              <a:t>构造方法</a:t>
            </a:r>
          </a:p>
          <a:p>
            <a:r>
              <a:rPr lang="en-US" altLang="zh-CN" sz="1800" b="1" dirty="0" smtClean="0">
                <a:solidFill>
                  <a:srgbClr val="0070C0"/>
                </a:solidFill>
              </a:rPr>
              <a:t>4.2.7 </a:t>
            </a:r>
            <a:r>
              <a:rPr lang="zh-CN" altLang="en-US" sz="1800" b="1" dirty="0" smtClean="0">
                <a:solidFill>
                  <a:srgbClr val="0070C0"/>
                </a:solidFill>
              </a:rPr>
              <a:t>类方法和实例方法</a:t>
            </a:r>
          </a:p>
          <a:p>
            <a:r>
              <a:rPr lang="en-US" altLang="zh-CN" sz="1800" b="1" dirty="0" smtClean="0">
                <a:solidFill>
                  <a:srgbClr val="C00000"/>
                </a:solidFill>
              </a:rPr>
              <a:t>4.2.8 </a:t>
            </a:r>
            <a:r>
              <a:rPr lang="zh-CN" altLang="en-US" sz="1800" b="1" dirty="0" smtClean="0">
                <a:solidFill>
                  <a:srgbClr val="C00000"/>
                </a:solidFill>
              </a:rPr>
              <a:t>两个值得注意的问题</a:t>
            </a:r>
            <a:endParaRPr lang="zh-CN" altLang="en-US" dirty="0">
              <a:solidFill>
                <a:srgbClr val="C00000"/>
              </a:solidFill>
            </a:endParaRPr>
          </a:p>
        </p:txBody>
      </p:sp>
      <p:sp>
        <p:nvSpPr>
          <p:cNvPr id="11" name="左箭头 10"/>
          <p:cNvSpPr/>
          <p:nvPr/>
        </p:nvSpPr>
        <p:spPr>
          <a:xfrm>
            <a:off x="2087761" y="3789040"/>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286000" y="332656"/>
            <a:ext cx="6606480" cy="2031325"/>
          </a:xfrm>
          <a:prstGeom prst="rect">
            <a:avLst/>
          </a:prstGeom>
        </p:spPr>
        <p:txBody>
          <a:bodyPr wrap="square">
            <a:spAutoFit/>
          </a:bodyPr>
          <a:lstStyle/>
          <a:p>
            <a:r>
              <a:rPr lang="en-US" altLang="zh-CN" dirty="0" smtClean="0"/>
              <a:t>1</a:t>
            </a:r>
            <a:r>
              <a:rPr lang="zh-CN" altLang="en-US" dirty="0" smtClean="0"/>
              <a:t>．对成员变量的操作只能放在方法中，</a:t>
            </a:r>
            <a:r>
              <a:rPr lang="zh-CN" altLang="en-US" b="1" dirty="0" smtClean="0"/>
              <a:t>方法可以对成员变量和该方法体中声明的局部变量进行操作</a:t>
            </a:r>
            <a:r>
              <a:rPr lang="zh-CN" altLang="en-US" dirty="0" smtClean="0"/>
              <a:t>。在声明类的成员变量时可以同时赋予初值，如：</a:t>
            </a:r>
          </a:p>
          <a:p>
            <a:r>
              <a:rPr lang="en-US" altLang="zh-CN" dirty="0" smtClean="0"/>
              <a:t>class A {</a:t>
            </a:r>
          </a:p>
          <a:p>
            <a:r>
              <a:rPr lang="en-US" altLang="zh-CN" dirty="0" smtClean="0"/>
              <a:t>     </a:t>
            </a:r>
            <a:r>
              <a:rPr lang="en-US" altLang="zh-CN" dirty="0" err="1" smtClean="0"/>
              <a:t>int</a:t>
            </a:r>
            <a:r>
              <a:rPr lang="en-US" altLang="zh-CN" dirty="0" smtClean="0"/>
              <a:t> a=12;</a:t>
            </a:r>
          </a:p>
          <a:p>
            <a:r>
              <a:rPr lang="en-US" altLang="zh-CN" dirty="0" smtClean="0"/>
              <a:t>     float b=12.56f;</a:t>
            </a:r>
          </a:p>
          <a:p>
            <a:r>
              <a:rPr lang="en-US" altLang="zh-CN" dirty="0" smtClean="0"/>
              <a:t>}</a:t>
            </a:r>
            <a:endParaRPr lang="en-US" altLang="zh-CN" dirty="0"/>
          </a:p>
        </p:txBody>
      </p:sp>
      <p:sp>
        <p:nvSpPr>
          <p:cNvPr id="8" name="矩形 7"/>
          <p:cNvSpPr/>
          <p:nvPr/>
        </p:nvSpPr>
        <p:spPr>
          <a:xfrm>
            <a:off x="2431802" y="2362269"/>
            <a:ext cx="4572000" cy="2031325"/>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p>
            <a:r>
              <a:rPr lang="en-US" altLang="zh-CN" dirty="0" smtClean="0"/>
              <a:t>class A {</a:t>
            </a:r>
          </a:p>
          <a:p>
            <a:r>
              <a:rPr lang="en-US" altLang="zh-CN" dirty="0" smtClean="0"/>
              <a:t>     </a:t>
            </a:r>
            <a:r>
              <a:rPr lang="en-US" altLang="zh-CN" dirty="0" err="1" smtClean="0"/>
              <a:t>int</a:t>
            </a:r>
            <a:r>
              <a:rPr lang="en-US" altLang="zh-CN" dirty="0" smtClean="0"/>
              <a:t> a;</a:t>
            </a:r>
          </a:p>
          <a:p>
            <a:r>
              <a:rPr lang="en-US" altLang="zh-CN" dirty="0" smtClean="0"/>
              <a:t>     float b;</a:t>
            </a:r>
          </a:p>
          <a:p>
            <a:r>
              <a:rPr lang="en-US" altLang="zh-CN" b="1" dirty="0" smtClean="0"/>
              <a:t>     </a:t>
            </a:r>
            <a:r>
              <a:rPr lang="en-US" altLang="zh-CN" b="1" dirty="0" smtClean="0">
                <a:solidFill>
                  <a:schemeClr val="tx1"/>
                </a:solidFill>
              </a:rPr>
              <a:t>a = 12;      //</a:t>
            </a:r>
            <a:r>
              <a:rPr lang="zh-CN" altLang="en-US" b="1" dirty="0" smtClean="0">
                <a:solidFill>
                  <a:schemeClr val="tx1"/>
                </a:solidFill>
              </a:rPr>
              <a:t>非法，这是赋值语句（语句只能出现方法体中），不是变量的声明</a:t>
            </a:r>
          </a:p>
          <a:p>
            <a:r>
              <a:rPr lang="zh-CN" altLang="en-US" b="1" dirty="0" smtClean="0"/>
              <a:t>     </a:t>
            </a:r>
            <a:r>
              <a:rPr lang="en-US" altLang="zh-CN" b="1" dirty="0" smtClean="0">
                <a:solidFill>
                  <a:schemeClr val="tx1"/>
                </a:solidFill>
              </a:rPr>
              <a:t>b = 12.56f;  //</a:t>
            </a:r>
            <a:r>
              <a:rPr lang="zh-CN" altLang="en-US" b="1" dirty="0" smtClean="0">
                <a:solidFill>
                  <a:schemeClr val="tx1"/>
                </a:solidFill>
              </a:rPr>
              <a:t>非法</a:t>
            </a:r>
          </a:p>
          <a:p>
            <a:r>
              <a:rPr lang="en-US" altLang="zh-CN" dirty="0" smtClean="0"/>
              <a:t>}</a:t>
            </a:r>
            <a:endParaRPr lang="zh-CN" altLang="en-US" dirty="0"/>
          </a:p>
        </p:txBody>
      </p:sp>
      <p:sp>
        <p:nvSpPr>
          <p:cNvPr id="9" name="矩形 8"/>
          <p:cNvSpPr/>
          <p:nvPr/>
        </p:nvSpPr>
        <p:spPr>
          <a:xfrm>
            <a:off x="2312862" y="4581128"/>
            <a:ext cx="6147569" cy="1200329"/>
          </a:xfrm>
          <a:prstGeom prst="rect">
            <a:avLst/>
          </a:prstGeom>
        </p:spPr>
        <p:txBody>
          <a:bodyPr wrap="square">
            <a:spAutoFit/>
          </a:bodyPr>
          <a:lstStyle/>
          <a:p>
            <a:r>
              <a:rPr lang="en-US" altLang="zh-CN" dirty="0" smtClean="0"/>
              <a:t>2. </a:t>
            </a:r>
            <a:r>
              <a:rPr lang="zh-CN" altLang="en-US" dirty="0" smtClean="0"/>
              <a:t>实例方法既能对类变量操作也能对实例变量操作，而</a:t>
            </a:r>
            <a:r>
              <a:rPr lang="zh-CN" altLang="en-US" b="1" dirty="0" smtClean="0"/>
              <a:t>类方法只能对类变量进行操作。</a:t>
            </a:r>
            <a:endParaRPr lang="en-US" altLang="zh-CN" b="1" dirty="0" smtClean="0"/>
          </a:p>
          <a:p>
            <a:r>
              <a:rPr lang="zh-CN" altLang="zh-CN" dirty="0"/>
              <a:t>实例方法可以调用该类中</a:t>
            </a:r>
            <a:r>
              <a:rPr lang="zh-CN" altLang="zh-CN" dirty="0" smtClean="0"/>
              <a:t>的</a:t>
            </a:r>
            <a:r>
              <a:rPr lang="zh-CN" altLang="en-US" dirty="0" smtClean="0"/>
              <a:t>实例或类</a:t>
            </a:r>
            <a:r>
              <a:rPr lang="zh-CN" altLang="zh-CN" dirty="0" smtClean="0"/>
              <a:t>方法</a:t>
            </a:r>
            <a:r>
              <a:rPr lang="zh-CN" altLang="zh-CN" dirty="0"/>
              <a:t>；类中的</a:t>
            </a:r>
            <a:r>
              <a:rPr lang="zh-CN" altLang="zh-CN" b="1" dirty="0"/>
              <a:t>类方法只能调用该类的类方法</a:t>
            </a:r>
            <a:r>
              <a:rPr lang="zh-CN" altLang="zh-CN" dirty="0"/>
              <a:t>，不能调用实例方法</a:t>
            </a:r>
            <a:endParaRPr lang="zh-CN" altLang="en-US" b="1" dirty="0"/>
          </a:p>
        </p:txBody>
      </p:sp>
      <p:sp>
        <p:nvSpPr>
          <p:cNvPr id="10" name="矩形 9"/>
          <p:cNvSpPr/>
          <p:nvPr/>
        </p:nvSpPr>
        <p:spPr>
          <a:xfrm>
            <a:off x="4572000" y="1556792"/>
            <a:ext cx="2262158" cy="369332"/>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zh-CN" altLang="zh-CN" dirty="0"/>
              <a:t>但是不可以这样做：</a:t>
            </a:r>
          </a:p>
        </p:txBody>
      </p:sp>
      <p:sp>
        <p:nvSpPr>
          <p:cNvPr id="12" name="下箭头 11"/>
          <p:cNvSpPr/>
          <p:nvPr/>
        </p:nvSpPr>
        <p:spPr>
          <a:xfrm>
            <a:off x="5386645" y="1926124"/>
            <a:ext cx="316433" cy="437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8733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700" b="1" dirty="0"/>
              <a:t>4.3 </a:t>
            </a:r>
            <a:r>
              <a:rPr lang="zh-CN" altLang="zh-CN" sz="2700" b="1" dirty="0"/>
              <a:t>对象</a:t>
            </a: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107504" y="908720"/>
            <a:ext cx="1872208" cy="2160240"/>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4.3.1  </a:t>
            </a:r>
            <a:r>
              <a:rPr lang="zh-CN" altLang="en-US" sz="1800" b="1" dirty="0" smtClean="0">
                <a:solidFill>
                  <a:srgbClr val="C00000"/>
                </a:solidFill>
              </a:rPr>
              <a:t>构造方法</a:t>
            </a:r>
          </a:p>
          <a:p>
            <a:r>
              <a:rPr lang="en-US" altLang="zh-CN" sz="1800" b="1" dirty="0" smtClean="0">
                <a:solidFill>
                  <a:srgbClr val="0070C0"/>
                </a:solidFill>
              </a:rPr>
              <a:t>4.3.2  </a:t>
            </a:r>
            <a:r>
              <a:rPr lang="zh-CN" altLang="en-US" sz="1800" b="1" dirty="0" smtClean="0">
                <a:solidFill>
                  <a:srgbClr val="0070C0"/>
                </a:solidFill>
              </a:rPr>
              <a:t>创建对象</a:t>
            </a:r>
          </a:p>
          <a:p>
            <a:r>
              <a:rPr lang="en-US" altLang="zh-CN" sz="1800" b="1" dirty="0" smtClean="0">
                <a:solidFill>
                  <a:srgbClr val="0070C0"/>
                </a:solidFill>
              </a:rPr>
              <a:t>4.3.3  </a:t>
            </a:r>
            <a:r>
              <a:rPr lang="zh-CN" altLang="en-US" sz="1800" b="1" dirty="0" smtClean="0">
                <a:solidFill>
                  <a:srgbClr val="0070C0"/>
                </a:solidFill>
              </a:rPr>
              <a:t>使用对象</a:t>
            </a:r>
          </a:p>
          <a:p>
            <a:r>
              <a:rPr lang="en-US" altLang="zh-CN" sz="1800" b="1" dirty="0" smtClean="0">
                <a:solidFill>
                  <a:srgbClr val="0070C0"/>
                </a:solidFill>
              </a:rPr>
              <a:t>4.3.4  </a:t>
            </a:r>
            <a:r>
              <a:rPr lang="zh-CN" altLang="en-US" sz="1800" b="1" dirty="0" smtClean="0">
                <a:solidFill>
                  <a:srgbClr val="0070C0"/>
                </a:solidFill>
              </a:rPr>
              <a:t>对象的引用和实体</a:t>
            </a:r>
            <a:endParaRPr lang="zh-CN" altLang="en-US" dirty="0">
              <a:solidFill>
                <a:srgbClr val="C00000"/>
              </a:solidFill>
            </a:endParaRPr>
          </a:p>
        </p:txBody>
      </p:sp>
      <p:sp>
        <p:nvSpPr>
          <p:cNvPr id="11" name="左箭头 10"/>
          <p:cNvSpPr/>
          <p:nvPr/>
        </p:nvSpPr>
        <p:spPr>
          <a:xfrm>
            <a:off x="1952822" y="1006559"/>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10580" y="188640"/>
            <a:ext cx="660648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zh-CN" b="1" dirty="0">
                <a:solidFill>
                  <a:srgbClr val="C00000"/>
                </a:solidFill>
              </a:rPr>
              <a:t>类</a:t>
            </a:r>
            <a:r>
              <a:rPr lang="zh-CN" altLang="zh-CN" b="1" dirty="0"/>
              <a:t>是面向对象语言中最重要的一种数据类型，可以用类来声明变量。在面向对象语言中，用类声明的变量被称为</a:t>
            </a:r>
            <a:r>
              <a:rPr lang="zh-CN" altLang="zh-CN" b="1" dirty="0">
                <a:solidFill>
                  <a:srgbClr val="C00000"/>
                </a:solidFill>
              </a:rPr>
              <a:t>对象</a:t>
            </a:r>
            <a:endParaRPr lang="en-US" altLang="zh-CN" b="1" dirty="0">
              <a:solidFill>
                <a:srgbClr val="C00000"/>
              </a:solidFill>
            </a:endParaRPr>
          </a:p>
        </p:txBody>
      </p:sp>
      <p:sp>
        <p:nvSpPr>
          <p:cNvPr id="5" name="矩形 4"/>
          <p:cNvSpPr/>
          <p:nvPr/>
        </p:nvSpPr>
        <p:spPr>
          <a:xfrm>
            <a:off x="2363154" y="989241"/>
            <a:ext cx="6606480" cy="646331"/>
          </a:xfrm>
          <a:prstGeom prst="rect">
            <a:avLst/>
          </a:prstGeom>
        </p:spPr>
        <p:txBody>
          <a:bodyPr wrap="square">
            <a:spAutoFit/>
          </a:bodyPr>
          <a:lstStyle/>
          <a:p>
            <a:r>
              <a:rPr lang="zh-CN" altLang="en-US" dirty="0" smtClean="0"/>
              <a:t>构造方法是类中的一种特殊方法（见</a:t>
            </a:r>
            <a:r>
              <a:rPr lang="en-US" altLang="zh-CN" dirty="0" smtClean="0"/>
              <a:t>4.2.6</a:t>
            </a:r>
            <a:r>
              <a:rPr lang="zh-CN" altLang="en-US" dirty="0" smtClean="0"/>
              <a:t>，其</a:t>
            </a:r>
            <a:r>
              <a:rPr lang="zh-CN" altLang="en-US" b="1" dirty="0" smtClean="0"/>
              <a:t>名字和类名相同且没有类型</a:t>
            </a:r>
            <a:r>
              <a:rPr lang="zh-CN" altLang="en-US" dirty="0" smtClean="0"/>
              <a:t>），当程序用类创建对象时需使用它的构造方法。</a:t>
            </a:r>
            <a:endParaRPr lang="zh-CN" altLang="en-US" dirty="0"/>
          </a:p>
        </p:txBody>
      </p:sp>
      <p:sp>
        <p:nvSpPr>
          <p:cNvPr id="7" name="矩形 6"/>
          <p:cNvSpPr/>
          <p:nvPr/>
        </p:nvSpPr>
        <p:spPr>
          <a:xfrm>
            <a:off x="2323726" y="1641574"/>
            <a:ext cx="6712770" cy="923330"/>
          </a:xfrm>
          <a:prstGeom prst="rect">
            <a:avLst/>
          </a:prstGeom>
        </p:spPr>
        <p:txBody>
          <a:bodyPr wrap="square">
            <a:spAutoFit/>
          </a:bodyPr>
          <a:lstStyle/>
          <a:p>
            <a:r>
              <a:rPr lang="en-US" altLang="zh-CN" b="1" dirty="0"/>
              <a:t>1</a:t>
            </a:r>
            <a:r>
              <a:rPr lang="zh-CN" altLang="zh-CN" b="1" dirty="0"/>
              <a:t>．默认的构造</a:t>
            </a:r>
            <a:r>
              <a:rPr lang="zh-CN" altLang="zh-CN" b="1" dirty="0" smtClean="0"/>
              <a:t>方法</a:t>
            </a:r>
            <a:r>
              <a:rPr lang="en-US" altLang="zh-CN" b="1" dirty="0" smtClean="0"/>
              <a:t>  </a:t>
            </a:r>
            <a:r>
              <a:rPr lang="zh-CN" altLang="zh-CN" dirty="0" smtClean="0"/>
              <a:t>如果</a:t>
            </a:r>
            <a:r>
              <a:rPr lang="zh-CN" altLang="zh-CN" dirty="0"/>
              <a:t>类中没有编写构造方法，系统会默认该类只有一个构造方法，该默认的构造方法是无参数的，且方法体中没有</a:t>
            </a:r>
            <a:r>
              <a:rPr lang="zh-CN" altLang="zh-CN" dirty="0" smtClean="0"/>
              <a:t>语句</a:t>
            </a:r>
            <a:r>
              <a:rPr lang="zh-CN" altLang="en-US" dirty="0" smtClean="0"/>
              <a:t>。</a:t>
            </a:r>
            <a:endParaRPr lang="zh-CN" altLang="zh-CN" dirty="0"/>
          </a:p>
        </p:txBody>
      </p:sp>
      <p:sp>
        <p:nvSpPr>
          <p:cNvPr id="13" name="矩形 12"/>
          <p:cNvSpPr/>
          <p:nvPr/>
        </p:nvSpPr>
        <p:spPr>
          <a:xfrm>
            <a:off x="2310009" y="2564904"/>
            <a:ext cx="6712770" cy="646331"/>
          </a:xfrm>
          <a:prstGeom prst="rect">
            <a:avLst/>
          </a:prstGeom>
        </p:spPr>
        <p:txBody>
          <a:bodyPr wrap="square">
            <a:spAutoFit/>
          </a:bodyPr>
          <a:lstStyle/>
          <a:p>
            <a:r>
              <a:rPr lang="en-US" altLang="zh-CN" b="1" dirty="0" smtClean="0"/>
              <a:t>2</a:t>
            </a:r>
            <a:r>
              <a:rPr lang="zh-CN" altLang="en-US" b="1" dirty="0" smtClean="0"/>
              <a:t>．自定义构造方法  </a:t>
            </a:r>
            <a:r>
              <a:rPr lang="zh-CN" altLang="en-US" dirty="0" smtClean="0"/>
              <a:t>如果定义了一个或多个构造方法，那么</a:t>
            </a:r>
            <a:r>
              <a:rPr lang="en-US" altLang="zh-CN" dirty="0" smtClean="0"/>
              <a:t>Java</a:t>
            </a:r>
            <a:r>
              <a:rPr lang="zh-CN" altLang="en-US" dirty="0" smtClean="0"/>
              <a:t>不提供默认的构造方法，例如，下列</a:t>
            </a:r>
            <a:r>
              <a:rPr lang="en-US" altLang="zh-CN" dirty="0" smtClean="0"/>
              <a:t>Point</a:t>
            </a:r>
            <a:r>
              <a:rPr lang="zh-CN" altLang="en-US" dirty="0" smtClean="0"/>
              <a:t>类有两个构造方法。</a:t>
            </a:r>
            <a:endParaRPr lang="zh-CN" altLang="en-US" dirty="0"/>
          </a:p>
        </p:txBody>
      </p:sp>
      <p:sp>
        <p:nvSpPr>
          <p:cNvPr id="14" name="矩形 13"/>
          <p:cNvSpPr/>
          <p:nvPr/>
        </p:nvSpPr>
        <p:spPr>
          <a:xfrm>
            <a:off x="2887811" y="3789040"/>
            <a:ext cx="4572000" cy="1754326"/>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r>
              <a:rPr lang="en-US" altLang="zh-CN" dirty="0" smtClean="0"/>
              <a:t>class Point {</a:t>
            </a:r>
          </a:p>
          <a:p>
            <a:r>
              <a:rPr lang="en-US" altLang="zh-CN" dirty="0" smtClean="0"/>
              <a:t>    Point() {</a:t>
            </a:r>
          </a:p>
          <a:p>
            <a:r>
              <a:rPr lang="en-US" altLang="zh-CN" dirty="0" smtClean="0"/>
              <a:t>    }</a:t>
            </a:r>
          </a:p>
          <a:p>
            <a:r>
              <a:rPr lang="en-US" altLang="zh-CN" dirty="0" smtClean="0"/>
              <a:t>    Point(</a:t>
            </a:r>
            <a:r>
              <a:rPr lang="en-US" altLang="zh-CN" dirty="0" err="1" smtClean="0"/>
              <a:t>int</a:t>
            </a:r>
            <a:r>
              <a:rPr lang="en-US" altLang="zh-CN" dirty="0" smtClean="0"/>
              <a:t> </a:t>
            </a:r>
            <a:r>
              <a:rPr lang="en-US" altLang="zh-CN" dirty="0" err="1" smtClean="0"/>
              <a:t>a,int</a:t>
            </a:r>
            <a:r>
              <a:rPr lang="en-US" altLang="zh-CN" dirty="0" smtClean="0"/>
              <a:t> b) { </a:t>
            </a:r>
          </a:p>
          <a:p>
            <a:r>
              <a:rPr lang="en-US" altLang="zh-CN" dirty="0" smtClean="0"/>
              <a:t>    }</a:t>
            </a:r>
          </a:p>
          <a:p>
            <a:r>
              <a:rPr lang="en-US" altLang="zh-CN" dirty="0" smtClean="0"/>
              <a:t>}</a:t>
            </a:r>
            <a:endParaRPr lang="zh-CN" altLang="en-US" dirty="0"/>
          </a:p>
        </p:txBody>
      </p:sp>
    </p:spTree>
    <p:extLst>
      <p:ext uri="{BB962C8B-B14F-4D97-AF65-F5344CB8AC3E}">
        <p14:creationId xmlns:p14="http://schemas.microsoft.com/office/powerpoint/2010/main" val="859836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700" b="1" dirty="0"/>
              <a:t>4.3 </a:t>
            </a:r>
            <a:r>
              <a:rPr lang="zh-CN" altLang="zh-CN" sz="2700" b="1" dirty="0"/>
              <a:t>对象</a:t>
            </a: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107504" y="908720"/>
            <a:ext cx="1872208" cy="2160240"/>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4.3.1  </a:t>
            </a:r>
            <a:r>
              <a:rPr lang="zh-CN" altLang="en-US" sz="1800" b="1" dirty="0" smtClean="0">
                <a:solidFill>
                  <a:srgbClr val="C00000"/>
                </a:solidFill>
              </a:rPr>
              <a:t>构造方法</a:t>
            </a:r>
          </a:p>
          <a:p>
            <a:r>
              <a:rPr lang="en-US" altLang="zh-CN" sz="1800" b="1" dirty="0" smtClean="0">
                <a:solidFill>
                  <a:srgbClr val="0070C0"/>
                </a:solidFill>
              </a:rPr>
              <a:t>4.3.2  </a:t>
            </a:r>
            <a:r>
              <a:rPr lang="zh-CN" altLang="en-US" sz="1800" b="1" dirty="0" smtClean="0">
                <a:solidFill>
                  <a:srgbClr val="0070C0"/>
                </a:solidFill>
              </a:rPr>
              <a:t>创建对象</a:t>
            </a:r>
          </a:p>
          <a:p>
            <a:r>
              <a:rPr lang="en-US" altLang="zh-CN" sz="1800" b="1" dirty="0" smtClean="0">
                <a:solidFill>
                  <a:srgbClr val="0070C0"/>
                </a:solidFill>
              </a:rPr>
              <a:t>4.3.3  </a:t>
            </a:r>
            <a:r>
              <a:rPr lang="zh-CN" altLang="en-US" sz="1800" b="1" dirty="0" smtClean="0">
                <a:solidFill>
                  <a:srgbClr val="0070C0"/>
                </a:solidFill>
              </a:rPr>
              <a:t>使用对象</a:t>
            </a:r>
          </a:p>
          <a:p>
            <a:r>
              <a:rPr lang="en-US" altLang="zh-CN" sz="1800" b="1" dirty="0" smtClean="0">
                <a:solidFill>
                  <a:srgbClr val="0070C0"/>
                </a:solidFill>
              </a:rPr>
              <a:t>4.3.4  </a:t>
            </a:r>
            <a:r>
              <a:rPr lang="zh-CN" altLang="en-US" sz="1800" b="1" dirty="0" smtClean="0">
                <a:solidFill>
                  <a:srgbClr val="0070C0"/>
                </a:solidFill>
              </a:rPr>
              <a:t>对象的引用和实体</a:t>
            </a:r>
            <a:endParaRPr lang="zh-CN" altLang="en-US" dirty="0">
              <a:solidFill>
                <a:srgbClr val="C00000"/>
              </a:solidFill>
            </a:endParaRPr>
          </a:p>
        </p:txBody>
      </p:sp>
      <p:sp>
        <p:nvSpPr>
          <p:cNvPr id="11" name="左箭头 10"/>
          <p:cNvSpPr/>
          <p:nvPr/>
        </p:nvSpPr>
        <p:spPr>
          <a:xfrm>
            <a:off x="1952822" y="1006559"/>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63154" y="989241"/>
            <a:ext cx="6606480" cy="1200329"/>
          </a:xfrm>
          <a:prstGeom prst="rect">
            <a:avLst/>
          </a:prstGeom>
        </p:spPr>
        <p:txBody>
          <a:bodyPr wrap="square">
            <a:spAutoFit/>
          </a:bodyPr>
          <a:lstStyle/>
          <a:p>
            <a:r>
              <a:rPr lang="en-US" altLang="zh-CN" b="1" dirty="0"/>
              <a:t>3</a:t>
            </a:r>
            <a:r>
              <a:rPr lang="zh-CN" altLang="zh-CN" b="1" dirty="0"/>
              <a:t>．构造方法没有类型</a:t>
            </a:r>
          </a:p>
          <a:p>
            <a:r>
              <a:rPr lang="zh-CN" altLang="zh-CN" dirty="0"/>
              <a:t>需要特别注意的是，构造方法</a:t>
            </a:r>
            <a:r>
              <a:rPr lang="zh-CN" altLang="zh-CN" b="1" dirty="0"/>
              <a:t>没有类型</a:t>
            </a:r>
            <a:r>
              <a:rPr lang="zh-CN" altLang="zh-CN" dirty="0"/>
              <a:t>，下列</a:t>
            </a:r>
            <a:r>
              <a:rPr lang="en-US" altLang="zh-CN" dirty="0"/>
              <a:t>Point</a:t>
            </a:r>
            <a:r>
              <a:rPr lang="zh-CN" altLang="zh-CN" dirty="0"/>
              <a:t>类中只有一个构造方法，其中的</a:t>
            </a:r>
            <a:r>
              <a:rPr lang="en-US" altLang="zh-CN" dirty="0"/>
              <a:t>void Point(</a:t>
            </a:r>
            <a:r>
              <a:rPr lang="en-US" altLang="zh-CN" dirty="0" err="1"/>
              <a:t>int</a:t>
            </a:r>
            <a:r>
              <a:rPr lang="en-US" altLang="zh-CN" dirty="0"/>
              <a:t> </a:t>
            </a:r>
            <a:r>
              <a:rPr lang="en-US" altLang="zh-CN" dirty="0" err="1"/>
              <a:t>a,int</a:t>
            </a:r>
            <a:r>
              <a:rPr lang="en-US" altLang="zh-CN" dirty="0"/>
              <a:t> b)</a:t>
            </a:r>
            <a:r>
              <a:rPr lang="zh-CN" altLang="zh-CN" dirty="0"/>
              <a:t>和</a:t>
            </a:r>
            <a:r>
              <a:rPr lang="en-US" altLang="zh-CN" dirty="0" err="1"/>
              <a:t>int</a:t>
            </a:r>
            <a:r>
              <a:rPr lang="en-US" altLang="zh-CN" dirty="0"/>
              <a:t> Point()</a:t>
            </a:r>
            <a:r>
              <a:rPr lang="zh-CN" altLang="zh-CN" dirty="0"/>
              <a:t>都不是构造方法。</a:t>
            </a:r>
          </a:p>
        </p:txBody>
      </p:sp>
      <p:sp>
        <p:nvSpPr>
          <p:cNvPr id="14" name="矩形 13"/>
          <p:cNvSpPr/>
          <p:nvPr/>
        </p:nvSpPr>
        <p:spPr>
          <a:xfrm>
            <a:off x="2132842" y="2189570"/>
            <a:ext cx="6836792" cy="397031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class Point {</a:t>
            </a:r>
          </a:p>
          <a:p>
            <a:r>
              <a:rPr lang="en-US" altLang="zh-CN" dirty="0" smtClean="0"/>
              <a:t>    </a:t>
            </a:r>
            <a:r>
              <a:rPr lang="en-US" altLang="zh-CN" dirty="0" err="1" smtClean="0"/>
              <a:t>int</a:t>
            </a:r>
            <a:r>
              <a:rPr lang="en-US" altLang="zh-CN" dirty="0" smtClean="0"/>
              <a:t> </a:t>
            </a:r>
            <a:r>
              <a:rPr lang="en-US" altLang="zh-CN" dirty="0" err="1" smtClean="0"/>
              <a:t>x,y</a:t>
            </a:r>
            <a:r>
              <a:rPr lang="en-US" altLang="zh-CN" dirty="0" smtClean="0"/>
              <a:t>;</a:t>
            </a:r>
          </a:p>
          <a:p>
            <a:r>
              <a:rPr lang="en-US" altLang="zh-CN" dirty="0" smtClean="0"/>
              <a:t>    Point() {             //</a:t>
            </a:r>
            <a:r>
              <a:rPr lang="zh-CN" altLang="en-US" dirty="0" smtClean="0"/>
              <a:t>是构造方法</a:t>
            </a:r>
          </a:p>
          <a:p>
            <a:r>
              <a:rPr lang="zh-CN" altLang="en-US" dirty="0" smtClean="0"/>
              <a:t>         </a:t>
            </a:r>
            <a:r>
              <a:rPr lang="en-US" altLang="zh-CN" dirty="0" smtClean="0"/>
              <a:t>x = 1;</a:t>
            </a:r>
          </a:p>
          <a:p>
            <a:r>
              <a:rPr lang="en-US" altLang="zh-CN" dirty="0" smtClean="0"/>
              <a:t>         y = 1;</a:t>
            </a:r>
          </a:p>
          <a:p>
            <a:r>
              <a:rPr lang="en-US" altLang="zh-CN" dirty="0" smtClean="0"/>
              <a:t>    }</a:t>
            </a:r>
          </a:p>
          <a:p>
            <a:r>
              <a:rPr lang="en-US" altLang="zh-CN" dirty="0" smtClean="0"/>
              <a:t>    void Point(</a:t>
            </a:r>
            <a:r>
              <a:rPr lang="en-US" altLang="zh-CN" dirty="0" err="1" smtClean="0"/>
              <a:t>int</a:t>
            </a:r>
            <a:r>
              <a:rPr lang="en-US" altLang="zh-CN" dirty="0" smtClean="0"/>
              <a:t> </a:t>
            </a:r>
            <a:r>
              <a:rPr lang="en-US" altLang="zh-CN" dirty="0" err="1" smtClean="0"/>
              <a:t>a,int</a:t>
            </a:r>
            <a:r>
              <a:rPr lang="en-US" altLang="zh-CN" dirty="0" smtClean="0"/>
              <a:t> b) { //</a:t>
            </a:r>
            <a:r>
              <a:rPr lang="zh-CN" altLang="en-US" b="1" dirty="0" smtClean="0"/>
              <a:t>不是构造方法</a:t>
            </a:r>
            <a:r>
              <a:rPr lang="zh-CN" altLang="en-US" dirty="0" smtClean="0"/>
              <a:t>（该方法的类型是</a:t>
            </a:r>
            <a:r>
              <a:rPr lang="en-US" altLang="zh-CN" dirty="0" smtClean="0"/>
              <a:t>void</a:t>
            </a:r>
            <a:r>
              <a:rPr lang="zh-CN" altLang="en-US" dirty="0" smtClean="0"/>
              <a:t>）</a:t>
            </a:r>
          </a:p>
          <a:p>
            <a:r>
              <a:rPr lang="zh-CN" altLang="en-US" dirty="0" smtClean="0"/>
              <a:t>         </a:t>
            </a:r>
            <a:r>
              <a:rPr lang="en-US" altLang="zh-CN" dirty="0" smtClean="0"/>
              <a:t>x = a;</a:t>
            </a:r>
          </a:p>
          <a:p>
            <a:r>
              <a:rPr lang="en-US" altLang="zh-CN" dirty="0" smtClean="0"/>
              <a:t>         y = b;</a:t>
            </a:r>
          </a:p>
          <a:p>
            <a:r>
              <a:rPr lang="en-US" altLang="zh-CN" dirty="0" smtClean="0"/>
              <a:t>    }</a:t>
            </a:r>
          </a:p>
          <a:p>
            <a:r>
              <a:rPr lang="en-US" altLang="zh-CN" dirty="0" smtClean="0"/>
              <a:t>    </a:t>
            </a:r>
            <a:r>
              <a:rPr lang="en-US" altLang="zh-CN" dirty="0" err="1" smtClean="0"/>
              <a:t>int</a:t>
            </a:r>
            <a:r>
              <a:rPr lang="en-US" altLang="zh-CN" dirty="0" smtClean="0"/>
              <a:t> Point() {      //</a:t>
            </a:r>
            <a:r>
              <a:rPr lang="zh-CN" altLang="en-US" b="1" dirty="0" smtClean="0"/>
              <a:t>不是构造方法</a:t>
            </a:r>
            <a:r>
              <a:rPr lang="zh-CN" altLang="en-US" dirty="0" smtClean="0"/>
              <a:t>（该方法的类型是</a:t>
            </a:r>
            <a:r>
              <a:rPr lang="en-US" altLang="zh-CN" dirty="0" err="1" smtClean="0"/>
              <a:t>int</a:t>
            </a:r>
            <a:r>
              <a:rPr lang="zh-CN" altLang="en-US" dirty="0" smtClean="0"/>
              <a:t>）</a:t>
            </a:r>
          </a:p>
          <a:p>
            <a:r>
              <a:rPr lang="zh-CN" altLang="en-US" dirty="0" smtClean="0"/>
              <a:t>        </a:t>
            </a:r>
            <a:r>
              <a:rPr lang="en-US" altLang="zh-CN" dirty="0" smtClean="0"/>
              <a:t>return 12;</a:t>
            </a:r>
          </a:p>
          <a:p>
            <a:r>
              <a:rPr lang="en-US" altLang="zh-CN" dirty="0" smtClean="0"/>
              <a:t>    }</a:t>
            </a:r>
          </a:p>
          <a:p>
            <a:r>
              <a:rPr lang="en-US" altLang="zh-CN" dirty="0" smtClean="0"/>
              <a:t>}</a:t>
            </a:r>
            <a:endParaRPr lang="zh-CN" altLang="en-US" dirty="0"/>
          </a:p>
        </p:txBody>
      </p:sp>
    </p:spTree>
    <p:extLst>
      <p:ext uri="{BB962C8B-B14F-4D97-AF65-F5344CB8AC3E}">
        <p14:creationId xmlns:p14="http://schemas.microsoft.com/office/powerpoint/2010/main" val="346233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700" b="1" dirty="0"/>
              <a:t>4.3 </a:t>
            </a:r>
            <a:r>
              <a:rPr lang="zh-CN" altLang="zh-CN" sz="2700" b="1" dirty="0"/>
              <a:t>对象</a:t>
            </a: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107504" y="908720"/>
            <a:ext cx="1872208" cy="2160240"/>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4.3.1  </a:t>
            </a:r>
            <a:r>
              <a:rPr lang="zh-CN" altLang="en-US" sz="1800" b="1" dirty="0" smtClean="0">
                <a:solidFill>
                  <a:srgbClr val="0070C0"/>
                </a:solidFill>
              </a:rPr>
              <a:t>构造方法</a:t>
            </a:r>
          </a:p>
          <a:p>
            <a:r>
              <a:rPr lang="en-US" altLang="zh-CN" sz="1800" b="1" dirty="0" smtClean="0">
                <a:solidFill>
                  <a:srgbClr val="C00000"/>
                </a:solidFill>
              </a:rPr>
              <a:t>4.3.2  </a:t>
            </a:r>
            <a:r>
              <a:rPr lang="zh-CN" altLang="en-US" sz="1800" b="1" dirty="0" smtClean="0">
                <a:solidFill>
                  <a:srgbClr val="C00000"/>
                </a:solidFill>
              </a:rPr>
              <a:t>创建对象</a:t>
            </a:r>
          </a:p>
          <a:p>
            <a:r>
              <a:rPr lang="en-US" altLang="zh-CN" sz="1800" b="1" dirty="0" smtClean="0">
                <a:solidFill>
                  <a:srgbClr val="0070C0"/>
                </a:solidFill>
              </a:rPr>
              <a:t>4.3.3  </a:t>
            </a:r>
            <a:r>
              <a:rPr lang="zh-CN" altLang="en-US" sz="1800" b="1" dirty="0" smtClean="0">
                <a:solidFill>
                  <a:srgbClr val="0070C0"/>
                </a:solidFill>
              </a:rPr>
              <a:t>使用对象</a:t>
            </a:r>
          </a:p>
          <a:p>
            <a:r>
              <a:rPr lang="en-US" altLang="zh-CN" sz="1800" b="1" dirty="0" smtClean="0">
                <a:solidFill>
                  <a:srgbClr val="0070C0"/>
                </a:solidFill>
              </a:rPr>
              <a:t>4.3.4  </a:t>
            </a:r>
            <a:r>
              <a:rPr lang="zh-CN" altLang="en-US" sz="1800" b="1" dirty="0" smtClean="0">
                <a:solidFill>
                  <a:srgbClr val="0070C0"/>
                </a:solidFill>
              </a:rPr>
              <a:t>对象的引用和实体</a:t>
            </a:r>
            <a:endParaRPr lang="zh-CN" altLang="en-US" dirty="0">
              <a:solidFill>
                <a:srgbClr val="C00000"/>
              </a:solidFill>
            </a:endParaRPr>
          </a:p>
        </p:txBody>
      </p:sp>
      <p:sp>
        <p:nvSpPr>
          <p:cNvPr id="11" name="左箭头 10"/>
          <p:cNvSpPr/>
          <p:nvPr/>
        </p:nvSpPr>
        <p:spPr>
          <a:xfrm>
            <a:off x="1952822" y="1273591"/>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44860" y="566285"/>
            <a:ext cx="6606480" cy="923330"/>
          </a:xfrm>
          <a:prstGeom prst="rect">
            <a:avLst/>
          </a:prstGeom>
        </p:spPr>
        <p:txBody>
          <a:bodyPr wrap="square">
            <a:spAutoFit/>
          </a:bodyPr>
          <a:lstStyle/>
          <a:p>
            <a:r>
              <a:rPr lang="en-US" altLang="zh-CN" b="1" dirty="0"/>
              <a:t>1</a:t>
            </a:r>
            <a:r>
              <a:rPr lang="zh-CN" altLang="zh-CN" b="1" dirty="0"/>
              <a:t>．对象的声明</a:t>
            </a:r>
          </a:p>
          <a:p>
            <a:r>
              <a:rPr lang="zh-CN" altLang="zh-CN" dirty="0"/>
              <a:t>一般格式为</a:t>
            </a:r>
            <a:r>
              <a:rPr lang="zh-CN" altLang="zh-CN" dirty="0" smtClean="0"/>
              <a:t>：类</a:t>
            </a:r>
            <a:r>
              <a:rPr lang="zh-CN" altLang="zh-CN" dirty="0"/>
              <a:t>的名字 对象名字</a:t>
            </a:r>
            <a:r>
              <a:rPr lang="en-US" altLang="zh-CN" dirty="0" smtClean="0"/>
              <a:t>; </a:t>
            </a:r>
            <a:r>
              <a:rPr lang="zh-CN" altLang="zh-CN" dirty="0" smtClean="0"/>
              <a:t>如</a:t>
            </a:r>
            <a:r>
              <a:rPr lang="zh-CN" altLang="zh-CN" dirty="0"/>
              <a:t>：</a:t>
            </a:r>
          </a:p>
          <a:p>
            <a:r>
              <a:rPr lang="en-US" altLang="zh-CN" dirty="0"/>
              <a:t> </a:t>
            </a:r>
            <a:r>
              <a:rPr lang="en-US" altLang="zh-CN" dirty="0" smtClean="0"/>
              <a:t>         </a:t>
            </a:r>
            <a:r>
              <a:rPr lang="en-US" altLang="zh-CN" b="1" dirty="0" smtClean="0">
                <a:solidFill>
                  <a:srgbClr val="C00000"/>
                </a:solidFill>
              </a:rPr>
              <a:t>Point  p</a:t>
            </a:r>
            <a:r>
              <a:rPr lang="en-US" altLang="zh-CN" b="1" dirty="0">
                <a:solidFill>
                  <a:srgbClr val="C00000"/>
                </a:solidFill>
              </a:rPr>
              <a:t>;</a:t>
            </a:r>
            <a:endParaRPr lang="zh-CN" altLang="zh-CN" b="1" dirty="0">
              <a:solidFill>
                <a:srgbClr val="C00000"/>
              </a:solidFill>
            </a:endParaRPr>
          </a:p>
        </p:txBody>
      </p:sp>
      <p:sp>
        <p:nvSpPr>
          <p:cNvPr id="3" name="矩形 2"/>
          <p:cNvSpPr/>
          <p:nvPr/>
        </p:nvSpPr>
        <p:spPr>
          <a:xfrm>
            <a:off x="2344860" y="196275"/>
            <a:ext cx="621957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zh-CN" b="1" dirty="0"/>
              <a:t>创建一个对象包括</a:t>
            </a:r>
            <a:r>
              <a:rPr lang="zh-CN" altLang="zh-CN" b="1" dirty="0">
                <a:solidFill>
                  <a:srgbClr val="C00000"/>
                </a:solidFill>
              </a:rPr>
              <a:t>对象的声明</a:t>
            </a:r>
            <a:r>
              <a:rPr lang="zh-CN" altLang="zh-CN" b="1" dirty="0"/>
              <a:t>和</a:t>
            </a:r>
            <a:r>
              <a:rPr lang="zh-CN" altLang="zh-CN" b="1" dirty="0">
                <a:solidFill>
                  <a:srgbClr val="C00000"/>
                </a:solidFill>
              </a:rPr>
              <a:t>为对象分配变量</a:t>
            </a:r>
            <a:r>
              <a:rPr lang="zh-CN" altLang="zh-CN" b="1" dirty="0"/>
              <a:t>两个步骤。</a:t>
            </a:r>
          </a:p>
        </p:txBody>
      </p:sp>
      <p:sp>
        <p:nvSpPr>
          <p:cNvPr id="6" name="矩形 5"/>
          <p:cNvSpPr/>
          <p:nvPr/>
        </p:nvSpPr>
        <p:spPr>
          <a:xfrm>
            <a:off x="2340296" y="1381603"/>
            <a:ext cx="6627614" cy="1200329"/>
          </a:xfrm>
          <a:prstGeom prst="rect">
            <a:avLst/>
          </a:prstGeom>
        </p:spPr>
        <p:txBody>
          <a:bodyPr wrap="square">
            <a:spAutoFit/>
          </a:bodyPr>
          <a:lstStyle/>
          <a:p>
            <a:r>
              <a:rPr lang="en-US" altLang="zh-CN" b="1" dirty="0"/>
              <a:t>2</a:t>
            </a:r>
            <a:r>
              <a:rPr lang="zh-CN" altLang="zh-CN" b="1" dirty="0"/>
              <a:t>．为声明的对象分配变量</a:t>
            </a:r>
          </a:p>
          <a:p>
            <a:r>
              <a:rPr lang="zh-CN" altLang="zh-CN" dirty="0"/>
              <a:t>使用</a:t>
            </a:r>
            <a:r>
              <a:rPr lang="en-US" altLang="zh-CN" b="1" dirty="0">
                <a:solidFill>
                  <a:srgbClr val="C00000"/>
                </a:solidFill>
              </a:rPr>
              <a:t>new</a:t>
            </a:r>
            <a:r>
              <a:rPr lang="zh-CN" altLang="zh-CN" b="1" dirty="0">
                <a:solidFill>
                  <a:srgbClr val="C00000"/>
                </a:solidFill>
              </a:rPr>
              <a:t>运算符</a:t>
            </a:r>
            <a:r>
              <a:rPr lang="zh-CN" altLang="zh-CN" dirty="0"/>
              <a:t>和类的</a:t>
            </a:r>
            <a:r>
              <a:rPr lang="zh-CN" altLang="zh-CN" b="1" dirty="0">
                <a:solidFill>
                  <a:srgbClr val="C00000"/>
                </a:solidFill>
              </a:rPr>
              <a:t>构造方法</a:t>
            </a:r>
            <a:r>
              <a:rPr lang="zh-CN" altLang="zh-CN" dirty="0"/>
              <a:t>为声明的对象</a:t>
            </a:r>
            <a:r>
              <a:rPr lang="zh-CN" altLang="zh-CN" b="1" dirty="0">
                <a:solidFill>
                  <a:srgbClr val="C00000"/>
                </a:solidFill>
              </a:rPr>
              <a:t>分配变量</a:t>
            </a:r>
            <a:r>
              <a:rPr lang="zh-CN" altLang="zh-CN" dirty="0"/>
              <a:t>，即创建对象。如果类中没有构造方法，系统会调用默认的构造方法，默认的构造方法是无参数的，且方法体中没有语句</a:t>
            </a:r>
            <a:r>
              <a:rPr lang="zh-CN" altLang="zh-CN" dirty="0" smtClean="0"/>
              <a:t>。</a:t>
            </a:r>
            <a:r>
              <a:rPr lang="zh-CN" altLang="zh-CN" dirty="0"/>
              <a:t>简单的</a:t>
            </a:r>
            <a:r>
              <a:rPr lang="zh-CN" altLang="zh-CN" dirty="0" smtClean="0">
                <a:hlinkClick r:id="rId2" action="ppaction://hlinkfile"/>
              </a:rPr>
              <a:t>例子</a:t>
            </a:r>
            <a:r>
              <a:rPr lang="en-US" altLang="zh-CN" dirty="0" smtClean="0">
                <a:hlinkClick r:id="rId2" action="ppaction://hlinkfile"/>
              </a:rPr>
              <a:t>1</a:t>
            </a:r>
            <a:r>
              <a:rPr lang="zh-CN" altLang="en-US" dirty="0" smtClean="0"/>
              <a:t>。</a:t>
            </a:r>
            <a:endParaRPr lang="zh-CN" altLang="en-US" dirty="0"/>
          </a:p>
        </p:txBody>
      </p:sp>
      <p:sp>
        <p:nvSpPr>
          <p:cNvPr id="7" name="矩形 6"/>
          <p:cNvSpPr/>
          <p:nvPr/>
        </p:nvSpPr>
        <p:spPr>
          <a:xfrm>
            <a:off x="611560" y="3248620"/>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smtClean="0">
                <a:hlinkClick r:id="rId2" action="ppaction://hlinkfile"/>
              </a:rPr>
              <a:t>例子</a:t>
            </a:r>
            <a:r>
              <a:rPr lang="en-US" altLang="zh-CN" dirty="0" smtClean="0">
                <a:hlinkClick r:id="rId2" action="ppaction://hlinkfile"/>
              </a:rPr>
              <a:t>1</a:t>
            </a:r>
            <a:endParaRPr lang="zh-CN" altLang="en-US" dirty="0"/>
          </a:p>
        </p:txBody>
      </p:sp>
      <p:sp>
        <p:nvSpPr>
          <p:cNvPr id="8" name="矩形 7"/>
          <p:cNvSpPr/>
          <p:nvPr/>
        </p:nvSpPr>
        <p:spPr>
          <a:xfrm>
            <a:off x="2360859" y="2576797"/>
            <a:ext cx="6480720" cy="397031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class </a:t>
            </a:r>
            <a:r>
              <a:rPr lang="en-US" altLang="zh-CN" dirty="0" err="1" smtClean="0"/>
              <a:t>XiyoujiRenwu</a:t>
            </a:r>
            <a:r>
              <a:rPr lang="en-US" altLang="zh-CN" dirty="0" smtClean="0"/>
              <a:t> {</a:t>
            </a:r>
          </a:p>
          <a:p>
            <a:r>
              <a:rPr lang="en-US" altLang="zh-CN" dirty="0" smtClean="0"/>
              <a:t>     float </a:t>
            </a:r>
            <a:r>
              <a:rPr lang="en-US" altLang="zh-CN" dirty="0" err="1" smtClean="0"/>
              <a:t>height,weight</a:t>
            </a:r>
            <a:r>
              <a:rPr lang="en-US" altLang="zh-CN" dirty="0" smtClean="0"/>
              <a:t>;</a:t>
            </a:r>
          </a:p>
          <a:p>
            <a:r>
              <a:rPr lang="en-US" altLang="zh-CN" dirty="0" smtClean="0"/>
              <a:t>     String head, ear;</a:t>
            </a:r>
          </a:p>
          <a:p>
            <a:r>
              <a:rPr lang="en-US" altLang="zh-CN" dirty="0" smtClean="0"/>
              <a:t>     void speak(String s) {</a:t>
            </a:r>
          </a:p>
          <a:p>
            <a:r>
              <a:rPr lang="en-US" altLang="zh-CN" dirty="0" smtClean="0"/>
              <a:t>          </a:t>
            </a:r>
            <a:r>
              <a:rPr lang="en-US" altLang="zh-CN" dirty="0" err="1" smtClean="0"/>
              <a:t>System.out.println</a:t>
            </a:r>
            <a:r>
              <a:rPr lang="en-US" altLang="zh-CN" dirty="0" smtClean="0"/>
              <a:t>(s);</a:t>
            </a:r>
          </a:p>
          <a:p>
            <a:r>
              <a:rPr lang="en-US" altLang="zh-CN" dirty="0" smtClean="0"/>
              <a:t>     }</a:t>
            </a:r>
          </a:p>
          <a:p>
            <a:r>
              <a:rPr lang="en-US" altLang="zh-CN" dirty="0" smtClean="0"/>
              <a:t>}</a:t>
            </a:r>
          </a:p>
          <a:p>
            <a:r>
              <a:rPr lang="en-US" altLang="zh-CN" dirty="0" smtClean="0"/>
              <a:t>public class Example4_1 {</a:t>
            </a:r>
          </a:p>
          <a:p>
            <a:r>
              <a:rPr lang="en-US" altLang="zh-CN" dirty="0" smtClean="0"/>
              <a:t>     public static void main(String </a:t>
            </a:r>
            <a:r>
              <a:rPr lang="en-US" altLang="zh-CN" dirty="0" err="1" smtClean="0"/>
              <a:t>args</a:t>
            </a:r>
            <a:r>
              <a:rPr lang="en-US" altLang="zh-CN" dirty="0" smtClean="0"/>
              <a:t>[]) {</a:t>
            </a:r>
          </a:p>
          <a:p>
            <a:r>
              <a:rPr lang="en-US" altLang="zh-CN" dirty="0" smtClean="0"/>
              <a:t>          </a:t>
            </a:r>
            <a:r>
              <a:rPr lang="en-US" altLang="zh-CN" b="1" dirty="0" err="1" smtClean="0"/>
              <a:t>XiyoujiRenwu</a:t>
            </a:r>
            <a:r>
              <a:rPr lang="en-US" altLang="zh-CN" b="1" dirty="0" smtClean="0"/>
              <a:t> </a:t>
            </a:r>
            <a:r>
              <a:rPr lang="en-US" altLang="zh-CN" b="1" dirty="0" err="1" smtClean="0"/>
              <a:t>zhubajie,sunwukong</a:t>
            </a:r>
            <a:r>
              <a:rPr lang="en-US" altLang="zh-CN" b="1" dirty="0" smtClean="0"/>
              <a:t>;  //</a:t>
            </a:r>
            <a:r>
              <a:rPr lang="zh-CN" altLang="en-US" b="1" dirty="0" smtClean="0"/>
              <a:t>声明对象</a:t>
            </a:r>
          </a:p>
          <a:p>
            <a:r>
              <a:rPr lang="zh-CN" altLang="en-US" b="1" dirty="0" smtClean="0"/>
              <a:t>          </a:t>
            </a:r>
            <a:r>
              <a:rPr lang="en-US" altLang="zh-CN" b="1" dirty="0" err="1" smtClean="0"/>
              <a:t>zhubajie</a:t>
            </a:r>
            <a:r>
              <a:rPr lang="en-US" altLang="zh-CN" b="1" dirty="0" smtClean="0"/>
              <a:t> = new </a:t>
            </a:r>
            <a:r>
              <a:rPr lang="en-US" altLang="zh-CN" b="1" dirty="0" err="1" smtClean="0"/>
              <a:t>XiyoujiRenwu</a:t>
            </a:r>
            <a:r>
              <a:rPr lang="en-US" altLang="zh-CN" b="1" dirty="0" smtClean="0"/>
              <a:t>();          //</a:t>
            </a:r>
            <a:r>
              <a:rPr lang="zh-CN" altLang="en-US" b="1" dirty="0" smtClean="0"/>
              <a:t>为对象分配变量</a:t>
            </a:r>
          </a:p>
          <a:p>
            <a:r>
              <a:rPr lang="zh-CN" altLang="en-US" b="1" dirty="0" smtClean="0"/>
              <a:t>          </a:t>
            </a:r>
            <a:r>
              <a:rPr lang="en-US" altLang="zh-CN" b="1" dirty="0" err="1" smtClean="0"/>
              <a:t>sunwukong</a:t>
            </a:r>
            <a:r>
              <a:rPr lang="en-US" altLang="zh-CN" b="1" dirty="0" smtClean="0"/>
              <a:t> = new </a:t>
            </a:r>
            <a:r>
              <a:rPr lang="en-US" altLang="zh-CN" b="1" dirty="0" err="1" smtClean="0"/>
              <a:t>XiyoujiRenwu</a:t>
            </a:r>
            <a:r>
              <a:rPr lang="en-US" altLang="zh-CN" b="1" dirty="0" smtClean="0"/>
              <a:t>();</a:t>
            </a:r>
          </a:p>
          <a:p>
            <a:r>
              <a:rPr lang="en-US" altLang="zh-CN" dirty="0" smtClean="0"/>
              <a:t>     }</a:t>
            </a:r>
          </a:p>
          <a:p>
            <a:r>
              <a:rPr lang="en-US" altLang="zh-CN" dirty="0" smtClean="0"/>
              <a:t>}</a:t>
            </a:r>
            <a:endParaRPr lang="zh-CN" altLang="en-US" dirty="0"/>
          </a:p>
        </p:txBody>
      </p:sp>
    </p:spTree>
    <p:extLst>
      <p:ext uri="{BB962C8B-B14F-4D97-AF65-F5344CB8AC3E}">
        <p14:creationId xmlns:p14="http://schemas.microsoft.com/office/powerpoint/2010/main" val="3397658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700" b="1" dirty="0"/>
              <a:t>4.3 </a:t>
            </a:r>
            <a:r>
              <a:rPr lang="zh-CN" altLang="zh-CN" sz="2700" b="1" dirty="0"/>
              <a:t>对象</a:t>
            </a: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107504" y="908720"/>
            <a:ext cx="1872208" cy="2160240"/>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4.3.1  </a:t>
            </a:r>
            <a:r>
              <a:rPr lang="zh-CN" altLang="en-US" sz="1800" b="1" dirty="0" smtClean="0">
                <a:solidFill>
                  <a:srgbClr val="0070C0"/>
                </a:solidFill>
              </a:rPr>
              <a:t>构造方法</a:t>
            </a:r>
          </a:p>
          <a:p>
            <a:r>
              <a:rPr lang="en-US" altLang="zh-CN" sz="1800" b="1" dirty="0" smtClean="0">
                <a:solidFill>
                  <a:srgbClr val="C00000"/>
                </a:solidFill>
              </a:rPr>
              <a:t>4.3.2  </a:t>
            </a:r>
            <a:r>
              <a:rPr lang="zh-CN" altLang="en-US" sz="1800" b="1" dirty="0" smtClean="0">
                <a:solidFill>
                  <a:srgbClr val="C00000"/>
                </a:solidFill>
              </a:rPr>
              <a:t>创建对象</a:t>
            </a:r>
          </a:p>
          <a:p>
            <a:r>
              <a:rPr lang="en-US" altLang="zh-CN" sz="1800" b="1" dirty="0" smtClean="0">
                <a:solidFill>
                  <a:srgbClr val="0070C0"/>
                </a:solidFill>
              </a:rPr>
              <a:t>4.3.3  </a:t>
            </a:r>
            <a:r>
              <a:rPr lang="zh-CN" altLang="en-US" sz="1800" b="1" dirty="0" smtClean="0">
                <a:solidFill>
                  <a:srgbClr val="0070C0"/>
                </a:solidFill>
              </a:rPr>
              <a:t>使用对象</a:t>
            </a:r>
          </a:p>
          <a:p>
            <a:r>
              <a:rPr lang="en-US" altLang="zh-CN" sz="1800" b="1" dirty="0" smtClean="0">
                <a:solidFill>
                  <a:srgbClr val="0070C0"/>
                </a:solidFill>
              </a:rPr>
              <a:t>4.3.4  </a:t>
            </a:r>
            <a:r>
              <a:rPr lang="zh-CN" altLang="en-US" sz="1800" b="1" dirty="0" smtClean="0">
                <a:solidFill>
                  <a:srgbClr val="0070C0"/>
                </a:solidFill>
              </a:rPr>
              <a:t>对象的引用和实体</a:t>
            </a:r>
            <a:endParaRPr lang="zh-CN" altLang="en-US" dirty="0">
              <a:solidFill>
                <a:srgbClr val="C00000"/>
              </a:solidFill>
            </a:endParaRPr>
          </a:p>
        </p:txBody>
      </p:sp>
      <p:sp>
        <p:nvSpPr>
          <p:cNvPr id="11" name="左箭头 10"/>
          <p:cNvSpPr/>
          <p:nvPr/>
        </p:nvSpPr>
        <p:spPr>
          <a:xfrm>
            <a:off x="1952822" y="1273591"/>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60859" y="304094"/>
            <a:ext cx="6627614" cy="369332"/>
          </a:xfrm>
          <a:prstGeom prst="rect">
            <a:avLst/>
          </a:prstGeom>
        </p:spPr>
        <p:txBody>
          <a:bodyPr wrap="square">
            <a:spAutoFit/>
          </a:bodyPr>
          <a:lstStyle/>
          <a:p>
            <a:r>
              <a:rPr lang="en-US" altLang="zh-CN" b="1" dirty="0"/>
              <a:t>3</a:t>
            </a:r>
            <a:r>
              <a:rPr lang="zh-CN" altLang="zh-CN" b="1" dirty="0"/>
              <a:t>．对象的内存模型</a:t>
            </a:r>
          </a:p>
        </p:txBody>
      </p:sp>
      <p:sp>
        <p:nvSpPr>
          <p:cNvPr id="15" name="矩形 14"/>
          <p:cNvSpPr/>
          <p:nvPr/>
        </p:nvSpPr>
        <p:spPr>
          <a:xfrm>
            <a:off x="2312862" y="1031583"/>
            <a:ext cx="5976664" cy="2031325"/>
          </a:xfrm>
          <a:prstGeom prst="rect">
            <a:avLst/>
          </a:prstGeom>
        </p:spPr>
        <p:txBody>
          <a:bodyPr wrap="square">
            <a:spAutoFit/>
          </a:bodyPr>
          <a:lstStyle/>
          <a:p>
            <a:r>
              <a:rPr lang="zh-CN" altLang="en-US" dirty="0" smtClean="0"/>
              <a:t>用</a:t>
            </a:r>
            <a:r>
              <a:rPr lang="en-US" altLang="zh-CN" dirty="0" err="1" smtClean="0"/>
              <a:t>XiyoujiRenwu</a:t>
            </a:r>
            <a:r>
              <a:rPr lang="zh-CN" altLang="en-US" dirty="0" smtClean="0"/>
              <a:t>类声明一个变量</a:t>
            </a:r>
            <a:r>
              <a:rPr lang="en-US" altLang="zh-CN" dirty="0" err="1" smtClean="0"/>
              <a:t>zhubajie</a:t>
            </a:r>
            <a:r>
              <a:rPr lang="zh-CN" altLang="en-US" dirty="0" smtClean="0"/>
              <a:t>，即对象</a:t>
            </a:r>
            <a:r>
              <a:rPr lang="en-US" altLang="zh-CN" dirty="0" err="1" smtClean="0"/>
              <a:t>zhubajie</a:t>
            </a:r>
            <a:r>
              <a:rPr lang="zh-CN" altLang="en-US" dirty="0" smtClean="0"/>
              <a:t>时</a:t>
            </a:r>
            <a:r>
              <a:rPr lang="en-US" altLang="zh-CN" dirty="0" smtClean="0"/>
              <a:t>(</a:t>
            </a:r>
            <a:r>
              <a:rPr lang="zh-CN" altLang="en-US" dirty="0" smtClean="0"/>
              <a:t>如例子</a:t>
            </a:r>
            <a:r>
              <a:rPr lang="en-US" altLang="zh-CN" dirty="0" smtClean="0"/>
              <a:t>1)</a:t>
            </a:r>
          </a:p>
          <a:p>
            <a:endParaRPr lang="en-US" altLang="zh-CN" dirty="0" smtClean="0"/>
          </a:p>
          <a:p>
            <a:r>
              <a:rPr lang="en-US" altLang="zh-CN" b="1" dirty="0" smtClean="0">
                <a:solidFill>
                  <a:srgbClr val="C00000"/>
                </a:solidFill>
              </a:rPr>
              <a:t>       </a:t>
            </a:r>
            <a:r>
              <a:rPr lang="en-US" altLang="zh-CN" b="1" dirty="0" err="1" smtClean="0">
                <a:solidFill>
                  <a:srgbClr val="C00000"/>
                </a:solidFill>
              </a:rPr>
              <a:t>XiyoujiRenwu</a:t>
            </a:r>
            <a:r>
              <a:rPr lang="en-US" altLang="zh-CN" b="1" dirty="0" smtClean="0">
                <a:solidFill>
                  <a:srgbClr val="C00000"/>
                </a:solidFill>
              </a:rPr>
              <a:t>    </a:t>
            </a:r>
            <a:r>
              <a:rPr lang="en-US" altLang="zh-CN" b="1" dirty="0" err="1" smtClean="0">
                <a:solidFill>
                  <a:srgbClr val="C00000"/>
                </a:solidFill>
              </a:rPr>
              <a:t>zhubajie</a:t>
            </a:r>
            <a:r>
              <a:rPr lang="en-US" altLang="zh-CN" b="1" dirty="0" smtClean="0">
                <a:solidFill>
                  <a:srgbClr val="C00000"/>
                </a:solidFill>
              </a:rPr>
              <a:t>;</a:t>
            </a:r>
          </a:p>
          <a:p>
            <a:endParaRPr lang="en-US" altLang="zh-CN" b="1" dirty="0" smtClean="0">
              <a:solidFill>
                <a:srgbClr val="C00000"/>
              </a:solidFill>
            </a:endParaRPr>
          </a:p>
          <a:p>
            <a:r>
              <a:rPr lang="zh-CN" altLang="en-US" dirty="0" smtClean="0"/>
              <a:t>内存模型如图所示。</a:t>
            </a:r>
            <a:r>
              <a:rPr lang="en-US" altLang="zh-CN" dirty="0" err="1" smtClean="0"/>
              <a:t>zhubajie</a:t>
            </a:r>
            <a:r>
              <a:rPr lang="zh-CN" altLang="zh-CN" dirty="0"/>
              <a:t>的内存中还没有任何数据，称这时的</a:t>
            </a:r>
            <a:r>
              <a:rPr lang="en-US" altLang="zh-CN" b="1" dirty="0" err="1"/>
              <a:t>zhubajie</a:t>
            </a:r>
            <a:r>
              <a:rPr lang="zh-CN" altLang="zh-CN" dirty="0"/>
              <a:t>是一个</a:t>
            </a:r>
            <a:r>
              <a:rPr lang="zh-CN" altLang="zh-CN" b="1" dirty="0"/>
              <a:t>空</a:t>
            </a:r>
            <a:r>
              <a:rPr lang="zh-CN" altLang="zh-CN" b="1" dirty="0" smtClean="0"/>
              <a:t>对象</a:t>
            </a:r>
            <a:r>
              <a:rPr lang="zh-CN" altLang="en-US" dirty="0" smtClean="0"/>
              <a:t>。</a:t>
            </a:r>
            <a:endParaRPr lang="zh-CN" altLang="en-US" dirty="0"/>
          </a:p>
        </p:txBody>
      </p:sp>
      <p:pic>
        <p:nvPicPr>
          <p:cNvPr id="450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284984"/>
            <a:ext cx="3916572"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46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700" b="1" dirty="0"/>
              <a:t>4.3 </a:t>
            </a:r>
            <a:r>
              <a:rPr lang="zh-CN" altLang="zh-CN" sz="2700" b="1" dirty="0"/>
              <a:t>对象</a:t>
            </a: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107504" y="908720"/>
            <a:ext cx="1872208" cy="165618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4.3.1  </a:t>
            </a:r>
            <a:r>
              <a:rPr lang="zh-CN" altLang="en-US" sz="1800" b="1" dirty="0" smtClean="0">
                <a:solidFill>
                  <a:srgbClr val="0070C0"/>
                </a:solidFill>
              </a:rPr>
              <a:t>构造方法</a:t>
            </a:r>
          </a:p>
          <a:p>
            <a:r>
              <a:rPr lang="en-US" altLang="zh-CN" sz="1800" b="1" dirty="0" smtClean="0">
                <a:solidFill>
                  <a:srgbClr val="C00000"/>
                </a:solidFill>
              </a:rPr>
              <a:t>4.3.2  </a:t>
            </a:r>
            <a:r>
              <a:rPr lang="zh-CN" altLang="en-US" sz="1800" b="1" dirty="0" smtClean="0">
                <a:solidFill>
                  <a:srgbClr val="C00000"/>
                </a:solidFill>
              </a:rPr>
              <a:t>创建对象</a:t>
            </a:r>
          </a:p>
          <a:p>
            <a:r>
              <a:rPr lang="en-US" altLang="zh-CN" sz="1800" b="1" dirty="0" smtClean="0">
                <a:solidFill>
                  <a:srgbClr val="0070C0"/>
                </a:solidFill>
              </a:rPr>
              <a:t>4.3.3  </a:t>
            </a:r>
            <a:r>
              <a:rPr lang="zh-CN" altLang="en-US" sz="1800" b="1" dirty="0" smtClean="0">
                <a:solidFill>
                  <a:srgbClr val="0070C0"/>
                </a:solidFill>
              </a:rPr>
              <a:t>使用对象</a:t>
            </a:r>
          </a:p>
          <a:p>
            <a:r>
              <a:rPr lang="en-US" altLang="zh-CN" sz="1800" b="1" dirty="0" smtClean="0">
                <a:solidFill>
                  <a:srgbClr val="0070C0"/>
                </a:solidFill>
              </a:rPr>
              <a:t>4.3.4  </a:t>
            </a:r>
            <a:r>
              <a:rPr lang="zh-CN" altLang="en-US" sz="1800" b="1" dirty="0" smtClean="0">
                <a:solidFill>
                  <a:srgbClr val="0070C0"/>
                </a:solidFill>
              </a:rPr>
              <a:t>对象的引用和实体</a:t>
            </a:r>
            <a:endParaRPr lang="zh-CN" altLang="en-US" dirty="0">
              <a:solidFill>
                <a:srgbClr val="C00000"/>
              </a:solidFill>
            </a:endParaRPr>
          </a:p>
        </p:txBody>
      </p:sp>
      <p:sp>
        <p:nvSpPr>
          <p:cNvPr id="11" name="左箭头 10"/>
          <p:cNvSpPr/>
          <p:nvPr/>
        </p:nvSpPr>
        <p:spPr>
          <a:xfrm>
            <a:off x="1952822" y="1273591"/>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60859" y="304094"/>
            <a:ext cx="6627614" cy="369332"/>
          </a:xfrm>
          <a:prstGeom prst="rect">
            <a:avLst/>
          </a:prstGeom>
        </p:spPr>
        <p:txBody>
          <a:bodyPr wrap="square">
            <a:spAutoFit/>
          </a:bodyPr>
          <a:lstStyle/>
          <a:p>
            <a:r>
              <a:rPr lang="en-US" altLang="zh-CN" b="1" dirty="0"/>
              <a:t>3</a:t>
            </a:r>
            <a:r>
              <a:rPr lang="zh-CN" altLang="zh-CN" b="1" dirty="0"/>
              <a:t>．对象的内存模型</a:t>
            </a:r>
          </a:p>
        </p:txBody>
      </p:sp>
      <p:sp>
        <p:nvSpPr>
          <p:cNvPr id="15" name="矩形 14"/>
          <p:cNvSpPr/>
          <p:nvPr/>
        </p:nvSpPr>
        <p:spPr>
          <a:xfrm>
            <a:off x="2312862" y="1031583"/>
            <a:ext cx="5976664" cy="1754326"/>
          </a:xfrm>
          <a:prstGeom prst="rect">
            <a:avLst/>
          </a:prstGeom>
        </p:spPr>
        <p:txBody>
          <a:bodyPr wrap="square">
            <a:spAutoFit/>
          </a:bodyPr>
          <a:lstStyle/>
          <a:p>
            <a:r>
              <a:rPr lang="en-US" altLang="zh-CN" dirty="0" smtClean="0"/>
              <a:t>  </a:t>
            </a:r>
            <a:r>
              <a:rPr lang="en-US" altLang="zh-CN" b="1" dirty="0" smtClean="0">
                <a:solidFill>
                  <a:srgbClr val="C00000"/>
                </a:solidFill>
              </a:rPr>
              <a:t>new </a:t>
            </a:r>
            <a:r>
              <a:rPr lang="en-US" altLang="zh-CN" b="1" dirty="0" err="1" smtClean="0">
                <a:solidFill>
                  <a:srgbClr val="C00000"/>
                </a:solidFill>
              </a:rPr>
              <a:t>XiyoujiRenwu</a:t>
            </a:r>
            <a:r>
              <a:rPr lang="en-US" altLang="zh-CN" b="1" dirty="0" smtClean="0">
                <a:solidFill>
                  <a:srgbClr val="C00000"/>
                </a:solidFill>
              </a:rPr>
              <a:t>()  </a:t>
            </a:r>
            <a:r>
              <a:rPr lang="zh-CN" altLang="en-US" dirty="0" smtClean="0"/>
              <a:t>就会做下列两件事。</a:t>
            </a:r>
          </a:p>
          <a:p>
            <a:r>
              <a:rPr lang="zh-CN" altLang="en-US" dirty="0" smtClean="0"/>
              <a:t>（</a:t>
            </a:r>
            <a:r>
              <a:rPr lang="en-US" altLang="zh-CN" dirty="0" smtClean="0"/>
              <a:t>1</a:t>
            </a:r>
            <a:r>
              <a:rPr lang="zh-CN" altLang="en-US" dirty="0" smtClean="0"/>
              <a:t>）为</a:t>
            </a:r>
            <a:r>
              <a:rPr lang="en-US" altLang="zh-CN" dirty="0" smtClean="0"/>
              <a:t>height</a:t>
            </a:r>
            <a:r>
              <a:rPr lang="zh-CN" altLang="en-US" dirty="0" smtClean="0"/>
              <a:t>，</a:t>
            </a:r>
            <a:r>
              <a:rPr lang="en-US" altLang="zh-CN" dirty="0" smtClean="0"/>
              <a:t>weight</a:t>
            </a:r>
            <a:r>
              <a:rPr lang="zh-CN" altLang="en-US" dirty="0" smtClean="0"/>
              <a:t>，</a:t>
            </a:r>
            <a:r>
              <a:rPr lang="en-US" altLang="zh-CN" dirty="0" smtClean="0"/>
              <a:t>head</a:t>
            </a:r>
            <a:r>
              <a:rPr lang="zh-CN" altLang="en-US" dirty="0" smtClean="0"/>
              <a:t>，</a:t>
            </a:r>
            <a:r>
              <a:rPr lang="en-US" altLang="zh-CN" dirty="0" smtClean="0"/>
              <a:t>ear</a:t>
            </a:r>
            <a:r>
              <a:rPr lang="zh-CN" altLang="en-US" dirty="0" smtClean="0"/>
              <a:t>各个变量</a:t>
            </a:r>
            <a:r>
              <a:rPr lang="zh-CN" altLang="en-US" b="1" dirty="0" smtClean="0"/>
              <a:t>分配内存并初始化这些变量的值</a:t>
            </a:r>
            <a:r>
              <a:rPr lang="zh-CN" altLang="en-US" dirty="0" smtClean="0"/>
              <a:t>，然后</a:t>
            </a:r>
            <a:r>
              <a:rPr lang="zh-CN" altLang="en-US" b="1" dirty="0" smtClean="0"/>
              <a:t>执行构造方法中的语句</a:t>
            </a:r>
            <a:r>
              <a:rPr lang="zh-CN" altLang="en-US" dirty="0" smtClean="0"/>
              <a:t>。</a:t>
            </a:r>
          </a:p>
          <a:p>
            <a:r>
              <a:rPr lang="zh-CN" altLang="en-US" dirty="0" smtClean="0"/>
              <a:t>（</a:t>
            </a:r>
            <a:r>
              <a:rPr lang="en-US" altLang="zh-CN" dirty="0" smtClean="0"/>
              <a:t>2</a:t>
            </a:r>
            <a:r>
              <a:rPr lang="zh-CN" altLang="en-US" dirty="0" smtClean="0"/>
              <a:t>）计算出一个称作</a:t>
            </a:r>
            <a:r>
              <a:rPr lang="zh-CN" altLang="en-US" b="1" dirty="0" smtClean="0"/>
              <a:t>引用</a:t>
            </a:r>
            <a:r>
              <a:rPr lang="zh-CN" altLang="en-US" dirty="0" smtClean="0"/>
              <a:t>的值（该值包含着这些成员变量内存位置及相关的重要信息），即表达式</a:t>
            </a:r>
          </a:p>
          <a:p>
            <a:r>
              <a:rPr lang="zh-CN" altLang="en-US" b="1" dirty="0" smtClean="0"/>
              <a:t>     </a:t>
            </a:r>
            <a:r>
              <a:rPr lang="en-US" altLang="zh-CN" b="1" dirty="0" smtClean="0">
                <a:solidFill>
                  <a:srgbClr val="C00000"/>
                </a:solidFill>
              </a:rPr>
              <a:t>new </a:t>
            </a:r>
            <a:r>
              <a:rPr lang="en-US" altLang="zh-CN" b="1" dirty="0" err="1" smtClean="0">
                <a:solidFill>
                  <a:srgbClr val="C00000"/>
                </a:solidFill>
              </a:rPr>
              <a:t>XiyoujiRenwu</a:t>
            </a:r>
            <a:r>
              <a:rPr lang="en-US" altLang="zh-CN" b="1" dirty="0" smtClean="0">
                <a:solidFill>
                  <a:srgbClr val="C00000"/>
                </a:solidFill>
              </a:rPr>
              <a:t>()</a:t>
            </a:r>
            <a:r>
              <a:rPr lang="en-US" altLang="zh-CN" dirty="0" smtClean="0"/>
              <a:t>    </a:t>
            </a:r>
            <a:r>
              <a:rPr lang="zh-CN" altLang="en-US" dirty="0" smtClean="0"/>
              <a:t>是一个值。</a:t>
            </a:r>
            <a:endParaRPr lang="zh-CN" altLang="en-US" dirty="0"/>
          </a:p>
        </p:txBody>
      </p:sp>
      <p:sp>
        <p:nvSpPr>
          <p:cNvPr id="3" name="矩形 2"/>
          <p:cNvSpPr/>
          <p:nvPr/>
        </p:nvSpPr>
        <p:spPr>
          <a:xfrm>
            <a:off x="215996" y="2924944"/>
            <a:ext cx="8745613" cy="1200329"/>
          </a:xfrm>
          <a:prstGeom prst="rect">
            <a:avLst/>
          </a:prstGeom>
        </p:spPr>
        <p:txBody>
          <a:bodyPr wrap="square">
            <a:spAutoFit/>
          </a:bodyPr>
          <a:lstStyle/>
          <a:p>
            <a:r>
              <a:rPr lang="zh-CN" altLang="en-US" dirty="0" smtClean="0"/>
              <a:t>如果把该引用赋值给</a:t>
            </a:r>
            <a:r>
              <a:rPr lang="en-US" altLang="zh-CN" dirty="0" err="1" smtClean="0"/>
              <a:t>zhubajie</a:t>
            </a:r>
            <a:r>
              <a:rPr lang="zh-CN" altLang="en-US" dirty="0" smtClean="0"/>
              <a:t>：</a:t>
            </a:r>
            <a:r>
              <a:rPr lang="en-US" altLang="zh-CN" b="1" dirty="0" err="1" smtClean="0">
                <a:solidFill>
                  <a:srgbClr val="C00000"/>
                </a:solidFill>
              </a:rPr>
              <a:t>zhubajie</a:t>
            </a:r>
            <a:r>
              <a:rPr lang="en-US" altLang="zh-CN" b="1" dirty="0" smtClean="0">
                <a:solidFill>
                  <a:srgbClr val="C00000"/>
                </a:solidFill>
              </a:rPr>
              <a:t> = new </a:t>
            </a:r>
            <a:r>
              <a:rPr lang="en-US" altLang="zh-CN" b="1" dirty="0" err="1" smtClean="0">
                <a:solidFill>
                  <a:srgbClr val="C00000"/>
                </a:solidFill>
              </a:rPr>
              <a:t>XiyoujiRenwu</a:t>
            </a:r>
            <a:r>
              <a:rPr lang="en-US" altLang="zh-CN" b="1" dirty="0" smtClean="0">
                <a:solidFill>
                  <a:srgbClr val="C00000"/>
                </a:solidFill>
              </a:rPr>
              <a:t>(); </a:t>
            </a:r>
            <a:r>
              <a:rPr lang="zh-CN" altLang="en-US" dirty="0" smtClean="0"/>
              <a:t>那么</a:t>
            </a:r>
            <a:r>
              <a:rPr lang="en-US" altLang="zh-CN" dirty="0" smtClean="0"/>
              <a:t>Java</a:t>
            </a:r>
            <a:r>
              <a:rPr lang="zh-CN" altLang="en-US" dirty="0" smtClean="0"/>
              <a:t>系统分配的</a:t>
            </a:r>
            <a:r>
              <a:rPr lang="en-US" altLang="zh-CN" dirty="0" smtClean="0"/>
              <a:t>height</a:t>
            </a:r>
            <a:r>
              <a:rPr lang="zh-CN" altLang="en-US" dirty="0" smtClean="0"/>
              <a:t>，</a:t>
            </a:r>
            <a:r>
              <a:rPr lang="en-US" altLang="zh-CN" dirty="0" smtClean="0"/>
              <a:t>weight</a:t>
            </a:r>
            <a:r>
              <a:rPr lang="zh-CN" altLang="en-US" dirty="0" smtClean="0"/>
              <a:t>，</a:t>
            </a:r>
            <a:r>
              <a:rPr lang="en-US" altLang="zh-CN" dirty="0" smtClean="0"/>
              <a:t>head</a:t>
            </a:r>
            <a:r>
              <a:rPr lang="zh-CN" altLang="en-US" dirty="0" smtClean="0"/>
              <a:t>，</a:t>
            </a:r>
            <a:r>
              <a:rPr lang="en-US" altLang="zh-CN" dirty="0" smtClean="0"/>
              <a:t>ear</a:t>
            </a:r>
            <a:r>
              <a:rPr lang="zh-CN" altLang="en-US" dirty="0" smtClean="0"/>
              <a:t>的内存单元将由</a:t>
            </a:r>
            <a:r>
              <a:rPr lang="en-US" altLang="zh-CN" dirty="0" err="1" smtClean="0"/>
              <a:t>zhubajie</a:t>
            </a:r>
            <a:r>
              <a:rPr lang="zh-CN" altLang="en-US" dirty="0" smtClean="0"/>
              <a:t>操作管理，</a:t>
            </a:r>
            <a:r>
              <a:rPr lang="zh-CN" altLang="en-US" b="1" dirty="0" smtClean="0"/>
              <a:t>称</a:t>
            </a:r>
            <a:r>
              <a:rPr lang="en-US" altLang="zh-CN" b="1" dirty="0" smtClean="0"/>
              <a:t>height</a:t>
            </a:r>
            <a:r>
              <a:rPr lang="zh-CN" altLang="en-US" b="1" dirty="0" smtClean="0"/>
              <a:t>，</a:t>
            </a:r>
            <a:r>
              <a:rPr lang="en-US" altLang="zh-CN" b="1" dirty="0" smtClean="0"/>
              <a:t>weight</a:t>
            </a:r>
            <a:r>
              <a:rPr lang="zh-CN" altLang="en-US" b="1" dirty="0" smtClean="0"/>
              <a:t>，</a:t>
            </a:r>
            <a:r>
              <a:rPr lang="en-US" altLang="zh-CN" b="1" dirty="0" smtClean="0"/>
              <a:t>head</a:t>
            </a:r>
            <a:r>
              <a:rPr lang="zh-CN" altLang="en-US" b="1" dirty="0" smtClean="0"/>
              <a:t>，</a:t>
            </a:r>
            <a:r>
              <a:rPr lang="en-US" altLang="zh-CN" b="1" dirty="0" smtClean="0"/>
              <a:t>ear</a:t>
            </a:r>
            <a:r>
              <a:rPr lang="zh-CN" altLang="en-US" b="1" dirty="0" smtClean="0"/>
              <a:t>是属于对象</a:t>
            </a:r>
            <a:r>
              <a:rPr lang="en-US" altLang="zh-CN" b="1" dirty="0" err="1" smtClean="0"/>
              <a:t>zhubajie</a:t>
            </a:r>
            <a:r>
              <a:rPr lang="zh-CN" altLang="en-US" b="1" dirty="0" smtClean="0"/>
              <a:t>的实体</a:t>
            </a:r>
            <a:r>
              <a:rPr lang="zh-CN" altLang="en-US" dirty="0" smtClean="0"/>
              <a:t>，即这些变量是属于</a:t>
            </a:r>
            <a:r>
              <a:rPr lang="en-US" altLang="zh-CN" dirty="0" err="1" smtClean="0"/>
              <a:t>zhubajie</a:t>
            </a:r>
            <a:r>
              <a:rPr lang="zh-CN" altLang="en-US" dirty="0" smtClean="0"/>
              <a:t>的。所谓</a:t>
            </a:r>
            <a:r>
              <a:rPr lang="zh-CN" altLang="en-US" b="1" dirty="0" smtClean="0">
                <a:solidFill>
                  <a:srgbClr val="C00000"/>
                </a:solidFill>
              </a:rPr>
              <a:t>创建对象就是指为对象分配变量，并获得一个引用，以确保这些变量由该对象来操作管理</a:t>
            </a:r>
            <a:r>
              <a:rPr lang="zh-CN" altLang="en-US" dirty="0" smtClean="0"/>
              <a:t>。</a:t>
            </a:r>
            <a:endParaRPr lang="zh-CN" altLang="en-US" dirty="0"/>
          </a:p>
        </p:txBody>
      </p:sp>
      <p:sp>
        <p:nvSpPr>
          <p:cNvPr id="5" name="矩形 4"/>
          <p:cNvSpPr/>
          <p:nvPr/>
        </p:nvSpPr>
        <p:spPr>
          <a:xfrm>
            <a:off x="395536" y="4725144"/>
            <a:ext cx="1917326" cy="923330"/>
          </a:xfrm>
          <a:prstGeom prst="rect">
            <a:avLst/>
          </a:prstGeom>
        </p:spPr>
        <p:txBody>
          <a:bodyPr wrap="square">
            <a:spAutoFit/>
          </a:bodyPr>
          <a:lstStyle/>
          <a:p>
            <a:r>
              <a:rPr lang="zh-CN" altLang="en-US" dirty="0" smtClean="0"/>
              <a:t>分配变量后的对象的</a:t>
            </a:r>
            <a:r>
              <a:rPr lang="zh-CN" altLang="zh-CN" dirty="0" smtClean="0"/>
              <a:t>内存模型</a:t>
            </a:r>
            <a:r>
              <a:rPr lang="zh-CN" altLang="en-US" dirty="0" smtClean="0"/>
              <a:t>如图所示。</a:t>
            </a:r>
            <a:endParaRPr lang="zh-CN" altLang="en-US"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253656"/>
            <a:ext cx="5398714" cy="205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右箭头 6"/>
          <p:cNvSpPr/>
          <p:nvPr/>
        </p:nvSpPr>
        <p:spPr>
          <a:xfrm>
            <a:off x="2312862" y="5166729"/>
            <a:ext cx="566950" cy="330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8042" y="6309320"/>
            <a:ext cx="660219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zh-CN" b="1" dirty="0"/>
              <a:t>当使用一个类创建一个对象时，也称给出了这个类的一个实例。</a:t>
            </a:r>
            <a:endParaRPr lang="zh-CN" altLang="en-US" b="1" dirty="0"/>
          </a:p>
        </p:txBody>
      </p:sp>
    </p:spTree>
    <p:extLst>
      <p:ext uri="{BB962C8B-B14F-4D97-AF65-F5344CB8AC3E}">
        <p14:creationId xmlns:p14="http://schemas.microsoft.com/office/powerpoint/2010/main" val="623859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700" b="1" dirty="0"/>
              <a:t>4.3 </a:t>
            </a:r>
            <a:r>
              <a:rPr lang="zh-CN" altLang="zh-CN" sz="2700" b="1" dirty="0"/>
              <a:t>对象</a:t>
            </a: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107504" y="908720"/>
            <a:ext cx="1872208" cy="165618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4.3.1  </a:t>
            </a:r>
            <a:r>
              <a:rPr lang="zh-CN" altLang="en-US" sz="1800" b="1" dirty="0" smtClean="0">
                <a:solidFill>
                  <a:srgbClr val="0070C0"/>
                </a:solidFill>
              </a:rPr>
              <a:t>构造方法</a:t>
            </a:r>
          </a:p>
          <a:p>
            <a:r>
              <a:rPr lang="en-US" altLang="zh-CN" sz="1800" b="1" dirty="0" smtClean="0">
                <a:solidFill>
                  <a:srgbClr val="C00000"/>
                </a:solidFill>
              </a:rPr>
              <a:t>4.3.2  </a:t>
            </a:r>
            <a:r>
              <a:rPr lang="zh-CN" altLang="en-US" sz="1800" b="1" dirty="0" smtClean="0">
                <a:solidFill>
                  <a:srgbClr val="C00000"/>
                </a:solidFill>
              </a:rPr>
              <a:t>创建对象</a:t>
            </a:r>
          </a:p>
          <a:p>
            <a:r>
              <a:rPr lang="en-US" altLang="zh-CN" sz="1800" b="1" dirty="0" smtClean="0">
                <a:solidFill>
                  <a:srgbClr val="0070C0"/>
                </a:solidFill>
              </a:rPr>
              <a:t>4.3.3  </a:t>
            </a:r>
            <a:r>
              <a:rPr lang="zh-CN" altLang="en-US" sz="1800" b="1" dirty="0" smtClean="0">
                <a:solidFill>
                  <a:srgbClr val="0070C0"/>
                </a:solidFill>
              </a:rPr>
              <a:t>使用对象</a:t>
            </a:r>
          </a:p>
          <a:p>
            <a:r>
              <a:rPr lang="en-US" altLang="zh-CN" sz="1800" b="1" dirty="0" smtClean="0">
                <a:solidFill>
                  <a:srgbClr val="0070C0"/>
                </a:solidFill>
              </a:rPr>
              <a:t>4.3.4  </a:t>
            </a:r>
            <a:r>
              <a:rPr lang="zh-CN" altLang="en-US" sz="1800" b="1" dirty="0" smtClean="0">
                <a:solidFill>
                  <a:srgbClr val="0070C0"/>
                </a:solidFill>
              </a:rPr>
              <a:t>对象的引用和实体</a:t>
            </a:r>
            <a:endParaRPr lang="zh-CN" altLang="en-US" dirty="0">
              <a:solidFill>
                <a:srgbClr val="C00000"/>
              </a:solidFill>
            </a:endParaRPr>
          </a:p>
        </p:txBody>
      </p:sp>
      <p:sp>
        <p:nvSpPr>
          <p:cNvPr id="11" name="左箭头 10"/>
          <p:cNvSpPr/>
          <p:nvPr/>
        </p:nvSpPr>
        <p:spPr>
          <a:xfrm>
            <a:off x="1952822" y="1273591"/>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60859" y="304094"/>
            <a:ext cx="6627614" cy="369332"/>
          </a:xfrm>
          <a:prstGeom prst="rect">
            <a:avLst/>
          </a:prstGeom>
        </p:spPr>
        <p:txBody>
          <a:bodyPr wrap="square">
            <a:spAutoFit/>
          </a:bodyPr>
          <a:lstStyle/>
          <a:p>
            <a:r>
              <a:rPr lang="en-US" altLang="zh-CN" b="1" dirty="0"/>
              <a:t>3</a:t>
            </a:r>
            <a:r>
              <a:rPr lang="zh-CN" altLang="zh-CN" b="1" dirty="0"/>
              <a:t>．对象的内存模型</a:t>
            </a:r>
          </a:p>
        </p:txBody>
      </p:sp>
      <p:sp>
        <p:nvSpPr>
          <p:cNvPr id="15" name="矩形 14"/>
          <p:cNvSpPr/>
          <p:nvPr/>
        </p:nvSpPr>
        <p:spPr>
          <a:xfrm>
            <a:off x="2312862" y="1031583"/>
            <a:ext cx="5976664" cy="646331"/>
          </a:xfrm>
          <a:prstGeom prst="rect">
            <a:avLst/>
          </a:prstGeom>
        </p:spPr>
        <p:txBody>
          <a:bodyPr wrap="square">
            <a:spAutoFit/>
          </a:bodyPr>
          <a:lstStyle/>
          <a:p>
            <a:r>
              <a:rPr lang="zh-CN" altLang="zh-CN" dirty="0"/>
              <a:t>使用</a:t>
            </a:r>
            <a:r>
              <a:rPr lang="en-US" altLang="zh-CN" dirty="0"/>
              <a:t>new</a:t>
            </a:r>
            <a:r>
              <a:rPr lang="zh-CN" altLang="zh-CN" dirty="0"/>
              <a:t>运算符可以创建多个不同的对象，这些对象的变量将被分配不同的内存</a:t>
            </a:r>
            <a:r>
              <a:rPr lang="zh-CN" altLang="zh-CN" dirty="0" smtClean="0"/>
              <a:t>空间</a:t>
            </a:r>
            <a:r>
              <a:rPr lang="zh-CN" altLang="en-US" dirty="0" smtClean="0"/>
              <a:t>。</a:t>
            </a:r>
            <a:endParaRPr lang="zh-CN" altLang="en-US" dirty="0"/>
          </a:p>
        </p:txBody>
      </p:sp>
      <p:sp>
        <p:nvSpPr>
          <p:cNvPr id="3" name="矩形 2"/>
          <p:cNvSpPr/>
          <p:nvPr/>
        </p:nvSpPr>
        <p:spPr>
          <a:xfrm>
            <a:off x="215996" y="2610778"/>
            <a:ext cx="8745613" cy="1754326"/>
          </a:xfrm>
          <a:prstGeom prst="rect">
            <a:avLst/>
          </a:prstGeom>
        </p:spPr>
        <p:txBody>
          <a:bodyPr wrap="square">
            <a:spAutoFit/>
          </a:bodyPr>
          <a:lstStyle/>
          <a:p>
            <a:r>
              <a:rPr lang="zh-CN" altLang="zh-CN" dirty="0"/>
              <a:t>创建对象</a:t>
            </a:r>
            <a:r>
              <a:rPr lang="en-US" altLang="zh-CN" b="1" dirty="0" err="1"/>
              <a:t>zhubajie</a:t>
            </a:r>
            <a:r>
              <a:rPr lang="zh-CN" altLang="zh-CN" dirty="0"/>
              <a:t>时，</a:t>
            </a:r>
            <a:r>
              <a:rPr lang="en-US" altLang="zh-CN" dirty="0" err="1"/>
              <a:t>XiyoujiRenwu</a:t>
            </a:r>
            <a:r>
              <a:rPr lang="zh-CN" altLang="zh-CN" dirty="0"/>
              <a:t>类中的成员变量</a:t>
            </a:r>
            <a:r>
              <a:rPr lang="en-US" altLang="zh-CN" dirty="0"/>
              <a:t>height</a:t>
            </a:r>
            <a:r>
              <a:rPr lang="zh-CN" altLang="zh-CN" dirty="0"/>
              <a:t>，</a:t>
            </a:r>
            <a:r>
              <a:rPr lang="en-US" altLang="zh-CN" dirty="0"/>
              <a:t>weight</a:t>
            </a:r>
            <a:r>
              <a:rPr lang="zh-CN" altLang="zh-CN" dirty="0"/>
              <a:t>，</a:t>
            </a:r>
            <a:r>
              <a:rPr lang="en-US" altLang="zh-CN" dirty="0"/>
              <a:t>head</a:t>
            </a:r>
            <a:r>
              <a:rPr lang="zh-CN" altLang="zh-CN" dirty="0"/>
              <a:t>，</a:t>
            </a:r>
            <a:r>
              <a:rPr lang="en-US" altLang="zh-CN" dirty="0"/>
              <a:t>ear</a:t>
            </a:r>
            <a:r>
              <a:rPr lang="zh-CN" altLang="zh-CN" dirty="0"/>
              <a:t>被分配内存空间，并返回一个引用给</a:t>
            </a:r>
            <a:r>
              <a:rPr lang="en-US" altLang="zh-CN" dirty="0" err="1"/>
              <a:t>zhubajie</a:t>
            </a:r>
            <a:r>
              <a:rPr lang="zh-CN" altLang="zh-CN" dirty="0"/>
              <a:t>；当再创建一个对象</a:t>
            </a:r>
            <a:r>
              <a:rPr lang="en-US" altLang="zh-CN" b="1" dirty="0" err="1"/>
              <a:t>sunwukong</a:t>
            </a:r>
            <a:r>
              <a:rPr lang="zh-CN" altLang="zh-CN" dirty="0"/>
              <a:t>时，</a:t>
            </a:r>
            <a:r>
              <a:rPr lang="en-US" altLang="zh-CN" dirty="0" err="1"/>
              <a:t>XiyoujiRenwu</a:t>
            </a:r>
            <a:r>
              <a:rPr lang="zh-CN" altLang="zh-CN" dirty="0"/>
              <a:t>类中的成员变量</a:t>
            </a:r>
            <a:r>
              <a:rPr lang="en-US" altLang="zh-CN" dirty="0"/>
              <a:t>height</a:t>
            </a:r>
            <a:r>
              <a:rPr lang="zh-CN" altLang="zh-CN" dirty="0"/>
              <a:t>，</a:t>
            </a:r>
            <a:r>
              <a:rPr lang="en-US" altLang="zh-CN" dirty="0"/>
              <a:t>weight</a:t>
            </a:r>
            <a:r>
              <a:rPr lang="zh-CN" altLang="zh-CN" dirty="0"/>
              <a:t>，</a:t>
            </a:r>
            <a:r>
              <a:rPr lang="en-US" altLang="zh-CN" dirty="0"/>
              <a:t>head</a:t>
            </a:r>
            <a:r>
              <a:rPr lang="zh-CN" altLang="zh-CN" dirty="0"/>
              <a:t>，</a:t>
            </a:r>
            <a:r>
              <a:rPr lang="en-US" altLang="zh-CN" dirty="0"/>
              <a:t>ear</a:t>
            </a:r>
            <a:r>
              <a:rPr lang="zh-CN" altLang="zh-CN" dirty="0"/>
              <a:t>再一次被分配内存空间，并返回一个引用给</a:t>
            </a:r>
            <a:r>
              <a:rPr lang="en-US" altLang="zh-CN" dirty="0" err="1"/>
              <a:t>sunwukong</a:t>
            </a:r>
            <a:r>
              <a:rPr lang="zh-CN" altLang="zh-CN" dirty="0"/>
              <a:t>。</a:t>
            </a:r>
            <a:r>
              <a:rPr lang="en-US" altLang="zh-CN" b="1" dirty="0" err="1"/>
              <a:t>sunwukong</a:t>
            </a:r>
            <a:r>
              <a:rPr lang="zh-CN" altLang="zh-CN" b="1" dirty="0"/>
              <a:t>的变量所占据的内存空间和</a:t>
            </a:r>
            <a:r>
              <a:rPr lang="en-US" altLang="zh-CN" b="1" dirty="0" err="1"/>
              <a:t>zhubajie</a:t>
            </a:r>
            <a:r>
              <a:rPr lang="zh-CN" altLang="zh-CN" b="1" dirty="0"/>
              <a:t>的变量所占据的内存空间是互不相同的</a:t>
            </a:r>
            <a:r>
              <a:rPr lang="zh-CN" altLang="zh-CN" b="1" dirty="0" smtClean="0"/>
              <a:t>位置</a:t>
            </a:r>
            <a:r>
              <a:rPr lang="zh-CN" altLang="en-US" b="1" dirty="0" smtClean="0"/>
              <a:t>。</a:t>
            </a:r>
            <a:r>
              <a:rPr lang="zh-CN" altLang="zh-CN" dirty="0" smtClean="0"/>
              <a:t>内存模型</a:t>
            </a:r>
            <a:r>
              <a:rPr lang="zh-CN" altLang="en-US" dirty="0" smtClean="0"/>
              <a:t>如图所示。</a:t>
            </a:r>
          </a:p>
          <a:p>
            <a:endParaRPr lang="zh-CN" altLang="en-US" b="1" dirty="0"/>
          </a:p>
        </p:txBody>
      </p:sp>
      <p:sp>
        <p:nvSpPr>
          <p:cNvPr id="8" name="矩形 7"/>
          <p:cNvSpPr/>
          <p:nvPr/>
        </p:nvSpPr>
        <p:spPr>
          <a:xfrm>
            <a:off x="2583190" y="1677914"/>
            <a:ext cx="4572000" cy="646331"/>
          </a:xfrm>
          <a:prstGeom prst="rect">
            <a:avLst/>
          </a:prstGeom>
        </p:spPr>
        <p:txBody>
          <a:bodyPr>
            <a:spAutoFit/>
          </a:bodyPr>
          <a:lstStyle/>
          <a:p>
            <a:r>
              <a:rPr lang="en-US" altLang="zh-CN" b="1" dirty="0" err="1" smtClean="0">
                <a:solidFill>
                  <a:srgbClr val="C00000"/>
                </a:solidFill>
              </a:rPr>
              <a:t>zhubajie</a:t>
            </a:r>
            <a:r>
              <a:rPr lang="en-US" altLang="zh-CN" b="1" dirty="0" smtClean="0">
                <a:solidFill>
                  <a:srgbClr val="C00000"/>
                </a:solidFill>
              </a:rPr>
              <a:t> = new </a:t>
            </a:r>
            <a:r>
              <a:rPr lang="en-US" altLang="zh-CN" b="1" dirty="0" err="1" smtClean="0">
                <a:solidFill>
                  <a:srgbClr val="C00000"/>
                </a:solidFill>
              </a:rPr>
              <a:t>XiyoujiRenwu</a:t>
            </a:r>
            <a:r>
              <a:rPr lang="en-US" altLang="zh-CN" b="1" dirty="0" smtClean="0">
                <a:solidFill>
                  <a:srgbClr val="C00000"/>
                </a:solidFill>
              </a:rPr>
              <a:t>();</a:t>
            </a:r>
          </a:p>
          <a:p>
            <a:r>
              <a:rPr lang="en-US" altLang="zh-CN" b="1" dirty="0" err="1" smtClean="0">
                <a:solidFill>
                  <a:srgbClr val="C00000"/>
                </a:solidFill>
              </a:rPr>
              <a:t>sunwukong</a:t>
            </a:r>
            <a:r>
              <a:rPr lang="en-US" altLang="zh-CN" b="1" dirty="0" smtClean="0">
                <a:solidFill>
                  <a:srgbClr val="C00000"/>
                </a:solidFill>
              </a:rPr>
              <a:t> = new </a:t>
            </a:r>
            <a:r>
              <a:rPr lang="en-US" altLang="zh-CN" b="1" dirty="0" err="1" smtClean="0">
                <a:solidFill>
                  <a:srgbClr val="C00000"/>
                </a:solidFill>
              </a:rPr>
              <a:t>XiyoujiRenwu</a:t>
            </a:r>
            <a:r>
              <a:rPr lang="en-US" altLang="zh-CN" b="1" dirty="0" smtClean="0">
                <a:solidFill>
                  <a:srgbClr val="C00000"/>
                </a:solidFill>
              </a:rPr>
              <a:t>();</a:t>
            </a:r>
            <a:endParaRPr lang="en-US" altLang="zh-CN" b="1" dirty="0">
              <a:solidFill>
                <a:srgbClr val="C00000"/>
              </a:solidFill>
            </a:endParaRP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89" y="4149080"/>
            <a:ext cx="8544483"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52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700" b="1" dirty="0"/>
              <a:t>4.3 </a:t>
            </a:r>
            <a:r>
              <a:rPr lang="zh-CN" altLang="zh-CN" sz="2700" b="1" dirty="0"/>
              <a:t>对象</a:t>
            </a: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107504" y="908720"/>
            <a:ext cx="1872208" cy="165618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4.3.1  </a:t>
            </a:r>
            <a:r>
              <a:rPr lang="zh-CN" altLang="en-US" sz="1800" b="1" dirty="0" smtClean="0">
                <a:solidFill>
                  <a:srgbClr val="0070C0"/>
                </a:solidFill>
              </a:rPr>
              <a:t>构造方法</a:t>
            </a:r>
          </a:p>
          <a:p>
            <a:r>
              <a:rPr lang="en-US" altLang="zh-CN" sz="1800" b="1" dirty="0" smtClean="0">
                <a:solidFill>
                  <a:srgbClr val="0070C0"/>
                </a:solidFill>
              </a:rPr>
              <a:t>4.3.2  </a:t>
            </a:r>
            <a:r>
              <a:rPr lang="zh-CN" altLang="en-US" sz="1800" b="1" dirty="0" smtClean="0">
                <a:solidFill>
                  <a:srgbClr val="0070C0"/>
                </a:solidFill>
              </a:rPr>
              <a:t>创建对象</a:t>
            </a:r>
          </a:p>
          <a:p>
            <a:r>
              <a:rPr lang="en-US" altLang="zh-CN" sz="1800" b="1" dirty="0" smtClean="0">
                <a:solidFill>
                  <a:srgbClr val="C00000"/>
                </a:solidFill>
              </a:rPr>
              <a:t>4.3.3  </a:t>
            </a:r>
            <a:r>
              <a:rPr lang="zh-CN" altLang="en-US" sz="1800" b="1" dirty="0" smtClean="0">
                <a:solidFill>
                  <a:srgbClr val="C00000"/>
                </a:solidFill>
              </a:rPr>
              <a:t>使用对象</a:t>
            </a:r>
          </a:p>
          <a:p>
            <a:r>
              <a:rPr lang="en-US" altLang="zh-CN" sz="1800" b="1" dirty="0" smtClean="0">
                <a:solidFill>
                  <a:srgbClr val="0070C0"/>
                </a:solidFill>
              </a:rPr>
              <a:t>4.3.4  </a:t>
            </a:r>
            <a:r>
              <a:rPr lang="zh-CN" altLang="en-US" sz="1800" b="1" dirty="0" smtClean="0">
                <a:solidFill>
                  <a:srgbClr val="0070C0"/>
                </a:solidFill>
              </a:rPr>
              <a:t>对象的引用和实体</a:t>
            </a:r>
            <a:endParaRPr lang="zh-CN" altLang="en-US" dirty="0">
              <a:solidFill>
                <a:srgbClr val="C00000"/>
              </a:solidFill>
            </a:endParaRPr>
          </a:p>
        </p:txBody>
      </p:sp>
      <p:sp>
        <p:nvSpPr>
          <p:cNvPr id="11" name="左箭头 10"/>
          <p:cNvSpPr/>
          <p:nvPr/>
        </p:nvSpPr>
        <p:spPr>
          <a:xfrm>
            <a:off x="2000819" y="1659342"/>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365993" y="693864"/>
            <a:ext cx="6627614" cy="3693319"/>
          </a:xfrm>
          <a:prstGeom prst="rect">
            <a:avLst/>
          </a:prstGeom>
        </p:spPr>
        <p:txBody>
          <a:bodyPr wrap="square">
            <a:spAutoFit/>
          </a:bodyPr>
          <a:lstStyle/>
          <a:p>
            <a:r>
              <a:rPr lang="en-US" altLang="zh-CN" b="1" dirty="0"/>
              <a:t>1</a:t>
            </a:r>
            <a:r>
              <a:rPr lang="zh-CN" altLang="zh-CN" b="1" dirty="0"/>
              <a:t>．对象操作自己的变量（体现对象的属性）</a:t>
            </a:r>
          </a:p>
          <a:p>
            <a:r>
              <a:rPr lang="zh-CN" altLang="zh-CN" dirty="0"/>
              <a:t>对象创建之后，就有了自己的变量，即对象的实体。对象通过使用点运算符“</a:t>
            </a:r>
            <a:r>
              <a:rPr lang="en-US" altLang="zh-CN" dirty="0"/>
              <a:t>.</a:t>
            </a:r>
            <a:r>
              <a:rPr lang="zh-CN" altLang="zh-CN" dirty="0"/>
              <a:t>”（点运算符也</a:t>
            </a:r>
            <a:r>
              <a:rPr lang="zh-CN" altLang="zh-CN" b="1" dirty="0"/>
              <a:t>称引用运算符或访问运算符</a:t>
            </a:r>
            <a:r>
              <a:rPr lang="zh-CN" altLang="zh-CN" dirty="0"/>
              <a:t>）访问自己的变量，访问格式为：</a:t>
            </a:r>
          </a:p>
          <a:p>
            <a:r>
              <a:rPr lang="en-US" altLang="zh-CN" dirty="0"/>
              <a:t> </a:t>
            </a:r>
            <a:endParaRPr lang="zh-CN" altLang="zh-CN" dirty="0"/>
          </a:p>
          <a:p>
            <a:r>
              <a:rPr lang="zh-CN" altLang="zh-CN" b="1" dirty="0">
                <a:solidFill>
                  <a:srgbClr val="C00000"/>
                </a:solidFill>
              </a:rPr>
              <a:t>对象</a:t>
            </a:r>
            <a:r>
              <a:rPr lang="en-US" altLang="zh-CN" b="1" dirty="0">
                <a:solidFill>
                  <a:srgbClr val="C00000"/>
                </a:solidFill>
              </a:rPr>
              <a:t>.</a:t>
            </a:r>
            <a:r>
              <a:rPr lang="zh-CN" altLang="zh-CN" b="1" dirty="0">
                <a:solidFill>
                  <a:srgbClr val="C00000"/>
                </a:solidFill>
              </a:rPr>
              <a:t>变量</a:t>
            </a:r>
            <a:r>
              <a:rPr lang="en-US" altLang="zh-CN" b="1" dirty="0">
                <a:solidFill>
                  <a:srgbClr val="C00000"/>
                </a:solidFill>
              </a:rPr>
              <a:t>;</a:t>
            </a:r>
            <a:endParaRPr lang="zh-CN" altLang="zh-CN" b="1" dirty="0">
              <a:solidFill>
                <a:srgbClr val="C00000"/>
              </a:solidFill>
            </a:endParaRPr>
          </a:p>
          <a:p>
            <a:r>
              <a:rPr lang="en-US" altLang="zh-CN" dirty="0"/>
              <a:t> </a:t>
            </a:r>
            <a:endParaRPr lang="zh-CN" altLang="zh-CN" dirty="0"/>
          </a:p>
          <a:p>
            <a:r>
              <a:rPr lang="en-US" altLang="zh-CN" b="1" dirty="0"/>
              <a:t>2</a:t>
            </a:r>
            <a:r>
              <a:rPr lang="zh-CN" altLang="zh-CN" b="1" dirty="0"/>
              <a:t>．对象调用类中的方法（体现对象的行为）</a:t>
            </a:r>
          </a:p>
          <a:p>
            <a:r>
              <a:rPr lang="zh-CN" altLang="zh-CN" dirty="0"/>
              <a:t>对象创建之后，可以使用点运算符“</a:t>
            </a:r>
            <a:r>
              <a:rPr lang="en-US" altLang="zh-CN" dirty="0"/>
              <a:t>.</a:t>
            </a:r>
            <a:r>
              <a:rPr lang="zh-CN" altLang="zh-CN" dirty="0"/>
              <a:t>”调用创建它的类中的方法，从而产生一定的行为（功能），调用格式为：</a:t>
            </a:r>
          </a:p>
          <a:p>
            <a:r>
              <a:rPr lang="en-US" altLang="zh-CN" dirty="0"/>
              <a:t> </a:t>
            </a:r>
            <a:endParaRPr lang="zh-CN" altLang="zh-CN" dirty="0"/>
          </a:p>
          <a:p>
            <a:r>
              <a:rPr lang="zh-CN" altLang="zh-CN" b="1" dirty="0">
                <a:solidFill>
                  <a:srgbClr val="C00000"/>
                </a:solidFill>
              </a:rPr>
              <a:t>对象</a:t>
            </a:r>
            <a:r>
              <a:rPr lang="en-US" altLang="zh-CN" b="1" dirty="0">
                <a:solidFill>
                  <a:srgbClr val="C00000"/>
                </a:solidFill>
              </a:rPr>
              <a:t>.</a:t>
            </a:r>
            <a:r>
              <a:rPr lang="zh-CN" altLang="zh-CN" b="1" dirty="0">
                <a:solidFill>
                  <a:srgbClr val="C00000"/>
                </a:solidFill>
              </a:rPr>
              <a:t>方法</a:t>
            </a:r>
            <a:r>
              <a:rPr lang="en-US" altLang="zh-CN" b="1" dirty="0">
                <a:solidFill>
                  <a:srgbClr val="C00000"/>
                </a:solidFill>
              </a:rPr>
              <a:t>;</a:t>
            </a:r>
            <a:endParaRPr lang="zh-CN" altLang="zh-CN" b="1" dirty="0">
              <a:solidFill>
                <a:srgbClr val="C00000"/>
              </a:solidFill>
            </a:endParaRPr>
          </a:p>
          <a:p>
            <a:endParaRPr lang="zh-CN" altLang="en-US" b="1" dirty="0"/>
          </a:p>
        </p:txBody>
      </p:sp>
      <p:sp>
        <p:nvSpPr>
          <p:cNvPr id="5" name="矩形 4"/>
          <p:cNvSpPr/>
          <p:nvPr/>
        </p:nvSpPr>
        <p:spPr>
          <a:xfrm>
            <a:off x="251520" y="4213076"/>
            <a:ext cx="8568952" cy="1200329"/>
          </a:xfrm>
          <a:prstGeom prst="rect">
            <a:avLst/>
          </a:prstGeom>
        </p:spPr>
        <p:txBody>
          <a:bodyPr wrap="square">
            <a:spAutoFit/>
          </a:bodyPr>
          <a:lstStyle/>
          <a:p>
            <a:r>
              <a:rPr lang="en-US" altLang="zh-CN" b="1" dirty="0" smtClean="0"/>
              <a:t>3</a:t>
            </a:r>
            <a:r>
              <a:rPr lang="zh-CN" altLang="en-US" b="1" dirty="0" smtClean="0"/>
              <a:t>．体现封装</a:t>
            </a:r>
          </a:p>
          <a:p>
            <a:r>
              <a:rPr lang="zh-CN" altLang="en-US" dirty="0" smtClean="0"/>
              <a:t>当对象调用方法时，方法中出现的成员变量就是指分配给该对象的变量。在讲述类的时候讲过：类中的方法可以操作成员变量。当</a:t>
            </a:r>
            <a:r>
              <a:rPr lang="zh-CN" altLang="en-US" b="1" dirty="0" smtClean="0"/>
              <a:t>对象调用方法时，方法中出现的成员变量就是指分配给该对象的变量。</a:t>
            </a:r>
            <a:endParaRPr lang="zh-CN" altLang="en-US" b="1" dirty="0"/>
          </a:p>
        </p:txBody>
      </p:sp>
      <p:sp>
        <p:nvSpPr>
          <p:cNvPr id="7" name="矩形 6"/>
          <p:cNvSpPr/>
          <p:nvPr/>
        </p:nvSpPr>
        <p:spPr>
          <a:xfrm>
            <a:off x="251520" y="5661248"/>
            <a:ext cx="8861623"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对象调用方法时，方法中的局部变量被分配内存空间。方法执行完毕，局部变量即刻释放</a:t>
            </a:r>
            <a:r>
              <a:rPr lang="zh-CN" altLang="zh-CN" dirty="0" smtClean="0"/>
              <a:t>内存</a:t>
            </a:r>
            <a:r>
              <a:rPr lang="zh-CN" altLang="en-US" dirty="0" smtClean="0"/>
              <a:t>。</a:t>
            </a:r>
            <a:r>
              <a:rPr lang="zh-CN" altLang="zh-CN" b="1" dirty="0" smtClean="0"/>
              <a:t>局部变量没有</a:t>
            </a:r>
            <a:r>
              <a:rPr lang="zh-CN" altLang="zh-CN" b="1" dirty="0"/>
              <a:t>默认值</a:t>
            </a:r>
            <a:r>
              <a:rPr lang="zh-CN" altLang="zh-CN" dirty="0"/>
              <a:t>，因此在使用局部变量之前，要保证该局部变量有</a:t>
            </a:r>
            <a:r>
              <a:rPr lang="zh-CN" altLang="zh-CN" dirty="0" smtClean="0"/>
              <a:t>值</a:t>
            </a:r>
            <a:r>
              <a:rPr lang="zh-CN" altLang="en-US" dirty="0" smtClean="0"/>
              <a:t>。</a:t>
            </a:r>
            <a:endParaRPr lang="zh-CN" altLang="en-US" dirty="0"/>
          </a:p>
        </p:txBody>
      </p:sp>
    </p:spTree>
    <p:extLst>
      <p:ext uri="{BB962C8B-B14F-4D97-AF65-F5344CB8AC3E}">
        <p14:creationId xmlns:p14="http://schemas.microsoft.com/office/powerpoint/2010/main" val="1505040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6632"/>
            <a:ext cx="8136904" cy="1470025"/>
          </a:xfrm>
        </p:spPr>
        <p:txBody>
          <a:bodyPr>
            <a:normAutofit/>
          </a:bodyPr>
          <a:lstStyle/>
          <a:p>
            <a:r>
              <a:rPr lang="zh-CN" altLang="en-US" sz="4000" b="1" dirty="0" smtClean="0">
                <a:solidFill>
                  <a:srgbClr val="C00000"/>
                </a:solidFill>
              </a:rPr>
              <a:t>第</a:t>
            </a:r>
            <a:r>
              <a:rPr lang="en-US" altLang="zh-CN" sz="4000" b="1" dirty="0" smtClean="0">
                <a:solidFill>
                  <a:srgbClr val="C00000"/>
                </a:solidFill>
              </a:rPr>
              <a:t>4</a:t>
            </a:r>
            <a:r>
              <a:rPr lang="zh-CN" altLang="en-US" sz="4000" b="1" dirty="0" smtClean="0">
                <a:solidFill>
                  <a:srgbClr val="C00000"/>
                </a:solidFill>
              </a:rPr>
              <a:t>章 类与对象</a:t>
            </a:r>
            <a:endParaRPr lang="zh-CN" altLang="en-US" sz="4000" b="1" dirty="0">
              <a:solidFill>
                <a:srgbClr val="C00000"/>
              </a:solidFill>
            </a:endParaRPr>
          </a:p>
        </p:txBody>
      </p:sp>
      <p:sp>
        <p:nvSpPr>
          <p:cNvPr id="4" name="矩形 3"/>
          <p:cNvSpPr/>
          <p:nvPr/>
        </p:nvSpPr>
        <p:spPr>
          <a:xfrm>
            <a:off x="428700" y="1471717"/>
            <a:ext cx="385526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b="1" dirty="0"/>
              <a:t>主要内容</a:t>
            </a:r>
          </a:p>
          <a:p>
            <a:pPr marL="285750" lvl="0" indent="-285750">
              <a:buFont typeface="Arial" pitchFamily="34" charset="0"/>
              <a:buChar char="•"/>
            </a:pPr>
            <a:r>
              <a:rPr lang="zh-CN" altLang="en-US" b="1" dirty="0" smtClean="0">
                <a:solidFill>
                  <a:srgbClr val="002060"/>
                </a:solidFill>
              </a:rPr>
              <a:t>类</a:t>
            </a:r>
          </a:p>
          <a:p>
            <a:pPr marL="285750" lvl="0" indent="-285750">
              <a:buFont typeface="Arial" pitchFamily="34" charset="0"/>
              <a:buChar char="•"/>
            </a:pPr>
            <a:r>
              <a:rPr lang="zh-CN" altLang="en-US" b="1" dirty="0" smtClean="0">
                <a:solidFill>
                  <a:srgbClr val="002060"/>
                </a:solidFill>
              </a:rPr>
              <a:t>对象</a:t>
            </a:r>
          </a:p>
          <a:p>
            <a:pPr marL="285750" lvl="0" indent="-285750">
              <a:buFont typeface="Arial" pitchFamily="34" charset="0"/>
              <a:buChar char="•"/>
            </a:pPr>
            <a:r>
              <a:rPr lang="zh-CN" altLang="en-US" b="1" dirty="0" smtClean="0">
                <a:solidFill>
                  <a:srgbClr val="002060"/>
                </a:solidFill>
              </a:rPr>
              <a:t>参数传值 </a:t>
            </a:r>
            <a:r>
              <a:rPr lang="en-US" altLang="zh-CN" b="1" dirty="0" smtClean="0">
                <a:solidFill>
                  <a:srgbClr val="002060"/>
                </a:solidFill>
              </a:rPr>
              <a:t>(</a:t>
            </a:r>
            <a:r>
              <a:rPr lang="zh-CN" altLang="en-US" b="1" dirty="0" smtClean="0">
                <a:solidFill>
                  <a:srgbClr val="002060"/>
                </a:solidFill>
              </a:rPr>
              <a:t>难点</a:t>
            </a:r>
            <a:r>
              <a:rPr lang="en-US" altLang="zh-CN" b="1" dirty="0" smtClean="0">
                <a:solidFill>
                  <a:srgbClr val="002060"/>
                </a:solidFill>
              </a:rPr>
              <a:t>)</a:t>
            </a:r>
          </a:p>
          <a:p>
            <a:pPr marL="285750" lvl="0" indent="-285750">
              <a:buFont typeface="Arial" pitchFamily="34" charset="0"/>
              <a:buChar char="•"/>
            </a:pPr>
            <a:r>
              <a:rPr lang="zh-CN" altLang="en-US" b="1" dirty="0" smtClean="0">
                <a:solidFill>
                  <a:srgbClr val="002060"/>
                </a:solidFill>
              </a:rPr>
              <a:t>对象组合（重点）</a:t>
            </a:r>
          </a:p>
          <a:p>
            <a:pPr marL="285750" lvl="0" indent="-285750">
              <a:buFont typeface="Arial" pitchFamily="34" charset="0"/>
              <a:buChar char="•"/>
            </a:pPr>
            <a:r>
              <a:rPr lang="en-US" altLang="zh-CN" b="1" dirty="0" smtClean="0">
                <a:solidFill>
                  <a:srgbClr val="002060"/>
                </a:solidFill>
              </a:rPr>
              <a:t>static</a:t>
            </a:r>
            <a:r>
              <a:rPr lang="zh-CN" altLang="en-US" b="1" dirty="0" smtClean="0">
                <a:solidFill>
                  <a:srgbClr val="002060"/>
                </a:solidFill>
              </a:rPr>
              <a:t>关键字</a:t>
            </a:r>
            <a:endParaRPr lang="zh-CN" altLang="zh-CN" b="1" dirty="0">
              <a:solidFill>
                <a:srgbClr val="00206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077072"/>
            <a:ext cx="2457450" cy="2457450"/>
          </a:xfrm>
          <a:prstGeom prst="rect">
            <a:avLst/>
          </a:prstGeom>
        </p:spPr>
      </p:pic>
      <p:sp>
        <p:nvSpPr>
          <p:cNvPr id="7" name="矩形 6"/>
          <p:cNvSpPr/>
          <p:nvPr/>
        </p:nvSpPr>
        <p:spPr>
          <a:xfrm>
            <a:off x="611560" y="5449813"/>
            <a:ext cx="481202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r>
              <a:rPr lang="zh-CN" altLang="en-US" b="1" dirty="0" smtClean="0"/>
              <a:t>耿祥义老师</a:t>
            </a:r>
            <a:r>
              <a:rPr lang="en-US" altLang="zh-CN" b="1" dirty="0" smtClean="0"/>
              <a:t>java</a:t>
            </a:r>
            <a:r>
              <a:rPr lang="zh-CN" altLang="en-US" b="1" dirty="0" smtClean="0"/>
              <a:t>教学辅助公众号（</a:t>
            </a:r>
            <a:r>
              <a:rPr lang="en-US" altLang="zh-CN" b="1" dirty="0" smtClean="0"/>
              <a:t>java-violin</a:t>
            </a:r>
            <a:r>
              <a:rPr lang="zh-CN" altLang="en-US" b="1" dirty="0" smtClean="0"/>
              <a:t>）</a:t>
            </a:r>
            <a:endParaRPr lang="zh-CN" altLang="en-US" b="1" dirty="0"/>
          </a:p>
        </p:txBody>
      </p:sp>
      <p:sp>
        <p:nvSpPr>
          <p:cNvPr id="8" name="右箭头 7"/>
          <p:cNvSpPr/>
          <p:nvPr/>
        </p:nvSpPr>
        <p:spPr>
          <a:xfrm>
            <a:off x="5450954" y="5542146"/>
            <a:ext cx="360040" cy="184666"/>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539977" y="1486109"/>
            <a:ext cx="3855268"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itchFamily="34" charset="0"/>
              <a:buChar char="•"/>
            </a:pPr>
            <a:r>
              <a:rPr lang="en-US" altLang="zh-CN" b="1" dirty="0" smtClean="0">
                <a:solidFill>
                  <a:srgbClr val="002060"/>
                </a:solidFill>
              </a:rPr>
              <a:t>this</a:t>
            </a:r>
            <a:r>
              <a:rPr lang="zh-CN" altLang="en-US" b="1" dirty="0" smtClean="0">
                <a:solidFill>
                  <a:srgbClr val="002060"/>
                </a:solidFill>
              </a:rPr>
              <a:t>关键字</a:t>
            </a:r>
          </a:p>
          <a:p>
            <a:pPr marL="285750" indent="-285750">
              <a:buFont typeface="Arial" pitchFamily="34" charset="0"/>
              <a:buChar char="•"/>
            </a:pPr>
            <a:r>
              <a:rPr lang="zh-CN" altLang="en-US" b="1" dirty="0" smtClean="0">
                <a:solidFill>
                  <a:srgbClr val="002060"/>
                </a:solidFill>
              </a:rPr>
              <a:t>包</a:t>
            </a:r>
          </a:p>
          <a:p>
            <a:pPr marL="285750" indent="-285750">
              <a:buFont typeface="Arial" pitchFamily="34" charset="0"/>
              <a:buChar char="•"/>
            </a:pPr>
            <a:r>
              <a:rPr lang="en-US" altLang="zh-CN" b="1" dirty="0" smtClean="0">
                <a:solidFill>
                  <a:srgbClr val="002060"/>
                </a:solidFill>
              </a:rPr>
              <a:t>import</a:t>
            </a:r>
            <a:r>
              <a:rPr lang="zh-CN" altLang="en-US" b="1" dirty="0" smtClean="0">
                <a:solidFill>
                  <a:srgbClr val="002060"/>
                </a:solidFill>
              </a:rPr>
              <a:t>语句</a:t>
            </a:r>
            <a:endParaRPr lang="en-US" altLang="zh-CN" b="1" dirty="0" smtClean="0">
              <a:solidFill>
                <a:srgbClr val="002060"/>
              </a:solidFill>
            </a:endParaRPr>
          </a:p>
          <a:p>
            <a:pPr marL="285750" indent="-285750">
              <a:buFont typeface="Arial" pitchFamily="34" charset="0"/>
              <a:buChar char="•"/>
            </a:pPr>
            <a:r>
              <a:rPr lang="zh-CN" altLang="en-US" b="1" dirty="0" smtClean="0">
                <a:solidFill>
                  <a:srgbClr val="002060"/>
                </a:solidFill>
              </a:rPr>
              <a:t>访问权限</a:t>
            </a:r>
            <a:endParaRPr lang="en-US" altLang="zh-CN" b="1" dirty="0" smtClean="0">
              <a:solidFill>
                <a:srgbClr val="002060"/>
              </a:solidFill>
            </a:endParaRPr>
          </a:p>
          <a:p>
            <a:pPr marL="285750" indent="-285750">
              <a:buFont typeface="Arial" pitchFamily="34" charset="0"/>
              <a:buChar char="•"/>
            </a:pPr>
            <a:r>
              <a:rPr lang="zh-CN" altLang="en-US" b="1" dirty="0" smtClean="0">
                <a:solidFill>
                  <a:srgbClr val="002060"/>
                </a:solidFill>
              </a:rPr>
              <a:t>基本类型的类封装</a:t>
            </a:r>
          </a:p>
          <a:p>
            <a:pPr marL="285750" indent="-285750">
              <a:buFont typeface="Arial" pitchFamily="34" charset="0"/>
              <a:buChar char="•"/>
            </a:pPr>
            <a:r>
              <a:rPr lang="en-US" altLang="zh-CN" b="1" dirty="0" smtClean="0">
                <a:solidFill>
                  <a:srgbClr val="002060"/>
                </a:solidFill>
              </a:rPr>
              <a:t>jar</a:t>
            </a:r>
            <a:r>
              <a:rPr lang="zh-CN" altLang="en-US" b="1" dirty="0" smtClean="0">
                <a:solidFill>
                  <a:srgbClr val="002060"/>
                </a:solidFill>
              </a:rPr>
              <a:t>文件</a:t>
            </a:r>
            <a:endParaRPr lang="en-US" altLang="zh-CN" b="1" dirty="0" smtClean="0">
              <a:solidFill>
                <a:srgbClr val="002060"/>
              </a:solidFill>
            </a:endParaRPr>
          </a:p>
          <a:p>
            <a:pPr marL="285750" indent="-285750">
              <a:buFont typeface="Arial" pitchFamily="34" charset="0"/>
              <a:buChar char="•"/>
            </a:pPr>
            <a:r>
              <a:rPr lang="en-US" altLang="zh-CN" b="1" dirty="0" err="1" smtClean="0">
                <a:solidFill>
                  <a:srgbClr val="002060"/>
                </a:solidFill>
              </a:rPr>
              <a:t>var</a:t>
            </a:r>
            <a:r>
              <a:rPr lang="en-US" altLang="zh-CN" b="1" dirty="0" smtClean="0">
                <a:solidFill>
                  <a:srgbClr val="002060"/>
                </a:solidFill>
              </a:rPr>
              <a:t> </a:t>
            </a:r>
            <a:r>
              <a:rPr lang="zh-CN" altLang="en-US" b="1" dirty="0" smtClean="0">
                <a:solidFill>
                  <a:srgbClr val="002060"/>
                </a:solidFill>
              </a:rPr>
              <a:t>声明局部变量</a:t>
            </a:r>
            <a:endParaRPr lang="zh-CN" altLang="zh-CN" b="1" dirty="0">
              <a:solidFill>
                <a:srgbClr val="002060"/>
              </a:solidFill>
            </a:endParaRPr>
          </a:p>
        </p:txBody>
      </p:sp>
    </p:spTree>
    <p:extLst>
      <p:ext uri="{BB962C8B-B14F-4D97-AF65-F5344CB8AC3E}">
        <p14:creationId xmlns:p14="http://schemas.microsoft.com/office/powerpoint/2010/main" val="1106076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700" b="1" dirty="0"/>
              <a:t>4.3 </a:t>
            </a:r>
            <a:r>
              <a:rPr lang="zh-CN" altLang="zh-CN" sz="2700" b="1" dirty="0"/>
              <a:t>对象</a:t>
            </a: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107504" y="908720"/>
            <a:ext cx="1872208" cy="165618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4.3.1  </a:t>
            </a:r>
            <a:r>
              <a:rPr lang="zh-CN" altLang="en-US" sz="1800" b="1" dirty="0" smtClean="0">
                <a:solidFill>
                  <a:srgbClr val="0070C0"/>
                </a:solidFill>
              </a:rPr>
              <a:t>构造方法</a:t>
            </a:r>
          </a:p>
          <a:p>
            <a:r>
              <a:rPr lang="en-US" altLang="zh-CN" sz="1800" b="1" dirty="0" smtClean="0">
                <a:solidFill>
                  <a:srgbClr val="0070C0"/>
                </a:solidFill>
              </a:rPr>
              <a:t>4.3.2  </a:t>
            </a:r>
            <a:r>
              <a:rPr lang="zh-CN" altLang="en-US" sz="1800" b="1" dirty="0" smtClean="0">
                <a:solidFill>
                  <a:srgbClr val="0070C0"/>
                </a:solidFill>
              </a:rPr>
              <a:t>创建对象</a:t>
            </a:r>
          </a:p>
          <a:p>
            <a:r>
              <a:rPr lang="en-US" altLang="zh-CN" sz="1800" b="1" dirty="0" smtClean="0">
                <a:solidFill>
                  <a:srgbClr val="C00000"/>
                </a:solidFill>
              </a:rPr>
              <a:t>4.3.3  </a:t>
            </a:r>
            <a:r>
              <a:rPr lang="zh-CN" altLang="en-US" sz="1800" b="1" dirty="0" smtClean="0">
                <a:solidFill>
                  <a:srgbClr val="C00000"/>
                </a:solidFill>
              </a:rPr>
              <a:t>使用对象</a:t>
            </a:r>
          </a:p>
          <a:p>
            <a:r>
              <a:rPr lang="en-US" altLang="zh-CN" sz="1800" b="1" dirty="0" smtClean="0">
                <a:solidFill>
                  <a:srgbClr val="0070C0"/>
                </a:solidFill>
              </a:rPr>
              <a:t>4.3.4  </a:t>
            </a:r>
            <a:r>
              <a:rPr lang="zh-CN" altLang="en-US" sz="1800" b="1" dirty="0" smtClean="0">
                <a:solidFill>
                  <a:srgbClr val="0070C0"/>
                </a:solidFill>
              </a:rPr>
              <a:t>对象的引用和实体</a:t>
            </a:r>
            <a:endParaRPr lang="zh-CN" altLang="en-US" dirty="0">
              <a:solidFill>
                <a:srgbClr val="C00000"/>
              </a:solidFill>
            </a:endParaRPr>
          </a:p>
        </p:txBody>
      </p:sp>
      <p:sp>
        <p:nvSpPr>
          <p:cNvPr id="11" name="左箭头 10"/>
          <p:cNvSpPr/>
          <p:nvPr/>
        </p:nvSpPr>
        <p:spPr>
          <a:xfrm>
            <a:off x="2000819" y="1659342"/>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360858" y="332656"/>
            <a:ext cx="6459613" cy="1200329"/>
          </a:xfrm>
          <a:prstGeom prst="rect">
            <a:avLst/>
          </a:prstGeom>
        </p:spPr>
        <p:txBody>
          <a:bodyPr wrap="square">
            <a:spAutoFit/>
          </a:bodyPr>
          <a:lstStyle/>
          <a:p>
            <a:r>
              <a:rPr lang="zh-CN" altLang="en-US" dirty="0" smtClean="0"/>
              <a:t>对于初学者，首先需要掌握在主类的</a:t>
            </a:r>
            <a:r>
              <a:rPr lang="en-US" altLang="zh-CN" dirty="0" smtClean="0"/>
              <a:t>main</a:t>
            </a:r>
            <a:r>
              <a:rPr lang="zh-CN" altLang="en-US" dirty="0" smtClean="0"/>
              <a:t>方法中使用类来创建对象，并让创建的对象产生行为。在例子</a:t>
            </a:r>
            <a:r>
              <a:rPr lang="en-US" altLang="zh-CN" dirty="0" smtClean="0"/>
              <a:t>2</a:t>
            </a:r>
            <a:r>
              <a:rPr lang="zh-CN" altLang="en-US" dirty="0" smtClean="0"/>
              <a:t>中，在主类的</a:t>
            </a:r>
            <a:r>
              <a:rPr lang="en-US" altLang="zh-CN" dirty="0" smtClean="0"/>
              <a:t>main</a:t>
            </a:r>
            <a:r>
              <a:rPr lang="zh-CN" altLang="en-US" dirty="0" smtClean="0"/>
              <a:t>方法中使用</a:t>
            </a:r>
            <a:r>
              <a:rPr lang="en-US" altLang="zh-CN" dirty="0" err="1" smtClean="0"/>
              <a:t>Xiyoujirenwu</a:t>
            </a:r>
            <a:r>
              <a:rPr lang="zh-CN" altLang="en-US" dirty="0" smtClean="0"/>
              <a:t>类创建了两个对象：</a:t>
            </a:r>
            <a:r>
              <a:rPr lang="en-US" altLang="zh-CN" dirty="0" err="1" smtClean="0"/>
              <a:t>zhubajie</a:t>
            </a:r>
            <a:r>
              <a:rPr lang="zh-CN" altLang="en-US" dirty="0" smtClean="0"/>
              <a:t>、</a:t>
            </a:r>
            <a:r>
              <a:rPr lang="en-US" altLang="zh-CN" dirty="0" err="1" smtClean="0"/>
              <a:t>sunwukong</a:t>
            </a:r>
            <a:r>
              <a:rPr lang="zh-CN" altLang="en-US" dirty="0" smtClean="0"/>
              <a:t>，并各自产生了行为。</a:t>
            </a:r>
            <a:endParaRPr lang="zh-CN" altLang="en-US" dirty="0"/>
          </a:p>
        </p:txBody>
      </p:sp>
      <p:sp>
        <p:nvSpPr>
          <p:cNvPr id="9" name="矩形 8"/>
          <p:cNvSpPr/>
          <p:nvPr/>
        </p:nvSpPr>
        <p:spPr>
          <a:xfrm>
            <a:off x="2422312" y="1659341"/>
            <a:ext cx="6542176" cy="923330"/>
          </a:xfrm>
          <a:prstGeom prst="rect">
            <a:avLst/>
          </a:prstGeom>
        </p:spPr>
        <p:txBody>
          <a:bodyPr wrap="square">
            <a:spAutoFit/>
          </a:bodyPr>
          <a:lstStyle/>
          <a:p>
            <a:r>
              <a:rPr lang="zh-CN" altLang="en-US" dirty="0" smtClean="0"/>
              <a:t>需要三次打开文本编辑器分别编辑、保存：</a:t>
            </a:r>
            <a:r>
              <a:rPr lang="en-US" altLang="zh-CN" dirty="0" smtClean="0"/>
              <a:t>PersonName.java</a:t>
            </a:r>
            <a:r>
              <a:rPr lang="zh-CN" altLang="en-US" dirty="0" smtClean="0"/>
              <a:t>，</a:t>
            </a:r>
            <a:r>
              <a:rPr lang="en-US" altLang="zh-CN" dirty="0" smtClean="0"/>
              <a:t>Xiyoujirenwu.java</a:t>
            </a:r>
            <a:r>
              <a:rPr lang="zh-CN" altLang="en-US" dirty="0" smtClean="0"/>
              <a:t>和</a:t>
            </a:r>
            <a:r>
              <a:rPr lang="en-US" altLang="zh-CN" dirty="0" smtClean="0"/>
              <a:t>Example4_2.java</a:t>
            </a:r>
            <a:r>
              <a:rPr lang="zh-CN" altLang="en-US" dirty="0" smtClean="0"/>
              <a:t>，比如，保存在</a:t>
            </a:r>
            <a:r>
              <a:rPr lang="en-US" altLang="zh-CN" dirty="0" smtClean="0"/>
              <a:t>C:\chapter4</a:t>
            </a:r>
            <a:r>
              <a:rPr lang="zh-CN" altLang="en-US" dirty="0" smtClean="0"/>
              <a:t>目录中，然后分别编译，最后运行主类即可，运行效果如图。</a:t>
            </a:r>
            <a:endParaRPr lang="zh-CN" altLang="en-US" dirty="0"/>
          </a:p>
        </p:txBody>
      </p:sp>
      <p:sp>
        <p:nvSpPr>
          <p:cNvPr id="10" name="矩形 9"/>
          <p:cNvSpPr/>
          <p:nvPr/>
        </p:nvSpPr>
        <p:spPr>
          <a:xfrm>
            <a:off x="683568" y="2875002"/>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2</a:t>
            </a:r>
            <a:endParaRPr lang="zh-CN" altLang="en-US" dirty="0"/>
          </a:p>
        </p:txBody>
      </p:sp>
      <p:sp>
        <p:nvSpPr>
          <p:cNvPr id="12" name="下箭头 11"/>
          <p:cNvSpPr/>
          <p:nvPr/>
        </p:nvSpPr>
        <p:spPr>
          <a:xfrm>
            <a:off x="978996" y="3244334"/>
            <a:ext cx="165651" cy="3286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5255" y="3606155"/>
            <a:ext cx="2098784" cy="923330"/>
          </a:xfrm>
          <a:prstGeom prst="rect">
            <a:avLst/>
          </a:prstGeom>
        </p:spPr>
        <p:txBody>
          <a:bodyPr wrap="square">
            <a:spAutoFit/>
          </a:bodyPr>
          <a:lstStyle/>
          <a:p>
            <a:r>
              <a:rPr lang="en-US" altLang="zh-CN" dirty="0" smtClean="0">
                <a:hlinkClick r:id="rId2" action="ppaction://hlinkfile"/>
              </a:rPr>
              <a:t>PersonName.java</a:t>
            </a:r>
            <a:endParaRPr lang="en-US" altLang="zh-CN" dirty="0" smtClean="0"/>
          </a:p>
          <a:p>
            <a:r>
              <a:rPr lang="en-US" altLang="zh-CN" dirty="0" smtClean="0">
                <a:hlinkClick r:id="rId3" action="ppaction://hlinkfile"/>
              </a:rPr>
              <a:t>XiyoujiRenwu.java</a:t>
            </a:r>
            <a:endParaRPr lang="en-US" altLang="zh-CN" dirty="0" smtClean="0"/>
          </a:p>
          <a:p>
            <a:r>
              <a:rPr lang="en-US" altLang="zh-CN" dirty="0" smtClean="0">
                <a:hlinkClick r:id="rId4" action="ppaction://hlinkfile"/>
              </a:rPr>
              <a:t>Example4_2.java</a:t>
            </a:r>
            <a:endParaRPr lang="zh-CN" altLang="en-US" dirty="0"/>
          </a:p>
        </p:txBody>
      </p:sp>
      <p:pic>
        <p:nvPicPr>
          <p:cNvPr id="512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151" y="2582671"/>
            <a:ext cx="3858196" cy="281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20675" y="5476622"/>
            <a:ext cx="8496943"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zh-CN" dirty="0"/>
              <a:t>当</a:t>
            </a:r>
            <a:r>
              <a:rPr lang="zh-CN" altLang="zh-CN" b="1" dirty="0"/>
              <a:t>对象调用该方法时，方法中出现的成员变量就是指该对象的成员变量</a:t>
            </a:r>
            <a:r>
              <a:rPr lang="zh-CN" altLang="zh-CN" dirty="0"/>
              <a:t>。</a:t>
            </a:r>
            <a:r>
              <a:rPr lang="zh-CN" altLang="zh-CN" dirty="0" smtClean="0"/>
              <a:t>在例子</a:t>
            </a:r>
            <a:r>
              <a:rPr lang="en-US" altLang="zh-CN" dirty="0" smtClean="0"/>
              <a:t>2</a:t>
            </a:r>
            <a:r>
              <a:rPr lang="zh-CN" altLang="zh-CN" dirty="0" smtClean="0"/>
              <a:t>中</a:t>
            </a:r>
            <a:r>
              <a:rPr lang="zh-CN" altLang="zh-CN" dirty="0"/>
              <a:t>，当对象</a:t>
            </a:r>
            <a:r>
              <a:rPr lang="en-US" altLang="zh-CN" dirty="0" err="1"/>
              <a:t>zhubajie</a:t>
            </a:r>
            <a:r>
              <a:rPr lang="zh-CN" altLang="zh-CN" dirty="0"/>
              <a:t>调用过方法</a:t>
            </a:r>
            <a:r>
              <a:rPr lang="en-US" altLang="zh-CN" dirty="0"/>
              <a:t>speak</a:t>
            </a:r>
            <a:r>
              <a:rPr lang="zh-CN" altLang="zh-CN" dirty="0"/>
              <a:t>之后，就将自己的</a:t>
            </a:r>
            <a:r>
              <a:rPr lang="en-US" altLang="zh-CN" dirty="0"/>
              <a:t>head</a:t>
            </a:r>
            <a:r>
              <a:rPr lang="zh-CN" altLang="zh-CN" dirty="0"/>
              <a:t>修改成：“美男头”；同样，对象</a:t>
            </a:r>
            <a:r>
              <a:rPr lang="en-US" altLang="zh-CN" dirty="0" err="1"/>
              <a:t>sunwukong</a:t>
            </a:r>
            <a:r>
              <a:rPr lang="zh-CN" altLang="zh-CN" dirty="0"/>
              <a:t>调用过方法</a:t>
            </a:r>
            <a:r>
              <a:rPr lang="en-US" altLang="zh-CN" dirty="0"/>
              <a:t>speak</a:t>
            </a:r>
            <a:r>
              <a:rPr lang="zh-CN" altLang="zh-CN" dirty="0"/>
              <a:t>之后，也就将自己的</a:t>
            </a:r>
            <a:r>
              <a:rPr lang="en-US" altLang="zh-CN" dirty="0"/>
              <a:t>head</a:t>
            </a:r>
            <a:r>
              <a:rPr lang="zh-CN" altLang="zh-CN" dirty="0"/>
              <a:t>修改成：“美女头”。</a:t>
            </a:r>
          </a:p>
        </p:txBody>
      </p:sp>
    </p:spTree>
    <p:extLst>
      <p:ext uri="{BB962C8B-B14F-4D97-AF65-F5344CB8AC3E}">
        <p14:creationId xmlns:p14="http://schemas.microsoft.com/office/powerpoint/2010/main" val="39040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700" b="1" dirty="0"/>
              <a:t>4.3 </a:t>
            </a:r>
            <a:r>
              <a:rPr lang="zh-CN" altLang="zh-CN" sz="2700" b="1" dirty="0"/>
              <a:t>对象</a:t>
            </a: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107504" y="908720"/>
            <a:ext cx="1872208" cy="165618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4.3.1  </a:t>
            </a:r>
            <a:r>
              <a:rPr lang="zh-CN" altLang="en-US" sz="1800" b="1" dirty="0" smtClean="0">
                <a:solidFill>
                  <a:srgbClr val="0070C0"/>
                </a:solidFill>
              </a:rPr>
              <a:t>构造方法</a:t>
            </a:r>
          </a:p>
          <a:p>
            <a:r>
              <a:rPr lang="en-US" altLang="zh-CN" sz="1800" b="1" dirty="0" smtClean="0">
                <a:solidFill>
                  <a:srgbClr val="0070C0"/>
                </a:solidFill>
              </a:rPr>
              <a:t>4.3.2  </a:t>
            </a:r>
            <a:r>
              <a:rPr lang="zh-CN" altLang="en-US" sz="1800" b="1" dirty="0" smtClean="0">
                <a:solidFill>
                  <a:srgbClr val="0070C0"/>
                </a:solidFill>
              </a:rPr>
              <a:t>创建对象</a:t>
            </a:r>
          </a:p>
          <a:p>
            <a:r>
              <a:rPr lang="en-US" altLang="zh-CN" sz="1800" b="1" dirty="0" smtClean="0">
                <a:solidFill>
                  <a:srgbClr val="0070C0"/>
                </a:solidFill>
              </a:rPr>
              <a:t>4.3.3  </a:t>
            </a:r>
            <a:r>
              <a:rPr lang="zh-CN" altLang="en-US" sz="1800" b="1" dirty="0" smtClean="0">
                <a:solidFill>
                  <a:srgbClr val="0070C0"/>
                </a:solidFill>
              </a:rPr>
              <a:t>使用对象</a:t>
            </a:r>
          </a:p>
          <a:p>
            <a:r>
              <a:rPr lang="en-US" altLang="zh-CN" sz="1800" b="1" dirty="0" smtClean="0">
                <a:solidFill>
                  <a:srgbClr val="C00000"/>
                </a:solidFill>
              </a:rPr>
              <a:t>4.3.4  </a:t>
            </a:r>
            <a:r>
              <a:rPr lang="zh-CN" altLang="en-US" sz="1800" b="1" dirty="0" smtClean="0">
                <a:solidFill>
                  <a:srgbClr val="C00000"/>
                </a:solidFill>
              </a:rPr>
              <a:t>对象的引用和实体</a:t>
            </a:r>
            <a:endParaRPr lang="zh-CN" altLang="en-US" dirty="0">
              <a:solidFill>
                <a:srgbClr val="C00000"/>
              </a:solidFill>
            </a:endParaRPr>
          </a:p>
        </p:txBody>
      </p:sp>
      <p:sp>
        <p:nvSpPr>
          <p:cNvPr id="11" name="左箭头 10"/>
          <p:cNvSpPr/>
          <p:nvPr/>
        </p:nvSpPr>
        <p:spPr>
          <a:xfrm>
            <a:off x="2000819" y="2012994"/>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388293" y="1412829"/>
            <a:ext cx="6459613"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zh-CN" dirty="0"/>
              <a:t>类是体现封装的一种数据类型（封装着数据和对数据的操作），类所声明的变量被称为对象，</a:t>
            </a:r>
            <a:r>
              <a:rPr lang="zh-CN" altLang="zh-CN" b="1" dirty="0"/>
              <a:t>对象（变量）负责存放引用</a:t>
            </a:r>
            <a:r>
              <a:rPr lang="zh-CN" altLang="zh-CN" dirty="0"/>
              <a:t>，以</a:t>
            </a:r>
            <a:r>
              <a:rPr lang="zh-CN" altLang="zh-CN" b="1" dirty="0"/>
              <a:t>确保对象可以操作分配给该对象的变量</a:t>
            </a:r>
            <a:r>
              <a:rPr lang="zh-CN" altLang="zh-CN" dirty="0"/>
              <a:t>以及</a:t>
            </a:r>
            <a:r>
              <a:rPr lang="zh-CN" altLang="zh-CN" b="1" dirty="0"/>
              <a:t>调用类中的方法</a:t>
            </a:r>
            <a:r>
              <a:rPr lang="zh-CN" altLang="zh-CN" dirty="0"/>
              <a:t>。分配给对象的变量被习惯地称作对象的</a:t>
            </a:r>
            <a:r>
              <a:rPr lang="zh-CN" altLang="zh-CN" dirty="0" smtClean="0"/>
              <a:t>实体</a:t>
            </a:r>
            <a:r>
              <a:rPr lang="zh-CN" altLang="en-US" dirty="0" smtClean="0"/>
              <a:t>。</a:t>
            </a:r>
            <a:endParaRPr lang="zh-CN" altLang="en-US" dirty="0"/>
          </a:p>
        </p:txBody>
      </p:sp>
      <p:sp>
        <p:nvSpPr>
          <p:cNvPr id="9" name="矩形 8"/>
          <p:cNvSpPr/>
          <p:nvPr/>
        </p:nvSpPr>
        <p:spPr>
          <a:xfrm>
            <a:off x="1475656" y="3000248"/>
            <a:ext cx="7372250" cy="1477328"/>
          </a:xfrm>
          <a:prstGeom prst="rect">
            <a:avLst/>
          </a:prstGeom>
        </p:spPr>
        <p:txBody>
          <a:bodyPr wrap="square">
            <a:spAutoFit/>
          </a:bodyPr>
          <a:lstStyle/>
          <a:p>
            <a:r>
              <a:rPr lang="en-US" altLang="zh-CN" b="1" dirty="0"/>
              <a:t>1</a:t>
            </a:r>
            <a:r>
              <a:rPr lang="zh-CN" altLang="zh-CN" b="1" dirty="0"/>
              <a:t>．避免使用空对象</a:t>
            </a:r>
          </a:p>
          <a:p>
            <a:r>
              <a:rPr lang="zh-CN" altLang="zh-CN" dirty="0" smtClean="0"/>
              <a:t>如果对象</a:t>
            </a:r>
            <a:r>
              <a:rPr lang="zh-CN" altLang="zh-CN" dirty="0"/>
              <a:t>中没有存放一个引用值，这样的对象就是空对象</a:t>
            </a:r>
            <a:r>
              <a:rPr lang="zh-CN" altLang="zh-CN" dirty="0" smtClean="0"/>
              <a:t>。空</a:t>
            </a:r>
            <a:r>
              <a:rPr lang="zh-CN" altLang="zh-CN" dirty="0"/>
              <a:t>对象没有属于自己的变量，因此避免让空对象去访问变量和调用方法</a:t>
            </a:r>
            <a:r>
              <a:rPr lang="zh-CN" altLang="zh-CN" dirty="0" smtClean="0"/>
              <a:t>。</a:t>
            </a:r>
            <a:r>
              <a:rPr lang="en-US" altLang="zh-CN" dirty="0" smtClean="0"/>
              <a:t>Java</a:t>
            </a:r>
            <a:r>
              <a:rPr lang="zh-CN" altLang="zh-CN" dirty="0"/>
              <a:t>编译器对空对象不做检查，</a:t>
            </a:r>
            <a:r>
              <a:rPr lang="zh-CN" altLang="zh-CN" dirty="0" smtClean="0"/>
              <a:t>但空对象去访问变量和调用方法</a:t>
            </a:r>
            <a:r>
              <a:rPr lang="zh-CN" altLang="en-US" dirty="0" smtClean="0"/>
              <a:t>，</a:t>
            </a:r>
            <a:r>
              <a:rPr lang="zh-CN" altLang="zh-CN" dirty="0" smtClean="0"/>
              <a:t>运行</a:t>
            </a:r>
            <a:r>
              <a:rPr lang="zh-CN" altLang="zh-CN" dirty="0"/>
              <a:t>时会触发</a:t>
            </a:r>
            <a:r>
              <a:rPr lang="en-US" altLang="zh-CN" dirty="0" err="1"/>
              <a:t>java.lang.NullPointerException</a:t>
            </a:r>
            <a:r>
              <a:rPr lang="zh-CN" altLang="zh-CN" dirty="0" smtClean="0"/>
              <a:t>异常</a:t>
            </a:r>
            <a:r>
              <a:rPr lang="zh-CN" altLang="en-US" dirty="0" smtClean="0"/>
              <a:t>。</a:t>
            </a:r>
            <a:endParaRPr lang="zh-CN" altLang="en-US" dirty="0"/>
          </a:p>
        </p:txBody>
      </p:sp>
      <p:sp>
        <p:nvSpPr>
          <p:cNvPr id="5" name="矩形 4"/>
          <p:cNvSpPr/>
          <p:nvPr/>
        </p:nvSpPr>
        <p:spPr>
          <a:xfrm>
            <a:off x="1553097" y="4793704"/>
            <a:ext cx="7217368"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b="1" dirty="0" smtClean="0"/>
              <a:t>2</a:t>
            </a:r>
            <a:r>
              <a:rPr lang="zh-CN" altLang="en-US" b="1" dirty="0" smtClean="0"/>
              <a:t>．重要结论</a:t>
            </a:r>
          </a:p>
          <a:p>
            <a:r>
              <a:rPr lang="zh-CN" altLang="en-US" dirty="0" smtClean="0"/>
              <a:t>一个类声明的两个对象</a:t>
            </a:r>
            <a:r>
              <a:rPr lang="en-US" altLang="zh-CN" dirty="0" smtClean="0"/>
              <a:t>,</a:t>
            </a:r>
            <a:r>
              <a:rPr lang="zh-CN" altLang="en-US" dirty="0" smtClean="0"/>
              <a:t>一旦二者具有相同的引用，二者就具有完全相同的变量（实体）。</a:t>
            </a:r>
            <a:endParaRPr lang="zh-CN" altLang="en-US" dirty="0"/>
          </a:p>
        </p:txBody>
      </p:sp>
      <p:sp>
        <p:nvSpPr>
          <p:cNvPr id="6" name="右箭头 5"/>
          <p:cNvSpPr/>
          <p:nvPr/>
        </p:nvSpPr>
        <p:spPr>
          <a:xfrm>
            <a:off x="611560" y="5085184"/>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7693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700" b="1" dirty="0"/>
              <a:t>4.3 </a:t>
            </a:r>
            <a:r>
              <a:rPr lang="zh-CN" altLang="zh-CN" sz="2700" b="1" dirty="0"/>
              <a:t>对象</a:t>
            </a: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107504" y="908720"/>
            <a:ext cx="1872208" cy="165618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4.3.1  </a:t>
            </a:r>
            <a:r>
              <a:rPr lang="zh-CN" altLang="en-US" sz="1800" b="1" dirty="0" smtClean="0">
                <a:solidFill>
                  <a:srgbClr val="0070C0"/>
                </a:solidFill>
              </a:rPr>
              <a:t>构造方法</a:t>
            </a:r>
          </a:p>
          <a:p>
            <a:r>
              <a:rPr lang="en-US" altLang="zh-CN" sz="1800" b="1" dirty="0" smtClean="0">
                <a:solidFill>
                  <a:srgbClr val="0070C0"/>
                </a:solidFill>
              </a:rPr>
              <a:t>4.3.2  </a:t>
            </a:r>
            <a:r>
              <a:rPr lang="zh-CN" altLang="en-US" sz="1800" b="1" dirty="0" smtClean="0">
                <a:solidFill>
                  <a:srgbClr val="0070C0"/>
                </a:solidFill>
              </a:rPr>
              <a:t>创建对象</a:t>
            </a:r>
          </a:p>
          <a:p>
            <a:r>
              <a:rPr lang="en-US" altLang="zh-CN" sz="1800" b="1" dirty="0" smtClean="0">
                <a:solidFill>
                  <a:srgbClr val="0070C0"/>
                </a:solidFill>
              </a:rPr>
              <a:t>4.3.3  </a:t>
            </a:r>
            <a:r>
              <a:rPr lang="zh-CN" altLang="en-US" sz="1800" b="1" dirty="0" smtClean="0">
                <a:solidFill>
                  <a:srgbClr val="0070C0"/>
                </a:solidFill>
              </a:rPr>
              <a:t>使用对象</a:t>
            </a:r>
          </a:p>
          <a:p>
            <a:r>
              <a:rPr lang="en-US" altLang="zh-CN" sz="1800" b="1" dirty="0" smtClean="0">
                <a:solidFill>
                  <a:srgbClr val="C00000"/>
                </a:solidFill>
              </a:rPr>
              <a:t>4.3.4  </a:t>
            </a:r>
            <a:r>
              <a:rPr lang="zh-CN" altLang="en-US" sz="1800" b="1" dirty="0" smtClean="0">
                <a:solidFill>
                  <a:srgbClr val="C00000"/>
                </a:solidFill>
              </a:rPr>
              <a:t>对象的引用和实体</a:t>
            </a:r>
            <a:endParaRPr lang="zh-CN" altLang="en-US" dirty="0">
              <a:solidFill>
                <a:srgbClr val="C00000"/>
              </a:solidFill>
            </a:endParaRPr>
          </a:p>
        </p:txBody>
      </p:sp>
      <p:sp>
        <p:nvSpPr>
          <p:cNvPr id="11" name="左箭头 10"/>
          <p:cNvSpPr/>
          <p:nvPr/>
        </p:nvSpPr>
        <p:spPr>
          <a:xfrm>
            <a:off x="2000819" y="2012994"/>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388293" y="260648"/>
            <a:ext cx="6459613" cy="341632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zh-CN" dirty="0" smtClean="0"/>
              <a:t>对于下列</a:t>
            </a:r>
            <a:r>
              <a:rPr lang="en-US" altLang="zh-CN" dirty="0" smtClean="0"/>
              <a:t>Point</a:t>
            </a:r>
            <a:r>
              <a:rPr lang="zh-CN" altLang="zh-CN" dirty="0" smtClean="0"/>
              <a:t>类：</a:t>
            </a:r>
          </a:p>
          <a:p>
            <a:r>
              <a:rPr lang="en-US" altLang="zh-CN" dirty="0" smtClean="0"/>
              <a:t>class Point {</a:t>
            </a:r>
            <a:endParaRPr lang="zh-CN" altLang="zh-CN" dirty="0" smtClean="0"/>
          </a:p>
          <a:p>
            <a:r>
              <a:rPr lang="en-US" altLang="zh-CN" dirty="0" smtClean="0"/>
              <a:t>        </a:t>
            </a:r>
            <a:r>
              <a:rPr lang="en-US" altLang="zh-CN" dirty="0" err="1" smtClean="0"/>
              <a:t>int</a:t>
            </a:r>
            <a:r>
              <a:rPr lang="en-US" altLang="zh-CN" dirty="0" smtClean="0"/>
              <a:t> </a:t>
            </a:r>
            <a:r>
              <a:rPr lang="en-US" altLang="zh-CN" dirty="0" err="1" smtClean="0"/>
              <a:t>x,y</a:t>
            </a:r>
            <a:r>
              <a:rPr lang="en-US" altLang="zh-CN" dirty="0" smtClean="0"/>
              <a:t>;</a:t>
            </a:r>
            <a:endParaRPr lang="zh-CN" altLang="zh-CN" dirty="0" smtClean="0"/>
          </a:p>
          <a:p>
            <a:r>
              <a:rPr lang="en-US" altLang="zh-CN" dirty="0" smtClean="0"/>
              <a:t>       Point(</a:t>
            </a:r>
            <a:r>
              <a:rPr lang="en-US" altLang="zh-CN" dirty="0" err="1" smtClean="0"/>
              <a:t>int</a:t>
            </a:r>
            <a:r>
              <a:rPr lang="en-US" altLang="zh-CN" dirty="0" smtClean="0"/>
              <a:t> </a:t>
            </a:r>
            <a:r>
              <a:rPr lang="en-US" altLang="zh-CN" dirty="0" err="1" smtClean="0"/>
              <a:t>a,int</a:t>
            </a:r>
            <a:r>
              <a:rPr lang="en-US" altLang="zh-CN" dirty="0" smtClean="0"/>
              <a:t> b) { </a:t>
            </a:r>
            <a:endParaRPr lang="zh-CN" altLang="zh-CN" dirty="0" smtClean="0"/>
          </a:p>
          <a:p>
            <a:r>
              <a:rPr lang="en-US" altLang="zh-CN" dirty="0" smtClean="0"/>
              <a:t>             x=a;</a:t>
            </a:r>
            <a:endParaRPr lang="zh-CN" altLang="zh-CN" dirty="0" smtClean="0"/>
          </a:p>
          <a:p>
            <a:r>
              <a:rPr lang="en-US" altLang="zh-CN" dirty="0" smtClean="0"/>
              <a:t>             y=b;</a:t>
            </a:r>
            <a:endParaRPr lang="zh-CN" altLang="zh-CN" dirty="0" smtClean="0"/>
          </a:p>
          <a:p>
            <a:r>
              <a:rPr lang="en-US" altLang="zh-CN" dirty="0" smtClean="0"/>
              <a:t>       }</a:t>
            </a:r>
            <a:endParaRPr lang="zh-CN" altLang="zh-CN" dirty="0" smtClean="0"/>
          </a:p>
          <a:p>
            <a:r>
              <a:rPr lang="en-US" altLang="zh-CN" dirty="0" smtClean="0"/>
              <a:t>}</a:t>
            </a:r>
          </a:p>
          <a:p>
            <a:r>
              <a:rPr lang="zh-CN" altLang="en-US" dirty="0" smtClean="0"/>
              <a:t>如果创建</a:t>
            </a:r>
            <a:r>
              <a:rPr lang="en-US" altLang="zh-CN" dirty="0" smtClean="0"/>
              <a:t>2</a:t>
            </a:r>
            <a:r>
              <a:rPr lang="zh-CN" altLang="en-US" dirty="0" smtClean="0"/>
              <a:t>个对象：</a:t>
            </a:r>
            <a:endParaRPr lang="en-US" altLang="zh-CN" dirty="0" smtClean="0"/>
          </a:p>
          <a:p>
            <a:r>
              <a:rPr lang="en-US" altLang="zh-CN" dirty="0" smtClean="0"/>
              <a:t>Point p1  =  new Point (5,15);</a:t>
            </a:r>
          </a:p>
          <a:p>
            <a:r>
              <a:rPr lang="en-US" altLang="zh-CN" dirty="0" smtClean="0"/>
              <a:t>Point p2  =  new Point(8,18);</a:t>
            </a:r>
          </a:p>
          <a:p>
            <a:endParaRPr lang="zh-CN" altLang="zh-CN" dirty="0"/>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521217"/>
            <a:ext cx="4425619" cy="89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164629" y="543501"/>
            <a:ext cx="2232247" cy="36933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CN" dirty="0" smtClean="0"/>
              <a:t>p1</a:t>
            </a:r>
            <a:r>
              <a:rPr lang="zh-CN" altLang="en-US" dirty="0" smtClean="0"/>
              <a:t>和</a:t>
            </a:r>
            <a:r>
              <a:rPr lang="en-US" altLang="zh-CN" dirty="0" smtClean="0"/>
              <a:t>p2</a:t>
            </a:r>
            <a:r>
              <a:rPr lang="zh-CN" altLang="en-US" dirty="0" smtClean="0"/>
              <a:t>的引用不同</a:t>
            </a:r>
            <a:endParaRPr lang="zh-CN" altLang="en-US" dirty="0"/>
          </a:p>
        </p:txBody>
      </p:sp>
      <p:sp>
        <p:nvSpPr>
          <p:cNvPr id="10" name="下箭头 9"/>
          <p:cNvSpPr/>
          <p:nvPr/>
        </p:nvSpPr>
        <p:spPr>
          <a:xfrm>
            <a:off x="6127167" y="932867"/>
            <a:ext cx="292271" cy="4591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51520" y="3734118"/>
            <a:ext cx="7998099" cy="369332"/>
          </a:xfrm>
          <a:prstGeom prst="rect">
            <a:avLst/>
          </a:prstGeom>
        </p:spPr>
        <p:txBody>
          <a:bodyPr wrap="square">
            <a:spAutoFit/>
          </a:bodyPr>
          <a:lstStyle/>
          <a:p>
            <a:r>
              <a:rPr lang="zh-CN" altLang="en-US" dirty="0" smtClean="0"/>
              <a:t>假如在程序中使用了如下的赋值语句：</a:t>
            </a:r>
            <a:r>
              <a:rPr lang="en-US" altLang="zh-CN" b="1" dirty="0" smtClean="0">
                <a:solidFill>
                  <a:srgbClr val="C00000"/>
                </a:solidFill>
              </a:rPr>
              <a:t>p1 = p2;</a:t>
            </a:r>
            <a:endParaRPr lang="en-US" altLang="zh-CN" b="1" dirty="0">
              <a:solidFill>
                <a:srgbClr val="C00000"/>
              </a:solidFill>
            </a:endParaRPr>
          </a:p>
        </p:txBody>
      </p:sp>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079" y="4941168"/>
            <a:ext cx="40100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5404969" y="3932576"/>
            <a:ext cx="2232247"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smtClean="0"/>
              <a:t>p1</a:t>
            </a:r>
            <a:r>
              <a:rPr lang="zh-CN" altLang="en-US" dirty="0" smtClean="0"/>
              <a:t>和</a:t>
            </a:r>
            <a:r>
              <a:rPr lang="en-US" altLang="zh-CN" dirty="0" smtClean="0"/>
              <a:t>p2</a:t>
            </a:r>
            <a:r>
              <a:rPr lang="zh-CN" altLang="en-US" dirty="0" smtClean="0"/>
              <a:t>的引用相同</a:t>
            </a:r>
            <a:endParaRPr lang="zh-CN" altLang="en-US" dirty="0"/>
          </a:p>
        </p:txBody>
      </p:sp>
      <p:sp>
        <p:nvSpPr>
          <p:cNvPr id="16" name="下箭头 15"/>
          <p:cNvSpPr/>
          <p:nvPr/>
        </p:nvSpPr>
        <p:spPr>
          <a:xfrm>
            <a:off x="6279567" y="4301908"/>
            <a:ext cx="292271" cy="4591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0061" y="4118434"/>
            <a:ext cx="4176464" cy="2308324"/>
          </a:xfrm>
          <a:prstGeom prst="rect">
            <a:avLst/>
          </a:prstGeom>
        </p:spPr>
        <p:txBody>
          <a:bodyPr wrap="square">
            <a:spAutoFit/>
          </a:bodyPr>
          <a:lstStyle/>
          <a:p>
            <a:r>
              <a:rPr lang="zh-CN" altLang="en-US" dirty="0" smtClean="0"/>
              <a:t>把</a:t>
            </a:r>
            <a:r>
              <a:rPr lang="en-US" altLang="zh-CN" b="1" dirty="0" smtClean="0"/>
              <a:t>p2</a:t>
            </a:r>
            <a:r>
              <a:rPr lang="zh-CN" altLang="en-US" b="1" dirty="0" smtClean="0"/>
              <a:t>中的引用赋给了</a:t>
            </a:r>
            <a:r>
              <a:rPr lang="en-US" altLang="zh-CN" b="1" dirty="0" smtClean="0"/>
              <a:t>p1</a:t>
            </a:r>
            <a:r>
              <a:rPr lang="zh-CN" altLang="en-US" dirty="0" smtClean="0"/>
              <a:t>，因此</a:t>
            </a:r>
            <a:r>
              <a:rPr lang="en-US" altLang="zh-CN" dirty="0" smtClean="0"/>
              <a:t>p1</a:t>
            </a:r>
            <a:r>
              <a:rPr lang="zh-CN" altLang="en-US" dirty="0" smtClean="0"/>
              <a:t>和</a:t>
            </a:r>
            <a:r>
              <a:rPr lang="en-US" altLang="zh-CN" dirty="0" smtClean="0"/>
              <a:t>p2</a:t>
            </a:r>
            <a:r>
              <a:rPr lang="zh-CN" altLang="en-US" dirty="0" smtClean="0"/>
              <a:t>本质上是一样的了。虽然在源程序中</a:t>
            </a:r>
            <a:r>
              <a:rPr lang="en-US" altLang="zh-CN" dirty="0" smtClean="0"/>
              <a:t>p1</a:t>
            </a:r>
            <a:r>
              <a:rPr lang="zh-CN" altLang="en-US" dirty="0" smtClean="0"/>
              <a:t>和</a:t>
            </a:r>
            <a:r>
              <a:rPr lang="en-US" altLang="zh-CN" dirty="0" smtClean="0"/>
              <a:t>p2</a:t>
            </a:r>
            <a:r>
              <a:rPr lang="zh-CN" altLang="en-US" dirty="0" smtClean="0"/>
              <a:t>是两个名字，但在系统看来它们的名字是一个：</a:t>
            </a:r>
            <a:r>
              <a:rPr lang="en-US" altLang="zh-CN" dirty="0" smtClean="0"/>
              <a:t>0x999</a:t>
            </a:r>
            <a:r>
              <a:rPr lang="zh-CN" altLang="en-US" dirty="0" smtClean="0"/>
              <a:t>，系统将取消原来分配给</a:t>
            </a:r>
            <a:r>
              <a:rPr lang="en-US" altLang="zh-CN" dirty="0" smtClean="0"/>
              <a:t>p1</a:t>
            </a:r>
            <a:r>
              <a:rPr lang="zh-CN" altLang="en-US" dirty="0" smtClean="0"/>
              <a:t>的变量（如果这些变量没有其他对象继续引用）。这时如果输出</a:t>
            </a:r>
            <a:r>
              <a:rPr lang="en-US" altLang="zh-CN" dirty="0" smtClean="0"/>
              <a:t>p1.x</a:t>
            </a:r>
            <a:r>
              <a:rPr lang="zh-CN" altLang="en-US" dirty="0" smtClean="0"/>
              <a:t>的结果将是</a:t>
            </a:r>
            <a:r>
              <a:rPr lang="en-US" altLang="zh-CN" dirty="0" smtClean="0"/>
              <a:t>8</a:t>
            </a:r>
            <a:r>
              <a:rPr lang="zh-CN" altLang="en-US" dirty="0" smtClean="0"/>
              <a:t>，而不是</a:t>
            </a:r>
            <a:r>
              <a:rPr lang="en-US" altLang="zh-CN" dirty="0" smtClean="0"/>
              <a:t>5</a:t>
            </a:r>
            <a:r>
              <a:rPr lang="zh-CN" altLang="en-US" dirty="0" smtClean="0"/>
              <a:t>，即</a:t>
            </a:r>
            <a:r>
              <a:rPr lang="en-US" altLang="zh-CN" b="1" dirty="0" smtClean="0"/>
              <a:t>p1</a:t>
            </a:r>
            <a:r>
              <a:rPr lang="zh-CN" altLang="en-US" b="1" dirty="0" smtClean="0"/>
              <a:t>和</a:t>
            </a:r>
            <a:r>
              <a:rPr lang="en-US" altLang="zh-CN" b="1" dirty="0" smtClean="0"/>
              <a:t>p2</a:t>
            </a:r>
            <a:r>
              <a:rPr lang="zh-CN" altLang="en-US" b="1" dirty="0" smtClean="0"/>
              <a:t>有相同的变量（实体）。</a:t>
            </a:r>
            <a:endParaRPr lang="zh-CN" altLang="en-US" b="1" dirty="0"/>
          </a:p>
        </p:txBody>
      </p:sp>
    </p:spTree>
    <p:extLst>
      <p:ext uri="{BB962C8B-B14F-4D97-AF65-F5344CB8AC3E}">
        <p14:creationId xmlns:p14="http://schemas.microsoft.com/office/powerpoint/2010/main" val="1516608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a:bodyPr>
          <a:lstStyle/>
          <a:p>
            <a:pPr lvl="1" algn="l" rtl="0">
              <a:spcBef>
                <a:spcPct val="0"/>
              </a:spcBef>
            </a:pPr>
            <a:r>
              <a:rPr lang="zh-CN" altLang="en-US" sz="2700" b="1" dirty="0" smtClean="0"/>
              <a:t>例子</a:t>
            </a:r>
            <a:r>
              <a:rPr lang="en-US" altLang="zh-CN" sz="2700" b="1" dirty="0" smtClean="0"/>
              <a:t>3 </a:t>
            </a:r>
            <a:endParaRPr lang="zh-CN" altLang="en-US" sz="2400" dirty="0"/>
          </a:p>
        </p:txBody>
      </p:sp>
      <p:sp>
        <p:nvSpPr>
          <p:cNvPr id="4" name="文本占位符 3"/>
          <p:cNvSpPr>
            <a:spLocks noGrp="1"/>
          </p:cNvSpPr>
          <p:nvPr>
            <p:ph type="body" sz="half" idx="2"/>
          </p:nvPr>
        </p:nvSpPr>
        <p:spPr>
          <a:xfrm>
            <a:off x="107504" y="908720"/>
            <a:ext cx="1872208" cy="165618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4.3.1  </a:t>
            </a:r>
            <a:r>
              <a:rPr lang="zh-CN" altLang="en-US" sz="1800" b="1" dirty="0" smtClean="0">
                <a:solidFill>
                  <a:srgbClr val="0070C0"/>
                </a:solidFill>
              </a:rPr>
              <a:t>构造方法</a:t>
            </a:r>
          </a:p>
          <a:p>
            <a:r>
              <a:rPr lang="en-US" altLang="zh-CN" sz="1800" b="1" dirty="0" smtClean="0">
                <a:solidFill>
                  <a:srgbClr val="0070C0"/>
                </a:solidFill>
              </a:rPr>
              <a:t>4.3.2  </a:t>
            </a:r>
            <a:r>
              <a:rPr lang="zh-CN" altLang="en-US" sz="1800" b="1" dirty="0" smtClean="0">
                <a:solidFill>
                  <a:srgbClr val="0070C0"/>
                </a:solidFill>
              </a:rPr>
              <a:t>创建对象</a:t>
            </a:r>
          </a:p>
          <a:p>
            <a:r>
              <a:rPr lang="en-US" altLang="zh-CN" sz="1800" b="1" dirty="0" smtClean="0">
                <a:solidFill>
                  <a:srgbClr val="0070C0"/>
                </a:solidFill>
              </a:rPr>
              <a:t>4.3.3  </a:t>
            </a:r>
            <a:r>
              <a:rPr lang="zh-CN" altLang="en-US" sz="1800" b="1" dirty="0" smtClean="0">
                <a:solidFill>
                  <a:srgbClr val="0070C0"/>
                </a:solidFill>
              </a:rPr>
              <a:t>使用对象</a:t>
            </a:r>
          </a:p>
          <a:p>
            <a:r>
              <a:rPr lang="en-US" altLang="zh-CN" sz="1800" b="1" dirty="0" smtClean="0">
                <a:solidFill>
                  <a:srgbClr val="C00000"/>
                </a:solidFill>
              </a:rPr>
              <a:t>4.3.4  </a:t>
            </a:r>
            <a:r>
              <a:rPr lang="zh-CN" altLang="en-US" sz="1800" b="1" dirty="0" smtClean="0">
                <a:solidFill>
                  <a:srgbClr val="C00000"/>
                </a:solidFill>
              </a:rPr>
              <a:t>对象的引用和实体</a:t>
            </a:r>
            <a:endParaRPr lang="zh-CN" altLang="en-US" dirty="0">
              <a:solidFill>
                <a:srgbClr val="C00000"/>
              </a:solidFill>
            </a:endParaRPr>
          </a:p>
        </p:txBody>
      </p:sp>
      <p:sp>
        <p:nvSpPr>
          <p:cNvPr id="11" name="左箭头 10"/>
          <p:cNvSpPr/>
          <p:nvPr/>
        </p:nvSpPr>
        <p:spPr>
          <a:xfrm>
            <a:off x="2000819" y="2012994"/>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60859" y="1936340"/>
            <a:ext cx="5835515" cy="369332"/>
          </a:xfrm>
          <a:prstGeom prst="rect">
            <a:avLst/>
          </a:prstGeom>
        </p:spPr>
        <p:txBody>
          <a:bodyPr wrap="square">
            <a:spAutoFit/>
          </a:bodyPr>
          <a:lstStyle/>
          <a:p>
            <a:r>
              <a:rPr lang="zh-CN" altLang="zh-CN" dirty="0">
                <a:hlinkClick r:id="rId2" action="ppaction://hlinkfile"/>
              </a:rPr>
              <a:t>例子</a:t>
            </a:r>
            <a:r>
              <a:rPr lang="en-US" altLang="zh-CN" dirty="0" smtClean="0">
                <a:hlinkClick r:id="rId2" action="ppaction://hlinkfile"/>
              </a:rPr>
              <a:t>3 </a:t>
            </a:r>
            <a:r>
              <a:rPr lang="zh-CN" altLang="zh-CN" dirty="0" smtClean="0"/>
              <a:t>将</a:t>
            </a:r>
            <a:r>
              <a:rPr lang="zh-CN" altLang="zh-CN" dirty="0"/>
              <a:t>对象</a:t>
            </a:r>
            <a:r>
              <a:rPr lang="en-US" altLang="zh-CN" dirty="0"/>
              <a:t>p2</a:t>
            </a:r>
            <a:r>
              <a:rPr lang="zh-CN" altLang="zh-CN" dirty="0"/>
              <a:t>的引用赋给了对象</a:t>
            </a:r>
            <a:r>
              <a:rPr lang="en-US" altLang="zh-CN" dirty="0"/>
              <a:t>p1</a:t>
            </a:r>
            <a:r>
              <a:rPr lang="zh-CN" altLang="zh-CN" dirty="0"/>
              <a:t>，运行效果如</a:t>
            </a:r>
            <a:r>
              <a:rPr lang="zh-CN" altLang="zh-CN" dirty="0" smtClean="0"/>
              <a:t>图</a:t>
            </a:r>
            <a:r>
              <a:rPr lang="zh-CN" altLang="en-US" dirty="0" smtClean="0"/>
              <a:t>。</a:t>
            </a:r>
            <a:endParaRPr lang="en-US" altLang="zh-CN" b="1" dirty="0">
              <a:solidFill>
                <a:srgbClr val="C00000"/>
              </a:solidFill>
            </a:endParaRPr>
          </a:p>
        </p:txBody>
      </p:sp>
      <p:sp>
        <p:nvSpPr>
          <p:cNvPr id="3" name="矩形 2"/>
          <p:cNvSpPr/>
          <p:nvPr/>
        </p:nvSpPr>
        <p:spPr>
          <a:xfrm>
            <a:off x="683568" y="3978513"/>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2" action="ppaction://hlinkfile"/>
              </a:rPr>
              <a:t>例子</a:t>
            </a:r>
            <a:r>
              <a:rPr lang="en-US" altLang="zh-CN" dirty="0" smtClean="0">
                <a:hlinkClick r:id="rId2" action="ppaction://hlinkfile"/>
              </a:rPr>
              <a:t>3 </a:t>
            </a:r>
            <a:endParaRPr lang="zh-CN" altLang="en-US" dirty="0"/>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084" y="2722042"/>
            <a:ext cx="3815836" cy="283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475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000" b="1" dirty="0"/>
              <a:t>4.4 </a:t>
            </a:r>
            <a:r>
              <a:rPr lang="zh-CN" altLang="zh-CN" sz="2000" b="1" dirty="0"/>
              <a:t>参数传值</a:t>
            </a:r>
            <a:br>
              <a:rPr lang="zh-CN" altLang="zh-CN" sz="20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183046" y="1556792"/>
            <a:ext cx="1872208" cy="2232248"/>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4.4.1 </a:t>
            </a:r>
            <a:r>
              <a:rPr lang="zh-CN" altLang="en-US" sz="1800" b="1" dirty="0" smtClean="0">
                <a:solidFill>
                  <a:srgbClr val="C00000"/>
                </a:solidFill>
              </a:rPr>
              <a:t>基本数据类型参数的传值</a:t>
            </a:r>
          </a:p>
          <a:p>
            <a:r>
              <a:rPr lang="en-US" altLang="zh-CN" sz="1800" b="1" dirty="0" smtClean="0">
                <a:solidFill>
                  <a:srgbClr val="0070C0"/>
                </a:solidFill>
              </a:rPr>
              <a:t>4.4.2 </a:t>
            </a:r>
            <a:r>
              <a:rPr lang="zh-CN" altLang="en-US" sz="1800" b="1" dirty="0" smtClean="0">
                <a:solidFill>
                  <a:srgbClr val="0070C0"/>
                </a:solidFill>
              </a:rPr>
              <a:t>引用类型参数的传值</a:t>
            </a:r>
          </a:p>
          <a:p>
            <a:r>
              <a:rPr lang="en-US" altLang="zh-CN" sz="1800" b="1" dirty="0" smtClean="0">
                <a:solidFill>
                  <a:srgbClr val="0070C0"/>
                </a:solidFill>
              </a:rPr>
              <a:t>4.4.3 </a:t>
            </a:r>
            <a:r>
              <a:rPr lang="zh-CN" altLang="en-US" sz="1800" b="1" dirty="0" smtClean="0">
                <a:solidFill>
                  <a:srgbClr val="0070C0"/>
                </a:solidFill>
              </a:rPr>
              <a:t>可变参数</a:t>
            </a:r>
          </a:p>
          <a:p>
            <a:r>
              <a:rPr lang="en-US" altLang="zh-CN" sz="1800" b="1" dirty="0" smtClean="0">
                <a:solidFill>
                  <a:srgbClr val="0070C0"/>
                </a:solidFill>
              </a:rPr>
              <a:t>4.4.4 </a:t>
            </a:r>
            <a:r>
              <a:rPr lang="zh-CN" altLang="en-US" sz="1800" b="1" dirty="0" smtClean="0">
                <a:solidFill>
                  <a:srgbClr val="0070C0"/>
                </a:solidFill>
              </a:rPr>
              <a:t>有理数的类封装</a:t>
            </a:r>
            <a:endParaRPr lang="zh-CN" altLang="en-US" dirty="0"/>
          </a:p>
        </p:txBody>
      </p:sp>
      <p:sp>
        <p:nvSpPr>
          <p:cNvPr id="11" name="左箭头 10"/>
          <p:cNvSpPr/>
          <p:nvPr/>
        </p:nvSpPr>
        <p:spPr>
          <a:xfrm>
            <a:off x="2055254" y="1844824"/>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35274" y="327945"/>
            <a:ext cx="6700068"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方法被调用时，如果方法有参数，</a:t>
            </a:r>
            <a:r>
              <a:rPr lang="zh-CN" altLang="zh-CN" b="1" dirty="0"/>
              <a:t>参数必须要实例化</a:t>
            </a:r>
            <a:r>
              <a:rPr lang="zh-CN" altLang="zh-CN" dirty="0"/>
              <a:t>，即参数变量必须有具体的值。在</a:t>
            </a:r>
            <a:r>
              <a:rPr lang="en-US" altLang="zh-CN" dirty="0"/>
              <a:t>Java</a:t>
            </a:r>
            <a:r>
              <a:rPr lang="zh-CN" altLang="zh-CN" dirty="0"/>
              <a:t>中，方法的所有</a:t>
            </a:r>
            <a:r>
              <a:rPr lang="zh-CN" altLang="zh-CN" b="1" dirty="0"/>
              <a:t>参数都是“传值”</a:t>
            </a:r>
            <a:r>
              <a:rPr lang="zh-CN" altLang="zh-CN" dirty="0"/>
              <a:t>的，也就是说，方法中参数变量的值是调用者指定的值的拷贝。</a:t>
            </a:r>
            <a:endParaRPr lang="zh-CN" altLang="zh-CN" b="1" dirty="0"/>
          </a:p>
        </p:txBody>
      </p:sp>
      <p:sp>
        <p:nvSpPr>
          <p:cNvPr id="7" name="矩形 6"/>
          <p:cNvSpPr/>
          <p:nvPr/>
        </p:nvSpPr>
        <p:spPr>
          <a:xfrm>
            <a:off x="2555776" y="1642705"/>
            <a:ext cx="6192688" cy="923330"/>
          </a:xfrm>
          <a:prstGeom prst="rect">
            <a:avLst/>
          </a:prstGeom>
        </p:spPr>
        <p:txBody>
          <a:bodyPr wrap="square">
            <a:spAutoFit/>
          </a:bodyPr>
          <a:lstStyle/>
          <a:p>
            <a:r>
              <a:rPr lang="zh-CN" altLang="en-US" dirty="0" smtClean="0"/>
              <a:t>对于基本数据类型的参数，向该参数传递的值的级别不可以高于该参数的级别，比如，不可以向</a:t>
            </a:r>
            <a:r>
              <a:rPr lang="en-US" altLang="zh-CN" dirty="0" err="1" smtClean="0"/>
              <a:t>int</a:t>
            </a:r>
            <a:r>
              <a:rPr lang="zh-CN" altLang="en-US" dirty="0" smtClean="0"/>
              <a:t>型参数传递一个</a:t>
            </a:r>
            <a:r>
              <a:rPr lang="en-US" altLang="zh-CN" dirty="0" smtClean="0"/>
              <a:t>float</a:t>
            </a:r>
            <a:r>
              <a:rPr lang="zh-CN" altLang="en-US" dirty="0" smtClean="0"/>
              <a:t>值，但可以向</a:t>
            </a:r>
            <a:r>
              <a:rPr lang="en-US" altLang="zh-CN" dirty="0" smtClean="0"/>
              <a:t>double</a:t>
            </a:r>
            <a:r>
              <a:rPr lang="zh-CN" altLang="en-US" dirty="0" smtClean="0"/>
              <a:t>型参数传递一个</a:t>
            </a:r>
            <a:r>
              <a:rPr lang="en-US" altLang="zh-CN" dirty="0" smtClean="0"/>
              <a:t>float</a:t>
            </a:r>
            <a:r>
              <a:rPr lang="zh-CN" altLang="en-US" dirty="0" smtClean="0"/>
              <a:t>值</a:t>
            </a:r>
            <a:endParaRPr lang="zh-CN" altLang="en-US" dirty="0"/>
          </a:p>
        </p:txBody>
      </p:sp>
      <p:sp>
        <p:nvSpPr>
          <p:cNvPr id="8" name="矩形 7"/>
          <p:cNvSpPr/>
          <p:nvPr/>
        </p:nvSpPr>
        <p:spPr>
          <a:xfrm>
            <a:off x="2540347" y="2546032"/>
            <a:ext cx="6102424" cy="1754326"/>
          </a:xfrm>
          <a:prstGeom prst="rect">
            <a:avLst/>
          </a:prstGeom>
        </p:spPr>
        <p:txBody>
          <a:bodyPr wrap="square">
            <a:spAutoFit/>
          </a:bodyPr>
          <a:lstStyle/>
          <a:p>
            <a:r>
              <a:rPr lang="en-US" altLang="zh-CN" dirty="0" smtClean="0"/>
              <a:t>Example4_4.java</a:t>
            </a:r>
            <a:r>
              <a:rPr lang="zh-CN" altLang="en-US" dirty="0" smtClean="0"/>
              <a:t>是含有主类的应用程序。在主类的</a:t>
            </a:r>
            <a:r>
              <a:rPr lang="en-US" altLang="zh-CN" dirty="0" smtClean="0"/>
              <a:t>main</a:t>
            </a:r>
            <a:r>
              <a:rPr lang="zh-CN" altLang="en-US" dirty="0" smtClean="0"/>
              <a:t>方法中使用</a:t>
            </a:r>
            <a:r>
              <a:rPr lang="en-US" altLang="zh-CN" dirty="0" err="1" smtClean="0"/>
              <a:t>Rect</a:t>
            </a:r>
            <a:r>
              <a:rPr lang="zh-CN" altLang="en-US" dirty="0" smtClean="0"/>
              <a:t>类来创建矩形对象，该矩形对象可以调用</a:t>
            </a:r>
            <a:r>
              <a:rPr lang="en-US" altLang="zh-CN" dirty="0" err="1" smtClean="0"/>
              <a:t>setWidth</a:t>
            </a:r>
            <a:r>
              <a:rPr lang="en-US" altLang="zh-CN" dirty="0" smtClean="0"/>
              <a:t>(double width)</a:t>
            </a:r>
            <a:r>
              <a:rPr lang="zh-CN" altLang="en-US" dirty="0" smtClean="0"/>
              <a:t>设置自己的宽，调用</a:t>
            </a:r>
            <a:r>
              <a:rPr lang="en-US" altLang="zh-CN" dirty="0" err="1" smtClean="0"/>
              <a:t>setHeight</a:t>
            </a:r>
            <a:r>
              <a:rPr lang="en-US" altLang="zh-CN" dirty="0" smtClean="0"/>
              <a:t>(double height)</a:t>
            </a:r>
            <a:r>
              <a:rPr lang="zh-CN" altLang="en-US" dirty="0" smtClean="0"/>
              <a:t>设置自己的高，因此，矩形对象在调用</a:t>
            </a:r>
            <a:r>
              <a:rPr lang="en-US" altLang="zh-CN" dirty="0" err="1" smtClean="0"/>
              <a:t>setWidth</a:t>
            </a:r>
            <a:r>
              <a:rPr lang="en-US" altLang="zh-CN" dirty="0" smtClean="0"/>
              <a:t>(double width)</a:t>
            </a:r>
            <a:r>
              <a:rPr lang="zh-CN" altLang="en-US" dirty="0" smtClean="0"/>
              <a:t>或</a:t>
            </a:r>
            <a:r>
              <a:rPr lang="en-US" altLang="zh-CN" dirty="0" err="1" smtClean="0"/>
              <a:t>setHeight</a:t>
            </a:r>
            <a:r>
              <a:rPr lang="en-US" altLang="zh-CN" dirty="0" smtClean="0"/>
              <a:t>(double height)</a:t>
            </a:r>
            <a:r>
              <a:rPr lang="zh-CN" altLang="en-US" dirty="0" smtClean="0"/>
              <a:t>方法时，必须向方法的参数传递值。程序运行效果如图。</a:t>
            </a:r>
            <a:endParaRPr lang="zh-CN" altLang="en-US" dirty="0"/>
          </a:p>
        </p:txBody>
      </p:sp>
      <p:sp>
        <p:nvSpPr>
          <p:cNvPr id="9" name="矩形 8"/>
          <p:cNvSpPr/>
          <p:nvPr/>
        </p:nvSpPr>
        <p:spPr>
          <a:xfrm>
            <a:off x="539552" y="4115692"/>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4</a:t>
            </a:r>
            <a:endParaRPr lang="zh-CN" altLang="en-US" dirty="0"/>
          </a:p>
        </p:txBody>
      </p:sp>
      <p:sp>
        <p:nvSpPr>
          <p:cNvPr id="10" name="下箭头 9"/>
          <p:cNvSpPr/>
          <p:nvPr/>
        </p:nvSpPr>
        <p:spPr>
          <a:xfrm>
            <a:off x="755576" y="4485024"/>
            <a:ext cx="288032" cy="31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4212" y="4809703"/>
            <a:ext cx="1925960" cy="646331"/>
          </a:xfrm>
          <a:prstGeom prst="rect">
            <a:avLst/>
          </a:prstGeom>
        </p:spPr>
        <p:txBody>
          <a:bodyPr wrap="square">
            <a:spAutoFit/>
          </a:bodyPr>
          <a:lstStyle/>
          <a:p>
            <a:r>
              <a:rPr lang="en-US" altLang="zh-CN" dirty="0" smtClean="0">
                <a:hlinkClick r:id="rId2" action="ppaction://hlinkfile"/>
              </a:rPr>
              <a:t>Rect.java</a:t>
            </a:r>
            <a:endParaRPr lang="en-US" altLang="zh-CN" dirty="0" smtClean="0"/>
          </a:p>
          <a:p>
            <a:r>
              <a:rPr lang="en-US" altLang="zh-CN" dirty="0" smtClean="0">
                <a:hlinkClick r:id="rId3" action="ppaction://hlinkfile"/>
              </a:rPr>
              <a:t>Example4_4.java</a:t>
            </a:r>
            <a:endParaRPr lang="zh-CN" altLang="en-US" dirty="0"/>
          </a:p>
        </p:txBody>
      </p:sp>
      <p:pic>
        <p:nvPicPr>
          <p:cNvPr id="3993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049" y="4300358"/>
            <a:ext cx="4979334" cy="139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916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000" b="1" dirty="0"/>
              <a:t>4.4 </a:t>
            </a:r>
            <a:r>
              <a:rPr lang="zh-CN" altLang="zh-CN" sz="2000" b="1" dirty="0"/>
              <a:t>参数传值</a:t>
            </a:r>
            <a:br>
              <a:rPr lang="zh-CN" altLang="zh-CN" sz="20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176411" y="764704"/>
            <a:ext cx="1872208" cy="2232248"/>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4.4.1 </a:t>
            </a:r>
            <a:r>
              <a:rPr lang="zh-CN" altLang="en-US" sz="1800" b="1" dirty="0" smtClean="0">
                <a:solidFill>
                  <a:srgbClr val="0070C0"/>
                </a:solidFill>
              </a:rPr>
              <a:t>基本数据类型参数的传值</a:t>
            </a:r>
          </a:p>
          <a:p>
            <a:r>
              <a:rPr lang="en-US" altLang="zh-CN" sz="1800" b="1" dirty="0" smtClean="0">
                <a:solidFill>
                  <a:srgbClr val="C00000"/>
                </a:solidFill>
              </a:rPr>
              <a:t>4.4.2 </a:t>
            </a:r>
            <a:r>
              <a:rPr lang="zh-CN" altLang="en-US" sz="1800" b="1" dirty="0" smtClean="0">
                <a:solidFill>
                  <a:srgbClr val="C00000"/>
                </a:solidFill>
              </a:rPr>
              <a:t>引用类型参数的传值</a:t>
            </a:r>
          </a:p>
          <a:p>
            <a:r>
              <a:rPr lang="en-US" altLang="zh-CN" sz="1800" b="1" dirty="0" smtClean="0">
                <a:solidFill>
                  <a:srgbClr val="0070C0"/>
                </a:solidFill>
              </a:rPr>
              <a:t>4.4.3 </a:t>
            </a:r>
            <a:r>
              <a:rPr lang="zh-CN" altLang="en-US" sz="1800" b="1" dirty="0" smtClean="0">
                <a:solidFill>
                  <a:srgbClr val="0070C0"/>
                </a:solidFill>
              </a:rPr>
              <a:t>可变参数</a:t>
            </a:r>
          </a:p>
          <a:p>
            <a:r>
              <a:rPr lang="en-US" altLang="zh-CN" sz="1800" b="1" dirty="0" smtClean="0">
                <a:solidFill>
                  <a:srgbClr val="0070C0"/>
                </a:solidFill>
              </a:rPr>
              <a:t>4.4.4 </a:t>
            </a:r>
            <a:r>
              <a:rPr lang="zh-CN" altLang="en-US" sz="1800" b="1" dirty="0" smtClean="0">
                <a:solidFill>
                  <a:srgbClr val="0070C0"/>
                </a:solidFill>
              </a:rPr>
              <a:t>有理数的类封装</a:t>
            </a:r>
            <a:endParaRPr lang="zh-CN" altLang="en-US" dirty="0"/>
          </a:p>
        </p:txBody>
      </p:sp>
      <p:sp>
        <p:nvSpPr>
          <p:cNvPr id="11" name="左箭头 10"/>
          <p:cNvSpPr/>
          <p:nvPr/>
        </p:nvSpPr>
        <p:spPr>
          <a:xfrm>
            <a:off x="2030152" y="1608987"/>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40347" y="719375"/>
            <a:ext cx="6192688" cy="2308324"/>
          </a:xfrm>
          <a:prstGeom prst="rect">
            <a:avLst/>
          </a:prstGeom>
        </p:spPr>
        <p:txBody>
          <a:bodyPr wrap="square">
            <a:spAutoFit/>
          </a:bodyPr>
          <a:lstStyle/>
          <a:p>
            <a:r>
              <a:rPr lang="en-US" altLang="zh-CN" dirty="0"/>
              <a:t>Java</a:t>
            </a:r>
            <a:r>
              <a:rPr lang="zh-CN" altLang="zh-CN" dirty="0"/>
              <a:t>的引用型数据包括前面刚刚学习的对象、第</a:t>
            </a:r>
            <a:r>
              <a:rPr lang="en-US" altLang="zh-CN" dirty="0"/>
              <a:t>2</a:t>
            </a:r>
            <a:r>
              <a:rPr lang="zh-CN" altLang="zh-CN" dirty="0"/>
              <a:t>章学习的数组以及后面将要学习的接口。当参数是引用类型时，</a:t>
            </a:r>
            <a:r>
              <a:rPr lang="zh-CN" altLang="zh-CN" b="1" dirty="0"/>
              <a:t>“传值”传递的是变量中存放的“引用”，而不是变量所引用的实体</a:t>
            </a:r>
            <a:r>
              <a:rPr lang="zh-CN" altLang="zh-CN" dirty="0"/>
              <a:t>。</a:t>
            </a:r>
          </a:p>
          <a:p>
            <a:r>
              <a:rPr lang="zh-CN" altLang="zh-CN" dirty="0"/>
              <a:t>对于两个同类型的引用型变量，如果具有同样的引用，就会用同样的实体，因此，</a:t>
            </a:r>
            <a:r>
              <a:rPr lang="zh-CN" altLang="zh-CN" b="1" dirty="0"/>
              <a:t>如果改变参数变量所引用的实体，就会导致原变量的实体发生同样的变化</a:t>
            </a:r>
            <a:r>
              <a:rPr lang="zh-CN" altLang="zh-CN" dirty="0"/>
              <a:t>；但是，改变参数中存放的“引用”不会影响向其传值的变量中存放的“引用”，</a:t>
            </a:r>
            <a:r>
              <a:rPr lang="zh-CN" altLang="zh-CN" dirty="0" smtClean="0"/>
              <a:t>反之亦然</a:t>
            </a:r>
            <a:r>
              <a:rPr lang="zh-CN" altLang="en-US" dirty="0" smtClean="0"/>
              <a:t>。</a:t>
            </a:r>
            <a:endParaRPr lang="zh-CN" altLang="en-US" dirty="0"/>
          </a:p>
        </p:txBody>
      </p:sp>
      <p:sp>
        <p:nvSpPr>
          <p:cNvPr id="9" name="矩形 8"/>
          <p:cNvSpPr/>
          <p:nvPr/>
        </p:nvSpPr>
        <p:spPr>
          <a:xfrm>
            <a:off x="539552" y="4115692"/>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5</a:t>
            </a:r>
            <a:endParaRPr lang="zh-CN" altLang="en-US" dirty="0"/>
          </a:p>
        </p:txBody>
      </p:sp>
      <p:sp>
        <p:nvSpPr>
          <p:cNvPr id="10" name="下箭头 9"/>
          <p:cNvSpPr/>
          <p:nvPr/>
        </p:nvSpPr>
        <p:spPr>
          <a:xfrm>
            <a:off x="755576" y="4485024"/>
            <a:ext cx="288032" cy="31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4192" y="3064936"/>
            <a:ext cx="8860296" cy="923330"/>
          </a:xfrm>
          <a:prstGeom prst="rect">
            <a:avLst/>
          </a:prstGeom>
        </p:spPr>
        <p:txBody>
          <a:bodyPr wrap="square">
            <a:spAutoFit/>
          </a:bodyPr>
          <a:lstStyle/>
          <a:p>
            <a:r>
              <a:rPr lang="en-US" altLang="zh-CN" dirty="0" smtClean="0"/>
              <a:t>Example4_5.java</a:t>
            </a:r>
            <a:r>
              <a:rPr lang="zh-CN" altLang="en-US" dirty="0" smtClean="0"/>
              <a:t>是主类。在主类的</a:t>
            </a:r>
            <a:r>
              <a:rPr lang="en-US" altLang="zh-CN" dirty="0" smtClean="0"/>
              <a:t>main</a:t>
            </a:r>
            <a:r>
              <a:rPr lang="zh-CN" altLang="en-US" dirty="0" smtClean="0"/>
              <a:t>方法中首先使用</a:t>
            </a:r>
            <a:r>
              <a:rPr lang="en-US" altLang="zh-CN" b="1" dirty="0" smtClean="0"/>
              <a:t>Circlet</a:t>
            </a:r>
            <a:r>
              <a:rPr lang="zh-CN" altLang="en-US" b="1" dirty="0" smtClean="0"/>
              <a:t>类创建一个“圆”对象</a:t>
            </a:r>
            <a:r>
              <a:rPr lang="zh-CN" altLang="en-US" dirty="0" smtClean="0"/>
              <a:t>：</a:t>
            </a:r>
            <a:r>
              <a:rPr lang="en-US" altLang="zh-CN" dirty="0" smtClean="0"/>
              <a:t>circle</a:t>
            </a:r>
            <a:r>
              <a:rPr lang="zh-CN" altLang="en-US" dirty="0" smtClean="0"/>
              <a:t>，然后使用</a:t>
            </a:r>
            <a:r>
              <a:rPr lang="en-US" altLang="zh-CN" b="1" dirty="0" smtClean="0"/>
              <a:t>Circular</a:t>
            </a:r>
            <a:r>
              <a:rPr lang="zh-CN" altLang="en-US" b="1" dirty="0" smtClean="0"/>
              <a:t>类再创建一个“圆锥”对象</a:t>
            </a:r>
            <a:r>
              <a:rPr lang="zh-CN" altLang="en-US" dirty="0" smtClean="0"/>
              <a:t>，并将先前</a:t>
            </a:r>
            <a:r>
              <a:rPr lang="en-US" altLang="zh-CN" dirty="0" smtClean="0"/>
              <a:t>Circle</a:t>
            </a:r>
            <a:r>
              <a:rPr lang="zh-CN" altLang="en-US" dirty="0" smtClean="0"/>
              <a:t>类的实例：</a:t>
            </a:r>
            <a:r>
              <a:rPr lang="en-US" altLang="zh-CN" dirty="0" smtClean="0"/>
              <a:t>circle</a:t>
            </a:r>
            <a:r>
              <a:rPr lang="zh-CN" altLang="en-US" dirty="0" smtClean="0"/>
              <a:t>，即</a:t>
            </a:r>
            <a:r>
              <a:rPr lang="zh-CN" altLang="en-US" b="1" dirty="0" smtClean="0"/>
              <a:t>“圆”对象的引用传递给圆锥对象的成员变量</a:t>
            </a:r>
            <a:r>
              <a:rPr lang="en-US" altLang="zh-CN" b="1" dirty="0" smtClean="0"/>
              <a:t>bottom</a:t>
            </a:r>
            <a:r>
              <a:rPr lang="zh-CN" altLang="en-US" dirty="0" smtClean="0"/>
              <a:t>。程序运行效果如图。</a:t>
            </a:r>
            <a:endParaRPr lang="zh-CN" altLang="en-US"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357" y="3988266"/>
            <a:ext cx="5064199" cy="2625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52672" y="4839439"/>
            <a:ext cx="2445445" cy="923330"/>
          </a:xfrm>
          <a:prstGeom prst="rect">
            <a:avLst/>
          </a:prstGeom>
        </p:spPr>
        <p:txBody>
          <a:bodyPr wrap="square">
            <a:spAutoFit/>
          </a:bodyPr>
          <a:lstStyle/>
          <a:p>
            <a:r>
              <a:rPr lang="en-US" altLang="zh-CN" dirty="0" smtClean="0">
                <a:hlinkClick r:id="rId3" action="ppaction://hlinkfile"/>
              </a:rPr>
              <a:t>Circle.java</a:t>
            </a:r>
            <a:endParaRPr lang="en-US" altLang="zh-CN" dirty="0" smtClean="0"/>
          </a:p>
          <a:p>
            <a:r>
              <a:rPr lang="en-US" altLang="zh-CN" dirty="0" smtClean="0">
                <a:hlinkClick r:id="rId4" action="ppaction://hlinkfile"/>
              </a:rPr>
              <a:t>Circular.java</a:t>
            </a:r>
            <a:endParaRPr lang="en-US" altLang="zh-CN" dirty="0" smtClean="0"/>
          </a:p>
          <a:p>
            <a:r>
              <a:rPr lang="en-US" altLang="zh-CN" dirty="0" smtClean="0">
                <a:hlinkClick r:id="rId5" action="ppaction://hlinkfile"/>
              </a:rPr>
              <a:t>Example4_5.java</a:t>
            </a:r>
            <a:endParaRPr lang="zh-CN" altLang="en-US" dirty="0"/>
          </a:p>
        </p:txBody>
      </p:sp>
    </p:spTree>
    <p:extLst>
      <p:ext uri="{BB962C8B-B14F-4D97-AF65-F5344CB8AC3E}">
        <p14:creationId xmlns:p14="http://schemas.microsoft.com/office/powerpoint/2010/main" val="706230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000" b="1" dirty="0"/>
              <a:t>4.4 </a:t>
            </a:r>
            <a:r>
              <a:rPr lang="zh-CN" altLang="zh-CN" sz="2000" b="1" dirty="0"/>
              <a:t>参数传值</a:t>
            </a:r>
            <a:br>
              <a:rPr lang="zh-CN" altLang="zh-CN" sz="20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176411" y="764704"/>
            <a:ext cx="1872208" cy="2232248"/>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4.4.1 </a:t>
            </a:r>
            <a:r>
              <a:rPr lang="zh-CN" altLang="en-US" sz="1800" b="1" dirty="0" smtClean="0">
                <a:solidFill>
                  <a:srgbClr val="0070C0"/>
                </a:solidFill>
              </a:rPr>
              <a:t>基本数据类型参数的传值</a:t>
            </a:r>
          </a:p>
          <a:p>
            <a:r>
              <a:rPr lang="en-US" altLang="zh-CN" sz="1800" b="1" dirty="0" smtClean="0">
                <a:solidFill>
                  <a:srgbClr val="0070C0"/>
                </a:solidFill>
              </a:rPr>
              <a:t>4.4.2 </a:t>
            </a:r>
            <a:r>
              <a:rPr lang="zh-CN" altLang="en-US" sz="1800" b="1" dirty="0" smtClean="0">
                <a:solidFill>
                  <a:srgbClr val="0070C0"/>
                </a:solidFill>
              </a:rPr>
              <a:t>引用类型参数的传值</a:t>
            </a:r>
          </a:p>
          <a:p>
            <a:r>
              <a:rPr lang="en-US" altLang="zh-CN" sz="1800" b="1" dirty="0" smtClean="0">
                <a:solidFill>
                  <a:srgbClr val="C00000"/>
                </a:solidFill>
              </a:rPr>
              <a:t>4.4.3 </a:t>
            </a:r>
            <a:r>
              <a:rPr lang="zh-CN" altLang="en-US" sz="1800" b="1" dirty="0" smtClean="0">
                <a:solidFill>
                  <a:srgbClr val="C00000"/>
                </a:solidFill>
              </a:rPr>
              <a:t>可变参数</a:t>
            </a:r>
          </a:p>
          <a:p>
            <a:r>
              <a:rPr lang="en-US" altLang="zh-CN" sz="1800" b="1" dirty="0" smtClean="0">
                <a:solidFill>
                  <a:srgbClr val="0070C0"/>
                </a:solidFill>
              </a:rPr>
              <a:t>4.4.4 </a:t>
            </a:r>
            <a:r>
              <a:rPr lang="zh-CN" altLang="en-US" sz="1800" b="1" dirty="0" smtClean="0">
                <a:solidFill>
                  <a:srgbClr val="0070C0"/>
                </a:solidFill>
              </a:rPr>
              <a:t>有理数的类封装</a:t>
            </a:r>
            <a:endParaRPr lang="zh-CN" altLang="en-US" dirty="0"/>
          </a:p>
        </p:txBody>
      </p:sp>
      <p:sp>
        <p:nvSpPr>
          <p:cNvPr id="11" name="左箭头 10"/>
          <p:cNvSpPr/>
          <p:nvPr/>
        </p:nvSpPr>
        <p:spPr>
          <a:xfrm>
            <a:off x="2030152" y="206084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40347" y="719375"/>
            <a:ext cx="6192688" cy="2308324"/>
          </a:xfrm>
          <a:prstGeom prst="rect">
            <a:avLst/>
          </a:prstGeom>
        </p:spPr>
        <p:txBody>
          <a:bodyPr wrap="square">
            <a:spAutoFit/>
          </a:bodyPr>
          <a:lstStyle/>
          <a:p>
            <a:r>
              <a:rPr lang="zh-CN" altLang="zh-CN" dirty="0"/>
              <a:t>可变参数是指在声明方法时不给出参数列表中从某项直至最后一项参数的名字和个数，但这些参数的类型必须相同。可变参数使用“</a:t>
            </a:r>
            <a:r>
              <a:rPr lang="en-US" altLang="zh-CN" dirty="0"/>
              <a:t>…</a:t>
            </a:r>
            <a:r>
              <a:rPr lang="zh-CN" altLang="zh-CN" dirty="0"/>
              <a:t>”表示若干个参数，这些参数的类型必须相同，最后一个参数必须是参数列表中的最后一个参数</a:t>
            </a:r>
            <a:r>
              <a:rPr lang="zh-CN" altLang="zh-CN" dirty="0" smtClean="0"/>
              <a:t>。</a:t>
            </a:r>
            <a:r>
              <a:rPr lang="zh-CN" altLang="zh-CN" dirty="0"/>
              <a:t>比如：</a:t>
            </a:r>
          </a:p>
          <a:p>
            <a:r>
              <a:rPr lang="en-US" altLang="zh-CN" b="1" dirty="0" smtClean="0">
                <a:solidFill>
                  <a:srgbClr val="C00000"/>
                </a:solidFill>
              </a:rPr>
              <a:t>         public </a:t>
            </a:r>
            <a:r>
              <a:rPr lang="en-US" altLang="zh-CN" b="1" dirty="0">
                <a:solidFill>
                  <a:srgbClr val="C00000"/>
                </a:solidFill>
              </a:rPr>
              <a:t>void g(double </a:t>
            </a:r>
            <a:r>
              <a:rPr lang="en-US" altLang="zh-CN" b="1" dirty="0" err="1">
                <a:solidFill>
                  <a:srgbClr val="C00000"/>
                </a:solidFill>
              </a:rPr>
              <a:t>a,int</a:t>
            </a:r>
            <a:r>
              <a:rPr lang="en-US" altLang="zh-CN" b="1" dirty="0">
                <a:solidFill>
                  <a:srgbClr val="C00000"/>
                </a:solidFill>
              </a:rPr>
              <a:t> ... x)</a:t>
            </a:r>
            <a:endParaRPr lang="zh-CN" altLang="zh-CN" b="1" dirty="0">
              <a:solidFill>
                <a:srgbClr val="C00000"/>
              </a:solidFill>
            </a:endParaRPr>
          </a:p>
          <a:p>
            <a:r>
              <a:rPr lang="zh-CN" altLang="zh-CN" dirty="0"/>
              <a:t>那么，方法</a:t>
            </a:r>
            <a:r>
              <a:rPr lang="en-US" altLang="zh-CN" dirty="0"/>
              <a:t>g</a:t>
            </a:r>
            <a:r>
              <a:rPr lang="zh-CN" altLang="zh-CN" dirty="0"/>
              <a:t>的参数列表中，第一个参数是</a:t>
            </a:r>
            <a:r>
              <a:rPr lang="en-US" altLang="zh-CN" dirty="0"/>
              <a:t>double</a:t>
            </a:r>
            <a:r>
              <a:rPr lang="zh-CN" altLang="zh-CN" dirty="0"/>
              <a:t>型，第二个至最后一个参数是</a:t>
            </a:r>
            <a:r>
              <a:rPr lang="en-US" altLang="zh-CN" dirty="0" err="1"/>
              <a:t>int</a:t>
            </a:r>
            <a:r>
              <a:rPr lang="zh-CN" altLang="zh-CN" dirty="0"/>
              <a:t>型，但连续出现的</a:t>
            </a:r>
            <a:r>
              <a:rPr lang="en-US" altLang="zh-CN" dirty="0" err="1"/>
              <a:t>int</a:t>
            </a:r>
            <a:r>
              <a:rPr lang="zh-CN" altLang="zh-CN" dirty="0"/>
              <a:t>型参数的个数不确定。</a:t>
            </a:r>
            <a:r>
              <a:rPr lang="zh-CN" altLang="zh-CN" dirty="0" smtClean="0"/>
              <a:t>称</a:t>
            </a:r>
            <a:r>
              <a:rPr lang="en-US" altLang="zh-CN" b="1" dirty="0" smtClean="0">
                <a:solidFill>
                  <a:srgbClr val="C00000"/>
                </a:solidFill>
              </a:rPr>
              <a:t> x </a:t>
            </a:r>
            <a:r>
              <a:rPr lang="zh-CN" altLang="zh-CN" dirty="0" smtClean="0"/>
              <a:t>是</a:t>
            </a:r>
            <a:r>
              <a:rPr lang="zh-CN" altLang="zh-CN" dirty="0"/>
              <a:t>方法</a:t>
            </a:r>
            <a:r>
              <a:rPr lang="en-US" altLang="zh-CN" dirty="0"/>
              <a:t>g</a:t>
            </a:r>
            <a:r>
              <a:rPr lang="zh-CN" altLang="zh-CN" dirty="0"/>
              <a:t>的参数列表中的可变参数的“参数代表”</a:t>
            </a:r>
          </a:p>
        </p:txBody>
      </p:sp>
      <p:sp>
        <p:nvSpPr>
          <p:cNvPr id="5" name="矩形 4"/>
          <p:cNvSpPr/>
          <p:nvPr/>
        </p:nvSpPr>
        <p:spPr>
          <a:xfrm>
            <a:off x="254347" y="3027699"/>
            <a:ext cx="8478688" cy="646331"/>
          </a:xfrm>
          <a:prstGeom prst="rect">
            <a:avLst/>
          </a:prstGeom>
        </p:spPr>
        <p:txBody>
          <a:bodyPr wrap="square">
            <a:spAutoFit/>
          </a:bodyPr>
          <a:lstStyle/>
          <a:p>
            <a:r>
              <a:rPr lang="zh-CN" altLang="zh-CN" dirty="0"/>
              <a:t>参数代表可以通过下标运算来表示参数列表中的具体参数，即</a:t>
            </a:r>
            <a:r>
              <a:rPr lang="en-US" altLang="zh-CN" b="1" dirty="0">
                <a:solidFill>
                  <a:srgbClr val="C00000"/>
                </a:solidFill>
              </a:rPr>
              <a:t>x[0]</a:t>
            </a:r>
            <a:r>
              <a:rPr lang="zh-CN" altLang="zh-CN" b="1" dirty="0">
                <a:solidFill>
                  <a:srgbClr val="C00000"/>
                </a:solidFill>
              </a:rPr>
              <a:t>，</a:t>
            </a:r>
            <a:r>
              <a:rPr lang="en-US" altLang="zh-CN" b="1" dirty="0">
                <a:solidFill>
                  <a:srgbClr val="C00000"/>
                </a:solidFill>
              </a:rPr>
              <a:t>x[1]…x[m]</a:t>
            </a:r>
            <a:r>
              <a:rPr lang="zh-CN" altLang="zh-CN" dirty="0"/>
              <a:t>分别表示</a:t>
            </a:r>
            <a:r>
              <a:rPr lang="en-US" altLang="zh-CN" dirty="0"/>
              <a:t>x</a:t>
            </a:r>
            <a:r>
              <a:rPr lang="zh-CN" altLang="zh-CN" dirty="0"/>
              <a:t>代表的第</a:t>
            </a:r>
            <a:r>
              <a:rPr lang="en-US" altLang="zh-CN" dirty="0"/>
              <a:t>1</a:t>
            </a:r>
            <a:r>
              <a:rPr lang="zh-CN" altLang="zh-CN" dirty="0"/>
              <a:t>个至第</a:t>
            </a:r>
            <a:r>
              <a:rPr lang="en-US" altLang="zh-CN" dirty="0"/>
              <a:t>m</a:t>
            </a:r>
            <a:r>
              <a:rPr lang="zh-CN" altLang="zh-CN" dirty="0"/>
              <a:t>个参数。</a:t>
            </a:r>
            <a:endParaRPr lang="zh-CN" altLang="en-US" dirty="0"/>
          </a:p>
        </p:txBody>
      </p:sp>
      <p:sp>
        <p:nvSpPr>
          <p:cNvPr id="8" name="矩形 7"/>
          <p:cNvSpPr/>
          <p:nvPr/>
        </p:nvSpPr>
        <p:spPr>
          <a:xfrm>
            <a:off x="281223" y="3661795"/>
            <a:ext cx="8424936" cy="646331"/>
          </a:xfrm>
          <a:prstGeom prst="rect">
            <a:avLst/>
          </a:prstGeom>
        </p:spPr>
        <p:txBody>
          <a:bodyPr wrap="square">
            <a:spAutoFit/>
          </a:bodyPr>
          <a:lstStyle/>
          <a:p>
            <a:r>
              <a:rPr lang="zh-CN" altLang="en-US" dirty="0" smtClean="0"/>
              <a:t>例子</a:t>
            </a:r>
            <a:r>
              <a:rPr lang="en-US" altLang="zh-CN" dirty="0" smtClean="0"/>
              <a:t>6</a:t>
            </a:r>
            <a:r>
              <a:rPr lang="zh-CN" altLang="en-US" dirty="0" smtClean="0"/>
              <a:t>中，有两个</a:t>
            </a:r>
            <a:r>
              <a:rPr lang="en-US" altLang="zh-CN" dirty="0" smtClean="0"/>
              <a:t>Java</a:t>
            </a:r>
            <a:r>
              <a:rPr lang="zh-CN" altLang="en-US" dirty="0" smtClean="0"/>
              <a:t>源文件</a:t>
            </a:r>
            <a:r>
              <a:rPr lang="en-US" altLang="zh-CN" dirty="0" smtClean="0"/>
              <a:t>Computer.java</a:t>
            </a:r>
            <a:r>
              <a:rPr lang="zh-CN" altLang="en-US" dirty="0" smtClean="0"/>
              <a:t>和</a:t>
            </a:r>
            <a:r>
              <a:rPr lang="en-US" altLang="zh-CN" dirty="0" smtClean="0"/>
              <a:t>Example2_6.java</a:t>
            </a:r>
            <a:r>
              <a:rPr lang="zh-CN" altLang="en-US" dirty="0" smtClean="0"/>
              <a:t>，其中</a:t>
            </a:r>
            <a:r>
              <a:rPr lang="en-US" altLang="zh-CN" dirty="0" smtClean="0"/>
              <a:t>Computer</a:t>
            </a:r>
            <a:r>
              <a:rPr lang="zh-CN" altLang="en-US" dirty="0" smtClean="0"/>
              <a:t>类的方法</a:t>
            </a:r>
            <a:r>
              <a:rPr lang="en-US" altLang="zh-CN" b="1" dirty="0" err="1" smtClean="0"/>
              <a:t>getResult</a:t>
            </a:r>
            <a:r>
              <a:rPr lang="en-US" altLang="zh-CN" b="1" dirty="0" smtClean="0"/>
              <a:t>()</a:t>
            </a:r>
            <a:r>
              <a:rPr lang="zh-CN" altLang="en-US" b="1" dirty="0" smtClean="0"/>
              <a:t>方法使用了参数代表</a:t>
            </a:r>
            <a:r>
              <a:rPr lang="zh-CN" altLang="en-US" dirty="0" smtClean="0"/>
              <a:t>，可以计算若干个整数的平均数，运行效果如图。</a:t>
            </a:r>
            <a:endParaRPr lang="zh-CN" altLang="en-US" dirty="0"/>
          </a:p>
        </p:txBody>
      </p:sp>
      <p:sp>
        <p:nvSpPr>
          <p:cNvPr id="12" name="矩形 11"/>
          <p:cNvSpPr/>
          <p:nvPr/>
        </p:nvSpPr>
        <p:spPr>
          <a:xfrm>
            <a:off x="312080" y="4309197"/>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6</a:t>
            </a:r>
            <a:endParaRPr lang="zh-CN" altLang="en-US" dirty="0"/>
          </a:p>
        </p:txBody>
      </p:sp>
      <p:sp>
        <p:nvSpPr>
          <p:cNvPr id="13" name="下箭头 12"/>
          <p:cNvSpPr/>
          <p:nvPr/>
        </p:nvSpPr>
        <p:spPr>
          <a:xfrm>
            <a:off x="539552" y="4678529"/>
            <a:ext cx="154203" cy="334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54347" y="5157192"/>
            <a:ext cx="2135845" cy="646331"/>
          </a:xfrm>
          <a:prstGeom prst="rect">
            <a:avLst/>
          </a:prstGeom>
        </p:spPr>
        <p:txBody>
          <a:bodyPr wrap="square">
            <a:spAutoFit/>
          </a:bodyPr>
          <a:lstStyle/>
          <a:p>
            <a:r>
              <a:rPr lang="en-US" altLang="zh-CN" dirty="0" smtClean="0">
                <a:hlinkClick r:id="rId2" action="ppaction://hlinkfile"/>
              </a:rPr>
              <a:t>Computer.java</a:t>
            </a:r>
            <a:endParaRPr lang="en-US" altLang="zh-CN" dirty="0" smtClean="0"/>
          </a:p>
          <a:p>
            <a:r>
              <a:rPr lang="en-US" altLang="zh-CN" dirty="0" smtClean="0">
                <a:hlinkClick r:id="rId3" action="ppaction://hlinkfile"/>
              </a:rPr>
              <a:t>Example4_6.java</a:t>
            </a:r>
            <a:endParaRPr lang="zh-CN" altLang="en-US" dirty="0"/>
          </a:p>
        </p:txBody>
      </p:sp>
      <p:pic>
        <p:nvPicPr>
          <p:cNvPr id="552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1191" y="4417663"/>
            <a:ext cx="4136896" cy="138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077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000" b="1" dirty="0"/>
              <a:t>4.4 </a:t>
            </a:r>
            <a:r>
              <a:rPr lang="zh-CN" altLang="zh-CN" sz="2000" b="1" dirty="0"/>
              <a:t>参数传值</a:t>
            </a:r>
            <a:br>
              <a:rPr lang="zh-CN" altLang="zh-CN" sz="20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176411" y="764704"/>
            <a:ext cx="1872208" cy="2232248"/>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4.4.1 </a:t>
            </a:r>
            <a:r>
              <a:rPr lang="zh-CN" altLang="en-US" sz="1800" b="1" dirty="0" smtClean="0">
                <a:solidFill>
                  <a:srgbClr val="0070C0"/>
                </a:solidFill>
              </a:rPr>
              <a:t>基本数据类型参数的传值</a:t>
            </a:r>
          </a:p>
          <a:p>
            <a:r>
              <a:rPr lang="en-US" altLang="zh-CN" sz="1800" b="1" dirty="0" smtClean="0">
                <a:solidFill>
                  <a:srgbClr val="0070C0"/>
                </a:solidFill>
              </a:rPr>
              <a:t>4.4.2 </a:t>
            </a:r>
            <a:r>
              <a:rPr lang="zh-CN" altLang="en-US" sz="1800" b="1" dirty="0" smtClean="0">
                <a:solidFill>
                  <a:srgbClr val="0070C0"/>
                </a:solidFill>
              </a:rPr>
              <a:t>引用类型参数的传值</a:t>
            </a:r>
          </a:p>
          <a:p>
            <a:r>
              <a:rPr lang="en-US" altLang="zh-CN" sz="1800" b="1" dirty="0" smtClean="0">
                <a:solidFill>
                  <a:srgbClr val="0070C0"/>
                </a:solidFill>
              </a:rPr>
              <a:t>4.4.3 </a:t>
            </a:r>
            <a:r>
              <a:rPr lang="zh-CN" altLang="en-US" sz="1800" b="1" dirty="0" smtClean="0">
                <a:solidFill>
                  <a:srgbClr val="0070C0"/>
                </a:solidFill>
              </a:rPr>
              <a:t>可变参数</a:t>
            </a:r>
          </a:p>
          <a:p>
            <a:r>
              <a:rPr lang="en-US" altLang="zh-CN" sz="1800" b="1" dirty="0" smtClean="0">
                <a:solidFill>
                  <a:srgbClr val="C00000"/>
                </a:solidFill>
              </a:rPr>
              <a:t>4.4.4 </a:t>
            </a:r>
            <a:r>
              <a:rPr lang="zh-CN" altLang="en-US" sz="1800" b="1" dirty="0" smtClean="0">
                <a:solidFill>
                  <a:srgbClr val="C00000"/>
                </a:solidFill>
              </a:rPr>
              <a:t>有理数的类封装</a:t>
            </a:r>
            <a:endParaRPr lang="zh-CN" altLang="en-US" dirty="0">
              <a:solidFill>
                <a:srgbClr val="C00000"/>
              </a:solidFill>
            </a:endParaRPr>
          </a:p>
        </p:txBody>
      </p:sp>
      <p:sp>
        <p:nvSpPr>
          <p:cNvPr id="11" name="左箭头 10"/>
          <p:cNvSpPr/>
          <p:nvPr/>
        </p:nvSpPr>
        <p:spPr>
          <a:xfrm>
            <a:off x="2030152" y="2564904"/>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10172" y="710087"/>
            <a:ext cx="6682308" cy="923330"/>
          </a:xfrm>
          <a:prstGeom prst="rect">
            <a:avLst/>
          </a:prstGeom>
        </p:spPr>
        <p:txBody>
          <a:bodyPr wrap="square">
            <a:spAutoFit/>
          </a:bodyPr>
          <a:lstStyle/>
          <a:p>
            <a:r>
              <a:rPr lang="zh-CN" altLang="zh-CN" dirty="0"/>
              <a:t>分数也称作有理数，是我们很熟悉的一种数。有时希望程序能对分数进行四则运算，而且两个分数四则运算的结果仍然是分数（不希望看到</a:t>
            </a:r>
            <a:r>
              <a:rPr lang="en-US" altLang="zh-CN" dirty="0"/>
              <a:t>1/6+1/6</a:t>
            </a:r>
            <a:r>
              <a:rPr lang="zh-CN" altLang="zh-CN" dirty="0"/>
              <a:t>的结果是小数的近似值</a:t>
            </a:r>
            <a:r>
              <a:rPr lang="en-US" altLang="zh-CN" dirty="0"/>
              <a:t>0.333</a:t>
            </a:r>
            <a:r>
              <a:rPr lang="zh-CN" altLang="zh-CN" dirty="0"/>
              <a:t>而是</a:t>
            </a:r>
            <a:r>
              <a:rPr lang="en-US" altLang="zh-CN" dirty="0"/>
              <a:t>1/3</a:t>
            </a:r>
            <a:r>
              <a:rPr lang="zh-CN" altLang="zh-CN" dirty="0"/>
              <a:t>）。</a:t>
            </a:r>
          </a:p>
        </p:txBody>
      </p:sp>
      <p:sp>
        <p:nvSpPr>
          <p:cNvPr id="12" name="矩形 11"/>
          <p:cNvSpPr/>
          <p:nvPr/>
        </p:nvSpPr>
        <p:spPr>
          <a:xfrm>
            <a:off x="446725" y="3480076"/>
            <a:ext cx="87554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dirty="0" smtClean="0"/>
              <a:t>有理数</a:t>
            </a:r>
            <a:endParaRPr lang="zh-CN" altLang="en-US" dirty="0"/>
          </a:p>
        </p:txBody>
      </p:sp>
      <p:sp>
        <p:nvSpPr>
          <p:cNvPr id="13" name="下箭头 12"/>
          <p:cNvSpPr/>
          <p:nvPr/>
        </p:nvSpPr>
        <p:spPr>
          <a:xfrm>
            <a:off x="807395" y="3849408"/>
            <a:ext cx="154203" cy="334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4327" y="4197747"/>
            <a:ext cx="2135845" cy="646331"/>
          </a:xfrm>
          <a:prstGeom prst="rect">
            <a:avLst/>
          </a:prstGeom>
        </p:spPr>
        <p:txBody>
          <a:bodyPr wrap="square">
            <a:spAutoFit/>
          </a:bodyPr>
          <a:lstStyle/>
          <a:p>
            <a:r>
              <a:rPr lang="en-US" altLang="zh-CN" dirty="0" smtClean="0">
                <a:hlinkClick r:id="rId2" action="ppaction://hlinkfile"/>
              </a:rPr>
              <a:t>Rational.java</a:t>
            </a:r>
            <a:endParaRPr lang="en-US" altLang="zh-CN" dirty="0" smtClean="0"/>
          </a:p>
          <a:p>
            <a:r>
              <a:rPr lang="en-US" altLang="zh-CN" dirty="0" smtClean="0">
                <a:hlinkClick r:id="rId3" action="ppaction://hlinkfile"/>
              </a:rPr>
              <a:t>MainClass.java</a:t>
            </a:r>
            <a:endParaRPr lang="zh-CN" altLang="en-US" dirty="0"/>
          </a:p>
        </p:txBody>
      </p:sp>
      <p:sp>
        <p:nvSpPr>
          <p:cNvPr id="3" name="矩形 2"/>
          <p:cNvSpPr/>
          <p:nvPr/>
        </p:nvSpPr>
        <p:spPr>
          <a:xfrm>
            <a:off x="2390192" y="1633417"/>
            <a:ext cx="6646303" cy="3693319"/>
          </a:xfrm>
          <a:prstGeom prst="rect">
            <a:avLst/>
          </a:prstGeom>
        </p:spPr>
        <p:txBody>
          <a:bodyPr wrap="square">
            <a:spAutoFit/>
          </a:bodyPr>
          <a:lstStyle/>
          <a:p>
            <a:r>
              <a:rPr lang="zh-CN" altLang="zh-CN" dirty="0"/>
              <a:t>用类实现对有理数的封装。有理数有两个重要的成员：分子和分母，另外还有重要的四则运算。</a:t>
            </a:r>
            <a:r>
              <a:rPr lang="en-US" altLang="zh-CN" dirty="0"/>
              <a:t>Rational</a:t>
            </a:r>
            <a:r>
              <a:rPr lang="zh-CN" altLang="zh-CN" dirty="0"/>
              <a:t>（有理数）类应当具有如下属性（成员变量）和功能（方法）。</a:t>
            </a:r>
          </a:p>
          <a:p>
            <a:pPr marL="285750" lvl="0" indent="-285750">
              <a:buFont typeface="Wingdings" pitchFamily="2" charset="2"/>
              <a:buChar char="Ø"/>
            </a:pPr>
            <a:r>
              <a:rPr lang="en-US" altLang="zh-CN" dirty="0"/>
              <a:t>Rational</a:t>
            </a:r>
            <a:r>
              <a:rPr lang="zh-CN" altLang="zh-CN" dirty="0"/>
              <a:t>类有</a:t>
            </a:r>
            <a:r>
              <a:rPr lang="en-US" altLang="zh-CN" dirty="0"/>
              <a:t>2</a:t>
            </a:r>
            <a:r>
              <a:rPr lang="zh-CN" altLang="zh-CN" dirty="0"/>
              <a:t>个</a:t>
            </a:r>
            <a:r>
              <a:rPr lang="en-US" altLang="zh-CN" dirty="0" err="1"/>
              <a:t>int</a:t>
            </a:r>
            <a:r>
              <a:rPr lang="zh-CN" altLang="zh-CN" dirty="0"/>
              <a:t>型的成员变量，比如，名字分别为</a:t>
            </a:r>
            <a:r>
              <a:rPr lang="en-US" altLang="zh-CN" dirty="0"/>
              <a:t>numerator</a:t>
            </a:r>
            <a:r>
              <a:rPr lang="zh-CN" altLang="zh-CN" dirty="0"/>
              <a:t>（分子）和</a:t>
            </a:r>
            <a:r>
              <a:rPr lang="en-US" altLang="zh-CN" dirty="0"/>
              <a:t>denominator</a:t>
            </a:r>
            <a:r>
              <a:rPr lang="zh-CN" altLang="zh-CN" dirty="0"/>
              <a:t>（分母）。</a:t>
            </a:r>
          </a:p>
          <a:p>
            <a:pPr marL="285750" lvl="0" indent="-285750">
              <a:buFont typeface="Wingdings" pitchFamily="2" charset="2"/>
              <a:buChar char="Ø"/>
            </a:pPr>
            <a:r>
              <a:rPr lang="zh-CN" altLang="zh-CN" dirty="0"/>
              <a:t>提供</a:t>
            </a:r>
            <a:r>
              <a:rPr lang="en-US" altLang="zh-CN" dirty="0"/>
              <a:t>Rational add(Rational r)</a:t>
            </a:r>
            <a:r>
              <a:rPr lang="zh-CN" altLang="zh-CN" dirty="0"/>
              <a:t>方法，即有理数调用该方法和参数指定的有理数做加法运算，并返回一个</a:t>
            </a:r>
            <a:r>
              <a:rPr lang="en-US" altLang="zh-CN" dirty="0"/>
              <a:t>Rational</a:t>
            </a:r>
            <a:r>
              <a:rPr lang="zh-CN" altLang="zh-CN" dirty="0"/>
              <a:t>对象。</a:t>
            </a:r>
          </a:p>
          <a:p>
            <a:pPr marL="285750" lvl="0" indent="-285750">
              <a:buFont typeface="Wingdings" pitchFamily="2" charset="2"/>
              <a:buChar char="Ø"/>
            </a:pPr>
            <a:r>
              <a:rPr lang="zh-CN" altLang="zh-CN" dirty="0"/>
              <a:t>提供</a:t>
            </a:r>
            <a:r>
              <a:rPr lang="en-US" altLang="zh-CN" dirty="0"/>
              <a:t>Rational sub(Rational r)</a:t>
            </a:r>
            <a:r>
              <a:rPr lang="zh-CN" altLang="zh-CN" dirty="0"/>
              <a:t>方法，即有理数调用该方法和参数指定的有理数做减法运算，并返回一个</a:t>
            </a:r>
            <a:r>
              <a:rPr lang="en-US" altLang="zh-CN" dirty="0"/>
              <a:t>Rational</a:t>
            </a:r>
            <a:r>
              <a:rPr lang="zh-CN" altLang="zh-CN" dirty="0"/>
              <a:t>对象。</a:t>
            </a:r>
          </a:p>
          <a:p>
            <a:pPr marL="285750" lvl="0" indent="-285750">
              <a:buFont typeface="Wingdings" pitchFamily="2" charset="2"/>
              <a:buChar char="Ø"/>
            </a:pPr>
            <a:r>
              <a:rPr lang="zh-CN" altLang="zh-CN" dirty="0"/>
              <a:t>提供</a:t>
            </a:r>
            <a:r>
              <a:rPr lang="en-US" altLang="zh-CN" dirty="0"/>
              <a:t>Rational </a:t>
            </a:r>
            <a:r>
              <a:rPr lang="en-US" altLang="zh-CN" dirty="0" err="1"/>
              <a:t>muti</a:t>
            </a:r>
            <a:r>
              <a:rPr lang="en-US" altLang="zh-CN" dirty="0"/>
              <a:t>(Rational r)</a:t>
            </a:r>
            <a:r>
              <a:rPr lang="zh-CN" altLang="zh-CN" dirty="0"/>
              <a:t>方法，即有理数调用该方法和参数指定的有理数做乘法运算，并返回一个</a:t>
            </a:r>
            <a:r>
              <a:rPr lang="en-US" altLang="zh-CN" dirty="0"/>
              <a:t>Rational</a:t>
            </a:r>
            <a:r>
              <a:rPr lang="zh-CN" altLang="zh-CN" dirty="0"/>
              <a:t>对象。</a:t>
            </a:r>
          </a:p>
          <a:p>
            <a:pPr marL="285750" indent="-285750">
              <a:buFont typeface="Wingdings" pitchFamily="2" charset="2"/>
              <a:buChar char="Ø"/>
            </a:pPr>
            <a:r>
              <a:rPr lang="zh-CN" altLang="zh-CN" dirty="0"/>
              <a:t>提供</a:t>
            </a:r>
            <a:r>
              <a:rPr lang="en-US" altLang="zh-CN" dirty="0"/>
              <a:t>Rational div(Rational r)</a:t>
            </a:r>
            <a:r>
              <a:rPr lang="zh-CN" altLang="zh-CN" dirty="0"/>
              <a:t>方法，即有理数调用该方法和参数指定的有理数做除法运算，并返回一个</a:t>
            </a:r>
            <a:r>
              <a:rPr lang="en-US" altLang="zh-CN" dirty="0"/>
              <a:t>Rational</a:t>
            </a:r>
            <a:r>
              <a:rPr lang="zh-CN" altLang="zh-CN" dirty="0"/>
              <a:t>对象。</a:t>
            </a:r>
            <a:endParaRPr lang="zh-CN" altLang="en-US" dirty="0"/>
          </a:p>
        </p:txBody>
      </p:sp>
    </p:spTree>
    <p:extLst>
      <p:ext uri="{BB962C8B-B14F-4D97-AF65-F5344CB8AC3E}">
        <p14:creationId xmlns:p14="http://schemas.microsoft.com/office/powerpoint/2010/main" val="2427652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2962672" cy="1162050"/>
          </a:xfrm>
        </p:spPr>
        <p:txBody>
          <a:bodyPr>
            <a:normAutofit fontScale="90000"/>
          </a:bodyPr>
          <a:lstStyle/>
          <a:p>
            <a:pPr lvl="1" algn="l" rtl="0">
              <a:spcBef>
                <a:spcPct val="0"/>
              </a:spcBef>
            </a:pPr>
            <a:r>
              <a:rPr lang="en-US" altLang="zh-CN" sz="2400" b="1" dirty="0"/>
              <a:t>4.5 </a:t>
            </a:r>
            <a:r>
              <a:rPr lang="zh-CN" altLang="zh-CN" sz="2400" b="1" dirty="0"/>
              <a:t>对象的组合</a:t>
            </a:r>
            <a:br>
              <a:rPr lang="zh-CN" altLang="zh-CN" sz="2400" b="1" dirty="0"/>
            </a:br>
            <a:r>
              <a:rPr lang="zh-CN" altLang="zh-CN" sz="2400" b="1" dirty="0"/>
              <a:t/>
            </a:r>
            <a:br>
              <a:rPr lang="zh-CN" altLang="zh-CN" sz="2400" b="1" dirty="0"/>
            </a:br>
            <a:endParaRPr lang="zh-CN" altLang="en-US" sz="2400" dirty="0"/>
          </a:p>
        </p:txBody>
      </p:sp>
      <p:sp>
        <p:nvSpPr>
          <p:cNvPr id="10" name="矩形 9"/>
          <p:cNvSpPr/>
          <p:nvPr/>
        </p:nvSpPr>
        <p:spPr>
          <a:xfrm>
            <a:off x="323528" y="692696"/>
            <a:ext cx="8496944" cy="1200329"/>
          </a:xfrm>
          <a:prstGeom prst="rect">
            <a:avLst/>
          </a:prstGeom>
        </p:spPr>
        <p:txBody>
          <a:bodyPr wrap="square">
            <a:spAutoFit/>
          </a:bodyPr>
          <a:lstStyle/>
          <a:p>
            <a:r>
              <a:rPr lang="zh-CN" altLang="zh-CN" dirty="0"/>
              <a:t>一个类的成员变量可以是</a:t>
            </a:r>
            <a:r>
              <a:rPr lang="en-US" altLang="zh-CN" dirty="0"/>
              <a:t>Java</a:t>
            </a:r>
            <a:r>
              <a:rPr lang="zh-CN" altLang="zh-CN" dirty="0"/>
              <a:t>允许的任何数据类型，因此，</a:t>
            </a:r>
            <a:r>
              <a:rPr lang="zh-CN" altLang="zh-CN" b="1" dirty="0"/>
              <a:t>一个类可以把对象作为自己的成员变量</a:t>
            </a:r>
            <a:r>
              <a:rPr lang="zh-CN" altLang="zh-CN" dirty="0"/>
              <a:t>，如果用这样的类创建对象</a:t>
            </a:r>
            <a:r>
              <a:rPr lang="zh-CN" altLang="zh-CN" dirty="0" smtClean="0"/>
              <a:t>，该对象</a:t>
            </a:r>
            <a:r>
              <a:rPr lang="zh-CN" altLang="en-US" dirty="0" smtClean="0"/>
              <a:t>就</a:t>
            </a:r>
            <a:r>
              <a:rPr lang="zh-CN" altLang="zh-CN" dirty="0" smtClean="0"/>
              <a:t>将</a:t>
            </a:r>
            <a:r>
              <a:rPr lang="zh-CN" altLang="zh-CN" dirty="0"/>
              <a:t>其他对象作为自己的组成部分（这就是人们常说的</a:t>
            </a:r>
            <a:r>
              <a:rPr lang="en-US" altLang="zh-CN" dirty="0"/>
              <a:t>Has-A</a:t>
            </a:r>
            <a:r>
              <a:rPr lang="zh-CN" altLang="zh-CN" dirty="0"/>
              <a:t>，例如，前面</a:t>
            </a:r>
            <a:r>
              <a:rPr lang="en-US" altLang="zh-CN" dirty="0"/>
              <a:t>4.3</a:t>
            </a:r>
            <a:r>
              <a:rPr lang="zh-CN" altLang="zh-CN" dirty="0"/>
              <a:t>节中的例子</a:t>
            </a:r>
            <a:r>
              <a:rPr lang="en-US" altLang="zh-CN" dirty="0"/>
              <a:t>5</a:t>
            </a:r>
            <a:r>
              <a:rPr lang="zh-CN" altLang="zh-CN" dirty="0"/>
              <a:t>中的圆锥对象就将一个圆对象作为自己的成员，即圆锥有一个圆</a:t>
            </a:r>
            <a:r>
              <a:rPr lang="zh-CN" altLang="zh-CN" dirty="0" smtClean="0"/>
              <a:t>底）</a:t>
            </a:r>
            <a:r>
              <a:rPr lang="zh-CN" altLang="en-US" dirty="0" smtClean="0"/>
              <a:t>。</a:t>
            </a:r>
            <a:endParaRPr lang="zh-CN" altLang="zh-CN" dirty="0"/>
          </a:p>
        </p:txBody>
      </p:sp>
      <p:sp>
        <p:nvSpPr>
          <p:cNvPr id="12" name="矩形 11"/>
          <p:cNvSpPr/>
          <p:nvPr/>
        </p:nvSpPr>
        <p:spPr>
          <a:xfrm>
            <a:off x="392670" y="1903960"/>
            <a:ext cx="7992888" cy="923330"/>
          </a:xfrm>
          <a:prstGeom prst="rect">
            <a:avLst/>
          </a:prstGeom>
        </p:spPr>
        <p:txBody>
          <a:bodyPr wrap="square">
            <a:spAutoFit/>
          </a:bodyPr>
          <a:lstStyle/>
          <a:p>
            <a:r>
              <a:rPr lang="zh-CN" altLang="en-US" dirty="0" smtClean="0"/>
              <a:t>例子</a:t>
            </a:r>
            <a:r>
              <a:rPr lang="en-US" altLang="zh-CN" dirty="0" smtClean="0"/>
              <a:t>7</a:t>
            </a:r>
            <a:r>
              <a:rPr lang="zh-CN" altLang="en-US" dirty="0" smtClean="0"/>
              <a:t>中，一共编写了</a:t>
            </a:r>
            <a:r>
              <a:rPr lang="en-US" altLang="zh-CN" dirty="0" smtClean="0"/>
              <a:t>4</a:t>
            </a:r>
            <a:r>
              <a:rPr lang="zh-CN" altLang="en-US" dirty="0" smtClean="0"/>
              <a:t>个类，分成</a:t>
            </a:r>
            <a:r>
              <a:rPr lang="en-US" altLang="zh-CN" dirty="0" smtClean="0"/>
              <a:t>4</a:t>
            </a:r>
            <a:r>
              <a:rPr lang="zh-CN" altLang="en-US" dirty="0" smtClean="0"/>
              <a:t>个源文件</a:t>
            </a:r>
            <a:r>
              <a:rPr lang="en-US" altLang="zh-CN" dirty="0" smtClean="0"/>
              <a:t>Rectangle.java</a:t>
            </a:r>
            <a:r>
              <a:rPr lang="zh-CN" altLang="en-US" dirty="0" smtClean="0"/>
              <a:t>、</a:t>
            </a:r>
            <a:r>
              <a:rPr lang="en-US" altLang="zh-CN" dirty="0" smtClean="0"/>
              <a:t>Circle.java</a:t>
            </a:r>
            <a:r>
              <a:rPr lang="zh-CN" altLang="en-US" dirty="0" smtClean="0"/>
              <a:t>、</a:t>
            </a:r>
            <a:r>
              <a:rPr lang="en-US" altLang="zh-CN" dirty="0" smtClean="0"/>
              <a:t>Geometry.java</a:t>
            </a:r>
            <a:r>
              <a:rPr lang="zh-CN" altLang="en-US" dirty="0" smtClean="0"/>
              <a:t>和</a:t>
            </a:r>
            <a:r>
              <a:rPr lang="en-US" altLang="zh-CN" dirty="0" smtClean="0"/>
              <a:t>Example4_7.java</a:t>
            </a:r>
            <a:r>
              <a:rPr lang="zh-CN" altLang="en-US" dirty="0" smtClean="0"/>
              <a:t>，需要将这</a:t>
            </a:r>
            <a:r>
              <a:rPr lang="en-US" altLang="zh-CN" dirty="0" smtClean="0"/>
              <a:t>4</a:t>
            </a:r>
            <a:r>
              <a:rPr lang="zh-CN" altLang="en-US" dirty="0" smtClean="0"/>
              <a:t>个源文件分别编辑，并保存在相同的目录中，比如</a:t>
            </a:r>
            <a:r>
              <a:rPr lang="en-US" altLang="zh-CN" dirty="0" smtClean="0"/>
              <a:t>C:\chapter4</a:t>
            </a:r>
            <a:r>
              <a:rPr lang="zh-CN" altLang="en-US" dirty="0" smtClean="0"/>
              <a:t>中。</a:t>
            </a:r>
            <a:endParaRPr lang="zh-CN" altLang="en-US" dirty="0"/>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972" y="2788293"/>
            <a:ext cx="37444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393265" y="2827290"/>
            <a:ext cx="3675274" cy="175432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Geometry</a:t>
            </a:r>
            <a:r>
              <a:rPr lang="zh-CN" altLang="en-US" dirty="0" smtClean="0"/>
              <a:t>类有</a:t>
            </a:r>
            <a:r>
              <a:rPr lang="en-US" altLang="zh-CN" dirty="0" smtClean="0"/>
              <a:t>Rectangle</a:t>
            </a:r>
            <a:r>
              <a:rPr lang="zh-CN" altLang="en-US" dirty="0" smtClean="0"/>
              <a:t>类型和</a:t>
            </a:r>
            <a:r>
              <a:rPr lang="en-US" altLang="zh-CN" dirty="0" smtClean="0"/>
              <a:t>Circle</a:t>
            </a:r>
            <a:r>
              <a:rPr lang="zh-CN" altLang="en-US" dirty="0" smtClean="0"/>
              <a:t>类型的成员变量，名字分别为</a:t>
            </a:r>
            <a:r>
              <a:rPr lang="en-US" altLang="zh-CN" dirty="0" err="1" smtClean="0"/>
              <a:t>rect</a:t>
            </a:r>
            <a:r>
              <a:rPr lang="zh-CN" altLang="en-US" dirty="0" smtClean="0"/>
              <a:t>和</a:t>
            </a:r>
            <a:r>
              <a:rPr lang="en-US" altLang="zh-CN" dirty="0" smtClean="0"/>
              <a:t>circle</a:t>
            </a:r>
            <a:r>
              <a:rPr lang="zh-CN" altLang="en-US" dirty="0" smtClean="0"/>
              <a:t>，也就是说</a:t>
            </a:r>
            <a:r>
              <a:rPr lang="en-US" altLang="zh-CN" dirty="0" smtClean="0"/>
              <a:t>Geometry</a:t>
            </a:r>
            <a:r>
              <a:rPr lang="zh-CN" altLang="en-US" dirty="0" smtClean="0"/>
              <a:t>类创建的对象（几何图形）是由一个</a:t>
            </a:r>
            <a:r>
              <a:rPr lang="en-US" altLang="zh-CN" dirty="0" smtClean="0"/>
              <a:t>Rectangle</a:t>
            </a:r>
            <a:r>
              <a:rPr lang="zh-CN" altLang="en-US" dirty="0" smtClean="0"/>
              <a:t>对象和一个</a:t>
            </a:r>
            <a:r>
              <a:rPr lang="en-US" altLang="zh-CN" dirty="0" smtClean="0"/>
              <a:t>Circle</a:t>
            </a:r>
            <a:r>
              <a:rPr lang="zh-CN" altLang="en-US" dirty="0" smtClean="0"/>
              <a:t>对象组合而成（如右图所示意）。</a:t>
            </a:r>
            <a:endParaRPr lang="zh-CN" altLang="en-US" dirty="0"/>
          </a:p>
        </p:txBody>
      </p:sp>
      <p:sp>
        <p:nvSpPr>
          <p:cNvPr id="14" name="右箭头 13"/>
          <p:cNvSpPr/>
          <p:nvPr/>
        </p:nvSpPr>
        <p:spPr>
          <a:xfrm>
            <a:off x="4181103" y="3485436"/>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817074"/>
            <a:ext cx="5712635"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356667" y="5166979"/>
            <a:ext cx="2093962" cy="1200329"/>
          </a:xfrm>
          <a:prstGeom prst="rect">
            <a:avLst/>
          </a:prstGeom>
        </p:spPr>
        <p:txBody>
          <a:bodyPr wrap="square">
            <a:spAutoFit/>
          </a:bodyPr>
          <a:lstStyle/>
          <a:p>
            <a:r>
              <a:rPr lang="en-US" altLang="zh-CN" dirty="0" smtClean="0">
                <a:hlinkClick r:id="rId4" action="ppaction://hlinkfile"/>
              </a:rPr>
              <a:t>Rectangle.java</a:t>
            </a:r>
            <a:endParaRPr lang="en-US" altLang="zh-CN" dirty="0" smtClean="0"/>
          </a:p>
          <a:p>
            <a:r>
              <a:rPr lang="en-US" altLang="zh-CN" dirty="0" smtClean="0">
                <a:hlinkClick r:id="rId5" action="ppaction://hlinkfile"/>
              </a:rPr>
              <a:t>Circle.java</a:t>
            </a:r>
            <a:endParaRPr lang="en-US" altLang="zh-CN" dirty="0" smtClean="0"/>
          </a:p>
          <a:p>
            <a:r>
              <a:rPr lang="en-US" altLang="zh-CN" dirty="0" smtClean="0">
                <a:hlinkClick r:id="rId6" action="ppaction://hlinkfile"/>
              </a:rPr>
              <a:t>Geometry.java</a:t>
            </a:r>
            <a:endParaRPr lang="en-US" altLang="zh-CN" dirty="0" smtClean="0"/>
          </a:p>
          <a:p>
            <a:r>
              <a:rPr lang="en-US" altLang="zh-CN" dirty="0" smtClean="0">
                <a:hlinkClick r:id="rId7" action="ppaction://hlinkfile"/>
              </a:rPr>
              <a:t>Example4_7.java</a:t>
            </a:r>
            <a:endParaRPr lang="zh-CN" altLang="en-US" dirty="0"/>
          </a:p>
        </p:txBody>
      </p:sp>
      <p:sp>
        <p:nvSpPr>
          <p:cNvPr id="16" name="矩形 15"/>
          <p:cNvSpPr/>
          <p:nvPr/>
        </p:nvSpPr>
        <p:spPr>
          <a:xfrm>
            <a:off x="516416" y="4632408"/>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7</a:t>
            </a:r>
            <a:endParaRPr lang="zh-CN" altLang="en-US" dirty="0"/>
          </a:p>
        </p:txBody>
      </p:sp>
      <p:sp>
        <p:nvSpPr>
          <p:cNvPr id="17" name="下箭头 16"/>
          <p:cNvSpPr/>
          <p:nvPr/>
        </p:nvSpPr>
        <p:spPr>
          <a:xfrm>
            <a:off x="682067" y="5030555"/>
            <a:ext cx="432048" cy="165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7893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2962672" cy="1162050"/>
          </a:xfrm>
        </p:spPr>
        <p:txBody>
          <a:bodyPr>
            <a:normAutofit fontScale="90000"/>
          </a:bodyPr>
          <a:lstStyle/>
          <a:p>
            <a:pPr lvl="1" algn="l" rtl="0">
              <a:spcBef>
                <a:spcPct val="0"/>
              </a:spcBef>
            </a:pPr>
            <a:r>
              <a:rPr lang="en-US" altLang="zh-CN" sz="2400" b="1" dirty="0"/>
              <a:t>4.6 static</a:t>
            </a:r>
            <a:r>
              <a:rPr lang="zh-CN" altLang="zh-CN" sz="2400" b="1" dirty="0"/>
              <a:t>关键字</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908720"/>
            <a:ext cx="1872208" cy="1384949"/>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4.6.1 </a:t>
            </a:r>
            <a:r>
              <a:rPr lang="zh-CN" altLang="en-US" sz="1800" b="1" dirty="0" smtClean="0">
                <a:solidFill>
                  <a:srgbClr val="C00000"/>
                </a:solidFill>
              </a:rPr>
              <a:t>实例变量和类变量的区别</a:t>
            </a:r>
          </a:p>
          <a:p>
            <a:r>
              <a:rPr lang="en-US" altLang="zh-CN" sz="1800" b="1" dirty="0" smtClean="0">
                <a:solidFill>
                  <a:srgbClr val="0070C0"/>
                </a:solidFill>
              </a:rPr>
              <a:t>4.6.2 </a:t>
            </a:r>
            <a:r>
              <a:rPr lang="zh-CN" altLang="en-US" sz="1800" b="1" dirty="0" smtClean="0">
                <a:solidFill>
                  <a:srgbClr val="0070C0"/>
                </a:solidFill>
              </a:rPr>
              <a:t>实例方法和类方法的区别</a:t>
            </a:r>
            <a:endParaRPr lang="zh-CN" altLang="en-US" dirty="0"/>
          </a:p>
        </p:txBody>
      </p:sp>
      <p:sp>
        <p:nvSpPr>
          <p:cNvPr id="7" name="左箭头 6"/>
          <p:cNvSpPr/>
          <p:nvPr/>
        </p:nvSpPr>
        <p:spPr>
          <a:xfrm>
            <a:off x="2123728" y="1124744"/>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08920" y="548680"/>
            <a:ext cx="6165825" cy="2031325"/>
          </a:xfrm>
          <a:prstGeom prst="rect">
            <a:avLst/>
          </a:prstGeom>
        </p:spPr>
        <p:txBody>
          <a:bodyPr wrap="square">
            <a:spAutoFit/>
          </a:bodyPr>
          <a:lstStyle/>
          <a:p>
            <a:r>
              <a:rPr lang="zh-CN" altLang="zh-CN" dirty="0"/>
              <a:t>类的字节码文件被加载到内存，如果该类没有创建对象，类中的实例变量不会被分配内存。但是，类中的类变量，在该类被加载到内存时，就分配了相应的内存空间。如果该类创建对象，那么不同对象的实例变量互不相同，即分配不同的内存空间，而类变量不再重新分配内存，所有的对象共享类变量，即所有的对象的类变量是相同的一处内存空间，类变量的内存空间直到程序退出运行，才释放所占有的内存。</a:t>
            </a:r>
          </a:p>
        </p:txBody>
      </p:sp>
      <p:sp>
        <p:nvSpPr>
          <p:cNvPr id="8" name="矩形 7"/>
          <p:cNvSpPr/>
          <p:nvPr/>
        </p:nvSpPr>
        <p:spPr>
          <a:xfrm>
            <a:off x="246481" y="2602547"/>
            <a:ext cx="8118648" cy="923330"/>
          </a:xfrm>
          <a:prstGeom prst="rect">
            <a:avLst/>
          </a:prstGeom>
        </p:spPr>
        <p:txBody>
          <a:bodyPr wrap="square">
            <a:spAutoFit/>
          </a:bodyPr>
          <a:lstStyle/>
          <a:p>
            <a:r>
              <a:rPr lang="zh-CN" altLang="zh-CN" b="1" dirty="0"/>
              <a:t>类变量是与类相关联的数据变量</a:t>
            </a:r>
            <a:r>
              <a:rPr lang="zh-CN" altLang="zh-CN" dirty="0"/>
              <a:t>，也就是说，类变量是和该类创建的所有对象相关联的变量，改变其中一个对象的这个类变量就同时改变了其它对象的这个类变量。因此，</a:t>
            </a:r>
            <a:r>
              <a:rPr lang="zh-CN" altLang="zh-CN" b="1" dirty="0"/>
              <a:t>类变量不仅可以通过某个对象访问，也可以直接通过类名访问</a:t>
            </a:r>
            <a:r>
              <a:rPr lang="zh-CN" altLang="zh-CN" dirty="0"/>
              <a:t>。</a:t>
            </a:r>
            <a:endParaRPr lang="zh-CN" altLang="en-US" dirty="0"/>
          </a:p>
        </p:txBody>
      </p:sp>
      <p:sp>
        <p:nvSpPr>
          <p:cNvPr id="12" name="矩形 11"/>
          <p:cNvSpPr/>
          <p:nvPr/>
        </p:nvSpPr>
        <p:spPr>
          <a:xfrm>
            <a:off x="235071" y="3526046"/>
            <a:ext cx="8326065" cy="923330"/>
          </a:xfrm>
          <a:prstGeom prst="rect">
            <a:avLst/>
          </a:prstGeom>
        </p:spPr>
        <p:txBody>
          <a:bodyPr wrap="square">
            <a:spAutoFit/>
          </a:bodyPr>
          <a:lstStyle/>
          <a:p>
            <a:r>
              <a:rPr lang="zh-CN" altLang="zh-CN" b="1" dirty="0"/>
              <a:t>实例变量仅仅是和相应的对象关联的变量</a:t>
            </a:r>
            <a:r>
              <a:rPr lang="zh-CN" altLang="zh-CN" dirty="0"/>
              <a:t>，也就是说，不同对象的实例变量互不相同，即分配不同的内存空间，改变其中一个对象的实例变量不会影响其它对象的这个实例变量。</a:t>
            </a:r>
            <a:r>
              <a:rPr lang="zh-CN" altLang="zh-CN" b="1" dirty="0"/>
              <a:t>实例变量可以通过对象访问，不能使用类名访问</a:t>
            </a:r>
            <a:r>
              <a:rPr lang="zh-CN" altLang="zh-CN" dirty="0"/>
              <a:t>。</a:t>
            </a:r>
            <a:endParaRPr lang="zh-CN" altLang="en-US" dirty="0"/>
          </a:p>
        </p:txBody>
      </p:sp>
      <p:sp>
        <p:nvSpPr>
          <p:cNvPr id="13" name="矩形 12"/>
          <p:cNvSpPr/>
          <p:nvPr/>
        </p:nvSpPr>
        <p:spPr>
          <a:xfrm>
            <a:off x="210368" y="4383217"/>
            <a:ext cx="8933632" cy="369332"/>
          </a:xfrm>
          <a:prstGeom prst="rect">
            <a:avLst/>
          </a:prstGeom>
        </p:spPr>
        <p:txBody>
          <a:bodyPr wrap="square">
            <a:spAutoFit/>
          </a:bodyPr>
          <a:lstStyle/>
          <a:p>
            <a:r>
              <a:rPr lang="zh-CN" altLang="en-US" dirty="0" smtClean="0"/>
              <a:t>例子</a:t>
            </a:r>
            <a:r>
              <a:rPr lang="en-US" altLang="zh-CN" dirty="0" smtClean="0"/>
              <a:t>8 </a:t>
            </a:r>
            <a:r>
              <a:rPr lang="zh-CN" altLang="en-US" dirty="0" smtClean="0"/>
              <a:t>中的</a:t>
            </a:r>
            <a:r>
              <a:rPr lang="en-US" altLang="zh-CN" dirty="0" smtClean="0"/>
              <a:t>Lader.java</a:t>
            </a:r>
            <a:r>
              <a:rPr lang="zh-CN" altLang="en-US" dirty="0" smtClean="0"/>
              <a:t>中的</a:t>
            </a:r>
            <a:r>
              <a:rPr lang="en-US" altLang="zh-CN" dirty="0" smtClean="0"/>
              <a:t>Ladder</a:t>
            </a:r>
            <a:r>
              <a:rPr lang="zh-CN" altLang="en-US" dirty="0" smtClean="0"/>
              <a:t>类创建的梯形对象共享一个下底。</a:t>
            </a:r>
            <a:endParaRPr lang="zh-CN" altLang="en-US" dirty="0"/>
          </a:p>
        </p:txBody>
      </p:sp>
      <p:sp>
        <p:nvSpPr>
          <p:cNvPr id="14" name="矩形 13"/>
          <p:cNvSpPr/>
          <p:nvPr/>
        </p:nvSpPr>
        <p:spPr>
          <a:xfrm>
            <a:off x="395536" y="4788080"/>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8</a:t>
            </a:r>
            <a:endParaRPr lang="zh-CN" altLang="en-US" dirty="0"/>
          </a:p>
        </p:txBody>
      </p:sp>
      <p:sp>
        <p:nvSpPr>
          <p:cNvPr id="15" name="矩形 14"/>
          <p:cNvSpPr/>
          <p:nvPr/>
        </p:nvSpPr>
        <p:spPr>
          <a:xfrm>
            <a:off x="144616" y="5397436"/>
            <a:ext cx="2286000" cy="646331"/>
          </a:xfrm>
          <a:prstGeom prst="rect">
            <a:avLst/>
          </a:prstGeom>
        </p:spPr>
        <p:txBody>
          <a:bodyPr wrap="square">
            <a:spAutoFit/>
          </a:bodyPr>
          <a:lstStyle/>
          <a:p>
            <a:r>
              <a:rPr lang="en-US" altLang="zh-CN" dirty="0" smtClean="0">
                <a:hlinkClick r:id="rId2" action="ppaction://hlinkfile"/>
              </a:rPr>
              <a:t>Ladder.java</a:t>
            </a:r>
            <a:endParaRPr lang="en-US" altLang="zh-CN" dirty="0" smtClean="0"/>
          </a:p>
          <a:p>
            <a:r>
              <a:rPr lang="en-US" altLang="zh-CN" dirty="0" smtClean="0">
                <a:hlinkClick r:id="rId3" action="ppaction://hlinkfile"/>
              </a:rPr>
              <a:t>Example4_8.java</a:t>
            </a:r>
            <a:endParaRPr lang="zh-CN" altLang="en-US" dirty="0"/>
          </a:p>
        </p:txBody>
      </p:sp>
      <p:pic>
        <p:nvPicPr>
          <p:cNvPr id="573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838455"/>
            <a:ext cx="3240360" cy="1399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下箭头 15"/>
          <p:cNvSpPr/>
          <p:nvPr/>
        </p:nvSpPr>
        <p:spPr>
          <a:xfrm>
            <a:off x="611560" y="5157412"/>
            <a:ext cx="288032" cy="2158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2494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5436604" cy="1162050"/>
          </a:xfrm>
        </p:spPr>
        <p:txBody>
          <a:bodyPr>
            <a:normAutofit/>
          </a:bodyPr>
          <a:lstStyle/>
          <a:p>
            <a:pPr lvl="1" algn="l" rtl="0">
              <a:spcBef>
                <a:spcPct val="0"/>
              </a:spcBef>
            </a:pPr>
            <a:r>
              <a:rPr lang="en-US" altLang="zh-CN" sz="2400" b="1" dirty="0" smtClean="0"/>
              <a:t>4.1 </a:t>
            </a:r>
            <a:r>
              <a:rPr lang="zh-CN" altLang="zh-CN" sz="2400" b="1" dirty="0"/>
              <a:t>编程语言的几个发展阶段</a:t>
            </a:r>
            <a:br>
              <a:rPr lang="zh-CN" altLang="zh-CN" sz="2400" b="1" dirty="0"/>
            </a:br>
            <a:endParaRPr lang="zh-CN" altLang="en-US" sz="2400" dirty="0"/>
          </a:p>
        </p:txBody>
      </p:sp>
      <p:sp>
        <p:nvSpPr>
          <p:cNvPr id="4" name="文本占位符 3"/>
          <p:cNvSpPr>
            <a:spLocks noGrp="1"/>
          </p:cNvSpPr>
          <p:nvPr>
            <p:ph type="body" sz="half" idx="2"/>
          </p:nvPr>
        </p:nvSpPr>
        <p:spPr>
          <a:xfrm>
            <a:off x="179512" y="1196752"/>
            <a:ext cx="1872208" cy="4824536"/>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4.1.1 </a:t>
            </a:r>
            <a:r>
              <a:rPr lang="zh-CN" altLang="en-US" sz="1800" b="1" dirty="0" smtClean="0">
                <a:solidFill>
                  <a:srgbClr val="C00000"/>
                </a:solidFill>
              </a:rPr>
              <a:t>面向机器语言</a:t>
            </a:r>
          </a:p>
          <a:p>
            <a:endParaRPr lang="en-US" altLang="zh-CN" sz="1800" b="1" dirty="0" smtClean="0">
              <a:solidFill>
                <a:srgbClr val="C00000"/>
              </a:solidFill>
            </a:endParaRPr>
          </a:p>
          <a:p>
            <a:r>
              <a:rPr lang="en-US" altLang="zh-CN" sz="1800" b="1" dirty="0" smtClean="0">
                <a:solidFill>
                  <a:srgbClr val="C00000"/>
                </a:solidFill>
              </a:rPr>
              <a:t>4.1.2 </a:t>
            </a:r>
            <a:r>
              <a:rPr lang="zh-CN" altLang="en-US" sz="1800" b="1" dirty="0" smtClean="0">
                <a:solidFill>
                  <a:srgbClr val="C00000"/>
                </a:solidFill>
              </a:rPr>
              <a:t>面向过程语言</a:t>
            </a:r>
          </a:p>
          <a:p>
            <a:endParaRPr lang="en-US" altLang="zh-CN" sz="1800" b="1" dirty="0" smtClean="0">
              <a:solidFill>
                <a:srgbClr val="C00000"/>
              </a:solidFill>
            </a:endParaRPr>
          </a:p>
          <a:p>
            <a:endParaRPr lang="en-US" altLang="zh-CN" sz="1800" b="1" dirty="0" smtClean="0">
              <a:solidFill>
                <a:srgbClr val="C00000"/>
              </a:solidFill>
            </a:endParaRPr>
          </a:p>
          <a:p>
            <a:r>
              <a:rPr lang="en-US" altLang="zh-CN" sz="1800" b="1" dirty="0" smtClean="0">
                <a:solidFill>
                  <a:srgbClr val="C00000"/>
                </a:solidFill>
              </a:rPr>
              <a:t>4.1.3 </a:t>
            </a:r>
            <a:r>
              <a:rPr lang="zh-CN" altLang="en-US" sz="1800" b="1" dirty="0" smtClean="0">
                <a:solidFill>
                  <a:srgbClr val="C00000"/>
                </a:solidFill>
              </a:rPr>
              <a:t>面向对象语言</a:t>
            </a:r>
            <a:endParaRPr lang="zh-CN" altLang="en-US" dirty="0"/>
          </a:p>
        </p:txBody>
      </p:sp>
      <p:sp>
        <p:nvSpPr>
          <p:cNvPr id="5" name="左箭头 4"/>
          <p:cNvSpPr/>
          <p:nvPr/>
        </p:nvSpPr>
        <p:spPr>
          <a:xfrm>
            <a:off x="2123728" y="134076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99792" y="1017602"/>
            <a:ext cx="6264696"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使用机器语言编程也称作面向机器编程。</a:t>
            </a:r>
            <a:r>
              <a:rPr lang="en-US" altLang="zh-CN" dirty="0"/>
              <a:t>20</a:t>
            </a:r>
            <a:r>
              <a:rPr lang="zh-CN" altLang="zh-CN" dirty="0"/>
              <a:t>世纪</a:t>
            </a:r>
            <a:r>
              <a:rPr lang="en-US" altLang="zh-CN" dirty="0"/>
              <a:t>50</a:t>
            </a:r>
            <a:r>
              <a:rPr lang="zh-CN" altLang="zh-CN" dirty="0"/>
              <a:t>年代出现了汇编语言，在编写指令时，用一些简单的容易记忆的符号来代替二进制指令，但汇编语言仍是面向机器语言，需针对不同的机器来编写不同的代码。</a:t>
            </a:r>
            <a:endParaRPr lang="zh-CN" altLang="en-US" dirty="0"/>
          </a:p>
        </p:txBody>
      </p:sp>
      <p:sp>
        <p:nvSpPr>
          <p:cNvPr id="10" name="矩形 9"/>
          <p:cNvSpPr/>
          <p:nvPr/>
        </p:nvSpPr>
        <p:spPr>
          <a:xfrm>
            <a:off x="2699792" y="2219030"/>
            <a:ext cx="6264696"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语言把代码组成叫做过程或函数的块。每个块的目标是完成某个任务，例如，一个</a:t>
            </a:r>
            <a:r>
              <a:rPr lang="en-US" altLang="zh-CN" dirty="0"/>
              <a:t>C</a:t>
            </a:r>
            <a:r>
              <a:rPr lang="zh-CN" altLang="zh-CN" dirty="0"/>
              <a:t>的源程序就是由若干个书写形式互相独立的函数组成。</a:t>
            </a:r>
            <a:endParaRPr lang="zh-CN" altLang="en-US" dirty="0"/>
          </a:p>
        </p:txBody>
      </p:sp>
      <p:sp>
        <p:nvSpPr>
          <p:cNvPr id="11" name="左箭头 10"/>
          <p:cNvSpPr/>
          <p:nvPr/>
        </p:nvSpPr>
        <p:spPr>
          <a:xfrm>
            <a:off x="2098576" y="2227084"/>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699792" y="3287595"/>
            <a:ext cx="6264696" cy="3139321"/>
          </a:xfrm>
          <a:prstGeom prst="rect">
            <a:avLst/>
          </a:prstGeom>
        </p:spPr>
        <p:txBody>
          <a:bodyPr wrap="square">
            <a:spAutoFit/>
          </a:bodyPr>
          <a:lstStyle/>
          <a:p>
            <a:r>
              <a:rPr lang="zh-CN" altLang="en-US" dirty="0" smtClean="0"/>
              <a:t>面向对象语言中，最核心的内容就是“对象”，一切围绕着对象。</a:t>
            </a:r>
            <a:endParaRPr lang="en-US" altLang="zh-CN" dirty="0" smtClean="0"/>
          </a:p>
          <a:p>
            <a:pPr lvl="0"/>
            <a:r>
              <a:rPr lang="en-US" altLang="zh-CN" b="1" dirty="0" smtClean="0"/>
              <a:t>1. </a:t>
            </a:r>
            <a:r>
              <a:rPr lang="zh-CN" altLang="zh-CN" b="1" dirty="0" smtClean="0"/>
              <a:t>封装</a:t>
            </a:r>
            <a:r>
              <a:rPr lang="zh-CN" altLang="zh-CN" b="1" dirty="0"/>
              <a:t>性</a:t>
            </a:r>
          </a:p>
          <a:p>
            <a:r>
              <a:rPr lang="zh-CN" altLang="zh-CN" dirty="0" smtClean="0"/>
              <a:t>面向对象</a:t>
            </a:r>
            <a:r>
              <a:rPr lang="zh-CN" altLang="zh-CN" dirty="0"/>
              <a:t>编程核心思想之一就是将数据和对数据的操作封装在</a:t>
            </a:r>
            <a:r>
              <a:rPr lang="zh-CN" altLang="zh-CN" dirty="0" smtClean="0"/>
              <a:t>一起</a:t>
            </a:r>
            <a:r>
              <a:rPr lang="zh-CN" altLang="en-US" dirty="0" smtClean="0"/>
              <a:t>，</a:t>
            </a:r>
            <a:r>
              <a:rPr lang="zh-CN" altLang="zh-CN" dirty="0" smtClean="0"/>
              <a:t>形成</a:t>
            </a:r>
            <a:r>
              <a:rPr lang="zh-CN" altLang="zh-CN" dirty="0"/>
              <a:t>一般的概念，比如类的概念</a:t>
            </a:r>
            <a:r>
              <a:rPr lang="zh-CN" altLang="zh-CN" dirty="0" smtClean="0"/>
              <a:t>。</a:t>
            </a:r>
            <a:endParaRPr lang="en-US" altLang="zh-CN" dirty="0" smtClean="0"/>
          </a:p>
          <a:p>
            <a:pPr lvl="0"/>
            <a:r>
              <a:rPr lang="en-US" altLang="zh-CN" b="1" dirty="0" smtClean="0"/>
              <a:t>2. </a:t>
            </a:r>
            <a:r>
              <a:rPr lang="zh-CN" altLang="zh-CN" b="1" dirty="0" smtClean="0"/>
              <a:t>继承</a:t>
            </a:r>
            <a:endParaRPr lang="zh-CN" altLang="zh-CN" b="1" dirty="0"/>
          </a:p>
          <a:p>
            <a:r>
              <a:rPr lang="zh-CN" altLang="zh-CN" dirty="0"/>
              <a:t>继承体现了一种先进的编程模式。子类可以继承父类的属性和</a:t>
            </a:r>
            <a:r>
              <a:rPr lang="zh-CN" altLang="zh-CN" dirty="0" smtClean="0"/>
              <a:t>功能</a:t>
            </a:r>
            <a:r>
              <a:rPr lang="zh-CN" altLang="en-US" dirty="0" smtClean="0"/>
              <a:t>。</a:t>
            </a:r>
            <a:endParaRPr lang="en-US" altLang="zh-CN" dirty="0" smtClean="0"/>
          </a:p>
          <a:p>
            <a:pPr lvl="0"/>
            <a:r>
              <a:rPr lang="en-US" altLang="zh-CN" b="1" dirty="0" smtClean="0"/>
              <a:t>3. </a:t>
            </a:r>
            <a:r>
              <a:rPr lang="zh-CN" altLang="zh-CN" b="1" dirty="0" smtClean="0"/>
              <a:t>多态</a:t>
            </a:r>
            <a:endParaRPr lang="zh-CN" altLang="zh-CN" b="1" dirty="0"/>
          </a:p>
          <a:p>
            <a:r>
              <a:rPr lang="zh-CN" altLang="zh-CN" dirty="0"/>
              <a:t>多态是面向对象编程的又一重要</a:t>
            </a:r>
            <a:r>
              <a:rPr lang="zh-CN" altLang="zh-CN" dirty="0" smtClean="0"/>
              <a:t>特征</a:t>
            </a:r>
            <a:r>
              <a:rPr lang="zh-CN" altLang="en-US" dirty="0" smtClean="0"/>
              <a:t>，是编写出易维护，易扩展程序的保障。</a:t>
            </a:r>
            <a:endParaRPr lang="zh-CN" altLang="en-US" dirty="0"/>
          </a:p>
        </p:txBody>
      </p:sp>
      <p:sp>
        <p:nvSpPr>
          <p:cNvPr id="13" name="左箭头 12"/>
          <p:cNvSpPr/>
          <p:nvPr/>
        </p:nvSpPr>
        <p:spPr>
          <a:xfrm>
            <a:off x="2150046" y="3502749"/>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5780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2962672" cy="1162050"/>
          </a:xfrm>
        </p:spPr>
        <p:txBody>
          <a:bodyPr>
            <a:normAutofit fontScale="90000"/>
          </a:bodyPr>
          <a:lstStyle/>
          <a:p>
            <a:pPr lvl="1" algn="l" rtl="0">
              <a:spcBef>
                <a:spcPct val="0"/>
              </a:spcBef>
            </a:pPr>
            <a:r>
              <a:rPr lang="en-US" altLang="zh-CN" sz="2400" b="1" dirty="0"/>
              <a:t>4.6 static</a:t>
            </a:r>
            <a:r>
              <a:rPr lang="zh-CN" altLang="zh-CN" sz="2400" b="1" dirty="0"/>
              <a:t>关键字</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908720"/>
            <a:ext cx="1872208" cy="1384949"/>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4.6.1 </a:t>
            </a:r>
            <a:r>
              <a:rPr lang="zh-CN" altLang="en-US" sz="1800" b="1" dirty="0" smtClean="0">
                <a:solidFill>
                  <a:srgbClr val="0070C0"/>
                </a:solidFill>
              </a:rPr>
              <a:t>实例变量和类变量的区别</a:t>
            </a:r>
          </a:p>
          <a:p>
            <a:r>
              <a:rPr lang="en-US" altLang="zh-CN" sz="1800" b="1" dirty="0" smtClean="0">
                <a:solidFill>
                  <a:srgbClr val="C00000"/>
                </a:solidFill>
              </a:rPr>
              <a:t>4.6.2 </a:t>
            </a:r>
            <a:r>
              <a:rPr lang="zh-CN" altLang="en-US" sz="1800" b="1" dirty="0" smtClean="0">
                <a:solidFill>
                  <a:srgbClr val="C00000"/>
                </a:solidFill>
              </a:rPr>
              <a:t>实例方法和类方法的区别</a:t>
            </a:r>
            <a:endParaRPr lang="zh-CN" altLang="en-US" dirty="0">
              <a:solidFill>
                <a:srgbClr val="C00000"/>
              </a:solidFill>
            </a:endParaRPr>
          </a:p>
        </p:txBody>
      </p:sp>
      <p:sp>
        <p:nvSpPr>
          <p:cNvPr id="7" name="左箭头 6"/>
          <p:cNvSpPr/>
          <p:nvPr/>
        </p:nvSpPr>
        <p:spPr>
          <a:xfrm>
            <a:off x="2088324" y="1772816"/>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08920" y="548680"/>
            <a:ext cx="6383560" cy="2031325"/>
          </a:xfrm>
          <a:prstGeom prst="rect">
            <a:avLst/>
          </a:prstGeom>
        </p:spPr>
        <p:txBody>
          <a:bodyPr wrap="square">
            <a:spAutoFit/>
          </a:bodyPr>
          <a:lstStyle/>
          <a:p>
            <a:r>
              <a:rPr lang="zh-CN" altLang="zh-CN" dirty="0" smtClean="0"/>
              <a:t>类</a:t>
            </a:r>
            <a:r>
              <a:rPr lang="zh-CN" altLang="zh-CN" dirty="0"/>
              <a:t>创建对象后，类中的实例方法才分配入口地址，从而实例方法可以被类创建的任何对象调用执行</a:t>
            </a:r>
            <a:r>
              <a:rPr lang="zh-CN" altLang="zh-CN" dirty="0" smtClean="0"/>
              <a:t>。创建</a:t>
            </a:r>
            <a:r>
              <a:rPr lang="zh-CN" altLang="zh-CN" dirty="0"/>
              <a:t>第一个对象时，类中的实例方法就分配了入口地址，当再创建对象时，不再分配入口地址，也就是说，方法的入口地址被所有的对象</a:t>
            </a:r>
            <a:r>
              <a:rPr lang="zh-CN" altLang="zh-CN" dirty="0" smtClean="0"/>
              <a:t>共享。</a:t>
            </a:r>
            <a:endParaRPr lang="zh-CN" altLang="zh-CN" dirty="0"/>
          </a:p>
          <a:p>
            <a:r>
              <a:rPr lang="zh-CN" altLang="zh-CN" dirty="0"/>
              <a:t>对于类中的</a:t>
            </a:r>
            <a:r>
              <a:rPr lang="zh-CN" altLang="zh-CN" b="1" dirty="0"/>
              <a:t>类方法，在该类被加载到内存时，就分配了相应的入口地址</a:t>
            </a:r>
            <a:r>
              <a:rPr lang="zh-CN" altLang="zh-CN" dirty="0"/>
              <a:t>。从而</a:t>
            </a:r>
            <a:r>
              <a:rPr lang="zh-CN" altLang="zh-CN" b="1" dirty="0"/>
              <a:t>类方法不仅可以被类创建的任何对象调用执行，也可以直接通过类名调用</a:t>
            </a:r>
            <a:r>
              <a:rPr lang="zh-CN" altLang="zh-CN" dirty="0" smtClean="0"/>
              <a:t>。</a:t>
            </a:r>
            <a:r>
              <a:rPr lang="zh-CN" altLang="zh-CN" dirty="0"/>
              <a:t>实例方法不能通过类</a:t>
            </a:r>
            <a:r>
              <a:rPr lang="zh-CN" altLang="zh-CN" dirty="0" smtClean="0"/>
              <a:t>名调用</a:t>
            </a:r>
            <a:r>
              <a:rPr lang="en-US" altLang="zh-CN" dirty="0" smtClean="0"/>
              <a:t>.</a:t>
            </a:r>
            <a:endParaRPr lang="zh-CN" altLang="zh-CN" dirty="0"/>
          </a:p>
        </p:txBody>
      </p:sp>
      <p:sp>
        <p:nvSpPr>
          <p:cNvPr id="13" name="矩形 12"/>
          <p:cNvSpPr/>
          <p:nvPr/>
        </p:nvSpPr>
        <p:spPr>
          <a:xfrm>
            <a:off x="256132" y="4005064"/>
            <a:ext cx="8933632" cy="369332"/>
          </a:xfrm>
          <a:prstGeom prst="rect">
            <a:avLst/>
          </a:prstGeom>
        </p:spPr>
        <p:txBody>
          <a:bodyPr wrap="square">
            <a:spAutoFit/>
          </a:bodyPr>
          <a:lstStyle/>
          <a:p>
            <a:r>
              <a:rPr lang="zh-CN" altLang="zh-CN" dirty="0">
                <a:hlinkClick r:id="rId2" action="ppaction://hlinkfile"/>
              </a:rPr>
              <a:t>例子</a:t>
            </a:r>
            <a:r>
              <a:rPr lang="en-US" altLang="zh-CN" dirty="0">
                <a:hlinkClick r:id="rId2" action="ppaction://hlinkfile"/>
              </a:rPr>
              <a:t>9</a:t>
            </a:r>
            <a:r>
              <a:rPr lang="zh-CN" altLang="zh-CN" dirty="0"/>
              <a:t>中，</a:t>
            </a:r>
            <a:r>
              <a:rPr lang="en-US" altLang="zh-CN" dirty="0"/>
              <a:t>A</a:t>
            </a:r>
            <a:r>
              <a:rPr lang="zh-CN" altLang="zh-CN" dirty="0"/>
              <a:t>类中的</a:t>
            </a:r>
            <a:r>
              <a:rPr lang="en-US" altLang="zh-CN" dirty="0" err="1"/>
              <a:t>getContinueSum</a:t>
            </a:r>
            <a:r>
              <a:rPr lang="zh-CN" altLang="zh-CN" dirty="0"/>
              <a:t>方法是类</a:t>
            </a:r>
            <a:r>
              <a:rPr lang="zh-CN" altLang="zh-CN" dirty="0" smtClean="0"/>
              <a:t>方法</a:t>
            </a:r>
            <a:r>
              <a:rPr lang="zh-CN" altLang="en-US" dirty="0"/>
              <a:t>。</a:t>
            </a:r>
          </a:p>
        </p:txBody>
      </p:sp>
      <p:sp>
        <p:nvSpPr>
          <p:cNvPr id="14" name="矩形 13"/>
          <p:cNvSpPr/>
          <p:nvPr/>
        </p:nvSpPr>
        <p:spPr>
          <a:xfrm>
            <a:off x="452357" y="4581128"/>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2" action="ppaction://hlinkfile"/>
              </a:rPr>
              <a:t>例子</a:t>
            </a:r>
            <a:r>
              <a:rPr lang="en-US" altLang="zh-CN" dirty="0" smtClean="0">
                <a:hlinkClick r:id="rId2" action="ppaction://hlinkfile"/>
              </a:rPr>
              <a:t>9</a:t>
            </a:r>
            <a:endParaRPr lang="zh-CN" altLang="en-US" dirty="0"/>
          </a:p>
        </p:txBody>
      </p:sp>
      <p:sp>
        <p:nvSpPr>
          <p:cNvPr id="3" name="矩形 2"/>
          <p:cNvSpPr/>
          <p:nvPr/>
        </p:nvSpPr>
        <p:spPr>
          <a:xfrm>
            <a:off x="225250" y="2579916"/>
            <a:ext cx="8667229" cy="646331"/>
          </a:xfrm>
          <a:prstGeom prst="rect">
            <a:avLst/>
          </a:prstGeom>
        </p:spPr>
        <p:txBody>
          <a:bodyPr wrap="square">
            <a:spAutoFit/>
          </a:bodyPr>
          <a:lstStyle/>
          <a:p>
            <a:r>
              <a:rPr lang="zh-CN" altLang="en-US" dirty="0" smtClean="0"/>
              <a:t>如果一个方法不需要操作实例成员变量就可以实现某种功能，就可以考虑将这样的方法声明为类方法。这样做的好处是，避免创建对象浪费内存。</a:t>
            </a:r>
            <a:endParaRPr lang="zh-CN" altLang="en-US" dirty="0"/>
          </a:p>
        </p:txBody>
      </p:sp>
      <p:sp>
        <p:nvSpPr>
          <p:cNvPr id="17" name="矩形 16"/>
          <p:cNvSpPr/>
          <p:nvPr/>
        </p:nvSpPr>
        <p:spPr>
          <a:xfrm>
            <a:off x="288155" y="3255992"/>
            <a:ext cx="8667229" cy="369332"/>
          </a:xfrm>
          <a:prstGeom prst="rect">
            <a:avLst/>
          </a:prstGeom>
        </p:spPr>
        <p:txBody>
          <a:bodyPr wrap="square">
            <a:spAutoFit/>
          </a:bodyPr>
          <a:lstStyle/>
          <a:p>
            <a:r>
              <a:rPr lang="zh-CN" altLang="zh-CN" b="1" dirty="0"/>
              <a:t>实例方法既能对类变量操作也能对实例变量操作，而类方法只能对类变量进行</a:t>
            </a:r>
            <a:r>
              <a:rPr lang="zh-CN" altLang="zh-CN" b="1" dirty="0" smtClean="0"/>
              <a:t>操作</a:t>
            </a:r>
            <a:r>
              <a:rPr lang="zh-CN" altLang="en-US" b="1" dirty="0" smtClean="0"/>
              <a:t>。</a:t>
            </a:r>
            <a:endParaRPr lang="zh-CN" altLang="en-US" b="1" dirty="0"/>
          </a:p>
        </p:txBody>
      </p:sp>
    </p:spTree>
    <p:extLst>
      <p:ext uri="{BB962C8B-B14F-4D97-AF65-F5344CB8AC3E}">
        <p14:creationId xmlns:p14="http://schemas.microsoft.com/office/powerpoint/2010/main" val="2591117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87424"/>
            <a:ext cx="2962672" cy="1162050"/>
          </a:xfrm>
        </p:spPr>
        <p:txBody>
          <a:bodyPr>
            <a:normAutofit/>
          </a:bodyPr>
          <a:lstStyle/>
          <a:p>
            <a:pPr lvl="1"/>
            <a:r>
              <a:rPr lang="en-US" altLang="zh-CN" sz="2400" b="1" dirty="0"/>
              <a:t>4.7 this </a:t>
            </a:r>
            <a:r>
              <a:rPr lang="zh-CN" altLang="zh-CN" sz="2400" b="1" dirty="0"/>
              <a:t>关键字</a:t>
            </a:r>
          </a:p>
        </p:txBody>
      </p:sp>
      <p:sp>
        <p:nvSpPr>
          <p:cNvPr id="4" name="文本占位符 3"/>
          <p:cNvSpPr>
            <a:spLocks noGrp="1"/>
          </p:cNvSpPr>
          <p:nvPr>
            <p:ph type="body" sz="half" idx="2"/>
          </p:nvPr>
        </p:nvSpPr>
        <p:spPr>
          <a:xfrm>
            <a:off x="228129" y="1620579"/>
            <a:ext cx="1872208" cy="1440160"/>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4.7.1 </a:t>
            </a:r>
            <a:r>
              <a:rPr lang="zh-CN" altLang="en-US" sz="1800" b="1" dirty="0" smtClean="0">
                <a:solidFill>
                  <a:srgbClr val="C00000"/>
                </a:solidFill>
              </a:rPr>
              <a:t>在构造方法中使用</a:t>
            </a:r>
            <a:r>
              <a:rPr lang="en-US" altLang="zh-CN" sz="1800" b="1" dirty="0" smtClean="0">
                <a:solidFill>
                  <a:srgbClr val="C00000"/>
                </a:solidFill>
              </a:rPr>
              <a:t>this</a:t>
            </a:r>
          </a:p>
          <a:p>
            <a:r>
              <a:rPr lang="en-US" altLang="zh-CN" sz="1800" b="1" dirty="0" smtClean="0">
                <a:solidFill>
                  <a:srgbClr val="C00000"/>
                </a:solidFill>
              </a:rPr>
              <a:t>4.7.2 </a:t>
            </a:r>
            <a:r>
              <a:rPr lang="zh-CN" altLang="en-US" sz="1800" b="1" dirty="0" smtClean="0">
                <a:solidFill>
                  <a:srgbClr val="C00000"/>
                </a:solidFill>
              </a:rPr>
              <a:t>在实例方法中使用</a:t>
            </a:r>
            <a:r>
              <a:rPr lang="en-US" altLang="zh-CN" sz="1800" b="1" dirty="0" smtClean="0">
                <a:solidFill>
                  <a:srgbClr val="C00000"/>
                </a:solidFill>
              </a:rPr>
              <a:t>this</a:t>
            </a:r>
            <a:endParaRPr lang="zh-CN" altLang="en-US" dirty="0">
              <a:solidFill>
                <a:srgbClr val="C00000"/>
              </a:solidFill>
            </a:endParaRPr>
          </a:p>
        </p:txBody>
      </p:sp>
      <p:sp>
        <p:nvSpPr>
          <p:cNvPr id="7" name="左箭头 6"/>
          <p:cNvSpPr/>
          <p:nvPr/>
        </p:nvSpPr>
        <p:spPr>
          <a:xfrm>
            <a:off x="2123728" y="1843953"/>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03748" y="908720"/>
            <a:ext cx="6478968" cy="646331"/>
          </a:xfrm>
          <a:prstGeom prst="rect">
            <a:avLst/>
          </a:prstGeom>
        </p:spPr>
        <p:txBody>
          <a:bodyPr wrap="square">
            <a:spAutoFit/>
          </a:bodyPr>
          <a:lstStyle/>
          <a:p>
            <a:r>
              <a:rPr lang="en-US" altLang="zh-CN" dirty="0"/>
              <a:t>this</a:t>
            </a:r>
            <a:r>
              <a:rPr lang="zh-CN" altLang="zh-CN" dirty="0"/>
              <a:t>是</a:t>
            </a:r>
            <a:r>
              <a:rPr lang="en-US" altLang="zh-CN" dirty="0"/>
              <a:t>Java</a:t>
            </a:r>
            <a:r>
              <a:rPr lang="zh-CN" altLang="zh-CN" dirty="0"/>
              <a:t>的一个关键字，表示某个对象。</a:t>
            </a:r>
            <a:r>
              <a:rPr lang="en-US" altLang="zh-CN" dirty="0"/>
              <a:t>this</a:t>
            </a:r>
            <a:r>
              <a:rPr lang="zh-CN" altLang="zh-CN" dirty="0"/>
              <a:t>可以出现在实例方法和构造方法中，但</a:t>
            </a:r>
            <a:r>
              <a:rPr lang="zh-CN" altLang="zh-CN" b="1" dirty="0"/>
              <a:t>不可以出现在类方法中</a:t>
            </a:r>
            <a:r>
              <a:rPr lang="zh-CN" altLang="zh-CN" dirty="0" smtClean="0"/>
              <a:t>。</a:t>
            </a:r>
            <a:endParaRPr lang="zh-CN" altLang="zh-CN" dirty="0"/>
          </a:p>
        </p:txBody>
      </p:sp>
      <p:sp>
        <p:nvSpPr>
          <p:cNvPr id="9" name="矩形 8"/>
          <p:cNvSpPr/>
          <p:nvPr/>
        </p:nvSpPr>
        <p:spPr>
          <a:xfrm>
            <a:off x="2518618" y="2420888"/>
            <a:ext cx="6413874"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实例方法必须只能通过对象来调用，不能用类名来调用。当</a:t>
            </a:r>
            <a:r>
              <a:rPr lang="en-US" altLang="zh-CN" dirty="0" smtClean="0"/>
              <a:t>this</a:t>
            </a:r>
            <a:r>
              <a:rPr lang="zh-CN" altLang="zh-CN" dirty="0" smtClean="0"/>
              <a:t>出现</a:t>
            </a:r>
            <a:r>
              <a:rPr lang="zh-CN" altLang="zh-CN" dirty="0"/>
              <a:t>实例方法中时，代表正在调用该方法的当前对象</a:t>
            </a:r>
            <a:r>
              <a:rPr lang="zh-CN" altLang="zh-CN" dirty="0" smtClean="0"/>
              <a:t>。</a:t>
            </a:r>
            <a:endParaRPr lang="en-US" altLang="zh-CN" dirty="0" smtClean="0"/>
          </a:p>
          <a:p>
            <a:r>
              <a:rPr lang="zh-CN" altLang="zh-CN" dirty="0"/>
              <a:t>实例方法可以操作类的成员变量，当实例成员变量在实例方法中出现时，默认的格式是：</a:t>
            </a:r>
          </a:p>
          <a:p>
            <a:r>
              <a:rPr lang="en-US" altLang="zh-CN" b="1" dirty="0" smtClean="0">
                <a:solidFill>
                  <a:srgbClr val="C00000"/>
                </a:solidFill>
              </a:rPr>
              <a:t>       this</a:t>
            </a:r>
            <a:r>
              <a:rPr lang="en-US" altLang="zh-CN" b="1" dirty="0">
                <a:solidFill>
                  <a:srgbClr val="C00000"/>
                </a:solidFill>
              </a:rPr>
              <a:t>.</a:t>
            </a:r>
            <a:r>
              <a:rPr lang="zh-CN" altLang="zh-CN" b="1" dirty="0">
                <a:solidFill>
                  <a:srgbClr val="C00000"/>
                </a:solidFill>
              </a:rPr>
              <a:t>成员</a:t>
            </a:r>
            <a:r>
              <a:rPr lang="zh-CN" altLang="zh-CN" b="1" dirty="0" smtClean="0">
                <a:solidFill>
                  <a:srgbClr val="C00000"/>
                </a:solidFill>
              </a:rPr>
              <a:t>变量</a:t>
            </a:r>
            <a:endParaRPr lang="en-US" altLang="zh-CN" b="1" dirty="0" smtClean="0">
              <a:solidFill>
                <a:srgbClr val="C00000"/>
              </a:solidFill>
            </a:endParaRPr>
          </a:p>
          <a:p>
            <a:r>
              <a:rPr lang="zh-CN" altLang="en-US" dirty="0" smtClean="0">
                <a:solidFill>
                  <a:schemeClr val="tx1"/>
                </a:solidFill>
              </a:rPr>
              <a:t>编写代码时可以省略</a:t>
            </a:r>
            <a:r>
              <a:rPr lang="en-US" altLang="zh-CN" dirty="0" smtClean="0">
                <a:solidFill>
                  <a:schemeClr val="tx1"/>
                </a:solidFill>
              </a:rPr>
              <a:t>this</a:t>
            </a:r>
            <a:r>
              <a:rPr lang="zh-CN" altLang="en-US" dirty="0" smtClean="0">
                <a:solidFill>
                  <a:schemeClr val="tx1"/>
                </a:solidFill>
              </a:rPr>
              <a:t>。</a:t>
            </a:r>
            <a:r>
              <a:rPr lang="en-US" altLang="zh-CN" dirty="0" smtClean="0">
                <a:solidFill>
                  <a:schemeClr val="tx1"/>
                </a:solidFill>
              </a:rPr>
              <a:t>I</a:t>
            </a:r>
            <a:r>
              <a:rPr lang="zh-CN" altLang="en-US" dirty="0" smtClean="0">
                <a:solidFill>
                  <a:schemeClr val="tx1"/>
                </a:solidFill>
              </a:rPr>
              <a:t>但是，</a:t>
            </a:r>
            <a:r>
              <a:rPr lang="zh-CN" altLang="zh-CN" dirty="0" smtClean="0"/>
              <a:t>当</a:t>
            </a:r>
            <a:r>
              <a:rPr lang="zh-CN" altLang="zh-CN" dirty="0"/>
              <a:t>实例成员变量的名字和局部变量的名字相同时，成员变量前面的</a:t>
            </a:r>
            <a:r>
              <a:rPr lang="en-US" altLang="zh-CN" dirty="0"/>
              <a:t>“this</a:t>
            </a:r>
            <a:r>
              <a:rPr lang="en-US" altLang="zh-CN" dirty="0" smtClean="0"/>
              <a:t>.”</a:t>
            </a:r>
            <a:r>
              <a:rPr lang="zh-CN" altLang="zh-CN" dirty="0" smtClean="0"/>
              <a:t> 就</a:t>
            </a:r>
            <a:r>
              <a:rPr lang="zh-CN" altLang="zh-CN" dirty="0"/>
              <a:t>不可以省略</a:t>
            </a:r>
            <a:r>
              <a:rPr lang="zh-CN" altLang="zh-CN" dirty="0" smtClean="0"/>
              <a:t>。</a:t>
            </a:r>
            <a:endParaRPr lang="zh-CN" altLang="en-US" dirty="0"/>
          </a:p>
        </p:txBody>
      </p:sp>
      <p:sp>
        <p:nvSpPr>
          <p:cNvPr id="8" name="矩形 7"/>
          <p:cNvSpPr/>
          <p:nvPr/>
        </p:nvSpPr>
        <p:spPr>
          <a:xfrm>
            <a:off x="2456148" y="4949130"/>
            <a:ext cx="5827902" cy="369332"/>
          </a:xfrm>
          <a:prstGeom prst="rect">
            <a:avLst/>
          </a:prstGeom>
        </p:spPr>
        <p:txBody>
          <a:bodyPr wrap="square">
            <a:spAutoFit/>
          </a:bodyPr>
          <a:lstStyle/>
          <a:p>
            <a:r>
              <a:rPr lang="zh-CN" altLang="zh-CN" dirty="0">
                <a:hlinkClick r:id="rId2" action="ppaction://hlinkfile"/>
              </a:rPr>
              <a:t>例子</a:t>
            </a:r>
            <a:r>
              <a:rPr lang="en-US" altLang="zh-CN" dirty="0">
                <a:hlinkClick r:id="rId2" action="ppaction://hlinkfile"/>
              </a:rPr>
              <a:t>10</a:t>
            </a:r>
            <a:r>
              <a:rPr lang="zh-CN" altLang="zh-CN" dirty="0"/>
              <a:t>中，</a:t>
            </a:r>
            <a:r>
              <a:rPr lang="en-US" altLang="zh-CN" dirty="0"/>
              <a:t>People</a:t>
            </a:r>
            <a:r>
              <a:rPr lang="zh-CN" altLang="zh-CN" dirty="0"/>
              <a:t>类的构造方法中使用了</a:t>
            </a:r>
            <a:r>
              <a:rPr lang="en-US" altLang="zh-CN" dirty="0"/>
              <a:t>this</a:t>
            </a:r>
            <a:r>
              <a:rPr lang="zh-CN" altLang="zh-CN" dirty="0"/>
              <a:t>。</a:t>
            </a:r>
            <a:endParaRPr lang="zh-CN" altLang="en-US" dirty="0"/>
          </a:p>
        </p:txBody>
      </p:sp>
      <p:sp>
        <p:nvSpPr>
          <p:cNvPr id="11" name="矩形 10"/>
          <p:cNvSpPr/>
          <p:nvPr/>
        </p:nvSpPr>
        <p:spPr>
          <a:xfrm>
            <a:off x="772195" y="4941168"/>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2" action="ppaction://hlinkfile"/>
              </a:rPr>
              <a:t>例子</a:t>
            </a:r>
            <a:r>
              <a:rPr lang="en-US" altLang="zh-CN" dirty="0" smtClean="0">
                <a:hlinkClick r:id="rId2" action="ppaction://hlinkfile"/>
              </a:rPr>
              <a:t>10</a:t>
            </a:r>
            <a:endParaRPr lang="zh-CN" altLang="en-US" dirty="0"/>
          </a:p>
        </p:txBody>
      </p:sp>
      <p:sp>
        <p:nvSpPr>
          <p:cNvPr id="12" name="矩形 11"/>
          <p:cNvSpPr/>
          <p:nvPr/>
        </p:nvSpPr>
        <p:spPr>
          <a:xfrm>
            <a:off x="2510060" y="1628800"/>
            <a:ext cx="6272655"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this</a:t>
            </a:r>
            <a:r>
              <a:rPr lang="zh-CN" altLang="zh-CN" dirty="0"/>
              <a:t>关键字出现在类的构造方法中时，代表使用该构造方法所创建的</a:t>
            </a:r>
            <a:r>
              <a:rPr lang="zh-CN" altLang="zh-CN" dirty="0" smtClean="0"/>
              <a:t>对象</a:t>
            </a:r>
            <a:r>
              <a:rPr lang="zh-CN" altLang="en-US" dirty="0" smtClean="0"/>
              <a:t>。</a:t>
            </a:r>
            <a:endParaRPr lang="zh-CN" altLang="en-US" dirty="0"/>
          </a:p>
        </p:txBody>
      </p:sp>
      <p:sp>
        <p:nvSpPr>
          <p:cNvPr id="14" name="左箭头 13"/>
          <p:cNvSpPr/>
          <p:nvPr/>
        </p:nvSpPr>
        <p:spPr>
          <a:xfrm>
            <a:off x="2096108" y="2528029"/>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80415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2962672" cy="1162050"/>
          </a:xfrm>
        </p:spPr>
        <p:txBody>
          <a:bodyPr>
            <a:normAutofit fontScale="90000"/>
          </a:bodyPr>
          <a:lstStyle/>
          <a:p>
            <a:pPr lvl="1" algn="l" rtl="0">
              <a:spcBef>
                <a:spcPct val="0"/>
              </a:spcBef>
            </a:pPr>
            <a:r>
              <a:rPr lang="en-US" altLang="zh-CN" sz="2400" b="1" dirty="0"/>
              <a:t>4.8 </a:t>
            </a:r>
            <a:r>
              <a:rPr lang="zh-CN" altLang="zh-CN" sz="2400" b="1" dirty="0"/>
              <a:t>包</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44736" y="1665968"/>
            <a:ext cx="1872208" cy="1728192"/>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4.8.1 </a:t>
            </a:r>
            <a:r>
              <a:rPr lang="zh-CN" altLang="en-US" sz="1800" b="1" dirty="0" smtClean="0">
                <a:solidFill>
                  <a:srgbClr val="C00000"/>
                </a:solidFill>
              </a:rPr>
              <a:t>包语句</a:t>
            </a:r>
          </a:p>
          <a:p>
            <a:r>
              <a:rPr lang="en-US" altLang="zh-CN" sz="1800" b="1" dirty="0" smtClean="0">
                <a:solidFill>
                  <a:srgbClr val="0070C0"/>
                </a:solidFill>
              </a:rPr>
              <a:t>4.8.2 </a:t>
            </a:r>
            <a:r>
              <a:rPr lang="zh-CN" altLang="en-US" sz="1800" b="1" dirty="0" smtClean="0">
                <a:solidFill>
                  <a:srgbClr val="0070C0"/>
                </a:solidFill>
              </a:rPr>
              <a:t>有包名的类的存储目录</a:t>
            </a:r>
          </a:p>
          <a:p>
            <a:r>
              <a:rPr lang="en-US" altLang="zh-CN" sz="1800" b="1" dirty="0" smtClean="0">
                <a:solidFill>
                  <a:srgbClr val="0070C0"/>
                </a:solidFill>
              </a:rPr>
              <a:t>4.8.3 </a:t>
            </a:r>
            <a:r>
              <a:rPr lang="zh-CN" altLang="en-US" sz="1800" b="1" dirty="0" smtClean="0">
                <a:solidFill>
                  <a:srgbClr val="0070C0"/>
                </a:solidFill>
              </a:rPr>
              <a:t>运行有包名的主类</a:t>
            </a:r>
            <a:endParaRPr lang="zh-CN" altLang="en-US" dirty="0"/>
          </a:p>
        </p:txBody>
      </p:sp>
      <p:sp>
        <p:nvSpPr>
          <p:cNvPr id="7" name="左箭头 6"/>
          <p:cNvSpPr/>
          <p:nvPr/>
        </p:nvSpPr>
        <p:spPr>
          <a:xfrm>
            <a:off x="2142679" y="166596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2679" y="188640"/>
            <a:ext cx="6821809"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smtClean="0"/>
              <a:t>包是</a:t>
            </a:r>
            <a:r>
              <a:rPr lang="en-US" altLang="zh-CN" dirty="0" smtClean="0"/>
              <a:t>Java</a:t>
            </a:r>
            <a:r>
              <a:rPr lang="zh-CN" altLang="en-US" dirty="0" smtClean="0"/>
              <a:t>语言中有效地管理类的一个机制。不同</a:t>
            </a:r>
            <a:r>
              <a:rPr lang="en-US" altLang="zh-CN" dirty="0" smtClean="0"/>
              <a:t>Java</a:t>
            </a:r>
            <a:r>
              <a:rPr lang="zh-CN" altLang="en-US" dirty="0" smtClean="0"/>
              <a:t>源文件中可能出现名字相同的类，如果想区分这些类，就需要使用包名。包名的目的是有效的区分名字相同的类，不同</a:t>
            </a:r>
            <a:r>
              <a:rPr lang="en-US" altLang="zh-CN" dirty="0" smtClean="0"/>
              <a:t>Java</a:t>
            </a:r>
            <a:r>
              <a:rPr lang="zh-CN" altLang="en-US" dirty="0" smtClean="0"/>
              <a:t>源文件中两个类名字相同时，它们可以通过隶属不同的包来相互区分。</a:t>
            </a:r>
            <a:endParaRPr lang="zh-CN" altLang="en-US" dirty="0"/>
          </a:p>
        </p:txBody>
      </p:sp>
      <p:sp>
        <p:nvSpPr>
          <p:cNvPr id="16" name="矩形 15"/>
          <p:cNvSpPr/>
          <p:nvPr/>
        </p:nvSpPr>
        <p:spPr>
          <a:xfrm>
            <a:off x="2534716" y="1665968"/>
            <a:ext cx="5853707" cy="3970318"/>
          </a:xfrm>
          <a:prstGeom prst="rect">
            <a:avLst/>
          </a:prstGeom>
        </p:spPr>
        <p:txBody>
          <a:bodyPr wrap="square">
            <a:spAutoFit/>
          </a:bodyPr>
          <a:lstStyle/>
          <a:p>
            <a:r>
              <a:rPr lang="en-US" altLang="zh-CN" dirty="0"/>
              <a:t>package</a:t>
            </a:r>
            <a:r>
              <a:rPr lang="zh-CN" altLang="zh-CN" dirty="0"/>
              <a:t>语句作为</a:t>
            </a:r>
            <a:r>
              <a:rPr lang="en-US" altLang="zh-CN" b="1" dirty="0"/>
              <a:t>Java</a:t>
            </a:r>
            <a:r>
              <a:rPr lang="zh-CN" altLang="zh-CN" b="1" dirty="0"/>
              <a:t>源文件的第一条语句</a:t>
            </a:r>
            <a:r>
              <a:rPr lang="zh-CN" altLang="zh-CN" dirty="0" smtClean="0"/>
              <a:t>，</a:t>
            </a:r>
            <a:endParaRPr lang="en-US" altLang="zh-CN" dirty="0" smtClean="0"/>
          </a:p>
          <a:p>
            <a:r>
              <a:rPr lang="zh-CN" altLang="zh-CN" dirty="0" smtClean="0"/>
              <a:t>指明</a:t>
            </a:r>
            <a:r>
              <a:rPr lang="zh-CN" altLang="zh-CN" dirty="0"/>
              <a:t>该源文件定义的类所在的包，即为该源文件中声明的类指定包名。</a:t>
            </a:r>
            <a:r>
              <a:rPr lang="en-US" altLang="zh-CN" dirty="0"/>
              <a:t>package</a:t>
            </a:r>
            <a:r>
              <a:rPr lang="zh-CN" altLang="zh-CN" dirty="0"/>
              <a:t>语句的一般格式为：</a:t>
            </a:r>
          </a:p>
          <a:p>
            <a:r>
              <a:rPr lang="en-US" altLang="zh-CN" dirty="0" smtClean="0"/>
              <a:t>          </a:t>
            </a:r>
            <a:r>
              <a:rPr lang="en-US" altLang="zh-CN" b="1" dirty="0" smtClean="0">
                <a:solidFill>
                  <a:srgbClr val="C00000"/>
                </a:solidFill>
              </a:rPr>
              <a:t>package </a:t>
            </a:r>
            <a:r>
              <a:rPr lang="zh-CN" altLang="zh-CN" b="1" dirty="0">
                <a:solidFill>
                  <a:srgbClr val="C00000"/>
                </a:solidFill>
              </a:rPr>
              <a:t>包名</a:t>
            </a:r>
            <a:r>
              <a:rPr lang="en-US" altLang="zh-CN" b="1" dirty="0" smtClean="0">
                <a:solidFill>
                  <a:srgbClr val="C00000"/>
                </a:solidFill>
              </a:rPr>
              <a:t>;</a:t>
            </a:r>
          </a:p>
          <a:p>
            <a:endParaRPr lang="en-US" altLang="zh-CN" b="1" dirty="0">
              <a:solidFill>
                <a:srgbClr val="C00000"/>
              </a:solidFill>
            </a:endParaRPr>
          </a:p>
          <a:p>
            <a:endParaRPr lang="zh-CN" altLang="zh-CN" b="1" dirty="0">
              <a:solidFill>
                <a:srgbClr val="C00000"/>
              </a:solidFill>
            </a:endParaRPr>
          </a:p>
          <a:p>
            <a:r>
              <a:rPr lang="zh-CN" altLang="zh-CN" dirty="0"/>
              <a:t>如果源程序中省略了</a:t>
            </a:r>
            <a:r>
              <a:rPr lang="en-US" altLang="zh-CN" dirty="0"/>
              <a:t>package</a:t>
            </a:r>
            <a:r>
              <a:rPr lang="zh-CN" altLang="zh-CN" dirty="0"/>
              <a:t>语句，源文件中所定义命名的类被隐含地认为是无名包的一部分，只要这些类的字节码被存放在相同的目录中，那么它们就属于同一个包，但没有包名。</a:t>
            </a:r>
          </a:p>
          <a:p>
            <a:r>
              <a:rPr lang="zh-CN" altLang="zh-CN" dirty="0"/>
              <a:t>包名可以是一个合法的标识符，也可以是若干个标识符加“</a:t>
            </a:r>
            <a:r>
              <a:rPr lang="en-US" altLang="zh-CN" dirty="0"/>
              <a:t>.</a:t>
            </a:r>
            <a:r>
              <a:rPr lang="zh-CN" altLang="zh-CN" dirty="0"/>
              <a:t>”分割而成，如：</a:t>
            </a:r>
          </a:p>
          <a:p>
            <a:r>
              <a:rPr lang="en-US" altLang="zh-CN" b="1" dirty="0" smtClean="0">
                <a:solidFill>
                  <a:srgbClr val="C00000"/>
                </a:solidFill>
              </a:rPr>
              <a:t>    package </a:t>
            </a:r>
            <a:r>
              <a:rPr lang="en-US" altLang="zh-CN" b="1" dirty="0">
                <a:solidFill>
                  <a:srgbClr val="C00000"/>
                </a:solidFill>
              </a:rPr>
              <a:t>sunrise;</a:t>
            </a:r>
            <a:endParaRPr lang="zh-CN" altLang="zh-CN" b="1" dirty="0">
              <a:solidFill>
                <a:srgbClr val="C00000"/>
              </a:solidFill>
            </a:endParaRPr>
          </a:p>
          <a:p>
            <a:r>
              <a:rPr lang="en-US" altLang="zh-CN" b="1" dirty="0" smtClean="0">
                <a:solidFill>
                  <a:srgbClr val="C00000"/>
                </a:solidFill>
              </a:rPr>
              <a:t>    package </a:t>
            </a:r>
            <a:r>
              <a:rPr lang="en-US" altLang="zh-CN" b="1" dirty="0">
                <a:solidFill>
                  <a:srgbClr val="C00000"/>
                </a:solidFill>
              </a:rPr>
              <a:t>sun.com.cn</a:t>
            </a:r>
            <a:r>
              <a:rPr lang="en-US" altLang="zh-CN" b="1" dirty="0" smtClean="0">
                <a:solidFill>
                  <a:srgbClr val="C00000"/>
                </a:solidFill>
              </a:rPr>
              <a:t>; </a:t>
            </a:r>
          </a:p>
        </p:txBody>
      </p:sp>
      <p:sp>
        <p:nvSpPr>
          <p:cNvPr id="17" name="矩形 16"/>
          <p:cNvSpPr/>
          <p:nvPr/>
        </p:nvSpPr>
        <p:spPr>
          <a:xfrm>
            <a:off x="2672928" y="2852936"/>
            <a:ext cx="325922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CN" altLang="en-US" b="1" dirty="0" smtClean="0">
                <a:solidFill>
                  <a:schemeClr val="bg1"/>
                </a:solidFill>
              </a:rPr>
              <a:t>一个源文件 至多写一条包语句</a:t>
            </a:r>
            <a:endParaRPr lang="zh-CN" altLang="zh-CN" b="1" dirty="0">
              <a:solidFill>
                <a:schemeClr val="bg1"/>
              </a:solidFill>
            </a:endParaRPr>
          </a:p>
        </p:txBody>
      </p:sp>
    </p:spTree>
    <p:extLst>
      <p:ext uri="{BB962C8B-B14F-4D97-AF65-F5344CB8AC3E}">
        <p14:creationId xmlns:p14="http://schemas.microsoft.com/office/powerpoint/2010/main" val="1237342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2962672" cy="1162050"/>
          </a:xfrm>
        </p:spPr>
        <p:txBody>
          <a:bodyPr>
            <a:normAutofit fontScale="90000"/>
          </a:bodyPr>
          <a:lstStyle/>
          <a:p>
            <a:pPr lvl="1" algn="l" rtl="0">
              <a:spcBef>
                <a:spcPct val="0"/>
              </a:spcBef>
            </a:pPr>
            <a:r>
              <a:rPr lang="en-US" altLang="zh-CN" sz="2400" b="1" dirty="0"/>
              <a:t>4.8 </a:t>
            </a:r>
            <a:r>
              <a:rPr lang="zh-CN" altLang="zh-CN" sz="2400" b="1" dirty="0"/>
              <a:t>包</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53442" y="543010"/>
            <a:ext cx="1872208" cy="1728192"/>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4.8.1 </a:t>
            </a:r>
            <a:r>
              <a:rPr lang="zh-CN" altLang="en-US" sz="1800" b="1" dirty="0" smtClean="0">
                <a:solidFill>
                  <a:srgbClr val="0070C0"/>
                </a:solidFill>
              </a:rPr>
              <a:t>包语句</a:t>
            </a:r>
          </a:p>
          <a:p>
            <a:r>
              <a:rPr lang="en-US" altLang="zh-CN" sz="1800" b="1" dirty="0" smtClean="0">
                <a:solidFill>
                  <a:srgbClr val="C00000"/>
                </a:solidFill>
              </a:rPr>
              <a:t>4.8.2 </a:t>
            </a:r>
            <a:r>
              <a:rPr lang="zh-CN" altLang="en-US" sz="1800" b="1" dirty="0" smtClean="0">
                <a:solidFill>
                  <a:srgbClr val="C00000"/>
                </a:solidFill>
              </a:rPr>
              <a:t>有包名的类的存储目录</a:t>
            </a:r>
          </a:p>
          <a:p>
            <a:r>
              <a:rPr lang="en-US" altLang="zh-CN" sz="1800" b="1" dirty="0" smtClean="0">
                <a:solidFill>
                  <a:srgbClr val="0070C0"/>
                </a:solidFill>
              </a:rPr>
              <a:t>4.8.3 </a:t>
            </a:r>
            <a:r>
              <a:rPr lang="zh-CN" altLang="en-US" sz="1800" b="1" dirty="0" smtClean="0">
                <a:solidFill>
                  <a:srgbClr val="0070C0"/>
                </a:solidFill>
              </a:rPr>
              <a:t>运行有包名的主类</a:t>
            </a:r>
            <a:endParaRPr lang="zh-CN" altLang="en-US" dirty="0"/>
          </a:p>
        </p:txBody>
      </p:sp>
      <p:sp>
        <p:nvSpPr>
          <p:cNvPr id="7" name="左箭头 6"/>
          <p:cNvSpPr/>
          <p:nvPr/>
        </p:nvSpPr>
        <p:spPr>
          <a:xfrm>
            <a:off x="2125650" y="98072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485690" y="548680"/>
            <a:ext cx="6406790" cy="3970318"/>
          </a:xfrm>
          <a:prstGeom prst="rect">
            <a:avLst/>
          </a:prstGeom>
        </p:spPr>
        <p:txBody>
          <a:bodyPr wrap="square">
            <a:spAutoFit/>
          </a:bodyPr>
          <a:lstStyle/>
          <a:p>
            <a:r>
              <a:rPr lang="zh-CN" altLang="zh-CN" dirty="0"/>
              <a:t>假设程序如下使用了包语句：</a:t>
            </a:r>
          </a:p>
          <a:p>
            <a:r>
              <a:rPr lang="en-US" altLang="zh-CN" b="1" dirty="0" smtClean="0">
                <a:solidFill>
                  <a:srgbClr val="C00000"/>
                </a:solidFill>
              </a:rPr>
              <a:t>       package </a:t>
            </a:r>
            <a:r>
              <a:rPr lang="en-US" altLang="zh-CN" b="1" dirty="0" err="1">
                <a:solidFill>
                  <a:srgbClr val="C00000"/>
                </a:solidFill>
              </a:rPr>
              <a:t>tom.jiafei</a:t>
            </a:r>
            <a:r>
              <a:rPr lang="en-US" altLang="zh-CN" b="1" dirty="0">
                <a:solidFill>
                  <a:srgbClr val="C00000"/>
                </a:solidFill>
              </a:rPr>
              <a:t>;</a:t>
            </a:r>
            <a:endParaRPr lang="zh-CN" altLang="zh-CN" b="1" dirty="0">
              <a:solidFill>
                <a:srgbClr val="C00000"/>
              </a:solidFill>
            </a:endParaRPr>
          </a:p>
          <a:p>
            <a:r>
              <a:rPr lang="zh-CN" altLang="zh-CN" dirty="0"/>
              <a:t>那么类的字节码文件需要保存在某个形如</a:t>
            </a:r>
          </a:p>
          <a:p>
            <a:r>
              <a:rPr lang="en-US" altLang="zh-CN" b="1" dirty="0" smtClean="0">
                <a:solidFill>
                  <a:srgbClr val="C00000"/>
                </a:solidFill>
              </a:rPr>
              <a:t>             </a:t>
            </a:r>
            <a:r>
              <a:rPr lang="zh-CN" altLang="zh-CN" b="1" dirty="0" smtClean="0">
                <a:solidFill>
                  <a:srgbClr val="C00000"/>
                </a:solidFill>
              </a:rPr>
              <a:t>…</a:t>
            </a:r>
            <a:r>
              <a:rPr lang="en-US" altLang="zh-CN" b="1" dirty="0">
                <a:solidFill>
                  <a:srgbClr val="C00000"/>
                </a:solidFill>
              </a:rPr>
              <a:t>\tom\</a:t>
            </a:r>
            <a:r>
              <a:rPr lang="en-US" altLang="zh-CN" b="1" dirty="0" err="1">
                <a:solidFill>
                  <a:srgbClr val="C00000"/>
                </a:solidFill>
              </a:rPr>
              <a:t>jiafei</a:t>
            </a:r>
            <a:endParaRPr lang="zh-CN" altLang="zh-CN" b="1" dirty="0">
              <a:solidFill>
                <a:srgbClr val="C00000"/>
              </a:solidFill>
            </a:endParaRPr>
          </a:p>
          <a:p>
            <a:r>
              <a:rPr lang="zh-CN" altLang="zh-CN" dirty="0"/>
              <a:t>的路径中，比如，保存在：</a:t>
            </a:r>
          </a:p>
          <a:p>
            <a:r>
              <a:rPr lang="en-US" altLang="zh-CN" dirty="0" smtClean="0"/>
              <a:t>            </a:t>
            </a:r>
            <a:r>
              <a:rPr lang="en-US" altLang="zh-CN" b="1" dirty="0" smtClean="0">
                <a:solidFill>
                  <a:srgbClr val="C00000"/>
                </a:solidFill>
              </a:rPr>
              <a:t>C</a:t>
            </a:r>
            <a:r>
              <a:rPr lang="en-US" altLang="zh-CN" b="1" dirty="0">
                <a:solidFill>
                  <a:srgbClr val="C00000"/>
                </a:solidFill>
              </a:rPr>
              <a:t>:\1000\tom\jiafei</a:t>
            </a:r>
            <a:endParaRPr lang="zh-CN" altLang="zh-CN" b="1" dirty="0">
              <a:solidFill>
                <a:srgbClr val="C00000"/>
              </a:solidFill>
            </a:endParaRPr>
          </a:p>
          <a:p>
            <a:r>
              <a:rPr lang="zh-CN" altLang="zh-CN" dirty="0"/>
              <a:t>路径中。为了让类的字节码文件保存在符合规定的路径中，一个简单的办法就是把类的源文件，保存到含有包名对应的路径中，比如，把</a:t>
            </a:r>
            <a:r>
              <a:rPr lang="zh-CN" altLang="zh-CN" b="1" dirty="0"/>
              <a:t>源文件保存到：</a:t>
            </a:r>
          </a:p>
          <a:p>
            <a:r>
              <a:rPr lang="en-US" altLang="zh-CN" b="1" dirty="0" smtClean="0"/>
              <a:t>             C</a:t>
            </a:r>
            <a:r>
              <a:rPr lang="en-US" altLang="zh-CN" b="1" dirty="0"/>
              <a:t>:\1000\tom\jiafei</a:t>
            </a:r>
            <a:endParaRPr lang="zh-CN" altLang="zh-CN" b="1" dirty="0"/>
          </a:p>
          <a:p>
            <a:r>
              <a:rPr lang="zh-CN" altLang="zh-CN" dirty="0"/>
              <a:t>路径中。然后在命令行进入包名对应的路径</a:t>
            </a:r>
            <a:r>
              <a:rPr lang="en-US" altLang="zh-CN" dirty="0"/>
              <a:t>tom\</a:t>
            </a:r>
            <a:r>
              <a:rPr lang="en-US" altLang="zh-CN" dirty="0" err="1"/>
              <a:t>jiafei</a:t>
            </a:r>
            <a:r>
              <a:rPr lang="zh-CN" altLang="zh-CN" dirty="0"/>
              <a:t>的父目录（例如</a:t>
            </a:r>
            <a:r>
              <a:rPr lang="en-US" altLang="zh-CN" dirty="0"/>
              <a:t>C:\1000</a:t>
            </a:r>
            <a:r>
              <a:rPr lang="zh-CN" altLang="zh-CN" dirty="0"/>
              <a:t>），如下编译</a:t>
            </a:r>
            <a:r>
              <a:rPr lang="zh-CN" altLang="zh-CN" dirty="0" smtClean="0"/>
              <a:t>源文件</a:t>
            </a:r>
            <a:r>
              <a:rPr lang="zh-CN" altLang="en-US" dirty="0" smtClean="0"/>
              <a:t>：</a:t>
            </a:r>
            <a:endParaRPr lang="zh-CN" altLang="zh-CN" dirty="0"/>
          </a:p>
          <a:p>
            <a:r>
              <a:rPr lang="en-US" altLang="zh-CN" dirty="0" smtClean="0"/>
              <a:t>            C</a:t>
            </a:r>
            <a:r>
              <a:rPr lang="en-US" altLang="zh-CN" dirty="0"/>
              <a:t>:\1000&gt; </a:t>
            </a:r>
            <a:r>
              <a:rPr lang="en-US" altLang="zh-CN" b="1" dirty="0" err="1">
                <a:solidFill>
                  <a:srgbClr val="C00000"/>
                </a:solidFill>
              </a:rPr>
              <a:t>javac</a:t>
            </a:r>
            <a:r>
              <a:rPr lang="en-US" altLang="zh-CN" b="1" dirty="0">
                <a:solidFill>
                  <a:srgbClr val="C00000"/>
                </a:solidFill>
              </a:rPr>
              <a:t> </a:t>
            </a:r>
            <a:r>
              <a:rPr lang="en-US" altLang="zh-CN" b="1" dirty="0" smtClean="0">
                <a:solidFill>
                  <a:srgbClr val="C00000"/>
                </a:solidFill>
              </a:rPr>
              <a:t> tom\</a:t>
            </a:r>
            <a:r>
              <a:rPr lang="en-US" altLang="zh-CN" b="1" dirty="0" err="1" smtClean="0">
                <a:solidFill>
                  <a:srgbClr val="C00000"/>
                </a:solidFill>
              </a:rPr>
              <a:t>jiafei</a:t>
            </a:r>
            <a:r>
              <a:rPr lang="en-US" altLang="zh-CN" b="1" dirty="0">
                <a:solidFill>
                  <a:srgbClr val="C00000"/>
                </a:solidFill>
              </a:rPr>
              <a:t>\</a:t>
            </a:r>
            <a:r>
              <a:rPr lang="zh-CN" altLang="zh-CN" b="1" dirty="0">
                <a:solidFill>
                  <a:srgbClr val="C00000"/>
                </a:solidFill>
              </a:rPr>
              <a:t>源文件</a:t>
            </a:r>
          </a:p>
          <a:p>
            <a:r>
              <a:rPr lang="zh-CN" altLang="zh-CN" dirty="0"/>
              <a:t>那么得到的字节码文件默认地保存在了当前路径中</a:t>
            </a:r>
            <a:r>
              <a:rPr lang="zh-CN" altLang="zh-CN" dirty="0" smtClean="0"/>
              <a:t>。</a:t>
            </a:r>
            <a:r>
              <a:rPr lang="en-US" altLang="zh-CN" dirty="0" smtClean="0"/>
              <a:t> </a:t>
            </a:r>
            <a:endParaRPr lang="en-US" altLang="zh-CN" b="1" dirty="0" smtClean="0">
              <a:solidFill>
                <a:srgbClr val="C00000"/>
              </a:solidFill>
            </a:endParaRPr>
          </a:p>
        </p:txBody>
      </p:sp>
      <p:sp>
        <p:nvSpPr>
          <p:cNvPr id="3" name="矩形 2"/>
          <p:cNvSpPr/>
          <p:nvPr/>
        </p:nvSpPr>
        <p:spPr>
          <a:xfrm>
            <a:off x="2462249" y="4725144"/>
            <a:ext cx="5256584"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zh-CN" b="1" dirty="0"/>
              <a:t>对于有包名的源文件，一个好的编程习惯就是进入包名对应的路径的父目录，编译源文件。</a:t>
            </a:r>
          </a:p>
        </p:txBody>
      </p:sp>
    </p:spTree>
    <p:extLst>
      <p:ext uri="{BB962C8B-B14F-4D97-AF65-F5344CB8AC3E}">
        <p14:creationId xmlns:p14="http://schemas.microsoft.com/office/powerpoint/2010/main" val="1670061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2962672" cy="1162050"/>
          </a:xfrm>
        </p:spPr>
        <p:txBody>
          <a:bodyPr>
            <a:normAutofit fontScale="90000"/>
          </a:bodyPr>
          <a:lstStyle/>
          <a:p>
            <a:pPr lvl="1" algn="l" rtl="0">
              <a:spcBef>
                <a:spcPct val="0"/>
              </a:spcBef>
            </a:pPr>
            <a:r>
              <a:rPr lang="en-US" altLang="zh-CN" sz="2400" b="1" dirty="0"/>
              <a:t>4.8 </a:t>
            </a:r>
            <a:r>
              <a:rPr lang="zh-CN" altLang="zh-CN" sz="2400" b="1" dirty="0"/>
              <a:t>包</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53442" y="543010"/>
            <a:ext cx="1872208" cy="1728192"/>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4.8.1 </a:t>
            </a:r>
            <a:r>
              <a:rPr lang="zh-CN" altLang="en-US" sz="1800" b="1" dirty="0" smtClean="0">
                <a:solidFill>
                  <a:srgbClr val="0070C0"/>
                </a:solidFill>
              </a:rPr>
              <a:t>包语句</a:t>
            </a:r>
          </a:p>
          <a:p>
            <a:r>
              <a:rPr lang="en-US" altLang="zh-CN" sz="1800" b="1" dirty="0" smtClean="0">
                <a:solidFill>
                  <a:srgbClr val="0070C0"/>
                </a:solidFill>
              </a:rPr>
              <a:t>4.8.2 </a:t>
            </a:r>
            <a:r>
              <a:rPr lang="zh-CN" altLang="en-US" sz="1800" b="1" dirty="0" smtClean="0">
                <a:solidFill>
                  <a:srgbClr val="0070C0"/>
                </a:solidFill>
              </a:rPr>
              <a:t>有包名的类的存储目录</a:t>
            </a:r>
          </a:p>
          <a:p>
            <a:r>
              <a:rPr lang="en-US" altLang="zh-CN" sz="1800" b="1" dirty="0" smtClean="0">
                <a:solidFill>
                  <a:srgbClr val="C00000"/>
                </a:solidFill>
              </a:rPr>
              <a:t>4.8.3 </a:t>
            </a:r>
            <a:r>
              <a:rPr lang="zh-CN" altLang="en-US" sz="1800" b="1" dirty="0" smtClean="0">
                <a:solidFill>
                  <a:srgbClr val="C00000"/>
                </a:solidFill>
              </a:rPr>
              <a:t>运行有包名的主类</a:t>
            </a:r>
            <a:endParaRPr lang="zh-CN" altLang="en-US" dirty="0">
              <a:solidFill>
                <a:srgbClr val="C00000"/>
              </a:solidFill>
            </a:endParaRPr>
          </a:p>
        </p:txBody>
      </p:sp>
      <p:sp>
        <p:nvSpPr>
          <p:cNvPr id="7" name="左箭头 6"/>
          <p:cNvSpPr/>
          <p:nvPr/>
        </p:nvSpPr>
        <p:spPr>
          <a:xfrm>
            <a:off x="2125650" y="1628800"/>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485690" y="548680"/>
            <a:ext cx="6406790" cy="2031325"/>
          </a:xfrm>
          <a:prstGeom prst="rect">
            <a:avLst/>
          </a:prstGeom>
        </p:spPr>
        <p:txBody>
          <a:bodyPr wrap="square">
            <a:spAutoFit/>
          </a:bodyPr>
          <a:lstStyle/>
          <a:p>
            <a:r>
              <a:rPr lang="zh-CN" altLang="zh-CN" dirty="0"/>
              <a:t>如果主类的包名是</a:t>
            </a:r>
            <a:r>
              <a:rPr lang="en-US" altLang="zh-CN" b="1" dirty="0" err="1"/>
              <a:t>tom.jiafei</a:t>
            </a:r>
            <a:r>
              <a:rPr lang="zh-CN" altLang="zh-CN" dirty="0"/>
              <a:t>，那么主类的字节码必须存放在某个</a:t>
            </a:r>
            <a:r>
              <a:rPr lang="en-US" altLang="zh-CN" b="1" dirty="0"/>
              <a:t>…\tom\</a:t>
            </a:r>
            <a:r>
              <a:rPr lang="en-US" altLang="zh-CN" b="1" dirty="0" err="1"/>
              <a:t>jiefei</a:t>
            </a:r>
            <a:r>
              <a:rPr lang="zh-CN" altLang="zh-CN" dirty="0"/>
              <a:t>路径中，那么必须到</a:t>
            </a:r>
            <a:r>
              <a:rPr lang="en-US" altLang="zh-CN" b="1" dirty="0"/>
              <a:t>tom\</a:t>
            </a:r>
            <a:r>
              <a:rPr lang="en-US" altLang="zh-CN" b="1" dirty="0" err="1"/>
              <a:t>jiafei</a:t>
            </a:r>
            <a:r>
              <a:rPr lang="zh-CN" altLang="zh-CN" dirty="0"/>
              <a:t>的</a:t>
            </a:r>
            <a:r>
              <a:rPr lang="zh-CN" altLang="zh-CN" b="1" dirty="0"/>
              <a:t>父目录</a:t>
            </a:r>
            <a:r>
              <a:rPr lang="zh-CN" altLang="zh-CN" dirty="0"/>
              <a:t>（包名对应的路径的父目录）中去运行主类。假设</a:t>
            </a:r>
            <a:r>
              <a:rPr lang="en-US" altLang="zh-CN" dirty="0"/>
              <a:t>tom\</a:t>
            </a:r>
            <a:r>
              <a:rPr lang="en-US" altLang="zh-CN" dirty="0" err="1"/>
              <a:t>jiafei</a:t>
            </a:r>
            <a:r>
              <a:rPr lang="zh-CN" altLang="zh-CN" dirty="0"/>
              <a:t>的父目录是</a:t>
            </a:r>
            <a:r>
              <a:rPr lang="en-US" altLang="zh-CN" b="1" dirty="0"/>
              <a:t>C:\1000</a:t>
            </a:r>
            <a:r>
              <a:rPr lang="zh-CN" altLang="zh-CN" dirty="0"/>
              <a:t>，那么，在命令行如下格式来运行：</a:t>
            </a:r>
          </a:p>
          <a:p>
            <a:r>
              <a:rPr lang="en-US" altLang="zh-CN" dirty="0" smtClean="0"/>
              <a:t>            C</a:t>
            </a:r>
            <a:r>
              <a:rPr lang="en-US" altLang="zh-CN" dirty="0"/>
              <a:t>:\1000&gt; </a:t>
            </a:r>
            <a:r>
              <a:rPr lang="en-US" altLang="zh-CN" b="1" dirty="0" smtClean="0">
                <a:solidFill>
                  <a:srgbClr val="C00000"/>
                </a:solidFill>
              </a:rPr>
              <a:t>java  </a:t>
            </a:r>
            <a:r>
              <a:rPr lang="en-US" altLang="zh-CN" b="1" dirty="0" err="1">
                <a:solidFill>
                  <a:srgbClr val="C00000"/>
                </a:solidFill>
              </a:rPr>
              <a:t>tom.jiafei</a:t>
            </a:r>
            <a:r>
              <a:rPr lang="en-US" altLang="zh-CN" b="1" dirty="0">
                <a:solidFill>
                  <a:srgbClr val="C00000"/>
                </a:solidFill>
              </a:rPr>
              <a:t>.</a:t>
            </a:r>
            <a:r>
              <a:rPr lang="zh-CN" altLang="zh-CN" b="1" dirty="0">
                <a:solidFill>
                  <a:srgbClr val="C00000"/>
                </a:solidFill>
              </a:rPr>
              <a:t>主类名</a:t>
            </a:r>
          </a:p>
          <a:p>
            <a:r>
              <a:rPr lang="zh-CN" altLang="zh-CN" dirty="0"/>
              <a:t>即运行时，必须写主类的全名。因为使用了包名，主类的全名是</a:t>
            </a:r>
            <a:r>
              <a:rPr lang="zh-CN" altLang="zh-CN" dirty="0" smtClean="0"/>
              <a:t>：包</a:t>
            </a:r>
            <a:r>
              <a:rPr lang="zh-CN" altLang="zh-CN" dirty="0"/>
              <a:t>名</a:t>
            </a:r>
            <a:r>
              <a:rPr lang="en-US" altLang="zh-CN" dirty="0"/>
              <a:t>.</a:t>
            </a:r>
            <a:r>
              <a:rPr lang="zh-CN" altLang="zh-CN" dirty="0"/>
              <a:t>主类</a:t>
            </a:r>
            <a:r>
              <a:rPr lang="zh-CN" altLang="zh-CN" dirty="0" smtClean="0"/>
              <a:t>名（</a:t>
            </a:r>
            <a:r>
              <a:rPr lang="zh-CN" altLang="zh-CN" dirty="0"/>
              <a:t>就好比大连的全名是</a:t>
            </a:r>
            <a:r>
              <a:rPr lang="zh-CN" altLang="zh-CN" dirty="0" smtClean="0"/>
              <a:t>：中国</a:t>
            </a:r>
            <a:r>
              <a:rPr lang="en-US" altLang="zh-CN" dirty="0"/>
              <a:t>.</a:t>
            </a:r>
            <a:r>
              <a:rPr lang="zh-CN" altLang="zh-CN" dirty="0"/>
              <a:t>辽宁</a:t>
            </a:r>
            <a:r>
              <a:rPr lang="en-US" altLang="zh-CN" dirty="0"/>
              <a:t>.</a:t>
            </a:r>
            <a:r>
              <a:rPr lang="zh-CN" altLang="zh-CN" dirty="0" smtClean="0"/>
              <a:t>大连）</a:t>
            </a:r>
            <a:r>
              <a:rPr lang="zh-CN" altLang="zh-CN" dirty="0"/>
              <a:t>。</a:t>
            </a:r>
            <a:r>
              <a:rPr lang="en-US" altLang="zh-CN" dirty="0" smtClean="0"/>
              <a:t> </a:t>
            </a:r>
            <a:endParaRPr lang="en-US" altLang="zh-CN" b="1" dirty="0" smtClean="0">
              <a:solidFill>
                <a:srgbClr val="C00000"/>
              </a:solidFill>
            </a:endParaRPr>
          </a:p>
        </p:txBody>
      </p:sp>
      <p:sp>
        <p:nvSpPr>
          <p:cNvPr id="5" name="矩形 4"/>
          <p:cNvSpPr/>
          <p:nvPr/>
        </p:nvSpPr>
        <p:spPr>
          <a:xfrm>
            <a:off x="263697" y="2571572"/>
            <a:ext cx="4238468" cy="369332"/>
          </a:xfrm>
          <a:prstGeom prst="rect">
            <a:avLst/>
          </a:prstGeom>
        </p:spPr>
        <p:txBody>
          <a:bodyPr wrap="none">
            <a:spAutoFit/>
          </a:bodyPr>
          <a:lstStyle/>
          <a:p>
            <a:r>
              <a:rPr lang="zh-CN" altLang="en-US" dirty="0" smtClean="0"/>
              <a:t>例子</a:t>
            </a:r>
            <a:r>
              <a:rPr lang="en-US" altLang="zh-CN" dirty="0" smtClean="0"/>
              <a:t>11 </a:t>
            </a:r>
            <a:r>
              <a:rPr lang="zh-CN" altLang="zh-CN" dirty="0" smtClean="0"/>
              <a:t>中</a:t>
            </a:r>
            <a:r>
              <a:rPr lang="zh-CN" altLang="zh-CN" dirty="0"/>
              <a:t>的</a:t>
            </a:r>
            <a:r>
              <a:rPr lang="en-US" altLang="zh-CN" dirty="0"/>
              <a:t>Example4_11.java</a:t>
            </a:r>
            <a:r>
              <a:rPr lang="zh-CN" altLang="zh-CN" dirty="0"/>
              <a:t>使用包语句</a:t>
            </a:r>
            <a:endParaRPr lang="zh-CN" altLang="en-US" dirty="0"/>
          </a:p>
        </p:txBody>
      </p:sp>
      <p:sp>
        <p:nvSpPr>
          <p:cNvPr id="6" name="矩形 5"/>
          <p:cNvSpPr/>
          <p:nvPr/>
        </p:nvSpPr>
        <p:spPr>
          <a:xfrm>
            <a:off x="314610" y="4221088"/>
            <a:ext cx="4342160"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smtClean="0"/>
              <a:t>比如，可以</a:t>
            </a:r>
            <a:r>
              <a:rPr lang="zh-CN" altLang="zh-CN" dirty="0" smtClean="0"/>
              <a:t>保存</a:t>
            </a:r>
            <a:r>
              <a:rPr lang="zh-CN" altLang="en-US" dirty="0" smtClean="0"/>
              <a:t>例子</a:t>
            </a:r>
            <a:r>
              <a:rPr lang="en-US" altLang="zh-CN" dirty="0" smtClean="0"/>
              <a:t>11</a:t>
            </a:r>
            <a:r>
              <a:rPr lang="zh-CN" altLang="en-US" dirty="0" smtClean="0"/>
              <a:t>的</a:t>
            </a:r>
            <a:r>
              <a:rPr lang="zh-CN" altLang="zh-CN" dirty="0" smtClean="0"/>
              <a:t>源文件到</a:t>
            </a:r>
            <a:r>
              <a:rPr lang="en-US" altLang="zh-CN" dirty="0"/>
              <a:t>c:\ch4\tom\jiafei</a:t>
            </a:r>
            <a:r>
              <a:rPr lang="zh-CN" altLang="zh-CN" dirty="0"/>
              <a:t>中</a:t>
            </a:r>
            <a:r>
              <a:rPr lang="zh-CN" altLang="zh-CN" dirty="0" smtClean="0"/>
              <a:t>，分别编译</a:t>
            </a:r>
            <a:r>
              <a:rPr lang="zh-CN" altLang="zh-CN" dirty="0"/>
              <a:t>两个源文件：</a:t>
            </a:r>
          </a:p>
          <a:p>
            <a:r>
              <a:rPr lang="en-US" altLang="zh-CN" dirty="0"/>
              <a:t>C:\ch4&gt; </a:t>
            </a:r>
            <a:r>
              <a:rPr lang="en-US" altLang="zh-CN" dirty="0" smtClean="0"/>
              <a:t> </a:t>
            </a:r>
            <a:r>
              <a:rPr lang="en-US" altLang="zh-CN" b="1" dirty="0" err="1" smtClean="0">
                <a:solidFill>
                  <a:srgbClr val="C00000"/>
                </a:solidFill>
              </a:rPr>
              <a:t>javac</a:t>
            </a:r>
            <a:r>
              <a:rPr lang="en-US" altLang="zh-CN" b="1" dirty="0" smtClean="0">
                <a:solidFill>
                  <a:srgbClr val="C00000"/>
                </a:solidFill>
              </a:rPr>
              <a:t>  tom\</a:t>
            </a:r>
            <a:r>
              <a:rPr lang="en-US" altLang="zh-CN" b="1" dirty="0" err="1" smtClean="0">
                <a:solidFill>
                  <a:srgbClr val="C00000"/>
                </a:solidFill>
              </a:rPr>
              <a:t>jiafei</a:t>
            </a:r>
            <a:r>
              <a:rPr lang="en-US" altLang="zh-CN" b="1" dirty="0" smtClean="0">
                <a:solidFill>
                  <a:srgbClr val="C00000"/>
                </a:solidFill>
              </a:rPr>
              <a:t>\Student.java</a:t>
            </a:r>
            <a:endParaRPr lang="zh-CN" altLang="zh-CN" b="1" dirty="0">
              <a:solidFill>
                <a:srgbClr val="C00000"/>
              </a:solidFill>
            </a:endParaRPr>
          </a:p>
          <a:p>
            <a:r>
              <a:rPr lang="en-US" altLang="zh-CN" dirty="0"/>
              <a:t>C:\ch4&gt; </a:t>
            </a:r>
            <a:r>
              <a:rPr lang="en-US" altLang="zh-CN" dirty="0" smtClean="0"/>
              <a:t> </a:t>
            </a:r>
            <a:r>
              <a:rPr lang="en-US" altLang="zh-CN" b="1" dirty="0" err="1" smtClean="0">
                <a:solidFill>
                  <a:srgbClr val="C00000"/>
                </a:solidFill>
              </a:rPr>
              <a:t>javac</a:t>
            </a:r>
            <a:r>
              <a:rPr lang="en-US" altLang="zh-CN" b="1" dirty="0" smtClean="0">
                <a:solidFill>
                  <a:srgbClr val="C00000"/>
                </a:solidFill>
              </a:rPr>
              <a:t>  </a:t>
            </a:r>
            <a:r>
              <a:rPr lang="en-US" altLang="zh-CN" b="1" dirty="0">
                <a:solidFill>
                  <a:srgbClr val="C00000"/>
                </a:solidFill>
              </a:rPr>
              <a:t>tom\</a:t>
            </a:r>
            <a:r>
              <a:rPr lang="en-US" altLang="zh-CN" b="1" dirty="0" err="1">
                <a:solidFill>
                  <a:srgbClr val="C00000"/>
                </a:solidFill>
              </a:rPr>
              <a:t>jiafei</a:t>
            </a:r>
            <a:r>
              <a:rPr lang="en-US" altLang="zh-CN" b="1" dirty="0">
                <a:solidFill>
                  <a:srgbClr val="C00000"/>
                </a:solidFill>
              </a:rPr>
              <a:t>\Example4_1.java</a:t>
            </a:r>
            <a:endParaRPr lang="zh-CN" altLang="zh-CN" b="1" dirty="0">
              <a:solidFill>
                <a:srgbClr val="C00000"/>
              </a:solidFill>
            </a:endParaRPr>
          </a:p>
          <a:p>
            <a:r>
              <a:rPr lang="zh-CN" altLang="zh-CN" dirty="0"/>
              <a:t>也可以用统配符</a:t>
            </a:r>
            <a:r>
              <a:rPr lang="en-US" altLang="zh-CN" dirty="0"/>
              <a:t>*</a:t>
            </a:r>
            <a:r>
              <a:rPr lang="zh-CN" altLang="zh-CN" dirty="0"/>
              <a:t>代替全部源文件的名字，编译全部的源文件：</a:t>
            </a:r>
          </a:p>
          <a:p>
            <a:r>
              <a:rPr lang="en-US" altLang="zh-CN" dirty="0" smtClean="0"/>
              <a:t>C</a:t>
            </a:r>
            <a:r>
              <a:rPr lang="en-US" altLang="zh-CN" dirty="0"/>
              <a:t>:\ch4&gt; </a:t>
            </a:r>
            <a:r>
              <a:rPr lang="en-US" altLang="zh-CN" b="1" dirty="0" err="1">
                <a:solidFill>
                  <a:srgbClr val="C00000"/>
                </a:solidFill>
              </a:rPr>
              <a:t>javac</a:t>
            </a:r>
            <a:r>
              <a:rPr lang="en-US" altLang="zh-CN" b="1" dirty="0">
                <a:solidFill>
                  <a:srgbClr val="C00000"/>
                </a:solidFill>
              </a:rPr>
              <a:t> </a:t>
            </a:r>
            <a:r>
              <a:rPr lang="en-US" altLang="zh-CN" b="1" dirty="0" smtClean="0">
                <a:solidFill>
                  <a:srgbClr val="C00000"/>
                </a:solidFill>
              </a:rPr>
              <a:t> tom\</a:t>
            </a:r>
            <a:r>
              <a:rPr lang="en-US" altLang="zh-CN" b="1" dirty="0" err="1" smtClean="0">
                <a:solidFill>
                  <a:srgbClr val="C00000"/>
                </a:solidFill>
              </a:rPr>
              <a:t>jiafei</a:t>
            </a:r>
            <a:r>
              <a:rPr lang="en-US" altLang="zh-CN" b="1" dirty="0">
                <a:solidFill>
                  <a:srgbClr val="C00000"/>
                </a:solidFill>
              </a:rPr>
              <a:t>\*.java</a:t>
            </a:r>
            <a:endParaRPr lang="zh-CN" altLang="zh-CN" b="1" dirty="0">
              <a:solidFill>
                <a:srgbClr val="C00000"/>
              </a:solidFill>
            </a:endParaRPr>
          </a:p>
        </p:txBody>
      </p:sp>
      <p:sp>
        <p:nvSpPr>
          <p:cNvPr id="8" name="矩形 7"/>
          <p:cNvSpPr/>
          <p:nvPr/>
        </p:nvSpPr>
        <p:spPr>
          <a:xfrm>
            <a:off x="4860032" y="3125570"/>
            <a:ext cx="4032448"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dirty="0"/>
              <a:t>到</a:t>
            </a:r>
            <a:r>
              <a:rPr lang="en-US" altLang="zh-CN" dirty="0"/>
              <a:t>tom\</a:t>
            </a:r>
            <a:r>
              <a:rPr lang="en-US" altLang="zh-CN" dirty="0" err="1"/>
              <a:t>jiafei</a:t>
            </a:r>
            <a:r>
              <a:rPr lang="zh-CN" altLang="zh-CN" dirty="0"/>
              <a:t>的父目录</a:t>
            </a:r>
            <a:r>
              <a:rPr lang="en-US" altLang="zh-CN" dirty="0"/>
              <a:t>ch4</a:t>
            </a:r>
            <a:r>
              <a:rPr lang="zh-CN" altLang="zh-CN" dirty="0" smtClean="0"/>
              <a:t>中运行：</a:t>
            </a:r>
            <a:endParaRPr lang="zh-CN" altLang="zh-CN" dirty="0"/>
          </a:p>
          <a:p>
            <a:r>
              <a:rPr lang="en-US" altLang="zh-CN" dirty="0"/>
              <a:t>C:\ch4</a:t>
            </a:r>
            <a:r>
              <a:rPr lang="en-US" altLang="zh-CN" dirty="0" smtClean="0"/>
              <a:t>&gt;  </a:t>
            </a:r>
            <a:r>
              <a:rPr lang="en-US" altLang="zh-CN" b="1" dirty="0" smtClean="0">
                <a:solidFill>
                  <a:srgbClr val="C00000"/>
                </a:solidFill>
              </a:rPr>
              <a:t>java  tom.jiafei.Example4_11</a:t>
            </a:r>
          </a:p>
          <a:p>
            <a:endParaRPr lang="en-US" altLang="zh-CN" b="1" dirty="0">
              <a:solidFill>
                <a:srgbClr val="C00000"/>
              </a:solidFill>
            </a:endParaRPr>
          </a:p>
          <a:p>
            <a:endParaRPr lang="en-US" altLang="zh-CN" b="1" dirty="0" smtClean="0">
              <a:solidFill>
                <a:srgbClr val="C00000"/>
              </a:solidFill>
            </a:endParaRPr>
          </a:p>
          <a:p>
            <a:endParaRPr lang="en-US" altLang="zh-CN" b="1" dirty="0">
              <a:solidFill>
                <a:srgbClr val="C00000"/>
              </a:solidFill>
            </a:endParaRPr>
          </a:p>
          <a:p>
            <a:endParaRPr lang="en-US" altLang="zh-CN" b="1" dirty="0" smtClean="0">
              <a:solidFill>
                <a:srgbClr val="C00000"/>
              </a:solidFill>
            </a:endParaRPr>
          </a:p>
          <a:p>
            <a:endParaRPr lang="en-US" altLang="zh-CN" b="1" dirty="0">
              <a:solidFill>
                <a:srgbClr val="C00000"/>
              </a:solidFill>
            </a:endParaRPr>
          </a:p>
          <a:p>
            <a:endParaRPr lang="en-US" altLang="zh-CN" b="1" dirty="0" smtClean="0">
              <a:solidFill>
                <a:srgbClr val="C00000"/>
              </a:solidFill>
            </a:endParaRPr>
          </a:p>
          <a:p>
            <a:endParaRPr lang="en-US" altLang="zh-CN" b="1" dirty="0">
              <a:solidFill>
                <a:srgbClr val="C00000"/>
              </a:solidFill>
            </a:endParaRPr>
          </a:p>
          <a:p>
            <a:endParaRPr lang="en-US" altLang="zh-CN" b="1" dirty="0" smtClean="0">
              <a:solidFill>
                <a:srgbClr val="C00000"/>
              </a:solidFill>
            </a:endParaRPr>
          </a:p>
          <a:p>
            <a:endParaRPr lang="zh-CN" altLang="zh-CN" b="1" dirty="0">
              <a:solidFill>
                <a:srgbClr val="C00000"/>
              </a:solidFill>
            </a:endParaRPr>
          </a:p>
        </p:txBody>
      </p:sp>
      <p:sp>
        <p:nvSpPr>
          <p:cNvPr id="9" name="矩形 8"/>
          <p:cNvSpPr/>
          <p:nvPr/>
        </p:nvSpPr>
        <p:spPr>
          <a:xfrm>
            <a:off x="388193" y="2940904"/>
            <a:ext cx="9332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11 </a:t>
            </a:r>
            <a:endParaRPr lang="zh-CN" altLang="en-US" dirty="0"/>
          </a:p>
        </p:txBody>
      </p:sp>
      <p:sp>
        <p:nvSpPr>
          <p:cNvPr id="10" name="下箭头 9"/>
          <p:cNvSpPr/>
          <p:nvPr/>
        </p:nvSpPr>
        <p:spPr>
          <a:xfrm>
            <a:off x="611560" y="3329971"/>
            <a:ext cx="360040" cy="19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3856" y="3546879"/>
            <a:ext cx="2370770" cy="646331"/>
          </a:xfrm>
          <a:prstGeom prst="rect">
            <a:avLst/>
          </a:prstGeom>
        </p:spPr>
        <p:txBody>
          <a:bodyPr wrap="square">
            <a:spAutoFit/>
          </a:bodyPr>
          <a:lstStyle/>
          <a:p>
            <a:r>
              <a:rPr lang="en-US" altLang="zh-CN" dirty="0" smtClean="0">
                <a:hlinkClick r:id="rId2" action="ppaction://hlinkfile"/>
              </a:rPr>
              <a:t>Student.java</a:t>
            </a:r>
            <a:endParaRPr lang="en-US" altLang="zh-CN" dirty="0" smtClean="0"/>
          </a:p>
          <a:p>
            <a:r>
              <a:rPr lang="en-US" altLang="zh-CN" dirty="0" smtClean="0">
                <a:hlinkClick r:id="rId3" action="ppaction://hlinkfile"/>
              </a:rPr>
              <a:t>Example4_11.java</a:t>
            </a:r>
            <a:endParaRPr lang="zh-CN" altLang="en-US" dirty="0"/>
          </a:p>
        </p:txBody>
      </p:sp>
      <p:pic>
        <p:nvPicPr>
          <p:cNvPr id="583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030" y="3998178"/>
            <a:ext cx="4000450" cy="225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4601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15416"/>
            <a:ext cx="2962672" cy="1162050"/>
          </a:xfrm>
        </p:spPr>
        <p:txBody>
          <a:bodyPr>
            <a:normAutofit/>
          </a:bodyPr>
          <a:lstStyle/>
          <a:p>
            <a:pPr lvl="1"/>
            <a:r>
              <a:rPr lang="en-US" altLang="zh-CN" sz="2400" b="1" dirty="0"/>
              <a:t>4.9 import </a:t>
            </a:r>
            <a:r>
              <a:rPr lang="zh-CN" altLang="zh-CN" sz="2400" b="1" dirty="0"/>
              <a:t>语句</a:t>
            </a:r>
          </a:p>
        </p:txBody>
      </p:sp>
      <p:sp>
        <p:nvSpPr>
          <p:cNvPr id="4" name="文本占位符 3"/>
          <p:cNvSpPr>
            <a:spLocks noGrp="1"/>
          </p:cNvSpPr>
          <p:nvPr>
            <p:ph type="body" sz="half" idx="2"/>
          </p:nvPr>
        </p:nvSpPr>
        <p:spPr>
          <a:xfrm>
            <a:off x="179513" y="1268760"/>
            <a:ext cx="1656183" cy="1944216"/>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4.9.1 </a:t>
            </a:r>
            <a:r>
              <a:rPr lang="zh-CN" altLang="en-US" sz="1800" b="1" dirty="0" smtClean="0">
                <a:solidFill>
                  <a:srgbClr val="C00000"/>
                </a:solidFill>
              </a:rPr>
              <a:t>引入类库中的类</a:t>
            </a:r>
          </a:p>
          <a:p>
            <a:r>
              <a:rPr lang="en-US" altLang="zh-CN" sz="1800" b="1" dirty="0" smtClean="0">
                <a:solidFill>
                  <a:srgbClr val="0070C0"/>
                </a:solidFill>
              </a:rPr>
              <a:t>4.9.2 </a:t>
            </a:r>
            <a:r>
              <a:rPr lang="zh-CN" altLang="en-US" sz="1800" b="1" dirty="0" smtClean="0">
                <a:solidFill>
                  <a:srgbClr val="0070C0"/>
                </a:solidFill>
              </a:rPr>
              <a:t>引入自定义包中的类</a:t>
            </a:r>
          </a:p>
          <a:p>
            <a:r>
              <a:rPr lang="en-US" altLang="zh-CN" sz="1800" b="1" dirty="0" smtClean="0">
                <a:solidFill>
                  <a:srgbClr val="0070C0"/>
                </a:solidFill>
              </a:rPr>
              <a:t>4.9.3 </a:t>
            </a:r>
            <a:r>
              <a:rPr lang="zh-CN" altLang="en-US" sz="1800" b="1" dirty="0" smtClean="0">
                <a:solidFill>
                  <a:srgbClr val="0070C0"/>
                </a:solidFill>
              </a:rPr>
              <a:t>使用无包名的类</a:t>
            </a:r>
          </a:p>
        </p:txBody>
      </p:sp>
      <p:sp>
        <p:nvSpPr>
          <p:cNvPr id="5" name="左箭头 4"/>
          <p:cNvSpPr/>
          <p:nvPr/>
        </p:nvSpPr>
        <p:spPr>
          <a:xfrm>
            <a:off x="1901245" y="1385762"/>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59832" y="188640"/>
            <a:ext cx="5760640" cy="369331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一个类可能需要另一个类声明的对象作为自己的成员或方法中的局部变量，如果这两个类在同一个包中，当然没有</a:t>
            </a:r>
            <a:r>
              <a:rPr lang="zh-CN" altLang="zh-CN" dirty="0" smtClean="0"/>
              <a:t>问题。</a:t>
            </a:r>
            <a:r>
              <a:rPr lang="zh-CN" altLang="zh-CN" dirty="0"/>
              <a:t>但是，如果一个类想要使用的那个类和它不在一个包中</a:t>
            </a:r>
            <a:r>
              <a:rPr lang="zh-CN" altLang="zh-CN" dirty="0" smtClean="0"/>
              <a:t>，</a:t>
            </a:r>
            <a:r>
              <a:rPr lang="zh-CN" altLang="en-US" dirty="0" smtClean="0"/>
              <a:t>就需要学习</a:t>
            </a:r>
            <a:r>
              <a:rPr lang="en-US" altLang="zh-CN" dirty="0" smtClean="0"/>
              <a:t>import</a:t>
            </a:r>
            <a:r>
              <a:rPr lang="zh-CN" altLang="zh-CN" dirty="0" smtClean="0"/>
              <a:t>语句。</a:t>
            </a:r>
            <a:endParaRPr lang="en-US" altLang="zh-CN" dirty="0" smtClean="0"/>
          </a:p>
          <a:p>
            <a:r>
              <a:rPr lang="zh-CN" altLang="zh-CN" dirty="0"/>
              <a:t>如果要引入一个包中的全部类，则可以用统配符号：星号（</a:t>
            </a:r>
            <a:r>
              <a:rPr lang="en-US" altLang="zh-CN" dirty="0"/>
              <a:t>*</a:t>
            </a:r>
            <a:r>
              <a:rPr lang="zh-CN" altLang="zh-CN" dirty="0"/>
              <a:t>）来代替，如：</a:t>
            </a:r>
          </a:p>
          <a:p>
            <a:r>
              <a:rPr lang="en-US" altLang="zh-CN" dirty="0" smtClean="0"/>
              <a:t>      </a:t>
            </a:r>
            <a:r>
              <a:rPr lang="en-US" altLang="zh-CN" b="1" dirty="0" smtClean="0">
                <a:solidFill>
                  <a:srgbClr val="C00000"/>
                </a:solidFill>
              </a:rPr>
              <a:t>import </a:t>
            </a:r>
            <a:r>
              <a:rPr lang="en-US" altLang="zh-CN" b="1" dirty="0">
                <a:solidFill>
                  <a:srgbClr val="C00000"/>
                </a:solidFill>
              </a:rPr>
              <a:t>java.util.*</a:t>
            </a:r>
            <a:r>
              <a:rPr lang="zh-CN" altLang="zh-CN" b="1" dirty="0">
                <a:solidFill>
                  <a:srgbClr val="C00000"/>
                </a:solidFill>
              </a:rPr>
              <a:t>；</a:t>
            </a:r>
          </a:p>
          <a:p>
            <a:r>
              <a:rPr lang="zh-CN" altLang="zh-CN" dirty="0"/>
              <a:t>表示引入</a:t>
            </a:r>
            <a:r>
              <a:rPr lang="en-US" altLang="zh-CN" dirty="0" err="1"/>
              <a:t>java.util</a:t>
            </a:r>
            <a:r>
              <a:rPr lang="zh-CN" altLang="zh-CN" dirty="0"/>
              <a:t>包中所有的类，而</a:t>
            </a:r>
          </a:p>
          <a:p>
            <a:r>
              <a:rPr lang="en-US" altLang="zh-CN" b="1" dirty="0" smtClean="0">
                <a:solidFill>
                  <a:srgbClr val="C00000"/>
                </a:solidFill>
              </a:rPr>
              <a:t>      import </a:t>
            </a:r>
            <a:r>
              <a:rPr lang="en-US" altLang="zh-CN" b="1" dirty="0" err="1">
                <a:solidFill>
                  <a:srgbClr val="C00000"/>
                </a:solidFill>
              </a:rPr>
              <a:t>java.until.Date</a:t>
            </a:r>
            <a:r>
              <a:rPr lang="en-US" altLang="zh-CN" b="1" dirty="0">
                <a:solidFill>
                  <a:srgbClr val="C00000"/>
                </a:solidFill>
              </a:rPr>
              <a:t>;</a:t>
            </a:r>
            <a:endParaRPr lang="zh-CN" altLang="zh-CN" b="1" dirty="0">
              <a:solidFill>
                <a:srgbClr val="C00000"/>
              </a:solidFill>
            </a:endParaRPr>
          </a:p>
          <a:p>
            <a:r>
              <a:rPr lang="zh-CN" altLang="zh-CN" dirty="0"/>
              <a:t>只是引入</a:t>
            </a:r>
            <a:r>
              <a:rPr lang="en-US" altLang="zh-CN" dirty="0" err="1"/>
              <a:t>java.until</a:t>
            </a:r>
            <a:r>
              <a:rPr lang="zh-CN" altLang="zh-CN" dirty="0"/>
              <a:t>包中的</a:t>
            </a:r>
            <a:r>
              <a:rPr lang="en-US" altLang="zh-CN" dirty="0"/>
              <a:t>Date</a:t>
            </a:r>
            <a:r>
              <a:rPr lang="zh-CN" altLang="zh-CN" dirty="0"/>
              <a:t>类</a:t>
            </a:r>
            <a:r>
              <a:rPr lang="zh-CN" altLang="zh-CN" dirty="0" smtClean="0"/>
              <a:t>。</a:t>
            </a:r>
            <a:endParaRPr lang="en-US" altLang="zh-CN" dirty="0" smtClean="0"/>
          </a:p>
          <a:p>
            <a:r>
              <a:rPr lang="en-US" altLang="zh-CN" dirty="0" smtClean="0"/>
              <a:t>     </a:t>
            </a:r>
            <a:r>
              <a:rPr lang="zh-CN" altLang="zh-CN" dirty="0" smtClean="0"/>
              <a:t>在</a:t>
            </a:r>
            <a:r>
              <a:rPr lang="zh-CN" altLang="zh-CN" dirty="0"/>
              <a:t>一个</a:t>
            </a:r>
            <a:r>
              <a:rPr lang="en-US" altLang="zh-CN" dirty="0"/>
              <a:t>Java</a:t>
            </a:r>
            <a:r>
              <a:rPr lang="zh-CN" altLang="zh-CN" dirty="0"/>
              <a:t>源程序中</a:t>
            </a:r>
            <a:r>
              <a:rPr lang="zh-CN" altLang="zh-CN" b="1" dirty="0"/>
              <a:t>可以有多个</a:t>
            </a:r>
            <a:r>
              <a:rPr lang="en-US" altLang="zh-CN" b="1" dirty="0"/>
              <a:t>import</a:t>
            </a:r>
            <a:r>
              <a:rPr lang="zh-CN" altLang="zh-CN" b="1" dirty="0"/>
              <a:t>语句</a:t>
            </a:r>
            <a:r>
              <a:rPr lang="zh-CN" altLang="zh-CN" dirty="0"/>
              <a:t>，它们必须写在</a:t>
            </a:r>
            <a:r>
              <a:rPr lang="en-US" altLang="zh-CN" dirty="0"/>
              <a:t>package</a:t>
            </a:r>
            <a:r>
              <a:rPr lang="zh-CN" altLang="zh-CN" dirty="0"/>
              <a:t>语句（假如有</a:t>
            </a:r>
            <a:r>
              <a:rPr lang="en-US" altLang="zh-CN" dirty="0"/>
              <a:t>package</a:t>
            </a:r>
            <a:r>
              <a:rPr lang="zh-CN" altLang="zh-CN" dirty="0"/>
              <a:t>语句的话）和源文件中类的定义之间</a:t>
            </a:r>
            <a:r>
              <a:rPr lang="zh-CN" altLang="zh-CN" dirty="0" smtClean="0"/>
              <a:t>。</a:t>
            </a:r>
            <a:endParaRPr lang="zh-CN" altLang="zh-CN" dirty="0"/>
          </a:p>
        </p:txBody>
      </p:sp>
      <p:sp>
        <p:nvSpPr>
          <p:cNvPr id="20" name="矩形 19"/>
          <p:cNvSpPr/>
          <p:nvPr/>
        </p:nvSpPr>
        <p:spPr>
          <a:xfrm>
            <a:off x="2171275" y="1493774"/>
            <a:ext cx="45719" cy="287133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箭头 20"/>
          <p:cNvSpPr/>
          <p:nvPr/>
        </p:nvSpPr>
        <p:spPr>
          <a:xfrm>
            <a:off x="2171275" y="4225081"/>
            <a:ext cx="267488" cy="1440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438762" y="4225081"/>
            <a:ext cx="6525726" cy="646331"/>
          </a:xfrm>
          <a:prstGeom prst="rect">
            <a:avLst/>
          </a:prstGeom>
        </p:spPr>
        <p:txBody>
          <a:bodyPr wrap="square">
            <a:spAutoFit/>
          </a:bodyPr>
          <a:lstStyle/>
          <a:p>
            <a:r>
              <a:rPr lang="en-US" altLang="zh-CN" dirty="0" smtClean="0"/>
              <a:t>Java </a:t>
            </a:r>
            <a:r>
              <a:rPr lang="zh-CN" altLang="en-US" dirty="0" smtClean="0"/>
              <a:t>类库大约</a:t>
            </a:r>
            <a:r>
              <a:rPr lang="zh-CN" altLang="zh-CN" dirty="0" smtClean="0"/>
              <a:t>为</a:t>
            </a:r>
            <a:r>
              <a:rPr lang="zh-CN" altLang="zh-CN" dirty="0"/>
              <a:t>我们提供了大约</a:t>
            </a:r>
            <a:r>
              <a:rPr lang="en-US" altLang="zh-CN" dirty="0"/>
              <a:t>130</a:t>
            </a:r>
            <a:r>
              <a:rPr lang="zh-CN" altLang="zh-CN" dirty="0"/>
              <a:t>多个包（在后续的章节我们将需要一些重要包中的类</a:t>
            </a:r>
            <a:r>
              <a:rPr lang="zh-CN" altLang="zh-CN" dirty="0" smtClean="0"/>
              <a:t>）</a:t>
            </a:r>
            <a:r>
              <a:rPr lang="zh-CN" altLang="en-US" dirty="0" smtClean="0"/>
              <a:t>。</a:t>
            </a:r>
            <a:endParaRPr lang="zh-CN" altLang="en-US" dirty="0"/>
          </a:p>
        </p:txBody>
      </p:sp>
      <p:sp>
        <p:nvSpPr>
          <p:cNvPr id="23" name="矩形 22"/>
          <p:cNvSpPr/>
          <p:nvPr/>
        </p:nvSpPr>
        <p:spPr>
          <a:xfrm>
            <a:off x="152763" y="5157192"/>
            <a:ext cx="3915181" cy="1477328"/>
          </a:xfrm>
          <a:prstGeom prst="rect">
            <a:avLst/>
          </a:prstGeom>
        </p:spPr>
        <p:txBody>
          <a:bodyPr wrap="square">
            <a:spAutoFit/>
          </a:bodyPr>
          <a:lstStyle/>
          <a:p>
            <a:r>
              <a:rPr lang="zh-CN" altLang="en-US" dirty="0" smtClean="0"/>
              <a:t>想使用</a:t>
            </a:r>
            <a:r>
              <a:rPr lang="en-US" altLang="zh-CN" dirty="0" err="1" smtClean="0"/>
              <a:t>java.util</a:t>
            </a:r>
            <a:r>
              <a:rPr lang="zh-CN" altLang="en-US" dirty="0" smtClean="0"/>
              <a:t>中的</a:t>
            </a:r>
            <a:r>
              <a:rPr lang="en-US" altLang="zh-CN" b="1" dirty="0" smtClean="0"/>
              <a:t>Date</a:t>
            </a:r>
            <a:r>
              <a:rPr lang="zh-CN" altLang="en-US" b="1" dirty="0" smtClean="0"/>
              <a:t>类</a:t>
            </a:r>
            <a:r>
              <a:rPr lang="zh-CN" altLang="en-US" dirty="0" smtClean="0"/>
              <a:t>创建对象来显示本地的时间，那么就可以使用</a:t>
            </a:r>
            <a:r>
              <a:rPr lang="en-US" altLang="zh-CN" dirty="0" smtClean="0"/>
              <a:t>import</a:t>
            </a:r>
            <a:r>
              <a:rPr lang="zh-CN" altLang="en-US" dirty="0" smtClean="0"/>
              <a:t>语句引入</a:t>
            </a:r>
            <a:r>
              <a:rPr lang="en-US" altLang="zh-CN" dirty="0" err="1" smtClean="0"/>
              <a:t>java.util</a:t>
            </a:r>
            <a:r>
              <a:rPr lang="zh-CN" altLang="en-US" dirty="0" smtClean="0"/>
              <a:t>中的</a:t>
            </a:r>
            <a:r>
              <a:rPr lang="en-US" altLang="zh-CN" dirty="0" smtClean="0"/>
              <a:t>Date</a:t>
            </a:r>
            <a:r>
              <a:rPr lang="zh-CN" altLang="en-US" dirty="0" smtClean="0"/>
              <a:t>类。</a:t>
            </a:r>
            <a:r>
              <a:rPr lang="zh-CN" altLang="en-US" dirty="0" smtClean="0">
                <a:hlinkClick r:id="rId2" action="ppaction://hlinkfile"/>
              </a:rPr>
              <a:t>例子</a:t>
            </a:r>
            <a:r>
              <a:rPr lang="en-US" altLang="zh-CN" dirty="0" smtClean="0">
                <a:hlinkClick r:id="rId2" action="ppaction://hlinkfile"/>
              </a:rPr>
              <a:t>12</a:t>
            </a:r>
            <a:r>
              <a:rPr lang="zh-CN" altLang="en-US" dirty="0" smtClean="0"/>
              <a:t>中的</a:t>
            </a:r>
            <a:r>
              <a:rPr lang="en-US" altLang="zh-CN" dirty="0" smtClean="0"/>
              <a:t>Example4_12.java</a:t>
            </a:r>
            <a:r>
              <a:rPr lang="zh-CN" altLang="en-US" dirty="0" smtClean="0"/>
              <a:t>使用了</a:t>
            </a:r>
            <a:r>
              <a:rPr lang="en-US" altLang="zh-CN" dirty="0" smtClean="0"/>
              <a:t>import</a:t>
            </a:r>
            <a:r>
              <a:rPr lang="zh-CN" altLang="en-US" dirty="0" smtClean="0"/>
              <a:t>语句，运行效果如图。</a:t>
            </a:r>
            <a:endParaRPr lang="zh-CN" altLang="en-US" dirty="0"/>
          </a:p>
        </p:txBody>
      </p:sp>
      <p:sp>
        <p:nvSpPr>
          <p:cNvPr id="24" name="矩形 23"/>
          <p:cNvSpPr/>
          <p:nvPr/>
        </p:nvSpPr>
        <p:spPr>
          <a:xfrm>
            <a:off x="323528" y="4369097"/>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2" action="ppaction://hlinkfile"/>
              </a:rPr>
              <a:t>例子</a:t>
            </a:r>
            <a:r>
              <a:rPr lang="en-US" altLang="zh-CN" dirty="0" smtClean="0">
                <a:hlinkClick r:id="rId2" action="ppaction://hlinkfile"/>
              </a:rPr>
              <a:t>12</a:t>
            </a:r>
            <a:endParaRPr lang="zh-CN" altLang="en-US" dirty="0"/>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137" y="5300695"/>
            <a:ext cx="4533923" cy="119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558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15416"/>
            <a:ext cx="2962672" cy="1162050"/>
          </a:xfrm>
        </p:spPr>
        <p:txBody>
          <a:bodyPr>
            <a:normAutofit/>
          </a:bodyPr>
          <a:lstStyle/>
          <a:p>
            <a:pPr lvl="1"/>
            <a:r>
              <a:rPr lang="en-US" altLang="zh-CN" sz="2400" b="1" dirty="0"/>
              <a:t>4.9 import </a:t>
            </a:r>
            <a:r>
              <a:rPr lang="zh-CN" altLang="zh-CN" sz="2400" b="1" dirty="0"/>
              <a:t>语句</a:t>
            </a:r>
          </a:p>
        </p:txBody>
      </p:sp>
      <p:sp>
        <p:nvSpPr>
          <p:cNvPr id="4" name="文本占位符 3"/>
          <p:cNvSpPr>
            <a:spLocks noGrp="1"/>
          </p:cNvSpPr>
          <p:nvPr>
            <p:ph type="body" sz="half" idx="2"/>
          </p:nvPr>
        </p:nvSpPr>
        <p:spPr>
          <a:xfrm>
            <a:off x="207677" y="883171"/>
            <a:ext cx="1656183" cy="1969765"/>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4.9.1 </a:t>
            </a:r>
            <a:r>
              <a:rPr lang="zh-CN" altLang="en-US" sz="1800" b="1" dirty="0" smtClean="0">
                <a:solidFill>
                  <a:srgbClr val="0070C0"/>
                </a:solidFill>
              </a:rPr>
              <a:t>引入类库中的类</a:t>
            </a:r>
          </a:p>
          <a:p>
            <a:r>
              <a:rPr lang="en-US" altLang="zh-CN" sz="1800" b="1" dirty="0" smtClean="0">
                <a:solidFill>
                  <a:srgbClr val="C00000"/>
                </a:solidFill>
              </a:rPr>
              <a:t>4.9.2 </a:t>
            </a:r>
            <a:r>
              <a:rPr lang="zh-CN" altLang="en-US" sz="1800" b="1" dirty="0" smtClean="0">
                <a:solidFill>
                  <a:srgbClr val="C00000"/>
                </a:solidFill>
              </a:rPr>
              <a:t>引入自定义包中的类</a:t>
            </a:r>
          </a:p>
          <a:p>
            <a:r>
              <a:rPr lang="en-US" altLang="zh-CN" sz="1800" b="1" dirty="0" smtClean="0">
                <a:solidFill>
                  <a:srgbClr val="0070C0"/>
                </a:solidFill>
              </a:rPr>
              <a:t>4.9.3 </a:t>
            </a:r>
            <a:r>
              <a:rPr lang="zh-CN" altLang="en-US" sz="1800" b="1" dirty="0" smtClean="0">
                <a:solidFill>
                  <a:srgbClr val="0070C0"/>
                </a:solidFill>
              </a:rPr>
              <a:t>使用无包名的类</a:t>
            </a:r>
          </a:p>
        </p:txBody>
      </p:sp>
      <p:sp>
        <p:nvSpPr>
          <p:cNvPr id="5" name="左箭头 4"/>
          <p:cNvSpPr/>
          <p:nvPr/>
        </p:nvSpPr>
        <p:spPr>
          <a:xfrm>
            <a:off x="1847958" y="170080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483496" y="861936"/>
            <a:ext cx="6108418"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用户程序也可以使用</a:t>
            </a:r>
            <a:r>
              <a:rPr lang="en-US" altLang="zh-CN" dirty="0"/>
              <a:t>import</a:t>
            </a:r>
            <a:r>
              <a:rPr lang="zh-CN" altLang="zh-CN" dirty="0"/>
              <a:t>语句引入非类库中有包名的类，如：</a:t>
            </a:r>
          </a:p>
          <a:p>
            <a:r>
              <a:rPr lang="en-US" altLang="zh-CN" b="1" dirty="0">
                <a:solidFill>
                  <a:srgbClr val="C00000"/>
                </a:solidFill>
              </a:rPr>
              <a:t>import </a:t>
            </a:r>
            <a:r>
              <a:rPr lang="en-US" altLang="zh-CN" b="1" dirty="0" smtClean="0">
                <a:solidFill>
                  <a:srgbClr val="C00000"/>
                </a:solidFill>
              </a:rPr>
              <a:t> </a:t>
            </a:r>
            <a:r>
              <a:rPr lang="en-US" altLang="zh-CN" b="1" dirty="0" err="1" smtClean="0">
                <a:solidFill>
                  <a:srgbClr val="C00000"/>
                </a:solidFill>
              </a:rPr>
              <a:t>tom.jiafei</a:t>
            </a:r>
            <a:r>
              <a:rPr lang="en-US" altLang="zh-CN" b="1" dirty="0">
                <a:solidFill>
                  <a:srgbClr val="C00000"/>
                </a:solidFill>
              </a:rPr>
              <a:t>.*;</a:t>
            </a:r>
            <a:endParaRPr lang="zh-CN" altLang="zh-CN" b="1" dirty="0">
              <a:solidFill>
                <a:srgbClr val="C00000"/>
              </a:solidFill>
            </a:endParaRPr>
          </a:p>
        </p:txBody>
      </p:sp>
      <p:sp>
        <p:nvSpPr>
          <p:cNvPr id="6" name="矩形 5"/>
          <p:cNvSpPr/>
          <p:nvPr/>
        </p:nvSpPr>
        <p:spPr>
          <a:xfrm>
            <a:off x="2490366" y="1951672"/>
            <a:ext cx="6101547" cy="1200329"/>
          </a:xfrm>
          <a:prstGeom prst="rect">
            <a:avLst/>
          </a:prstGeom>
        </p:spPr>
        <p:txBody>
          <a:bodyPr wrap="square">
            <a:spAutoFit/>
          </a:bodyPr>
          <a:lstStyle/>
          <a:p>
            <a:pPr lvl="0"/>
            <a:r>
              <a:rPr lang="en-US" altLang="zh-CN" b="1" dirty="0" smtClean="0"/>
              <a:t>1. </a:t>
            </a:r>
            <a:r>
              <a:rPr lang="zh-CN" altLang="zh-CN" b="1" dirty="0" smtClean="0"/>
              <a:t>有</a:t>
            </a:r>
            <a:r>
              <a:rPr lang="zh-CN" altLang="zh-CN" b="1" dirty="0"/>
              <a:t>包名的源文件</a:t>
            </a:r>
            <a:endParaRPr lang="zh-CN" altLang="zh-CN" dirty="0"/>
          </a:p>
          <a:p>
            <a:r>
              <a:rPr lang="zh-CN" altLang="zh-CN" b="1" dirty="0"/>
              <a:t>包名路径左对齐</a:t>
            </a:r>
            <a:r>
              <a:rPr lang="zh-CN" altLang="zh-CN" dirty="0"/>
              <a:t>。所谓包名路径左对齐，就是让源文件中的包名所对应的路径和它要用</a:t>
            </a:r>
            <a:r>
              <a:rPr lang="en-US" altLang="zh-CN" dirty="0"/>
              <a:t>import</a:t>
            </a:r>
            <a:r>
              <a:rPr lang="zh-CN" altLang="zh-CN" dirty="0"/>
              <a:t>语句引入的非类库中的类的包名所对应的路径的父目录</a:t>
            </a:r>
            <a:r>
              <a:rPr lang="zh-CN" altLang="zh-CN" dirty="0" smtClean="0"/>
              <a:t>相同</a:t>
            </a:r>
            <a:r>
              <a:rPr lang="zh-CN" altLang="en-US" dirty="0" smtClean="0"/>
              <a:t>。</a:t>
            </a:r>
            <a:endParaRPr lang="zh-CN" altLang="en-US" dirty="0"/>
          </a:p>
        </p:txBody>
      </p:sp>
      <p:sp>
        <p:nvSpPr>
          <p:cNvPr id="7" name="矩形 6"/>
          <p:cNvSpPr/>
          <p:nvPr/>
        </p:nvSpPr>
        <p:spPr>
          <a:xfrm>
            <a:off x="2490366" y="3125867"/>
            <a:ext cx="6271384" cy="1754326"/>
          </a:xfrm>
          <a:prstGeom prst="rect">
            <a:avLst/>
          </a:prstGeom>
        </p:spPr>
        <p:txBody>
          <a:bodyPr wrap="square">
            <a:spAutoFit/>
          </a:bodyPr>
          <a:lstStyle/>
          <a:p>
            <a:r>
              <a:rPr lang="en-US" altLang="zh-CN" b="1" dirty="0"/>
              <a:t>2</a:t>
            </a:r>
            <a:r>
              <a:rPr lang="zh-CN" altLang="zh-CN" b="1" dirty="0"/>
              <a:t>．无包名的源文件</a:t>
            </a:r>
            <a:endParaRPr lang="zh-CN" altLang="zh-CN" dirty="0"/>
          </a:p>
          <a:p>
            <a:r>
              <a:rPr lang="zh-CN" altLang="zh-CN" dirty="0"/>
              <a:t>包名路径和源文件左对齐。假如用户的源文件没有包名，该源文件想引入的非类库中包名是</a:t>
            </a:r>
            <a:r>
              <a:rPr lang="en-US" altLang="zh-CN" dirty="0"/>
              <a:t>sohu.com</a:t>
            </a:r>
            <a:r>
              <a:rPr lang="zh-CN" altLang="zh-CN" dirty="0"/>
              <a:t>的类。那么只需将源文件中</a:t>
            </a:r>
            <a:r>
              <a:rPr lang="en-US" altLang="zh-CN" dirty="0"/>
              <a:t>import</a:t>
            </a:r>
            <a:r>
              <a:rPr lang="zh-CN" altLang="zh-CN" dirty="0"/>
              <a:t>语句要引入的非类库中的类的包名路径的父目录和用户的源文件所在的目录相同，即包名路径和源文件</a:t>
            </a:r>
            <a:r>
              <a:rPr lang="zh-CN" altLang="zh-CN" dirty="0" smtClean="0"/>
              <a:t>左对齐</a:t>
            </a:r>
            <a:r>
              <a:rPr lang="zh-CN" altLang="en-US" dirty="0" smtClean="0"/>
              <a:t>。</a:t>
            </a:r>
            <a:endParaRPr lang="zh-CN" altLang="en-US" dirty="0"/>
          </a:p>
        </p:txBody>
      </p:sp>
    </p:spTree>
    <p:extLst>
      <p:ext uri="{BB962C8B-B14F-4D97-AF65-F5344CB8AC3E}">
        <p14:creationId xmlns:p14="http://schemas.microsoft.com/office/powerpoint/2010/main" val="753475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15416"/>
            <a:ext cx="2962672" cy="1162050"/>
          </a:xfrm>
        </p:spPr>
        <p:txBody>
          <a:bodyPr>
            <a:normAutofit/>
          </a:bodyPr>
          <a:lstStyle/>
          <a:p>
            <a:pPr lvl="1"/>
            <a:r>
              <a:rPr lang="en-US" altLang="zh-CN" sz="2400" b="1" dirty="0"/>
              <a:t>4.9 import </a:t>
            </a:r>
            <a:r>
              <a:rPr lang="zh-CN" altLang="zh-CN" sz="2400" b="1" dirty="0"/>
              <a:t>语句</a:t>
            </a:r>
          </a:p>
        </p:txBody>
      </p:sp>
      <p:sp>
        <p:nvSpPr>
          <p:cNvPr id="4" name="文本占位符 3"/>
          <p:cNvSpPr>
            <a:spLocks noGrp="1"/>
          </p:cNvSpPr>
          <p:nvPr>
            <p:ph type="body" sz="half" idx="2"/>
          </p:nvPr>
        </p:nvSpPr>
        <p:spPr>
          <a:xfrm>
            <a:off x="207677" y="883171"/>
            <a:ext cx="1656183" cy="2041773"/>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4.9.1 </a:t>
            </a:r>
            <a:r>
              <a:rPr lang="zh-CN" altLang="en-US" sz="1800" b="1" dirty="0" smtClean="0">
                <a:solidFill>
                  <a:srgbClr val="0070C0"/>
                </a:solidFill>
              </a:rPr>
              <a:t>引入类库中的类</a:t>
            </a:r>
          </a:p>
          <a:p>
            <a:r>
              <a:rPr lang="en-US" altLang="zh-CN" sz="1800" b="1" dirty="0" smtClean="0">
                <a:solidFill>
                  <a:srgbClr val="C00000"/>
                </a:solidFill>
              </a:rPr>
              <a:t>4.9.2 </a:t>
            </a:r>
            <a:r>
              <a:rPr lang="zh-CN" altLang="en-US" sz="1800" b="1" dirty="0" smtClean="0">
                <a:solidFill>
                  <a:srgbClr val="C00000"/>
                </a:solidFill>
              </a:rPr>
              <a:t>引入自定义包中的类</a:t>
            </a:r>
          </a:p>
          <a:p>
            <a:r>
              <a:rPr lang="en-US" altLang="zh-CN" sz="1800" b="1" dirty="0" smtClean="0">
                <a:solidFill>
                  <a:srgbClr val="0070C0"/>
                </a:solidFill>
              </a:rPr>
              <a:t>4.9.3 </a:t>
            </a:r>
            <a:r>
              <a:rPr lang="zh-CN" altLang="en-US" sz="1800" b="1" dirty="0" smtClean="0">
                <a:solidFill>
                  <a:srgbClr val="0070C0"/>
                </a:solidFill>
              </a:rPr>
              <a:t>使用无包名的类</a:t>
            </a:r>
          </a:p>
        </p:txBody>
      </p:sp>
      <p:sp>
        <p:nvSpPr>
          <p:cNvPr id="5" name="左箭头 4"/>
          <p:cNvSpPr/>
          <p:nvPr/>
        </p:nvSpPr>
        <p:spPr>
          <a:xfrm>
            <a:off x="1847958" y="170080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74982" y="885490"/>
            <a:ext cx="6383915" cy="923330"/>
          </a:xfrm>
          <a:prstGeom prst="rect">
            <a:avLst/>
          </a:prstGeom>
        </p:spPr>
        <p:txBody>
          <a:bodyPr wrap="square">
            <a:spAutoFit/>
          </a:bodyPr>
          <a:lstStyle/>
          <a:p>
            <a:pPr lvl="0"/>
            <a:r>
              <a:rPr lang="zh-CN" altLang="zh-CN" dirty="0">
                <a:hlinkClick r:id="rId2" action="ppaction://hlinkfile"/>
              </a:rPr>
              <a:t>例子</a:t>
            </a:r>
            <a:r>
              <a:rPr lang="en-US" altLang="zh-CN" dirty="0">
                <a:hlinkClick r:id="rId2" action="ppaction://hlinkfile"/>
              </a:rPr>
              <a:t>13</a:t>
            </a:r>
            <a:r>
              <a:rPr lang="zh-CN" altLang="zh-CN" dirty="0"/>
              <a:t>中的</a:t>
            </a:r>
            <a:r>
              <a:rPr lang="en-US" altLang="zh-CN" dirty="0"/>
              <a:t>Triangle.java</a:t>
            </a:r>
            <a:r>
              <a:rPr lang="zh-CN" altLang="zh-CN" dirty="0"/>
              <a:t>含有一个包名是</a:t>
            </a:r>
            <a:r>
              <a:rPr lang="en-US" altLang="zh-CN" dirty="0"/>
              <a:t>sohu.com</a:t>
            </a:r>
            <a:r>
              <a:rPr lang="zh-CN" altLang="zh-CN" dirty="0"/>
              <a:t>的</a:t>
            </a:r>
            <a:r>
              <a:rPr lang="en-US" altLang="zh-CN" dirty="0"/>
              <a:t>Triangle</a:t>
            </a:r>
            <a:r>
              <a:rPr lang="zh-CN" altLang="zh-CN" dirty="0"/>
              <a:t>类，该类可以创建“三角形”对象。一个需要三角形的用户，可以使用</a:t>
            </a:r>
            <a:r>
              <a:rPr lang="en-US" altLang="zh-CN" dirty="0"/>
              <a:t>import</a:t>
            </a:r>
            <a:r>
              <a:rPr lang="zh-CN" altLang="zh-CN" dirty="0"/>
              <a:t>语句引入</a:t>
            </a:r>
            <a:r>
              <a:rPr lang="en-US" altLang="zh-CN" dirty="0"/>
              <a:t>Triangle</a:t>
            </a:r>
            <a:r>
              <a:rPr lang="zh-CN" altLang="zh-CN" dirty="0" smtClean="0"/>
              <a:t>类</a:t>
            </a:r>
            <a:r>
              <a:rPr lang="zh-CN" altLang="en-US" dirty="0" smtClean="0"/>
              <a:t>。</a:t>
            </a:r>
            <a:endParaRPr lang="zh-CN" altLang="en-US" dirty="0"/>
          </a:p>
        </p:txBody>
      </p:sp>
      <p:sp>
        <p:nvSpPr>
          <p:cNvPr id="7" name="矩形 6"/>
          <p:cNvSpPr/>
          <p:nvPr/>
        </p:nvSpPr>
        <p:spPr>
          <a:xfrm>
            <a:off x="2374982" y="1832050"/>
            <a:ext cx="6589506"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smtClean="0"/>
              <a:t>比如，</a:t>
            </a:r>
            <a:r>
              <a:rPr lang="zh-CN" altLang="zh-CN" dirty="0" smtClean="0"/>
              <a:t>将</a:t>
            </a:r>
            <a:r>
              <a:rPr lang="en-US" altLang="zh-CN" dirty="0" smtClean="0"/>
              <a:t>Triangle.java</a:t>
            </a:r>
            <a:r>
              <a:rPr lang="zh-CN" altLang="zh-CN" dirty="0"/>
              <a:t>源文件保存到</a:t>
            </a:r>
            <a:r>
              <a:rPr lang="en-US" altLang="zh-CN" dirty="0"/>
              <a:t>C:\ch4\sohu\com</a:t>
            </a:r>
            <a:r>
              <a:rPr lang="zh-CN" altLang="zh-CN" dirty="0"/>
              <a:t>中，并编译通过：</a:t>
            </a:r>
          </a:p>
          <a:p>
            <a:r>
              <a:rPr lang="en-US" altLang="zh-CN" dirty="0"/>
              <a:t>    C:\ch4</a:t>
            </a:r>
            <a:r>
              <a:rPr lang="en-US" altLang="zh-CN" b="1" dirty="0">
                <a:solidFill>
                  <a:srgbClr val="C00000"/>
                </a:solidFill>
              </a:rPr>
              <a:t>&gt; </a:t>
            </a:r>
            <a:r>
              <a:rPr lang="en-US" altLang="zh-CN" b="1" dirty="0" err="1">
                <a:solidFill>
                  <a:srgbClr val="C00000"/>
                </a:solidFill>
              </a:rPr>
              <a:t>javac</a:t>
            </a:r>
            <a:r>
              <a:rPr lang="en-US" altLang="zh-CN" b="1" dirty="0">
                <a:solidFill>
                  <a:srgbClr val="C00000"/>
                </a:solidFill>
              </a:rPr>
              <a:t>  </a:t>
            </a:r>
            <a:r>
              <a:rPr lang="en-US" altLang="zh-CN" b="1" dirty="0" err="1">
                <a:solidFill>
                  <a:srgbClr val="C00000"/>
                </a:solidFill>
              </a:rPr>
              <a:t>sohu</a:t>
            </a:r>
            <a:r>
              <a:rPr lang="en-US" altLang="zh-CN" b="1" dirty="0">
                <a:solidFill>
                  <a:srgbClr val="C00000"/>
                </a:solidFill>
              </a:rPr>
              <a:t>\com\Triangle.java</a:t>
            </a:r>
            <a:endParaRPr lang="zh-CN" altLang="zh-CN" b="1" dirty="0">
              <a:solidFill>
                <a:srgbClr val="C00000"/>
              </a:solidFill>
            </a:endParaRPr>
          </a:p>
        </p:txBody>
      </p:sp>
      <p:sp>
        <p:nvSpPr>
          <p:cNvPr id="8" name="矩形 7"/>
          <p:cNvSpPr/>
          <p:nvPr/>
        </p:nvSpPr>
        <p:spPr>
          <a:xfrm>
            <a:off x="2061662" y="2924944"/>
            <a:ext cx="6902826"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hlinkClick r:id="rId3" action="ppaction://hlinkfile"/>
              </a:rPr>
              <a:t>例子</a:t>
            </a:r>
            <a:r>
              <a:rPr lang="en-US" altLang="zh-CN" dirty="0">
                <a:hlinkClick r:id="rId3" action="ppaction://hlinkfile"/>
              </a:rPr>
              <a:t>14</a:t>
            </a:r>
            <a:r>
              <a:rPr lang="zh-CN" altLang="zh-CN" dirty="0"/>
              <a:t>中的</a:t>
            </a:r>
            <a:r>
              <a:rPr lang="en-US" altLang="zh-CN" dirty="0"/>
              <a:t>Example4_14.java</a:t>
            </a:r>
            <a:r>
              <a:rPr lang="zh-CN" altLang="zh-CN" dirty="0"/>
              <a:t>中的主类（包名是</a:t>
            </a:r>
            <a:r>
              <a:rPr lang="en-US" altLang="zh-CN" dirty="0" err="1"/>
              <a:t>sun.hello.moon</a:t>
            </a:r>
            <a:r>
              <a:rPr lang="zh-CN" altLang="zh-CN" dirty="0"/>
              <a:t>）使用</a:t>
            </a:r>
            <a:r>
              <a:rPr lang="en-US" altLang="zh-CN" dirty="0"/>
              <a:t>import</a:t>
            </a:r>
            <a:r>
              <a:rPr lang="zh-CN" altLang="zh-CN" dirty="0"/>
              <a:t>语句引如</a:t>
            </a:r>
            <a:r>
              <a:rPr lang="en-US" altLang="zh-CN" dirty="0"/>
              <a:t>sohu.com</a:t>
            </a:r>
            <a:r>
              <a:rPr lang="zh-CN" altLang="zh-CN" dirty="0"/>
              <a:t>包中的</a:t>
            </a:r>
            <a:r>
              <a:rPr lang="en-US" altLang="zh-CN" dirty="0"/>
              <a:t>Triangle</a:t>
            </a:r>
            <a:r>
              <a:rPr lang="zh-CN" altLang="zh-CN" dirty="0" smtClean="0"/>
              <a:t>类</a:t>
            </a:r>
            <a:r>
              <a:rPr lang="zh-CN" altLang="en-US" dirty="0" smtClean="0"/>
              <a:t>。</a:t>
            </a:r>
            <a:r>
              <a:rPr lang="en-US" altLang="zh-CN" dirty="0" smtClean="0"/>
              <a:t>Example4_14.java</a:t>
            </a:r>
            <a:r>
              <a:rPr lang="zh-CN" altLang="zh-CN" dirty="0"/>
              <a:t>保存在</a:t>
            </a:r>
            <a:r>
              <a:rPr lang="en-US" altLang="zh-CN" dirty="0"/>
              <a:t>C:\ch4\sun\hello\moon</a:t>
            </a:r>
            <a:r>
              <a:rPr lang="zh-CN" altLang="zh-CN" dirty="0"/>
              <a:t>中（因为</a:t>
            </a:r>
            <a:r>
              <a:rPr lang="en-US" altLang="zh-CN" dirty="0"/>
              <a:t>ch4</a:t>
            </a:r>
            <a:r>
              <a:rPr lang="zh-CN" altLang="zh-CN" dirty="0"/>
              <a:t>下有</a:t>
            </a:r>
            <a:r>
              <a:rPr lang="en-US" altLang="zh-CN" dirty="0" smtClean="0"/>
              <a:t>tom\</a:t>
            </a:r>
            <a:r>
              <a:rPr lang="en-US" altLang="zh-CN" dirty="0" err="1" smtClean="0"/>
              <a:t>jiafei</a:t>
            </a:r>
            <a:r>
              <a:rPr lang="zh-CN" altLang="en-US" dirty="0" smtClean="0"/>
              <a:t>，即左对齐</a:t>
            </a:r>
            <a:r>
              <a:rPr lang="zh-CN" altLang="zh-CN" dirty="0" smtClean="0"/>
              <a:t>）</a:t>
            </a:r>
            <a:endParaRPr lang="zh-CN" altLang="en-US" dirty="0"/>
          </a:p>
        </p:txBody>
      </p:sp>
      <p:sp>
        <p:nvSpPr>
          <p:cNvPr id="9" name="矩形 8"/>
          <p:cNvSpPr/>
          <p:nvPr/>
        </p:nvSpPr>
        <p:spPr>
          <a:xfrm>
            <a:off x="467544" y="3877920"/>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smtClean="0">
                <a:hlinkClick r:id="rId2" action="ppaction://hlinkfile"/>
              </a:rPr>
              <a:t>例子</a:t>
            </a:r>
            <a:r>
              <a:rPr lang="en-US" altLang="zh-CN" dirty="0" smtClean="0">
                <a:hlinkClick r:id="rId2" action="ppaction://hlinkfile"/>
              </a:rPr>
              <a:t>13</a:t>
            </a:r>
            <a:endParaRPr lang="zh-CN" altLang="en-US" dirty="0"/>
          </a:p>
        </p:txBody>
      </p:sp>
      <p:sp>
        <p:nvSpPr>
          <p:cNvPr id="10" name="矩形 9"/>
          <p:cNvSpPr/>
          <p:nvPr/>
        </p:nvSpPr>
        <p:spPr>
          <a:xfrm>
            <a:off x="482972" y="4437112"/>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smtClean="0">
                <a:hlinkClick r:id="rId3" action="ppaction://hlinkfile"/>
              </a:rPr>
              <a:t>例子</a:t>
            </a:r>
            <a:r>
              <a:rPr lang="en-US" altLang="zh-CN" dirty="0" smtClean="0">
                <a:hlinkClick r:id="rId3" action="ppaction://hlinkfile"/>
              </a:rPr>
              <a:t>14</a:t>
            </a:r>
            <a:endParaRPr lang="zh-CN" altLang="en-US" dirty="0"/>
          </a:p>
        </p:txBody>
      </p:sp>
      <p:pic>
        <p:nvPicPr>
          <p:cNvPr id="604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558" y="4062586"/>
            <a:ext cx="5395885" cy="200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836289" y="6255023"/>
            <a:ext cx="694715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zh-CN" dirty="0"/>
              <a:t>注 有包名的源文件，无论如何也无法使用无包名的类。</a:t>
            </a:r>
          </a:p>
        </p:txBody>
      </p:sp>
    </p:spTree>
    <p:extLst>
      <p:ext uri="{BB962C8B-B14F-4D97-AF65-F5344CB8AC3E}">
        <p14:creationId xmlns:p14="http://schemas.microsoft.com/office/powerpoint/2010/main" val="284033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15416"/>
            <a:ext cx="2962672" cy="1162050"/>
          </a:xfrm>
        </p:spPr>
        <p:txBody>
          <a:bodyPr>
            <a:normAutofit/>
          </a:bodyPr>
          <a:lstStyle/>
          <a:p>
            <a:pPr lvl="1"/>
            <a:r>
              <a:rPr lang="en-US" altLang="zh-CN" sz="2400" b="1" dirty="0"/>
              <a:t>4.9 import </a:t>
            </a:r>
            <a:r>
              <a:rPr lang="zh-CN" altLang="zh-CN" sz="2400" b="1" dirty="0"/>
              <a:t>语句</a:t>
            </a:r>
          </a:p>
        </p:txBody>
      </p:sp>
      <p:sp>
        <p:nvSpPr>
          <p:cNvPr id="4" name="文本占位符 3"/>
          <p:cNvSpPr>
            <a:spLocks noGrp="1"/>
          </p:cNvSpPr>
          <p:nvPr>
            <p:ph type="body" sz="half" idx="2"/>
          </p:nvPr>
        </p:nvSpPr>
        <p:spPr>
          <a:xfrm>
            <a:off x="207677" y="883171"/>
            <a:ext cx="1656183" cy="2041773"/>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4.9.1 </a:t>
            </a:r>
            <a:r>
              <a:rPr lang="zh-CN" altLang="en-US" sz="1800" b="1" dirty="0" smtClean="0">
                <a:solidFill>
                  <a:srgbClr val="0070C0"/>
                </a:solidFill>
              </a:rPr>
              <a:t>引入类库中的类</a:t>
            </a:r>
          </a:p>
          <a:p>
            <a:r>
              <a:rPr lang="en-US" altLang="zh-CN" sz="1800" b="1" dirty="0" smtClean="0">
                <a:solidFill>
                  <a:srgbClr val="0070C0"/>
                </a:solidFill>
              </a:rPr>
              <a:t>4.9.2 </a:t>
            </a:r>
            <a:r>
              <a:rPr lang="zh-CN" altLang="en-US" sz="1800" b="1" dirty="0" smtClean="0">
                <a:solidFill>
                  <a:srgbClr val="0070C0"/>
                </a:solidFill>
              </a:rPr>
              <a:t>引入自定义包中的类</a:t>
            </a:r>
          </a:p>
          <a:p>
            <a:r>
              <a:rPr lang="en-US" altLang="zh-CN" sz="1800" b="1" dirty="0" smtClean="0">
                <a:solidFill>
                  <a:srgbClr val="C00000"/>
                </a:solidFill>
              </a:rPr>
              <a:t>4.9.3 </a:t>
            </a:r>
            <a:r>
              <a:rPr lang="zh-CN" altLang="en-US" sz="1800" b="1" dirty="0" smtClean="0">
                <a:solidFill>
                  <a:srgbClr val="C00000"/>
                </a:solidFill>
              </a:rPr>
              <a:t>使用无包名的类</a:t>
            </a:r>
          </a:p>
        </p:txBody>
      </p:sp>
      <p:sp>
        <p:nvSpPr>
          <p:cNvPr id="5" name="左箭头 4"/>
          <p:cNvSpPr/>
          <p:nvPr/>
        </p:nvSpPr>
        <p:spPr>
          <a:xfrm>
            <a:off x="1847958" y="2185703"/>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74982" y="885490"/>
            <a:ext cx="6383915" cy="646331"/>
          </a:xfrm>
          <a:prstGeom prst="rect">
            <a:avLst/>
          </a:prstGeom>
        </p:spPr>
        <p:txBody>
          <a:bodyPr wrap="square">
            <a:spAutoFit/>
          </a:bodyPr>
          <a:lstStyle/>
          <a:p>
            <a:r>
              <a:rPr lang="zh-CN" altLang="zh-CN" dirty="0"/>
              <a:t>如果一</a:t>
            </a:r>
            <a:r>
              <a:rPr lang="zh-CN" altLang="zh-CN" dirty="0" smtClean="0"/>
              <a:t>个</a:t>
            </a:r>
            <a:r>
              <a:rPr lang="zh-CN" altLang="en-US" dirty="0" smtClean="0"/>
              <a:t>无包名</a:t>
            </a:r>
            <a:r>
              <a:rPr lang="zh-CN" altLang="zh-CN" dirty="0" smtClean="0"/>
              <a:t>类</a:t>
            </a:r>
            <a:r>
              <a:rPr lang="zh-CN" altLang="zh-CN" dirty="0"/>
              <a:t>想使用无名包中的类，只要将这个无包名的类的字节麻和当前类保存在同一目录中即可。</a:t>
            </a:r>
          </a:p>
        </p:txBody>
      </p:sp>
      <p:sp>
        <p:nvSpPr>
          <p:cNvPr id="7" name="矩形 6"/>
          <p:cNvSpPr/>
          <p:nvPr/>
        </p:nvSpPr>
        <p:spPr>
          <a:xfrm>
            <a:off x="2374982" y="1520783"/>
            <a:ext cx="6589506"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例子</a:t>
            </a:r>
            <a:r>
              <a:rPr lang="en-US" altLang="zh-CN" dirty="0"/>
              <a:t>15</a:t>
            </a:r>
            <a:r>
              <a:rPr lang="zh-CN" altLang="zh-CN" dirty="0"/>
              <a:t>涉及到两个源文件，</a:t>
            </a:r>
            <a:r>
              <a:rPr lang="en-US" altLang="zh-CN" dirty="0"/>
              <a:t>A.java</a:t>
            </a:r>
            <a:r>
              <a:rPr lang="zh-CN" altLang="zh-CN" dirty="0"/>
              <a:t>和</a:t>
            </a:r>
            <a:r>
              <a:rPr lang="en-US" altLang="zh-CN" dirty="0"/>
              <a:t>Example4_11.java</a:t>
            </a:r>
            <a:r>
              <a:rPr lang="zh-CN" altLang="zh-CN" dirty="0"/>
              <a:t>。</a:t>
            </a:r>
            <a:r>
              <a:rPr lang="en-US" altLang="zh-CN" dirty="0"/>
              <a:t>A.java</a:t>
            </a:r>
            <a:r>
              <a:rPr lang="zh-CN" altLang="zh-CN" dirty="0"/>
              <a:t>省略了包语句，</a:t>
            </a:r>
            <a:r>
              <a:rPr lang="en-US" altLang="zh-CN" dirty="0"/>
              <a:t>Example4_11.java</a:t>
            </a:r>
            <a:r>
              <a:rPr lang="zh-CN" altLang="zh-CN" dirty="0"/>
              <a:t>和</a:t>
            </a:r>
            <a:r>
              <a:rPr lang="en-US" altLang="zh-CN" dirty="0"/>
              <a:t>A.java</a:t>
            </a:r>
            <a:r>
              <a:rPr lang="zh-CN" altLang="zh-CN" dirty="0"/>
              <a:t>存放在同一</a:t>
            </a:r>
            <a:r>
              <a:rPr lang="zh-CN" altLang="zh-CN" dirty="0" smtClean="0"/>
              <a:t>目录</a:t>
            </a:r>
            <a:r>
              <a:rPr lang="zh-CN" altLang="en-US" dirty="0" smtClean="0"/>
              <a:t>。</a:t>
            </a:r>
            <a:r>
              <a:rPr lang="zh-CN" altLang="zh-CN" dirty="0" smtClean="0"/>
              <a:t>首先</a:t>
            </a:r>
            <a:r>
              <a:rPr lang="zh-CN" altLang="zh-CN" dirty="0"/>
              <a:t>编译</a:t>
            </a:r>
            <a:r>
              <a:rPr lang="en-US" altLang="zh-CN" dirty="0"/>
              <a:t>A.java</a:t>
            </a:r>
            <a:r>
              <a:rPr lang="zh-CN" altLang="zh-CN" dirty="0"/>
              <a:t>，然后编译、运行</a:t>
            </a:r>
            <a:r>
              <a:rPr lang="en-US" altLang="zh-CN" dirty="0"/>
              <a:t>Example4_15.java</a:t>
            </a:r>
            <a:endParaRPr lang="zh-CN" altLang="zh-CN" b="1" dirty="0">
              <a:solidFill>
                <a:srgbClr val="C00000"/>
              </a:solidFill>
            </a:endParaRPr>
          </a:p>
        </p:txBody>
      </p:sp>
      <p:sp>
        <p:nvSpPr>
          <p:cNvPr id="3" name="矩形 2"/>
          <p:cNvSpPr/>
          <p:nvPr/>
        </p:nvSpPr>
        <p:spPr>
          <a:xfrm>
            <a:off x="3707904" y="2924944"/>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smtClean="0"/>
              <a:t>例子</a:t>
            </a:r>
            <a:r>
              <a:rPr lang="en-US" altLang="zh-CN" dirty="0" smtClean="0"/>
              <a:t>15</a:t>
            </a:r>
            <a:endParaRPr lang="zh-CN" altLang="en-US" dirty="0"/>
          </a:p>
        </p:txBody>
      </p:sp>
      <p:sp>
        <p:nvSpPr>
          <p:cNvPr id="13" name="矩形 12"/>
          <p:cNvSpPr/>
          <p:nvPr/>
        </p:nvSpPr>
        <p:spPr>
          <a:xfrm>
            <a:off x="3760097" y="3613666"/>
            <a:ext cx="775982" cy="369332"/>
          </a:xfrm>
          <a:prstGeom prst="rect">
            <a:avLst/>
          </a:prstGeom>
        </p:spPr>
        <p:txBody>
          <a:bodyPr wrap="none">
            <a:spAutoFit/>
          </a:bodyPr>
          <a:lstStyle/>
          <a:p>
            <a:r>
              <a:rPr lang="en-US" altLang="zh-CN" b="1" dirty="0">
                <a:hlinkClick r:id="rId2" action="ppaction://hlinkfile"/>
              </a:rPr>
              <a:t>A.java</a:t>
            </a:r>
            <a:endParaRPr lang="zh-CN" altLang="zh-CN" b="1" dirty="0"/>
          </a:p>
        </p:txBody>
      </p:sp>
      <p:sp>
        <p:nvSpPr>
          <p:cNvPr id="14" name="下箭头 13"/>
          <p:cNvSpPr/>
          <p:nvPr/>
        </p:nvSpPr>
        <p:spPr>
          <a:xfrm>
            <a:off x="3923928" y="3294276"/>
            <a:ext cx="360040" cy="3193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99059" y="3982998"/>
            <a:ext cx="1874039" cy="369332"/>
          </a:xfrm>
          <a:prstGeom prst="rect">
            <a:avLst/>
          </a:prstGeom>
        </p:spPr>
        <p:txBody>
          <a:bodyPr wrap="none">
            <a:spAutoFit/>
          </a:bodyPr>
          <a:lstStyle/>
          <a:p>
            <a:r>
              <a:rPr lang="en-US" altLang="zh-CN" dirty="0" smtClean="0">
                <a:hlinkClick r:id="rId3" action="ppaction://hlinkfile"/>
              </a:rPr>
              <a:t>Example4_15.java</a:t>
            </a:r>
            <a:endParaRPr lang="zh-CN" altLang="en-US" dirty="0"/>
          </a:p>
        </p:txBody>
      </p:sp>
    </p:spTree>
    <p:extLst>
      <p:ext uri="{BB962C8B-B14F-4D97-AF65-F5344CB8AC3E}">
        <p14:creationId xmlns:p14="http://schemas.microsoft.com/office/powerpoint/2010/main" val="40744056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2962672" cy="1162050"/>
          </a:xfrm>
        </p:spPr>
        <p:txBody>
          <a:bodyPr>
            <a:normAutofit fontScale="90000"/>
          </a:bodyPr>
          <a:lstStyle/>
          <a:p>
            <a:pPr lvl="1" algn="l" rtl="0">
              <a:spcBef>
                <a:spcPct val="0"/>
              </a:spcBef>
            </a:pPr>
            <a:r>
              <a:rPr lang="en-US" altLang="zh-CN" sz="2700" b="1" dirty="0"/>
              <a:t>4.10 </a:t>
            </a:r>
            <a:r>
              <a:rPr lang="zh-CN" altLang="zh-CN" sz="2700" b="1" dirty="0"/>
              <a:t>访问权限</a:t>
            </a:r>
            <a:br>
              <a:rPr lang="zh-CN" altLang="zh-CN" sz="27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181273" y="1124744"/>
            <a:ext cx="1942455" cy="3240360"/>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4.10.1</a:t>
            </a:r>
            <a:r>
              <a:rPr lang="zh-CN" altLang="en-US" sz="1800" b="1" dirty="0" smtClean="0">
                <a:solidFill>
                  <a:srgbClr val="0070C0"/>
                </a:solidFill>
              </a:rPr>
              <a:t>私有变量和私有方法</a:t>
            </a:r>
          </a:p>
          <a:p>
            <a:r>
              <a:rPr lang="en-US" altLang="zh-CN" sz="1800" b="1" dirty="0" smtClean="0">
                <a:solidFill>
                  <a:srgbClr val="0070C0"/>
                </a:solidFill>
              </a:rPr>
              <a:t>4.10.2</a:t>
            </a:r>
            <a:r>
              <a:rPr lang="zh-CN" altLang="en-US" sz="1800" b="1" dirty="0" smtClean="0">
                <a:solidFill>
                  <a:srgbClr val="0070C0"/>
                </a:solidFill>
              </a:rPr>
              <a:t>共有变量和共有方法</a:t>
            </a:r>
          </a:p>
          <a:p>
            <a:r>
              <a:rPr lang="en-US" altLang="zh-CN" sz="1800" b="1" dirty="0" smtClean="0">
                <a:solidFill>
                  <a:srgbClr val="0070C0"/>
                </a:solidFill>
              </a:rPr>
              <a:t>4.10.3</a:t>
            </a:r>
            <a:r>
              <a:rPr lang="zh-CN" altLang="en-US" sz="1800" b="1" dirty="0" smtClean="0">
                <a:solidFill>
                  <a:srgbClr val="0070C0"/>
                </a:solidFill>
              </a:rPr>
              <a:t>友好变量和友好方法</a:t>
            </a:r>
          </a:p>
          <a:p>
            <a:r>
              <a:rPr lang="en-US" altLang="zh-CN" sz="1800" b="1" dirty="0" smtClean="0">
                <a:solidFill>
                  <a:srgbClr val="0070C0"/>
                </a:solidFill>
              </a:rPr>
              <a:t>4.10.4</a:t>
            </a:r>
            <a:r>
              <a:rPr lang="zh-CN" altLang="en-US" sz="1800" b="1" dirty="0" smtClean="0">
                <a:solidFill>
                  <a:srgbClr val="0070C0"/>
                </a:solidFill>
              </a:rPr>
              <a:t>受保护的成员变量和方法</a:t>
            </a:r>
          </a:p>
          <a:p>
            <a:r>
              <a:rPr lang="en-US" altLang="zh-CN" sz="1800" b="1" dirty="0" smtClean="0">
                <a:solidFill>
                  <a:srgbClr val="0070C0"/>
                </a:solidFill>
              </a:rPr>
              <a:t>4.10.5 public</a:t>
            </a:r>
            <a:r>
              <a:rPr lang="zh-CN" altLang="en-US" sz="1800" b="1" dirty="0" smtClean="0">
                <a:solidFill>
                  <a:srgbClr val="0070C0"/>
                </a:solidFill>
              </a:rPr>
              <a:t>类与友好类</a:t>
            </a:r>
            <a:endParaRPr lang="zh-CN" altLang="en-US" dirty="0">
              <a:solidFill>
                <a:srgbClr val="0070C0"/>
              </a:solidFill>
            </a:endParaRPr>
          </a:p>
        </p:txBody>
      </p:sp>
      <p:sp>
        <p:nvSpPr>
          <p:cNvPr id="7" name="矩形 6"/>
          <p:cNvSpPr/>
          <p:nvPr/>
        </p:nvSpPr>
        <p:spPr>
          <a:xfrm>
            <a:off x="2627784" y="1350976"/>
            <a:ext cx="5760640" cy="2031325"/>
          </a:xfrm>
          <a:prstGeom prst="rect">
            <a:avLst/>
          </a:prstGeom>
        </p:spPr>
        <p:txBody>
          <a:bodyPr wrap="square">
            <a:spAutoFit/>
          </a:bodyPr>
          <a:lstStyle/>
          <a:p>
            <a:r>
              <a:rPr lang="zh-CN" altLang="zh-CN" dirty="0"/>
              <a:t>用一个类创建了一个对象之后，该对象可以通过“</a:t>
            </a:r>
            <a:r>
              <a:rPr lang="en-US" altLang="zh-CN" dirty="0"/>
              <a:t>.</a:t>
            </a:r>
            <a:r>
              <a:rPr lang="zh-CN" altLang="zh-CN" dirty="0"/>
              <a:t>”运算符操作自己的变量、使用类中的方法，但对象操作自己的变量和使用类中的方法是有一定限制的。所谓访问权限是指对象是否可以通过“</a:t>
            </a:r>
            <a:r>
              <a:rPr lang="en-US" altLang="zh-CN" dirty="0"/>
              <a:t>.</a:t>
            </a:r>
            <a:r>
              <a:rPr lang="zh-CN" altLang="zh-CN" dirty="0"/>
              <a:t>”运算符操作自己的变量或通过“</a:t>
            </a:r>
            <a:r>
              <a:rPr lang="en-US" altLang="zh-CN" dirty="0"/>
              <a:t>.</a:t>
            </a:r>
            <a:r>
              <a:rPr lang="zh-CN" altLang="zh-CN" dirty="0"/>
              <a:t>”运算符使用类中的方法。访问限制修饰符有</a:t>
            </a:r>
            <a:r>
              <a:rPr lang="en-US" altLang="zh-CN" b="1" dirty="0"/>
              <a:t>private</a:t>
            </a:r>
            <a:r>
              <a:rPr lang="zh-CN" altLang="zh-CN" b="1" dirty="0"/>
              <a:t>、</a:t>
            </a:r>
            <a:r>
              <a:rPr lang="en-US" altLang="zh-CN" b="1" dirty="0" smtClean="0"/>
              <a:t>protected </a:t>
            </a:r>
            <a:r>
              <a:rPr lang="zh-CN" altLang="zh-CN" b="1" dirty="0" smtClean="0"/>
              <a:t>和</a:t>
            </a:r>
            <a:r>
              <a:rPr lang="en-US" altLang="zh-CN" b="1" dirty="0" smtClean="0"/>
              <a:t> public</a:t>
            </a:r>
            <a:r>
              <a:rPr lang="zh-CN" altLang="zh-CN" dirty="0"/>
              <a:t>，都是</a:t>
            </a:r>
            <a:r>
              <a:rPr lang="en-US" altLang="zh-CN" dirty="0"/>
              <a:t>Java</a:t>
            </a:r>
            <a:r>
              <a:rPr lang="zh-CN" altLang="zh-CN" dirty="0"/>
              <a:t>的关键字，</a:t>
            </a:r>
            <a:r>
              <a:rPr lang="zh-CN" altLang="zh-CN" b="1" dirty="0"/>
              <a:t>用来修饰成员变量或方法</a:t>
            </a:r>
            <a:r>
              <a:rPr lang="zh-CN" altLang="zh-CN" dirty="0"/>
              <a:t>。</a:t>
            </a:r>
            <a:endParaRPr lang="zh-CN" altLang="en-US" b="1" dirty="0"/>
          </a:p>
        </p:txBody>
      </p:sp>
      <p:sp>
        <p:nvSpPr>
          <p:cNvPr id="11" name="矩形 10"/>
          <p:cNvSpPr/>
          <p:nvPr/>
        </p:nvSpPr>
        <p:spPr>
          <a:xfrm>
            <a:off x="2699792" y="3573016"/>
            <a:ext cx="5616624"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注：一个类中的实例方法总是可以操作该类中的实例变量和类变量；类方法总是可以操作该类中的类变量，与访问限制符没有关系。</a:t>
            </a:r>
          </a:p>
        </p:txBody>
      </p:sp>
    </p:spTree>
    <p:extLst>
      <p:ext uri="{BB962C8B-B14F-4D97-AF65-F5344CB8AC3E}">
        <p14:creationId xmlns:p14="http://schemas.microsoft.com/office/powerpoint/2010/main" val="3196155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400" b="1" dirty="0"/>
              <a:t>4.2 </a:t>
            </a:r>
            <a:r>
              <a:rPr lang="zh-CN" altLang="zh-CN" sz="2400" b="1" dirty="0"/>
              <a:t>类</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641599"/>
            <a:ext cx="1872208" cy="4824536"/>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4.2.1 </a:t>
            </a:r>
            <a:r>
              <a:rPr lang="zh-CN" altLang="en-US" sz="1800" b="1" dirty="0" smtClean="0">
                <a:solidFill>
                  <a:srgbClr val="C00000"/>
                </a:solidFill>
              </a:rPr>
              <a:t>类声明</a:t>
            </a:r>
          </a:p>
          <a:p>
            <a:r>
              <a:rPr lang="en-US" altLang="zh-CN" sz="1800" b="1" dirty="0" smtClean="0">
                <a:solidFill>
                  <a:srgbClr val="0070C0"/>
                </a:solidFill>
              </a:rPr>
              <a:t>4.2.2 </a:t>
            </a:r>
            <a:r>
              <a:rPr lang="zh-CN" altLang="en-US" sz="1800" b="1" dirty="0" smtClean="0">
                <a:solidFill>
                  <a:srgbClr val="0070C0"/>
                </a:solidFill>
              </a:rPr>
              <a:t>类体</a:t>
            </a:r>
          </a:p>
          <a:p>
            <a:r>
              <a:rPr lang="en-US" altLang="zh-CN" sz="1800" b="1" dirty="0" smtClean="0">
                <a:solidFill>
                  <a:srgbClr val="0070C0"/>
                </a:solidFill>
              </a:rPr>
              <a:t>4.2.3 </a:t>
            </a:r>
            <a:r>
              <a:rPr lang="zh-CN" altLang="en-US" sz="1800" b="1" dirty="0" smtClean="0">
                <a:solidFill>
                  <a:srgbClr val="0070C0"/>
                </a:solidFill>
              </a:rPr>
              <a:t>成员变量和局部变量</a:t>
            </a:r>
          </a:p>
          <a:p>
            <a:r>
              <a:rPr lang="en-US" altLang="zh-CN" sz="1800" b="1" dirty="0" smtClean="0">
                <a:solidFill>
                  <a:srgbClr val="0070C0"/>
                </a:solidFill>
              </a:rPr>
              <a:t>4.2.4 </a:t>
            </a:r>
            <a:r>
              <a:rPr lang="zh-CN" altLang="en-US" sz="1800" b="1" dirty="0" smtClean="0">
                <a:solidFill>
                  <a:srgbClr val="0070C0"/>
                </a:solidFill>
              </a:rPr>
              <a:t>方法</a:t>
            </a:r>
          </a:p>
          <a:p>
            <a:r>
              <a:rPr lang="en-US" altLang="zh-CN" sz="1800" b="1" dirty="0" smtClean="0">
                <a:solidFill>
                  <a:srgbClr val="0070C0"/>
                </a:solidFill>
              </a:rPr>
              <a:t>4.2.5 </a:t>
            </a:r>
            <a:r>
              <a:rPr lang="zh-CN" altLang="en-US" sz="1800" b="1" dirty="0" smtClean="0">
                <a:solidFill>
                  <a:srgbClr val="0070C0"/>
                </a:solidFill>
              </a:rPr>
              <a:t>方法重载</a:t>
            </a:r>
          </a:p>
          <a:p>
            <a:r>
              <a:rPr lang="en-US" altLang="zh-CN" sz="1800" b="1" dirty="0" smtClean="0">
                <a:solidFill>
                  <a:srgbClr val="0070C0"/>
                </a:solidFill>
              </a:rPr>
              <a:t>4.2.6 </a:t>
            </a:r>
            <a:r>
              <a:rPr lang="zh-CN" altLang="en-US" sz="1800" b="1" dirty="0" smtClean="0">
                <a:solidFill>
                  <a:srgbClr val="0070C0"/>
                </a:solidFill>
              </a:rPr>
              <a:t>构造方法</a:t>
            </a:r>
          </a:p>
          <a:p>
            <a:r>
              <a:rPr lang="en-US" altLang="zh-CN" sz="1800" b="1" dirty="0" smtClean="0">
                <a:solidFill>
                  <a:srgbClr val="0070C0"/>
                </a:solidFill>
              </a:rPr>
              <a:t>4.2.7 </a:t>
            </a:r>
            <a:r>
              <a:rPr lang="zh-CN" altLang="en-US" sz="1800" b="1" dirty="0" smtClean="0">
                <a:solidFill>
                  <a:srgbClr val="0070C0"/>
                </a:solidFill>
              </a:rPr>
              <a:t>类方法和实例方法</a:t>
            </a:r>
          </a:p>
          <a:p>
            <a:r>
              <a:rPr lang="en-US" altLang="zh-CN" sz="1800" b="1" dirty="0" smtClean="0">
                <a:solidFill>
                  <a:srgbClr val="0070C0"/>
                </a:solidFill>
              </a:rPr>
              <a:t>4.2.8 </a:t>
            </a:r>
            <a:r>
              <a:rPr lang="zh-CN" altLang="en-US" sz="1800" b="1" dirty="0" smtClean="0">
                <a:solidFill>
                  <a:srgbClr val="0070C0"/>
                </a:solidFill>
              </a:rPr>
              <a:t>两个值得注意的问题</a:t>
            </a:r>
            <a:endParaRPr lang="zh-CN" altLang="en-US" dirty="0"/>
          </a:p>
        </p:txBody>
      </p:sp>
      <p:sp>
        <p:nvSpPr>
          <p:cNvPr id="9" name="矩形 8"/>
          <p:cNvSpPr/>
          <p:nvPr/>
        </p:nvSpPr>
        <p:spPr>
          <a:xfrm>
            <a:off x="2692946" y="681598"/>
            <a:ext cx="6264696" cy="1200329"/>
          </a:xfrm>
          <a:prstGeom prst="rect">
            <a:avLst/>
          </a:prstGeom>
        </p:spPr>
        <p:txBody>
          <a:bodyPr wrap="square">
            <a:spAutoFit/>
          </a:bodyPr>
          <a:lstStyle/>
          <a:p>
            <a:r>
              <a:rPr lang="zh-CN" altLang="zh-CN" dirty="0"/>
              <a:t>类的定义包括两部分：</a:t>
            </a:r>
            <a:r>
              <a:rPr lang="zh-CN" altLang="zh-CN" b="1" dirty="0">
                <a:solidFill>
                  <a:srgbClr val="C00000"/>
                </a:solidFill>
              </a:rPr>
              <a:t>类声明</a:t>
            </a:r>
            <a:r>
              <a:rPr lang="zh-CN" altLang="zh-CN" dirty="0"/>
              <a:t>和</a:t>
            </a:r>
            <a:r>
              <a:rPr lang="zh-CN" altLang="zh-CN" b="1" dirty="0">
                <a:solidFill>
                  <a:srgbClr val="0070C0"/>
                </a:solidFill>
              </a:rPr>
              <a:t>类体</a:t>
            </a:r>
            <a:r>
              <a:rPr lang="zh-CN" altLang="zh-CN" dirty="0"/>
              <a:t>。基本格式为：</a:t>
            </a:r>
          </a:p>
          <a:p>
            <a:r>
              <a:rPr lang="en-US" altLang="zh-CN" b="1" dirty="0">
                <a:solidFill>
                  <a:srgbClr val="C00000"/>
                </a:solidFill>
              </a:rPr>
              <a:t>class </a:t>
            </a:r>
            <a:r>
              <a:rPr lang="en-US" altLang="zh-CN" b="1" dirty="0" smtClean="0">
                <a:solidFill>
                  <a:srgbClr val="C00000"/>
                </a:solidFill>
              </a:rPr>
              <a:t> </a:t>
            </a:r>
            <a:r>
              <a:rPr lang="zh-CN" altLang="zh-CN" b="1" dirty="0" smtClean="0">
                <a:solidFill>
                  <a:srgbClr val="C00000"/>
                </a:solidFill>
              </a:rPr>
              <a:t>类名</a:t>
            </a:r>
            <a:r>
              <a:rPr lang="en-US" altLang="zh-CN" b="1" dirty="0" smtClean="0">
                <a:solidFill>
                  <a:srgbClr val="C00000"/>
                </a:solidFill>
              </a:rPr>
              <a:t>  </a:t>
            </a:r>
            <a:r>
              <a:rPr lang="en-US" altLang="zh-CN" b="1" dirty="0">
                <a:solidFill>
                  <a:srgbClr val="0070C0"/>
                </a:solidFill>
              </a:rPr>
              <a:t>{</a:t>
            </a:r>
            <a:endParaRPr lang="zh-CN" altLang="zh-CN" b="1" dirty="0">
              <a:solidFill>
                <a:srgbClr val="0070C0"/>
              </a:solidFill>
            </a:endParaRPr>
          </a:p>
          <a:p>
            <a:r>
              <a:rPr lang="en-US" altLang="zh-CN" b="1" dirty="0">
                <a:solidFill>
                  <a:srgbClr val="0070C0"/>
                </a:solidFill>
              </a:rPr>
              <a:t>  </a:t>
            </a:r>
            <a:r>
              <a:rPr lang="en-US" altLang="zh-CN" b="1" dirty="0" smtClean="0">
                <a:solidFill>
                  <a:srgbClr val="0070C0"/>
                </a:solidFill>
              </a:rPr>
              <a:t>     </a:t>
            </a:r>
            <a:r>
              <a:rPr lang="zh-CN" altLang="zh-CN" b="1" dirty="0" smtClean="0">
                <a:solidFill>
                  <a:srgbClr val="0070C0"/>
                </a:solidFill>
              </a:rPr>
              <a:t>类</a:t>
            </a:r>
            <a:r>
              <a:rPr lang="zh-CN" altLang="zh-CN" b="1" dirty="0">
                <a:solidFill>
                  <a:srgbClr val="0070C0"/>
                </a:solidFill>
              </a:rPr>
              <a:t>体的内容</a:t>
            </a:r>
          </a:p>
          <a:p>
            <a:r>
              <a:rPr lang="en-US" altLang="zh-CN" b="1" dirty="0">
                <a:solidFill>
                  <a:srgbClr val="0070C0"/>
                </a:solidFill>
              </a:rPr>
              <a:t>} </a:t>
            </a:r>
            <a:endParaRPr lang="zh-CN" altLang="zh-CN" b="1" dirty="0">
              <a:solidFill>
                <a:srgbClr val="0070C0"/>
              </a:solidFill>
            </a:endParaRPr>
          </a:p>
        </p:txBody>
      </p:sp>
      <p:sp>
        <p:nvSpPr>
          <p:cNvPr id="10" name="矩形 9"/>
          <p:cNvSpPr/>
          <p:nvPr/>
        </p:nvSpPr>
        <p:spPr>
          <a:xfrm>
            <a:off x="2483768" y="1881927"/>
            <a:ext cx="6264696" cy="923330"/>
          </a:xfrm>
          <a:prstGeom prst="rect">
            <a:avLst/>
          </a:prstGeom>
        </p:spPr>
        <p:txBody>
          <a:bodyPr wrap="square">
            <a:spAutoFit/>
          </a:bodyPr>
          <a:lstStyle/>
          <a:p>
            <a:r>
              <a:rPr lang="en-US" altLang="zh-CN" b="1" dirty="0" smtClean="0"/>
              <a:t>class</a:t>
            </a:r>
            <a:r>
              <a:rPr lang="en-US" altLang="zh-CN" dirty="0" smtClean="0"/>
              <a:t> </a:t>
            </a:r>
            <a:r>
              <a:rPr lang="zh-CN" altLang="zh-CN" dirty="0" smtClean="0"/>
              <a:t>是</a:t>
            </a:r>
            <a:r>
              <a:rPr lang="zh-CN" altLang="zh-CN" dirty="0"/>
              <a:t>关键字，用来定义类。“</a:t>
            </a:r>
            <a:r>
              <a:rPr lang="en-US" altLang="zh-CN" b="1" dirty="0">
                <a:solidFill>
                  <a:srgbClr val="C00000"/>
                </a:solidFill>
              </a:rPr>
              <a:t>class  </a:t>
            </a:r>
            <a:r>
              <a:rPr lang="zh-CN" altLang="zh-CN" b="1" dirty="0">
                <a:solidFill>
                  <a:srgbClr val="C00000"/>
                </a:solidFill>
              </a:rPr>
              <a:t>类名</a:t>
            </a:r>
            <a:r>
              <a:rPr lang="zh-CN" altLang="zh-CN" dirty="0"/>
              <a:t>”是类的声明部分，类名必须是合法的</a:t>
            </a:r>
            <a:r>
              <a:rPr lang="en-US" altLang="zh-CN" dirty="0"/>
              <a:t>Java</a:t>
            </a:r>
            <a:r>
              <a:rPr lang="zh-CN" altLang="zh-CN" dirty="0"/>
              <a:t>标识符。</a:t>
            </a:r>
            <a:r>
              <a:rPr lang="zh-CN" altLang="zh-CN" b="1" dirty="0">
                <a:solidFill>
                  <a:srgbClr val="0070C0"/>
                </a:solidFill>
              </a:rPr>
              <a:t>两个大括号以及之间的内容是类体</a:t>
            </a:r>
            <a:r>
              <a:rPr lang="zh-CN" altLang="zh-CN" dirty="0" smtClean="0">
                <a:solidFill>
                  <a:srgbClr val="0070C0"/>
                </a:solidFill>
              </a:rPr>
              <a:t>。</a:t>
            </a:r>
            <a:r>
              <a:rPr lang="zh-CN" altLang="en-US" dirty="0" smtClean="0"/>
              <a:t>例如：</a:t>
            </a:r>
            <a:endParaRPr lang="zh-CN" altLang="zh-CN" dirty="0"/>
          </a:p>
        </p:txBody>
      </p:sp>
      <p:sp>
        <p:nvSpPr>
          <p:cNvPr id="11" name="左箭头 10"/>
          <p:cNvSpPr/>
          <p:nvPr/>
        </p:nvSpPr>
        <p:spPr>
          <a:xfrm>
            <a:off x="2123728" y="692696"/>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83768" y="2795876"/>
            <a:ext cx="4572000" cy="1754326"/>
          </a:xfrm>
          <a:prstGeom prst="rect">
            <a:avLst/>
          </a:prstGeom>
        </p:spPr>
        <p:txBody>
          <a:bodyPr>
            <a:spAutoFit/>
          </a:bodyPr>
          <a:lstStyle/>
          <a:p>
            <a:r>
              <a:rPr lang="en-US" altLang="zh-CN" dirty="0"/>
              <a:t>class </a:t>
            </a:r>
            <a:r>
              <a:rPr lang="en-US" altLang="zh-CN" b="1" dirty="0"/>
              <a:t>People</a:t>
            </a:r>
            <a:r>
              <a:rPr lang="en-US" altLang="zh-CN" dirty="0"/>
              <a:t> </a:t>
            </a:r>
            <a:r>
              <a:rPr lang="en-US" altLang="zh-CN" dirty="0" smtClean="0"/>
              <a:t> {</a:t>
            </a:r>
            <a:endParaRPr lang="zh-CN" altLang="zh-CN" dirty="0"/>
          </a:p>
          <a:p>
            <a:r>
              <a:rPr lang="en-US" altLang="zh-CN" dirty="0"/>
              <a:t> …</a:t>
            </a:r>
            <a:endParaRPr lang="zh-CN" altLang="zh-CN" dirty="0"/>
          </a:p>
          <a:p>
            <a:r>
              <a:rPr lang="en-US" altLang="zh-CN" dirty="0"/>
              <a:t>}</a:t>
            </a:r>
            <a:endParaRPr lang="zh-CN" altLang="zh-CN" dirty="0"/>
          </a:p>
          <a:p>
            <a:r>
              <a:rPr lang="en-US" altLang="zh-CN" dirty="0"/>
              <a:t>class </a:t>
            </a:r>
            <a:r>
              <a:rPr lang="en-US" altLang="zh-CN" dirty="0" smtClean="0"/>
              <a:t> </a:t>
            </a:r>
            <a:r>
              <a:rPr lang="zh-CN" altLang="zh-CN" b="1" dirty="0" smtClean="0"/>
              <a:t>动物</a:t>
            </a:r>
            <a:r>
              <a:rPr lang="en-US" altLang="zh-CN" dirty="0" smtClean="0"/>
              <a:t>  </a:t>
            </a:r>
            <a:r>
              <a:rPr lang="en-US" altLang="zh-CN" dirty="0"/>
              <a:t>{</a:t>
            </a:r>
            <a:endParaRPr lang="zh-CN" altLang="zh-CN" dirty="0"/>
          </a:p>
          <a:p>
            <a:r>
              <a:rPr lang="en-US" altLang="zh-CN" dirty="0"/>
              <a:t>…</a:t>
            </a:r>
            <a:endParaRPr lang="zh-CN" altLang="zh-CN" dirty="0"/>
          </a:p>
          <a:p>
            <a:r>
              <a:rPr lang="en-US" altLang="zh-CN" dirty="0"/>
              <a:t>}</a:t>
            </a:r>
            <a:endParaRPr lang="zh-CN" altLang="zh-CN" dirty="0"/>
          </a:p>
        </p:txBody>
      </p:sp>
      <p:sp>
        <p:nvSpPr>
          <p:cNvPr id="7" name="矩形 6"/>
          <p:cNvSpPr/>
          <p:nvPr/>
        </p:nvSpPr>
        <p:spPr>
          <a:xfrm>
            <a:off x="2447801" y="4558864"/>
            <a:ext cx="6644171" cy="1477328"/>
          </a:xfrm>
          <a:prstGeom prst="rect">
            <a:avLst/>
          </a:prstGeom>
        </p:spPr>
        <p:txBody>
          <a:bodyPr wrap="square">
            <a:spAutoFit/>
          </a:bodyPr>
          <a:lstStyle/>
          <a:p>
            <a:r>
              <a:rPr lang="zh-CN" altLang="zh-CN" dirty="0"/>
              <a:t>如果类名使用拉丁字母，那么名字的首字母使用大写字母，如</a:t>
            </a:r>
            <a:r>
              <a:rPr lang="en-US" altLang="zh-CN" b="1" dirty="0"/>
              <a:t>Hello</a:t>
            </a:r>
            <a:r>
              <a:rPr lang="zh-CN" altLang="zh-CN" b="1" dirty="0"/>
              <a:t>，</a:t>
            </a:r>
            <a:r>
              <a:rPr lang="en-US" altLang="zh-CN" b="1" dirty="0"/>
              <a:t>Time</a:t>
            </a:r>
            <a:r>
              <a:rPr lang="zh-CN" altLang="zh-CN" b="1" dirty="0"/>
              <a:t>，</a:t>
            </a:r>
            <a:r>
              <a:rPr lang="en-US" altLang="zh-CN" b="1" dirty="0"/>
              <a:t>Dog</a:t>
            </a:r>
            <a:r>
              <a:rPr lang="zh-CN" altLang="zh-CN" dirty="0"/>
              <a:t>等。</a:t>
            </a:r>
          </a:p>
          <a:p>
            <a:r>
              <a:rPr lang="en-US" altLang="zh-CN" dirty="0"/>
              <a:t>2</a:t>
            </a:r>
            <a:r>
              <a:rPr lang="zh-CN" altLang="zh-CN" dirty="0"/>
              <a:t>．类名最好容易识别、见名知意。当类名由几个“单词”复合而成时，每个单词的首字母使用大写，如</a:t>
            </a:r>
            <a:r>
              <a:rPr lang="en-US" altLang="zh-CN" b="1" dirty="0" err="1"/>
              <a:t>BeijingTime</a:t>
            </a:r>
            <a:r>
              <a:rPr lang="zh-CN" altLang="zh-CN" b="1" dirty="0"/>
              <a:t>，</a:t>
            </a:r>
            <a:r>
              <a:rPr lang="en-US" altLang="zh-CN" b="1" dirty="0" err="1"/>
              <a:t>AmericanGame</a:t>
            </a:r>
            <a:r>
              <a:rPr lang="zh-CN" altLang="zh-CN" b="1" dirty="0"/>
              <a:t>，</a:t>
            </a:r>
            <a:r>
              <a:rPr lang="en-US" altLang="zh-CN" b="1" dirty="0" err="1"/>
              <a:t>HelloChina</a:t>
            </a:r>
            <a:r>
              <a:rPr lang="zh-CN" altLang="zh-CN" dirty="0"/>
              <a:t>等。</a:t>
            </a:r>
          </a:p>
        </p:txBody>
      </p:sp>
    </p:spTree>
    <p:extLst>
      <p:ext uri="{BB962C8B-B14F-4D97-AF65-F5344CB8AC3E}">
        <p14:creationId xmlns:p14="http://schemas.microsoft.com/office/powerpoint/2010/main" val="2314371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2962672" cy="1162050"/>
          </a:xfrm>
        </p:spPr>
        <p:txBody>
          <a:bodyPr>
            <a:normAutofit fontScale="90000"/>
          </a:bodyPr>
          <a:lstStyle/>
          <a:p>
            <a:pPr lvl="1" algn="l" rtl="0">
              <a:spcBef>
                <a:spcPct val="0"/>
              </a:spcBef>
            </a:pPr>
            <a:r>
              <a:rPr lang="en-US" altLang="zh-CN" sz="2700" b="1" dirty="0"/>
              <a:t>4.10 </a:t>
            </a:r>
            <a:r>
              <a:rPr lang="zh-CN" altLang="zh-CN" sz="2700" b="1" dirty="0"/>
              <a:t>访问权限</a:t>
            </a:r>
            <a:br>
              <a:rPr lang="zh-CN" altLang="zh-CN" sz="27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181273" y="1124744"/>
            <a:ext cx="1942455" cy="3240360"/>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4.10.1</a:t>
            </a:r>
            <a:r>
              <a:rPr lang="zh-CN" altLang="en-US" sz="1800" b="1" dirty="0" smtClean="0">
                <a:solidFill>
                  <a:srgbClr val="C00000"/>
                </a:solidFill>
              </a:rPr>
              <a:t>私有变量和私有方法</a:t>
            </a:r>
          </a:p>
          <a:p>
            <a:r>
              <a:rPr lang="en-US" altLang="zh-CN" sz="1800" b="1" dirty="0" smtClean="0">
                <a:solidFill>
                  <a:srgbClr val="0070C0"/>
                </a:solidFill>
              </a:rPr>
              <a:t>4.10.2</a:t>
            </a:r>
            <a:r>
              <a:rPr lang="zh-CN" altLang="en-US" sz="1800" b="1" dirty="0" smtClean="0">
                <a:solidFill>
                  <a:srgbClr val="0070C0"/>
                </a:solidFill>
              </a:rPr>
              <a:t>共有变量和共有方法</a:t>
            </a:r>
          </a:p>
          <a:p>
            <a:r>
              <a:rPr lang="en-US" altLang="zh-CN" sz="1800" b="1" dirty="0" smtClean="0">
                <a:solidFill>
                  <a:srgbClr val="0070C0"/>
                </a:solidFill>
              </a:rPr>
              <a:t>4.10.3</a:t>
            </a:r>
            <a:r>
              <a:rPr lang="zh-CN" altLang="en-US" sz="1800" b="1" dirty="0" smtClean="0">
                <a:solidFill>
                  <a:srgbClr val="0070C0"/>
                </a:solidFill>
              </a:rPr>
              <a:t>友好变量和友好方法</a:t>
            </a:r>
          </a:p>
          <a:p>
            <a:r>
              <a:rPr lang="en-US" altLang="zh-CN" sz="1800" b="1" dirty="0" smtClean="0">
                <a:solidFill>
                  <a:srgbClr val="0070C0"/>
                </a:solidFill>
              </a:rPr>
              <a:t>4.10.4</a:t>
            </a:r>
            <a:r>
              <a:rPr lang="zh-CN" altLang="en-US" sz="1800" b="1" dirty="0" smtClean="0">
                <a:solidFill>
                  <a:srgbClr val="0070C0"/>
                </a:solidFill>
              </a:rPr>
              <a:t>受保护的成员变量和方法</a:t>
            </a:r>
          </a:p>
          <a:p>
            <a:r>
              <a:rPr lang="en-US" altLang="zh-CN" sz="1800" b="1" dirty="0" smtClean="0">
                <a:solidFill>
                  <a:srgbClr val="0070C0"/>
                </a:solidFill>
              </a:rPr>
              <a:t>4.10.5 public</a:t>
            </a:r>
            <a:r>
              <a:rPr lang="zh-CN" altLang="en-US" sz="1800" b="1" dirty="0" smtClean="0">
                <a:solidFill>
                  <a:srgbClr val="0070C0"/>
                </a:solidFill>
              </a:rPr>
              <a:t>类与友好类</a:t>
            </a:r>
            <a:endParaRPr lang="zh-CN" altLang="en-US" dirty="0">
              <a:solidFill>
                <a:srgbClr val="0070C0"/>
              </a:solidFill>
            </a:endParaRPr>
          </a:p>
        </p:txBody>
      </p:sp>
      <p:sp>
        <p:nvSpPr>
          <p:cNvPr id="7" name="矩形 6"/>
          <p:cNvSpPr/>
          <p:nvPr/>
        </p:nvSpPr>
        <p:spPr>
          <a:xfrm>
            <a:off x="2483768" y="943978"/>
            <a:ext cx="6588224" cy="369332"/>
          </a:xfrm>
          <a:prstGeom prst="rect">
            <a:avLst/>
          </a:prstGeom>
        </p:spPr>
        <p:txBody>
          <a:bodyPr wrap="square">
            <a:spAutoFit/>
          </a:bodyPr>
          <a:lstStyle/>
          <a:p>
            <a:r>
              <a:rPr lang="zh-CN" altLang="zh-CN" dirty="0"/>
              <a:t>用关键字</a:t>
            </a:r>
            <a:r>
              <a:rPr lang="en-US" altLang="zh-CN" dirty="0"/>
              <a:t>private</a:t>
            </a:r>
            <a:r>
              <a:rPr lang="zh-CN" altLang="zh-CN" dirty="0"/>
              <a:t>修饰的成员变量和方法称为私有变量和私有</a:t>
            </a:r>
            <a:r>
              <a:rPr lang="zh-CN" altLang="zh-CN" dirty="0" smtClean="0"/>
              <a:t>方法</a:t>
            </a:r>
            <a:r>
              <a:rPr lang="en-US" altLang="zh-CN" dirty="0" smtClean="0"/>
              <a:t>.</a:t>
            </a:r>
            <a:endParaRPr lang="zh-CN" altLang="en-US" b="1" dirty="0"/>
          </a:p>
        </p:txBody>
      </p:sp>
      <p:sp>
        <p:nvSpPr>
          <p:cNvPr id="11" name="矩形 10"/>
          <p:cNvSpPr/>
          <p:nvPr/>
        </p:nvSpPr>
        <p:spPr>
          <a:xfrm>
            <a:off x="2303748" y="1567000"/>
            <a:ext cx="6588224"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smtClean="0"/>
              <a:t>对于</a:t>
            </a:r>
            <a:r>
              <a:rPr lang="zh-CN" altLang="en-US" dirty="0" smtClean="0"/>
              <a:t>类的</a:t>
            </a:r>
            <a:r>
              <a:rPr lang="zh-CN" altLang="zh-CN" dirty="0" smtClean="0"/>
              <a:t>私有</a:t>
            </a:r>
            <a:r>
              <a:rPr lang="zh-CN" altLang="zh-CN" dirty="0"/>
              <a:t>成员变量或方法，只有在本类中创建该类的对象时，这个对象才能访问自己的私有成员变量和类中的私有</a:t>
            </a:r>
            <a:r>
              <a:rPr lang="zh-CN" altLang="zh-CN" dirty="0" smtClean="0"/>
              <a:t>方法</a:t>
            </a:r>
            <a:r>
              <a:rPr lang="zh-CN" altLang="en-US" dirty="0" smtClean="0"/>
              <a:t>。</a:t>
            </a:r>
            <a:endParaRPr lang="en-US" altLang="zh-CN" dirty="0" smtClean="0"/>
          </a:p>
          <a:p>
            <a:endParaRPr lang="zh-CN" altLang="zh-CN" dirty="0"/>
          </a:p>
        </p:txBody>
      </p:sp>
      <p:sp>
        <p:nvSpPr>
          <p:cNvPr id="3" name="左箭头 2"/>
          <p:cNvSpPr/>
          <p:nvPr/>
        </p:nvSpPr>
        <p:spPr>
          <a:xfrm>
            <a:off x="2123728" y="1350976"/>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20913" y="2120998"/>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2" action="ppaction://hlinkfile"/>
              </a:rPr>
              <a:t>例子</a:t>
            </a:r>
            <a:r>
              <a:rPr lang="en-US" altLang="zh-CN" dirty="0" smtClean="0">
                <a:hlinkClick r:id="rId2" action="ppaction://hlinkfile"/>
              </a:rPr>
              <a:t>16</a:t>
            </a:r>
            <a:endParaRPr lang="zh-CN" altLang="en-US" dirty="0"/>
          </a:p>
        </p:txBody>
      </p:sp>
      <p:sp>
        <p:nvSpPr>
          <p:cNvPr id="12" name="矩形 11"/>
          <p:cNvSpPr/>
          <p:nvPr/>
        </p:nvSpPr>
        <p:spPr>
          <a:xfrm>
            <a:off x="2320912" y="2636912"/>
            <a:ext cx="6571059" cy="1477328"/>
          </a:xfrm>
          <a:prstGeom prst="rect">
            <a:avLst/>
          </a:prstGeom>
        </p:spPr>
        <p:txBody>
          <a:bodyPr wrap="square">
            <a:spAutoFit/>
          </a:bodyPr>
          <a:lstStyle/>
          <a:p>
            <a:r>
              <a:rPr lang="zh-CN" altLang="zh-CN" dirty="0"/>
              <a:t>当我们用某个类在另外一个类中创建对象后，如果不希该对象直接访问自己的变量，即通过</a:t>
            </a:r>
            <a:r>
              <a:rPr lang="en-US" altLang="zh-CN" dirty="0"/>
              <a:t>“.”</a:t>
            </a:r>
            <a:r>
              <a:rPr lang="zh-CN" altLang="zh-CN" dirty="0"/>
              <a:t>运算符来操作自己的成员变量，就应当将该成员变量访问权限设置为</a:t>
            </a:r>
            <a:r>
              <a:rPr lang="en-US" altLang="zh-CN" dirty="0" smtClean="0"/>
              <a:t>private</a:t>
            </a:r>
            <a:r>
              <a:rPr lang="zh-CN" altLang="en-US" dirty="0" smtClean="0"/>
              <a:t>。</a:t>
            </a:r>
            <a:r>
              <a:rPr lang="zh-CN" altLang="zh-CN" dirty="0"/>
              <a:t>类应当提供操作数据的方法，这些方法可以经过精心的设计，使得对数据的操作更加合理，如下面的例子</a:t>
            </a:r>
            <a:r>
              <a:rPr lang="en-US" altLang="zh-CN" dirty="0"/>
              <a:t>17</a:t>
            </a:r>
            <a:r>
              <a:rPr lang="zh-CN" altLang="zh-CN" dirty="0" smtClean="0"/>
              <a:t>所</a:t>
            </a:r>
            <a:r>
              <a:rPr lang="zh-CN" altLang="en-US" dirty="0" smtClean="0"/>
              <a:t>示意。</a:t>
            </a:r>
            <a:endParaRPr lang="zh-CN" altLang="en-US" dirty="0"/>
          </a:p>
        </p:txBody>
      </p:sp>
      <p:sp>
        <p:nvSpPr>
          <p:cNvPr id="13" name="矩形 12"/>
          <p:cNvSpPr/>
          <p:nvPr/>
        </p:nvSpPr>
        <p:spPr>
          <a:xfrm>
            <a:off x="539552" y="4513218"/>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smtClean="0"/>
              <a:t>例子</a:t>
            </a:r>
            <a:r>
              <a:rPr lang="en-US" altLang="zh-CN" dirty="0" smtClean="0"/>
              <a:t>17</a:t>
            </a:r>
            <a:endParaRPr lang="zh-CN" altLang="en-US" dirty="0"/>
          </a:p>
        </p:txBody>
      </p:sp>
      <p:sp>
        <p:nvSpPr>
          <p:cNvPr id="14" name="下箭头 13"/>
          <p:cNvSpPr/>
          <p:nvPr/>
        </p:nvSpPr>
        <p:spPr>
          <a:xfrm>
            <a:off x="835720" y="4882550"/>
            <a:ext cx="288032" cy="2119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0634" y="5123595"/>
            <a:ext cx="2138573" cy="646331"/>
          </a:xfrm>
          <a:prstGeom prst="rect">
            <a:avLst/>
          </a:prstGeom>
        </p:spPr>
        <p:txBody>
          <a:bodyPr wrap="square">
            <a:spAutoFit/>
          </a:bodyPr>
          <a:lstStyle/>
          <a:p>
            <a:r>
              <a:rPr lang="en-US" altLang="zh-CN" dirty="0" smtClean="0">
                <a:hlinkClick r:id="rId3" action="ppaction://hlinkfile"/>
              </a:rPr>
              <a:t>Student.java</a:t>
            </a:r>
            <a:endParaRPr lang="en-US" altLang="zh-CN" dirty="0" smtClean="0"/>
          </a:p>
          <a:p>
            <a:r>
              <a:rPr lang="en-US" altLang="zh-CN" dirty="0" smtClean="0">
                <a:hlinkClick r:id="rId4" action="ppaction://hlinkfile"/>
              </a:rPr>
              <a:t>Example4_17.java</a:t>
            </a:r>
            <a:endParaRPr lang="zh-CN" altLang="en-US" dirty="0"/>
          </a:p>
        </p:txBody>
      </p:sp>
      <p:pic>
        <p:nvPicPr>
          <p:cNvPr id="614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4364507"/>
            <a:ext cx="4459998" cy="158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5163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2962672" cy="1162050"/>
          </a:xfrm>
        </p:spPr>
        <p:txBody>
          <a:bodyPr>
            <a:normAutofit fontScale="90000"/>
          </a:bodyPr>
          <a:lstStyle/>
          <a:p>
            <a:pPr lvl="1" algn="l" rtl="0">
              <a:spcBef>
                <a:spcPct val="0"/>
              </a:spcBef>
            </a:pPr>
            <a:r>
              <a:rPr lang="en-US" altLang="zh-CN" sz="2700" b="1" dirty="0"/>
              <a:t>4.10 </a:t>
            </a:r>
            <a:r>
              <a:rPr lang="zh-CN" altLang="zh-CN" sz="2700" b="1" dirty="0"/>
              <a:t>访问权限</a:t>
            </a:r>
            <a:br>
              <a:rPr lang="zh-CN" altLang="zh-CN" sz="27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181273" y="1124744"/>
            <a:ext cx="1942455" cy="453650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4.10.1</a:t>
            </a:r>
            <a:r>
              <a:rPr lang="zh-CN" altLang="en-US" sz="1800" b="1" dirty="0" smtClean="0">
                <a:solidFill>
                  <a:srgbClr val="0070C0"/>
                </a:solidFill>
              </a:rPr>
              <a:t>私有变量和私有方法</a:t>
            </a:r>
          </a:p>
          <a:p>
            <a:r>
              <a:rPr lang="en-US" altLang="zh-CN" sz="1800" b="1" dirty="0" smtClean="0">
                <a:solidFill>
                  <a:srgbClr val="C00000"/>
                </a:solidFill>
              </a:rPr>
              <a:t>4.10.2</a:t>
            </a:r>
            <a:r>
              <a:rPr lang="zh-CN" altLang="en-US" sz="1800" b="1" dirty="0" smtClean="0">
                <a:solidFill>
                  <a:srgbClr val="C00000"/>
                </a:solidFill>
              </a:rPr>
              <a:t>共有变量和共有方法</a:t>
            </a:r>
          </a:p>
          <a:p>
            <a:r>
              <a:rPr lang="en-US" altLang="zh-CN" sz="1800" b="1" dirty="0" smtClean="0">
                <a:solidFill>
                  <a:srgbClr val="C00000"/>
                </a:solidFill>
              </a:rPr>
              <a:t>4.10.3</a:t>
            </a:r>
            <a:r>
              <a:rPr lang="zh-CN" altLang="en-US" sz="1800" b="1" dirty="0" smtClean="0">
                <a:solidFill>
                  <a:srgbClr val="C00000"/>
                </a:solidFill>
              </a:rPr>
              <a:t>友好变量和友好方法</a:t>
            </a:r>
          </a:p>
          <a:p>
            <a:endParaRPr lang="en-US" altLang="zh-CN" sz="1800" b="1" dirty="0" smtClean="0">
              <a:solidFill>
                <a:srgbClr val="0070C0"/>
              </a:solidFill>
            </a:endParaRPr>
          </a:p>
          <a:p>
            <a:endParaRPr lang="en-US" altLang="zh-CN" sz="1800" b="1" dirty="0">
              <a:solidFill>
                <a:srgbClr val="0070C0"/>
              </a:solidFill>
            </a:endParaRPr>
          </a:p>
          <a:p>
            <a:r>
              <a:rPr lang="en-US" altLang="zh-CN" sz="1800" b="1" dirty="0" smtClean="0">
                <a:solidFill>
                  <a:srgbClr val="C00000"/>
                </a:solidFill>
              </a:rPr>
              <a:t>4.10.4</a:t>
            </a:r>
            <a:r>
              <a:rPr lang="zh-CN" altLang="en-US" sz="1800" b="1" dirty="0" smtClean="0">
                <a:solidFill>
                  <a:srgbClr val="C00000"/>
                </a:solidFill>
              </a:rPr>
              <a:t>受保护的成员变量和方法</a:t>
            </a:r>
          </a:p>
          <a:p>
            <a:endParaRPr lang="en-US" altLang="zh-CN" sz="1800" b="1" dirty="0" smtClean="0">
              <a:solidFill>
                <a:srgbClr val="0070C0"/>
              </a:solidFill>
            </a:endParaRPr>
          </a:p>
          <a:p>
            <a:endParaRPr lang="en-US" altLang="zh-CN" sz="1800" b="1" dirty="0">
              <a:solidFill>
                <a:srgbClr val="0070C0"/>
              </a:solidFill>
            </a:endParaRPr>
          </a:p>
          <a:p>
            <a:r>
              <a:rPr lang="en-US" altLang="zh-CN" sz="1800" b="1" dirty="0" smtClean="0">
                <a:solidFill>
                  <a:srgbClr val="0070C0"/>
                </a:solidFill>
              </a:rPr>
              <a:t>4.10.5 public</a:t>
            </a:r>
            <a:r>
              <a:rPr lang="zh-CN" altLang="en-US" sz="1800" b="1" dirty="0" smtClean="0">
                <a:solidFill>
                  <a:srgbClr val="0070C0"/>
                </a:solidFill>
              </a:rPr>
              <a:t>类与友好类</a:t>
            </a:r>
            <a:endParaRPr lang="zh-CN" altLang="en-US" dirty="0">
              <a:solidFill>
                <a:srgbClr val="0070C0"/>
              </a:solidFill>
            </a:endParaRPr>
          </a:p>
        </p:txBody>
      </p:sp>
      <p:sp>
        <p:nvSpPr>
          <p:cNvPr id="7" name="矩形 6"/>
          <p:cNvSpPr/>
          <p:nvPr/>
        </p:nvSpPr>
        <p:spPr>
          <a:xfrm>
            <a:off x="2555776" y="1311858"/>
            <a:ext cx="6588224" cy="369332"/>
          </a:xfrm>
          <a:prstGeom prst="rect">
            <a:avLst/>
          </a:prstGeom>
        </p:spPr>
        <p:txBody>
          <a:bodyPr wrap="square">
            <a:spAutoFit/>
          </a:bodyPr>
          <a:lstStyle/>
          <a:p>
            <a:r>
              <a:rPr lang="zh-CN" altLang="zh-CN" dirty="0"/>
              <a:t>用</a:t>
            </a:r>
            <a:r>
              <a:rPr lang="en-US" altLang="zh-CN" dirty="0"/>
              <a:t>public</a:t>
            </a:r>
            <a:r>
              <a:rPr lang="zh-CN" altLang="zh-CN" dirty="0"/>
              <a:t>修饰的成员变量和方法被称为共有变量和共有方法</a:t>
            </a:r>
            <a:r>
              <a:rPr lang="en-US" altLang="zh-CN" dirty="0" smtClean="0"/>
              <a:t>.</a:t>
            </a:r>
            <a:endParaRPr lang="zh-CN" altLang="en-US" b="1" dirty="0"/>
          </a:p>
        </p:txBody>
      </p:sp>
      <p:sp>
        <p:nvSpPr>
          <p:cNvPr id="3" name="左箭头 2"/>
          <p:cNvSpPr/>
          <p:nvPr/>
        </p:nvSpPr>
        <p:spPr>
          <a:xfrm>
            <a:off x="2115777" y="1916832"/>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520634" y="1681190"/>
            <a:ext cx="6571059"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smtClean="0"/>
              <a:t>当前类在</a:t>
            </a:r>
            <a:r>
              <a:rPr lang="zh-CN" altLang="zh-CN" dirty="0" smtClean="0"/>
              <a:t>任何</a:t>
            </a:r>
            <a:r>
              <a:rPr lang="zh-CN" altLang="zh-CN" dirty="0"/>
              <a:t>一个类</a:t>
            </a:r>
            <a:r>
              <a:rPr lang="zh-CN" altLang="zh-CN" dirty="0" smtClean="0"/>
              <a:t>中创建</a:t>
            </a:r>
            <a:r>
              <a:rPr lang="zh-CN" altLang="zh-CN" dirty="0"/>
              <a:t>了一个对象后，该对象能访问自己的</a:t>
            </a:r>
            <a:r>
              <a:rPr lang="en-US" altLang="zh-CN" dirty="0"/>
              <a:t>public</a:t>
            </a:r>
            <a:r>
              <a:rPr lang="zh-CN" altLang="zh-CN" dirty="0"/>
              <a:t>变量</a:t>
            </a:r>
            <a:r>
              <a:rPr lang="zh-CN" altLang="zh-CN" dirty="0" smtClean="0"/>
              <a:t>和</a:t>
            </a:r>
            <a:r>
              <a:rPr lang="en-US" altLang="zh-CN" dirty="0" smtClean="0"/>
              <a:t>public</a:t>
            </a:r>
            <a:r>
              <a:rPr lang="zh-CN" altLang="zh-CN" dirty="0" smtClean="0"/>
              <a:t>方法</a:t>
            </a:r>
            <a:r>
              <a:rPr lang="zh-CN" altLang="en-US" dirty="0" smtClean="0"/>
              <a:t>。</a:t>
            </a:r>
            <a:endParaRPr lang="zh-CN" altLang="en-US" dirty="0"/>
          </a:p>
        </p:txBody>
      </p:sp>
      <p:sp>
        <p:nvSpPr>
          <p:cNvPr id="5" name="矩形 4"/>
          <p:cNvSpPr/>
          <p:nvPr/>
        </p:nvSpPr>
        <p:spPr>
          <a:xfrm>
            <a:off x="2511797" y="2363471"/>
            <a:ext cx="6516786" cy="646331"/>
          </a:xfrm>
          <a:prstGeom prst="rect">
            <a:avLst/>
          </a:prstGeom>
        </p:spPr>
        <p:txBody>
          <a:bodyPr wrap="square">
            <a:spAutoFit/>
          </a:bodyPr>
          <a:lstStyle/>
          <a:p>
            <a:r>
              <a:rPr lang="zh-CN" altLang="zh-CN" dirty="0"/>
              <a:t>不用</a:t>
            </a:r>
            <a:r>
              <a:rPr lang="en-US" altLang="zh-CN" dirty="0"/>
              <a:t>private</a:t>
            </a:r>
            <a:r>
              <a:rPr lang="zh-CN" altLang="zh-CN" dirty="0"/>
              <a:t>、</a:t>
            </a:r>
            <a:r>
              <a:rPr lang="en-US" altLang="zh-CN" dirty="0"/>
              <a:t>public </a:t>
            </a:r>
            <a:r>
              <a:rPr lang="zh-CN" altLang="zh-CN" dirty="0"/>
              <a:t>、</a:t>
            </a:r>
            <a:r>
              <a:rPr lang="en-US" altLang="zh-CN" dirty="0"/>
              <a:t>protected</a:t>
            </a:r>
            <a:r>
              <a:rPr lang="zh-CN" altLang="zh-CN" dirty="0"/>
              <a:t>修饰符的成员变量和方法被称为友好变量和友好</a:t>
            </a:r>
            <a:r>
              <a:rPr lang="zh-CN" altLang="zh-CN" dirty="0" smtClean="0"/>
              <a:t>方法</a:t>
            </a:r>
            <a:r>
              <a:rPr lang="zh-CN" altLang="en-US" dirty="0" smtClean="0"/>
              <a:t>。</a:t>
            </a:r>
            <a:endParaRPr lang="zh-CN" altLang="en-US" dirty="0"/>
          </a:p>
        </p:txBody>
      </p:sp>
      <p:sp>
        <p:nvSpPr>
          <p:cNvPr id="16" name="左箭头 15"/>
          <p:cNvSpPr/>
          <p:nvPr/>
        </p:nvSpPr>
        <p:spPr>
          <a:xfrm>
            <a:off x="2151757" y="2470613"/>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555776" y="2967334"/>
            <a:ext cx="6472807"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dirty="0" smtClean="0"/>
              <a:t>当前类</a:t>
            </a:r>
            <a:r>
              <a:rPr lang="zh-CN" altLang="zh-CN" dirty="0" smtClean="0"/>
              <a:t>在</a:t>
            </a:r>
            <a:r>
              <a:rPr lang="zh-CN" altLang="zh-CN" dirty="0"/>
              <a:t>另外一个类</a:t>
            </a:r>
            <a:r>
              <a:rPr lang="zh-CN" altLang="zh-CN" dirty="0" smtClean="0"/>
              <a:t>中创建对象</a:t>
            </a:r>
            <a:r>
              <a:rPr lang="zh-CN" altLang="zh-CN" dirty="0"/>
              <a:t>后，如果这个类</a:t>
            </a:r>
            <a:r>
              <a:rPr lang="zh-CN" altLang="zh-CN" dirty="0" smtClean="0"/>
              <a:t>与</a:t>
            </a:r>
            <a:r>
              <a:rPr lang="zh-CN" altLang="en-US" dirty="0" smtClean="0"/>
              <a:t>当前</a:t>
            </a:r>
            <a:r>
              <a:rPr lang="zh-CN" altLang="zh-CN" dirty="0" smtClean="0"/>
              <a:t>类</a:t>
            </a:r>
            <a:r>
              <a:rPr lang="zh-CN" altLang="zh-CN" dirty="0"/>
              <a:t>在同一个包中，那么该对象能访问自己的友好变量和友好方法。</a:t>
            </a:r>
            <a:endParaRPr lang="zh-CN" altLang="en-US" dirty="0"/>
          </a:p>
        </p:txBody>
      </p:sp>
      <p:sp>
        <p:nvSpPr>
          <p:cNvPr id="9" name="矩形 8"/>
          <p:cNvSpPr/>
          <p:nvPr/>
        </p:nvSpPr>
        <p:spPr>
          <a:xfrm>
            <a:off x="2555775" y="3752166"/>
            <a:ext cx="6472807" cy="646331"/>
          </a:xfrm>
          <a:prstGeom prst="rect">
            <a:avLst/>
          </a:prstGeom>
        </p:spPr>
        <p:txBody>
          <a:bodyPr wrap="square">
            <a:spAutoFit/>
          </a:bodyPr>
          <a:lstStyle/>
          <a:p>
            <a:r>
              <a:rPr lang="zh-CN" altLang="en-US" dirty="0" smtClean="0"/>
              <a:t>用</a:t>
            </a:r>
            <a:r>
              <a:rPr lang="en-US" altLang="zh-CN" dirty="0" smtClean="0"/>
              <a:t>protected</a:t>
            </a:r>
            <a:r>
              <a:rPr lang="zh-CN" altLang="en-US" dirty="0" smtClean="0"/>
              <a:t>修饰的成员变量和方法被称为受保护的成员变量和受保护的方法</a:t>
            </a:r>
            <a:endParaRPr lang="zh-CN" altLang="en-US" dirty="0"/>
          </a:p>
        </p:txBody>
      </p:sp>
      <p:sp>
        <p:nvSpPr>
          <p:cNvPr id="17" name="左箭头 16"/>
          <p:cNvSpPr/>
          <p:nvPr/>
        </p:nvSpPr>
        <p:spPr>
          <a:xfrm>
            <a:off x="2144620" y="3859307"/>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478367" y="4398497"/>
            <a:ext cx="6472807"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smtClean="0"/>
              <a:t>当前类</a:t>
            </a:r>
            <a:r>
              <a:rPr lang="zh-CN" altLang="zh-CN" dirty="0" smtClean="0"/>
              <a:t>在</a:t>
            </a:r>
            <a:r>
              <a:rPr lang="zh-CN" altLang="zh-CN" dirty="0"/>
              <a:t>另外一个类</a:t>
            </a:r>
            <a:r>
              <a:rPr lang="zh-CN" altLang="zh-CN" dirty="0" smtClean="0"/>
              <a:t>中创建对象</a:t>
            </a:r>
            <a:r>
              <a:rPr lang="zh-CN" altLang="zh-CN" dirty="0"/>
              <a:t>后，如果这个类</a:t>
            </a:r>
            <a:r>
              <a:rPr lang="zh-CN" altLang="zh-CN" dirty="0" smtClean="0"/>
              <a:t>与</a:t>
            </a:r>
            <a:r>
              <a:rPr lang="zh-CN" altLang="en-US" dirty="0" smtClean="0"/>
              <a:t>当前</a:t>
            </a:r>
            <a:r>
              <a:rPr lang="zh-CN" altLang="zh-CN" dirty="0" smtClean="0"/>
              <a:t>类</a:t>
            </a:r>
            <a:r>
              <a:rPr lang="zh-CN" altLang="zh-CN" dirty="0"/>
              <a:t>在同一个包中，那么该对象能访问自己</a:t>
            </a:r>
            <a:r>
              <a:rPr lang="zh-CN" altLang="zh-CN" dirty="0" smtClean="0"/>
              <a:t>的</a:t>
            </a:r>
            <a:r>
              <a:rPr lang="en-US" altLang="zh-CN" dirty="0" smtClean="0"/>
              <a:t>protected</a:t>
            </a:r>
            <a:r>
              <a:rPr lang="zh-CN" altLang="zh-CN" dirty="0" smtClean="0"/>
              <a:t>变量和</a:t>
            </a:r>
            <a:r>
              <a:rPr lang="en-US" altLang="zh-CN" dirty="0" smtClean="0"/>
              <a:t>protected</a:t>
            </a:r>
            <a:r>
              <a:rPr lang="zh-CN" altLang="zh-CN" dirty="0" smtClean="0"/>
              <a:t>方法。</a:t>
            </a:r>
            <a:r>
              <a:rPr lang="zh-CN" altLang="zh-CN" dirty="0"/>
              <a:t>在后面讲述子类时，将讲述“受保护（</a:t>
            </a:r>
            <a:r>
              <a:rPr lang="en-US" altLang="zh-CN" dirty="0"/>
              <a:t>protected</a:t>
            </a:r>
            <a:r>
              <a:rPr lang="zh-CN" altLang="zh-CN" dirty="0"/>
              <a:t>）”和“友好”之间的</a:t>
            </a:r>
            <a:r>
              <a:rPr lang="zh-CN" altLang="zh-CN" dirty="0" smtClean="0"/>
              <a:t>区别</a:t>
            </a:r>
            <a:r>
              <a:rPr lang="zh-CN" altLang="en-US" dirty="0" smtClean="0"/>
              <a:t>。</a:t>
            </a:r>
            <a:endParaRPr lang="zh-CN" altLang="en-US" dirty="0"/>
          </a:p>
        </p:txBody>
      </p:sp>
    </p:spTree>
    <p:extLst>
      <p:ext uri="{BB962C8B-B14F-4D97-AF65-F5344CB8AC3E}">
        <p14:creationId xmlns:p14="http://schemas.microsoft.com/office/powerpoint/2010/main" val="3909753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2962672" cy="1162050"/>
          </a:xfrm>
        </p:spPr>
        <p:txBody>
          <a:bodyPr>
            <a:normAutofit fontScale="90000"/>
          </a:bodyPr>
          <a:lstStyle/>
          <a:p>
            <a:pPr lvl="1" algn="l" rtl="0">
              <a:spcBef>
                <a:spcPct val="0"/>
              </a:spcBef>
            </a:pPr>
            <a:r>
              <a:rPr lang="en-US" altLang="zh-CN" sz="2700" b="1" dirty="0"/>
              <a:t>4.10 </a:t>
            </a:r>
            <a:r>
              <a:rPr lang="zh-CN" altLang="zh-CN" sz="2700" b="1" dirty="0"/>
              <a:t>访问权限</a:t>
            </a:r>
            <a:br>
              <a:rPr lang="zh-CN" altLang="zh-CN" sz="27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181273" y="1124744"/>
            <a:ext cx="1942455" cy="309634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4.10.1</a:t>
            </a:r>
            <a:r>
              <a:rPr lang="zh-CN" altLang="en-US" sz="1800" b="1" dirty="0" smtClean="0">
                <a:solidFill>
                  <a:srgbClr val="0070C0"/>
                </a:solidFill>
              </a:rPr>
              <a:t>私有变量和私有方法</a:t>
            </a:r>
          </a:p>
          <a:p>
            <a:r>
              <a:rPr lang="en-US" altLang="zh-CN" sz="1800" b="1" dirty="0" smtClean="0">
                <a:solidFill>
                  <a:srgbClr val="0070C0"/>
                </a:solidFill>
              </a:rPr>
              <a:t>4.10.2</a:t>
            </a:r>
            <a:r>
              <a:rPr lang="zh-CN" altLang="en-US" sz="1800" b="1" dirty="0" smtClean="0">
                <a:solidFill>
                  <a:srgbClr val="0070C0"/>
                </a:solidFill>
              </a:rPr>
              <a:t>共有变量和共有方法</a:t>
            </a:r>
          </a:p>
          <a:p>
            <a:r>
              <a:rPr lang="en-US" altLang="zh-CN" sz="1800" b="1" dirty="0" smtClean="0">
                <a:solidFill>
                  <a:srgbClr val="0070C0"/>
                </a:solidFill>
              </a:rPr>
              <a:t>4.10.3</a:t>
            </a:r>
            <a:r>
              <a:rPr lang="zh-CN" altLang="en-US" sz="1800" b="1" dirty="0" smtClean="0">
                <a:solidFill>
                  <a:srgbClr val="0070C0"/>
                </a:solidFill>
              </a:rPr>
              <a:t>友好变量和友好方法</a:t>
            </a:r>
          </a:p>
          <a:p>
            <a:r>
              <a:rPr lang="en-US" altLang="zh-CN" sz="1800" b="1" dirty="0" smtClean="0">
                <a:solidFill>
                  <a:srgbClr val="0070C0"/>
                </a:solidFill>
              </a:rPr>
              <a:t>4.10.4</a:t>
            </a:r>
            <a:r>
              <a:rPr lang="zh-CN" altLang="en-US" sz="1800" b="1" dirty="0" smtClean="0">
                <a:solidFill>
                  <a:srgbClr val="0070C0"/>
                </a:solidFill>
              </a:rPr>
              <a:t>受保护的成员变量和方法</a:t>
            </a:r>
          </a:p>
          <a:p>
            <a:r>
              <a:rPr lang="en-US" altLang="zh-CN" sz="1800" b="1" dirty="0" smtClean="0">
                <a:solidFill>
                  <a:srgbClr val="C00000"/>
                </a:solidFill>
              </a:rPr>
              <a:t>4.10.5 public</a:t>
            </a:r>
            <a:r>
              <a:rPr lang="zh-CN" altLang="en-US" sz="1800" b="1" dirty="0" smtClean="0">
                <a:solidFill>
                  <a:srgbClr val="C00000"/>
                </a:solidFill>
              </a:rPr>
              <a:t>类与友好类</a:t>
            </a:r>
            <a:endParaRPr lang="zh-CN" altLang="en-US" dirty="0">
              <a:solidFill>
                <a:srgbClr val="C00000"/>
              </a:solidFill>
            </a:endParaRPr>
          </a:p>
        </p:txBody>
      </p:sp>
      <p:sp>
        <p:nvSpPr>
          <p:cNvPr id="9" name="矩形 8"/>
          <p:cNvSpPr/>
          <p:nvPr/>
        </p:nvSpPr>
        <p:spPr>
          <a:xfrm>
            <a:off x="2555775" y="836712"/>
            <a:ext cx="6472807" cy="3416320"/>
          </a:xfrm>
          <a:prstGeom prst="rect">
            <a:avLst/>
          </a:prstGeom>
        </p:spPr>
        <p:txBody>
          <a:bodyPr wrap="square">
            <a:spAutoFit/>
          </a:bodyPr>
          <a:lstStyle/>
          <a:p>
            <a:r>
              <a:rPr lang="zh-CN" altLang="zh-CN" dirty="0"/>
              <a:t>类声明时，如果在关键字</a:t>
            </a:r>
            <a:r>
              <a:rPr lang="en-US" altLang="zh-CN" dirty="0"/>
              <a:t>class</a:t>
            </a:r>
            <a:r>
              <a:rPr lang="zh-CN" altLang="zh-CN" dirty="0"/>
              <a:t>前面加上</a:t>
            </a:r>
            <a:r>
              <a:rPr lang="en-US" altLang="zh-CN" dirty="0"/>
              <a:t>public</a:t>
            </a:r>
            <a:r>
              <a:rPr lang="zh-CN" altLang="zh-CN" dirty="0"/>
              <a:t>关键字，就称这样的类是一个</a:t>
            </a:r>
            <a:r>
              <a:rPr lang="en-US" altLang="zh-CN" dirty="0"/>
              <a:t>public </a:t>
            </a:r>
            <a:r>
              <a:rPr lang="zh-CN" altLang="zh-CN" dirty="0"/>
              <a:t>类，如：</a:t>
            </a:r>
          </a:p>
          <a:p>
            <a:r>
              <a:rPr lang="en-US" altLang="zh-CN" b="1" dirty="0"/>
              <a:t>public class A </a:t>
            </a:r>
            <a:endParaRPr lang="zh-CN" altLang="zh-CN" b="1" dirty="0"/>
          </a:p>
          <a:p>
            <a:r>
              <a:rPr lang="en-US" altLang="zh-CN" b="1" dirty="0"/>
              <a:t>{ </a:t>
            </a:r>
            <a:r>
              <a:rPr lang="en-US" altLang="zh-CN" b="1" dirty="0" smtClean="0"/>
              <a:t>     …</a:t>
            </a:r>
            <a:endParaRPr lang="zh-CN" altLang="zh-CN" b="1" dirty="0"/>
          </a:p>
          <a:p>
            <a:r>
              <a:rPr lang="en-US" altLang="zh-CN" b="1" dirty="0"/>
              <a:t>}</a:t>
            </a:r>
            <a:endParaRPr lang="zh-CN" altLang="zh-CN" b="1" dirty="0"/>
          </a:p>
          <a:p>
            <a:r>
              <a:rPr lang="zh-CN" altLang="zh-CN" dirty="0"/>
              <a:t>可以在任何另外一个类中，使用</a:t>
            </a:r>
            <a:r>
              <a:rPr lang="en-US" altLang="zh-CN" dirty="0"/>
              <a:t>public</a:t>
            </a:r>
            <a:r>
              <a:rPr lang="zh-CN" altLang="zh-CN" dirty="0"/>
              <a:t>类创建对象。如果一个类不加</a:t>
            </a:r>
            <a:r>
              <a:rPr lang="en-US" altLang="zh-CN" dirty="0"/>
              <a:t>public</a:t>
            </a:r>
            <a:r>
              <a:rPr lang="zh-CN" altLang="zh-CN" dirty="0"/>
              <a:t>修饰，如：</a:t>
            </a:r>
          </a:p>
          <a:p>
            <a:r>
              <a:rPr lang="en-US" altLang="zh-CN" b="1" dirty="0"/>
              <a:t>class A </a:t>
            </a:r>
            <a:endParaRPr lang="zh-CN" altLang="zh-CN" b="1" dirty="0"/>
          </a:p>
          <a:p>
            <a:r>
              <a:rPr lang="en-US" altLang="zh-CN" b="1" dirty="0" smtClean="0"/>
              <a:t>{     … </a:t>
            </a:r>
            <a:endParaRPr lang="zh-CN" altLang="zh-CN" b="1" dirty="0"/>
          </a:p>
          <a:p>
            <a:r>
              <a:rPr lang="en-US" altLang="zh-CN" b="1" dirty="0"/>
              <a:t>}</a:t>
            </a:r>
            <a:endParaRPr lang="zh-CN" altLang="zh-CN" b="1" dirty="0"/>
          </a:p>
          <a:p>
            <a:r>
              <a:rPr lang="zh-CN" altLang="zh-CN" dirty="0"/>
              <a:t>这样的类被称作友好类，那么另外一个类中使用友好类创建对象时，要保证它们是在同一包中。</a:t>
            </a:r>
          </a:p>
        </p:txBody>
      </p:sp>
      <p:sp>
        <p:nvSpPr>
          <p:cNvPr id="17" name="左箭头 16"/>
          <p:cNvSpPr/>
          <p:nvPr/>
        </p:nvSpPr>
        <p:spPr>
          <a:xfrm>
            <a:off x="2136502" y="3752166"/>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5536" y="4581128"/>
            <a:ext cx="8633046"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smtClean="0"/>
              <a:t>注：①不能用</a:t>
            </a:r>
            <a:r>
              <a:rPr lang="en-US" altLang="zh-CN" dirty="0" smtClean="0"/>
              <a:t>protected</a:t>
            </a:r>
            <a:r>
              <a:rPr lang="zh-CN" altLang="en-US" dirty="0" smtClean="0"/>
              <a:t>和</a:t>
            </a:r>
            <a:r>
              <a:rPr lang="en-US" altLang="zh-CN" dirty="0" smtClean="0"/>
              <a:t>private</a:t>
            </a:r>
            <a:r>
              <a:rPr lang="zh-CN" altLang="en-US" dirty="0" smtClean="0"/>
              <a:t>修饰类（不包括后面讲的内部类</a:t>
            </a:r>
            <a:r>
              <a:rPr lang="en-US" altLang="zh-CN" dirty="0" smtClean="0"/>
              <a:t>Inner class</a:t>
            </a:r>
            <a:r>
              <a:rPr lang="zh-CN" altLang="en-US" dirty="0" smtClean="0"/>
              <a:t>）。</a:t>
            </a:r>
          </a:p>
          <a:p>
            <a:r>
              <a:rPr lang="zh-CN" altLang="en-US" dirty="0" smtClean="0"/>
              <a:t>②访问限制修饰符按访问权限从高到低的排列顺序是：</a:t>
            </a:r>
            <a:endParaRPr lang="en-US" altLang="zh-CN" dirty="0" smtClean="0"/>
          </a:p>
          <a:p>
            <a:r>
              <a:rPr lang="en-US" altLang="zh-CN" dirty="0" smtClean="0"/>
              <a:t>public</a:t>
            </a:r>
            <a:r>
              <a:rPr lang="zh-CN" altLang="en-US" dirty="0" smtClean="0"/>
              <a:t>、</a:t>
            </a:r>
            <a:r>
              <a:rPr lang="en-US" altLang="zh-CN" dirty="0" smtClean="0"/>
              <a:t>protected</a:t>
            </a:r>
            <a:r>
              <a:rPr lang="zh-CN" altLang="en-US" dirty="0" smtClean="0"/>
              <a:t>、友好的、</a:t>
            </a:r>
            <a:r>
              <a:rPr lang="en-US" altLang="zh-CN" dirty="0" smtClean="0"/>
              <a:t>private</a:t>
            </a:r>
            <a:r>
              <a:rPr lang="zh-CN" altLang="en-US" dirty="0" smtClean="0"/>
              <a:t>。</a:t>
            </a:r>
            <a:endParaRPr lang="zh-CN" altLang="en-US" dirty="0"/>
          </a:p>
        </p:txBody>
      </p:sp>
    </p:spTree>
    <p:extLst>
      <p:ext uri="{BB962C8B-B14F-4D97-AF65-F5344CB8AC3E}">
        <p14:creationId xmlns:p14="http://schemas.microsoft.com/office/powerpoint/2010/main" val="26017956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66233"/>
            <a:ext cx="4248472" cy="1162050"/>
          </a:xfrm>
        </p:spPr>
        <p:txBody>
          <a:bodyPr>
            <a:normAutofit fontScale="90000"/>
          </a:bodyPr>
          <a:lstStyle/>
          <a:p>
            <a:pPr lvl="1" algn="l" rtl="0">
              <a:spcBef>
                <a:spcPct val="0"/>
              </a:spcBef>
            </a:pPr>
            <a:r>
              <a:rPr lang="en-US" altLang="zh-CN" sz="2400" b="1" dirty="0"/>
              <a:t>4.11 </a:t>
            </a:r>
            <a:r>
              <a:rPr lang="zh-CN" altLang="zh-CN" sz="2400" b="1" dirty="0"/>
              <a:t>基本类型的类包装</a:t>
            </a:r>
            <a:br>
              <a:rPr lang="zh-CN" altLang="zh-CN" sz="2400" b="1" dirty="0"/>
            </a:br>
            <a:r>
              <a:rPr lang="zh-CN" altLang="zh-CN" sz="2700" b="1" dirty="0"/>
              <a:t/>
            </a:r>
            <a:br>
              <a:rPr lang="zh-CN" altLang="zh-CN" sz="27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1" y="1124744"/>
            <a:ext cx="2123728" cy="4968552"/>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4.11.1 Double</a:t>
            </a:r>
            <a:r>
              <a:rPr lang="zh-CN" altLang="en-US" sz="1800" b="1" dirty="0" smtClean="0">
                <a:solidFill>
                  <a:srgbClr val="C00000"/>
                </a:solidFill>
              </a:rPr>
              <a:t>和</a:t>
            </a:r>
            <a:r>
              <a:rPr lang="en-US" altLang="zh-CN" sz="1800" b="1" dirty="0" smtClean="0">
                <a:solidFill>
                  <a:srgbClr val="C00000"/>
                </a:solidFill>
              </a:rPr>
              <a:t>Float</a:t>
            </a:r>
            <a:r>
              <a:rPr lang="zh-CN" altLang="en-US" sz="1800" b="1" dirty="0" smtClean="0">
                <a:solidFill>
                  <a:srgbClr val="C00000"/>
                </a:solidFill>
              </a:rPr>
              <a:t>类</a:t>
            </a:r>
          </a:p>
          <a:p>
            <a:endParaRPr lang="en-US" altLang="zh-CN" sz="1800" b="1" dirty="0" smtClean="0">
              <a:solidFill>
                <a:srgbClr val="0070C0"/>
              </a:solidFill>
            </a:endParaRPr>
          </a:p>
          <a:p>
            <a:endParaRPr lang="en-US" altLang="zh-CN" sz="1800" b="1" dirty="0">
              <a:solidFill>
                <a:srgbClr val="0070C0"/>
              </a:solidFill>
            </a:endParaRPr>
          </a:p>
          <a:p>
            <a:endParaRPr lang="en-US" altLang="zh-CN" sz="1800" b="1" dirty="0" smtClean="0">
              <a:solidFill>
                <a:srgbClr val="0070C0"/>
              </a:solidFill>
            </a:endParaRPr>
          </a:p>
          <a:p>
            <a:endParaRPr lang="en-US" altLang="zh-CN" sz="1800" b="1" dirty="0">
              <a:solidFill>
                <a:srgbClr val="0070C0"/>
              </a:solidFill>
            </a:endParaRPr>
          </a:p>
          <a:p>
            <a:endParaRPr lang="en-US" altLang="zh-CN" sz="1800" b="1" dirty="0" smtClean="0">
              <a:solidFill>
                <a:srgbClr val="0070C0"/>
              </a:solidFill>
            </a:endParaRPr>
          </a:p>
          <a:p>
            <a:r>
              <a:rPr lang="en-US" altLang="zh-CN" sz="1800" b="1" dirty="0" smtClean="0">
                <a:solidFill>
                  <a:srgbClr val="C00000"/>
                </a:solidFill>
              </a:rPr>
              <a:t>4.11.2 Byte</a:t>
            </a:r>
            <a:r>
              <a:rPr lang="zh-CN" altLang="en-US" sz="1800" b="1" dirty="0" smtClean="0">
                <a:solidFill>
                  <a:srgbClr val="C00000"/>
                </a:solidFill>
              </a:rPr>
              <a:t>、</a:t>
            </a:r>
            <a:r>
              <a:rPr lang="en-US" altLang="zh-CN" sz="1800" b="1" dirty="0" smtClean="0">
                <a:solidFill>
                  <a:srgbClr val="C00000"/>
                </a:solidFill>
              </a:rPr>
              <a:t>Short </a:t>
            </a:r>
            <a:r>
              <a:rPr lang="zh-CN" altLang="en-US" sz="1800" b="1" dirty="0" smtClean="0">
                <a:solidFill>
                  <a:srgbClr val="C00000"/>
                </a:solidFill>
              </a:rPr>
              <a:t>、</a:t>
            </a:r>
            <a:r>
              <a:rPr lang="en-US" altLang="zh-CN" sz="1800" b="1" dirty="0" smtClean="0">
                <a:solidFill>
                  <a:srgbClr val="C00000"/>
                </a:solidFill>
              </a:rPr>
              <a:t>Integer</a:t>
            </a:r>
            <a:r>
              <a:rPr lang="zh-CN" altLang="en-US" sz="1800" b="1" dirty="0" smtClean="0">
                <a:solidFill>
                  <a:srgbClr val="C00000"/>
                </a:solidFill>
              </a:rPr>
              <a:t>、</a:t>
            </a:r>
            <a:r>
              <a:rPr lang="en-US" altLang="zh-CN" sz="1800" b="1" dirty="0" smtClean="0">
                <a:solidFill>
                  <a:srgbClr val="C00000"/>
                </a:solidFill>
              </a:rPr>
              <a:t>Long</a:t>
            </a:r>
            <a:r>
              <a:rPr lang="zh-CN" altLang="en-US" sz="1800" b="1" dirty="0" smtClean="0">
                <a:solidFill>
                  <a:srgbClr val="C00000"/>
                </a:solidFill>
              </a:rPr>
              <a:t>类</a:t>
            </a:r>
          </a:p>
          <a:p>
            <a:endParaRPr lang="en-US" altLang="zh-CN" sz="1800" b="1" dirty="0" smtClean="0">
              <a:solidFill>
                <a:srgbClr val="C00000"/>
              </a:solidFill>
            </a:endParaRPr>
          </a:p>
          <a:p>
            <a:endParaRPr lang="en-US" altLang="zh-CN" sz="1800" b="1" dirty="0" smtClean="0">
              <a:solidFill>
                <a:srgbClr val="C00000"/>
              </a:solidFill>
            </a:endParaRPr>
          </a:p>
          <a:p>
            <a:endParaRPr lang="en-US" altLang="zh-CN" sz="1800" b="1" dirty="0" smtClean="0">
              <a:solidFill>
                <a:srgbClr val="C00000"/>
              </a:solidFill>
            </a:endParaRPr>
          </a:p>
          <a:p>
            <a:r>
              <a:rPr lang="en-US" altLang="zh-CN" sz="1800" b="1" dirty="0" smtClean="0">
                <a:solidFill>
                  <a:srgbClr val="C00000"/>
                </a:solidFill>
              </a:rPr>
              <a:t>4.11.3 Character</a:t>
            </a:r>
            <a:r>
              <a:rPr lang="zh-CN" altLang="en-US" sz="1800" b="1" dirty="0" smtClean="0">
                <a:solidFill>
                  <a:srgbClr val="C00000"/>
                </a:solidFill>
              </a:rPr>
              <a:t>类</a:t>
            </a:r>
          </a:p>
          <a:p>
            <a:r>
              <a:rPr lang="en-US" altLang="zh-CN" sz="1800" b="1" dirty="0" smtClean="0">
                <a:solidFill>
                  <a:srgbClr val="0070C0"/>
                </a:solidFill>
              </a:rPr>
              <a:t>4.11.4 </a:t>
            </a:r>
            <a:r>
              <a:rPr lang="zh-CN" altLang="en-US" sz="1800" b="1" dirty="0" smtClean="0">
                <a:solidFill>
                  <a:srgbClr val="0070C0"/>
                </a:solidFill>
              </a:rPr>
              <a:t>自动装箱与拆箱</a:t>
            </a:r>
            <a:endParaRPr lang="zh-CN" altLang="en-US" dirty="0">
              <a:solidFill>
                <a:srgbClr val="0070C0"/>
              </a:solidFill>
            </a:endParaRPr>
          </a:p>
        </p:txBody>
      </p:sp>
      <p:sp>
        <p:nvSpPr>
          <p:cNvPr id="7" name="矩形 6"/>
          <p:cNvSpPr/>
          <p:nvPr/>
        </p:nvSpPr>
        <p:spPr>
          <a:xfrm>
            <a:off x="2483768" y="607527"/>
            <a:ext cx="6588224"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smtClean="0"/>
              <a:t>提供</a:t>
            </a:r>
            <a:r>
              <a:rPr lang="zh-CN" altLang="zh-CN" dirty="0"/>
              <a:t>了基本数据类型相关的类</a:t>
            </a:r>
            <a:r>
              <a:rPr lang="zh-CN" altLang="zh-CN" dirty="0" smtClean="0"/>
              <a:t>，这些</a:t>
            </a:r>
            <a:r>
              <a:rPr lang="zh-CN" altLang="zh-CN" dirty="0"/>
              <a:t>类在</a:t>
            </a:r>
            <a:r>
              <a:rPr lang="en-US" altLang="zh-CN" dirty="0" err="1"/>
              <a:t>java.lang</a:t>
            </a:r>
            <a:r>
              <a:rPr lang="zh-CN" altLang="zh-CN" dirty="0"/>
              <a:t>包中，分别是：</a:t>
            </a:r>
            <a:r>
              <a:rPr lang="en-US" altLang="zh-CN" dirty="0"/>
              <a:t>Byte</a:t>
            </a:r>
            <a:r>
              <a:rPr lang="zh-CN" altLang="zh-CN" dirty="0"/>
              <a:t>、</a:t>
            </a:r>
            <a:r>
              <a:rPr lang="en-US" altLang="zh-CN" dirty="0"/>
              <a:t>Integer</a:t>
            </a:r>
            <a:r>
              <a:rPr lang="zh-CN" altLang="zh-CN" dirty="0"/>
              <a:t>、</a:t>
            </a:r>
            <a:r>
              <a:rPr lang="en-US" altLang="zh-CN" dirty="0"/>
              <a:t>Short</a:t>
            </a:r>
            <a:r>
              <a:rPr lang="zh-CN" altLang="zh-CN" dirty="0"/>
              <a:t>、</a:t>
            </a:r>
            <a:r>
              <a:rPr lang="en-US" altLang="zh-CN" dirty="0"/>
              <a:t>Long</a:t>
            </a:r>
            <a:r>
              <a:rPr lang="zh-CN" altLang="zh-CN" dirty="0"/>
              <a:t>、</a:t>
            </a:r>
            <a:r>
              <a:rPr lang="en-US" altLang="zh-CN" dirty="0"/>
              <a:t>Float</a:t>
            </a:r>
            <a:r>
              <a:rPr lang="zh-CN" altLang="zh-CN" dirty="0"/>
              <a:t>、</a:t>
            </a:r>
            <a:r>
              <a:rPr lang="en-US" altLang="zh-CN" dirty="0"/>
              <a:t>Double</a:t>
            </a:r>
            <a:r>
              <a:rPr lang="zh-CN" altLang="zh-CN" dirty="0"/>
              <a:t>和</a:t>
            </a:r>
            <a:r>
              <a:rPr lang="en-US" altLang="zh-CN" dirty="0"/>
              <a:t>Character</a:t>
            </a:r>
            <a:r>
              <a:rPr lang="zh-CN" altLang="zh-CN" dirty="0"/>
              <a:t>类</a:t>
            </a:r>
            <a:r>
              <a:rPr lang="en-US" altLang="zh-CN" dirty="0" smtClean="0"/>
              <a:t>.</a:t>
            </a:r>
            <a:endParaRPr lang="zh-CN" altLang="en-US" b="1" dirty="0"/>
          </a:p>
        </p:txBody>
      </p:sp>
      <p:sp>
        <p:nvSpPr>
          <p:cNvPr id="3" name="左箭头 2"/>
          <p:cNvSpPr/>
          <p:nvPr/>
        </p:nvSpPr>
        <p:spPr>
          <a:xfrm>
            <a:off x="2123728" y="1275615"/>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86645" y="1275615"/>
            <a:ext cx="6588224"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dirty="0"/>
              <a:t>可以使用</a:t>
            </a:r>
            <a:r>
              <a:rPr lang="en-US" altLang="zh-CN" dirty="0"/>
              <a:t>Double</a:t>
            </a:r>
            <a:r>
              <a:rPr lang="zh-CN" altLang="zh-CN" dirty="0"/>
              <a:t>类的构造方法：</a:t>
            </a:r>
          </a:p>
          <a:p>
            <a:r>
              <a:rPr lang="en-US" altLang="zh-CN" dirty="0" smtClean="0"/>
              <a:t>        </a:t>
            </a:r>
            <a:r>
              <a:rPr lang="en-US" altLang="zh-CN" b="1" dirty="0" smtClean="0">
                <a:solidFill>
                  <a:srgbClr val="C00000"/>
                </a:solidFill>
              </a:rPr>
              <a:t>Double(double </a:t>
            </a:r>
            <a:r>
              <a:rPr lang="en-US" altLang="zh-CN" b="1" dirty="0" err="1">
                <a:solidFill>
                  <a:srgbClr val="C00000"/>
                </a:solidFill>
              </a:rPr>
              <a:t>num</a:t>
            </a:r>
            <a:r>
              <a:rPr lang="en-US" altLang="zh-CN" b="1" dirty="0">
                <a:solidFill>
                  <a:srgbClr val="C00000"/>
                </a:solidFill>
              </a:rPr>
              <a:t>)</a:t>
            </a:r>
            <a:endParaRPr lang="zh-CN" altLang="zh-CN" b="1" dirty="0">
              <a:solidFill>
                <a:srgbClr val="C00000"/>
              </a:solidFill>
            </a:endParaRPr>
          </a:p>
          <a:p>
            <a:r>
              <a:rPr lang="zh-CN" altLang="zh-CN" dirty="0"/>
              <a:t>创建一个</a:t>
            </a:r>
            <a:r>
              <a:rPr lang="en-US" altLang="zh-CN" dirty="0"/>
              <a:t>Double</a:t>
            </a:r>
            <a:r>
              <a:rPr lang="zh-CN" altLang="zh-CN" dirty="0"/>
              <a:t>类型的对象；使用</a:t>
            </a:r>
            <a:r>
              <a:rPr lang="en-US" altLang="zh-CN" dirty="0"/>
              <a:t>Float</a:t>
            </a:r>
            <a:r>
              <a:rPr lang="zh-CN" altLang="zh-CN" dirty="0"/>
              <a:t>类的构造方法：</a:t>
            </a:r>
          </a:p>
          <a:p>
            <a:r>
              <a:rPr lang="en-US" altLang="zh-CN" b="1" dirty="0" smtClean="0">
                <a:solidFill>
                  <a:srgbClr val="C00000"/>
                </a:solidFill>
              </a:rPr>
              <a:t>        Float(float </a:t>
            </a:r>
            <a:r>
              <a:rPr lang="en-US" altLang="zh-CN" b="1" dirty="0" err="1">
                <a:solidFill>
                  <a:srgbClr val="C00000"/>
                </a:solidFill>
              </a:rPr>
              <a:t>num</a:t>
            </a:r>
            <a:r>
              <a:rPr lang="en-US" altLang="zh-CN" b="1" dirty="0">
                <a:solidFill>
                  <a:srgbClr val="C00000"/>
                </a:solidFill>
              </a:rPr>
              <a:t>)</a:t>
            </a:r>
            <a:endParaRPr lang="zh-CN" altLang="zh-CN" b="1" dirty="0">
              <a:solidFill>
                <a:srgbClr val="C00000"/>
              </a:solidFill>
            </a:endParaRPr>
          </a:p>
          <a:p>
            <a:r>
              <a:rPr lang="zh-CN" altLang="zh-CN" dirty="0"/>
              <a:t>创建一个</a:t>
            </a:r>
            <a:r>
              <a:rPr lang="en-US" altLang="zh-CN" dirty="0"/>
              <a:t>Float</a:t>
            </a:r>
            <a:r>
              <a:rPr lang="zh-CN" altLang="zh-CN" dirty="0"/>
              <a:t>类型的对象。</a:t>
            </a:r>
            <a:r>
              <a:rPr lang="en-US" altLang="zh-CN" dirty="0"/>
              <a:t>Double</a:t>
            </a:r>
            <a:r>
              <a:rPr lang="zh-CN" altLang="zh-CN" dirty="0"/>
              <a:t>对象</a:t>
            </a:r>
            <a:r>
              <a:rPr lang="zh-CN" altLang="zh-CN" b="1" dirty="0"/>
              <a:t>调用</a:t>
            </a:r>
            <a:r>
              <a:rPr lang="en-US" altLang="zh-CN" b="1" dirty="0" err="1"/>
              <a:t>doubleValue</a:t>
            </a:r>
            <a:r>
              <a:rPr lang="en-US" altLang="zh-CN" b="1" dirty="0"/>
              <a:t>()</a:t>
            </a:r>
            <a:r>
              <a:rPr lang="zh-CN" altLang="zh-CN" dirty="0"/>
              <a:t>方法可以返回该对象含有的</a:t>
            </a:r>
            <a:r>
              <a:rPr lang="en-US" altLang="zh-CN" dirty="0"/>
              <a:t>double</a:t>
            </a:r>
            <a:r>
              <a:rPr lang="zh-CN" altLang="zh-CN" dirty="0"/>
              <a:t>型数据；</a:t>
            </a:r>
            <a:r>
              <a:rPr lang="en-US" altLang="zh-CN" dirty="0"/>
              <a:t>Float</a:t>
            </a:r>
            <a:r>
              <a:rPr lang="zh-CN" altLang="zh-CN" dirty="0"/>
              <a:t>对象调用</a:t>
            </a:r>
            <a:r>
              <a:rPr lang="en-US" altLang="zh-CN" b="1" dirty="0" err="1"/>
              <a:t>floatValue</a:t>
            </a:r>
            <a:r>
              <a:rPr lang="en-US" altLang="zh-CN" b="1" dirty="0"/>
              <a:t>(</a:t>
            </a:r>
            <a:r>
              <a:rPr lang="en-US" altLang="zh-CN" dirty="0"/>
              <a:t>)</a:t>
            </a:r>
            <a:r>
              <a:rPr lang="zh-CN" altLang="zh-CN" dirty="0"/>
              <a:t>方法可以返回该对象含有的</a:t>
            </a:r>
            <a:r>
              <a:rPr lang="en-US" altLang="zh-CN" dirty="0"/>
              <a:t>float</a:t>
            </a:r>
            <a:r>
              <a:rPr lang="zh-CN" altLang="zh-CN" dirty="0"/>
              <a:t>型</a:t>
            </a:r>
            <a:r>
              <a:rPr lang="zh-CN" altLang="zh-CN" dirty="0" smtClean="0"/>
              <a:t>数据</a:t>
            </a:r>
            <a:r>
              <a:rPr lang="en-US" altLang="zh-CN" dirty="0" smtClean="0"/>
              <a:t>.</a:t>
            </a:r>
            <a:endParaRPr lang="zh-CN" altLang="en-US" dirty="0"/>
          </a:p>
        </p:txBody>
      </p:sp>
      <p:sp>
        <p:nvSpPr>
          <p:cNvPr id="12" name="矩形 11"/>
          <p:cNvSpPr/>
          <p:nvPr/>
        </p:nvSpPr>
        <p:spPr>
          <a:xfrm>
            <a:off x="2486644" y="3333104"/>
            <a:ext cx="6585348"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下述构造</a:t>
            </a:r>
            <a:r>
              <a:rPr lang="zh-CN" altLang="zh-CN" dirty="0" smtClean="0"/>
              <a:t>方法可以</a:t>
            </a:r>
            <a:r>
              <a:rPr lang="zh-CN" altLang="zh-CN" dirty="0"/>
              <a:t>创建</a:t>
            </a:r>
            <a:r>
              <a:rPr lang="en-US" altLang="zh-CN" dirty="0"/>
              <a:t>Byte</a:t>
            </a:r>
            <a:r>
              <a:rPr lang="zh-CN" altLang="zh-CN" dirty="0"/>
              <a:t>、</a:t>
            </a:r>
            <a:r>
              <a:rPr lang="en-US" altLang="zh-CN" dirty="0"/>
              <a:t>Integer</a:t>
            </a:r>
            <a:r>
              <a:rPr lang="zh-CN" altLang="zh-CN" dirty="0"/>
              <a:t>、</a:t>
            </a:r>
            <a:r>
              <a:rPr lang="en-US" altLang="zh-CN" dirty="0"/>
              <a:t>Short</a:t>
            </a:r>
            <a:r>
              <a:rPr lang="zh-CN" altLang="zh-CN" dirty="0"/>
              <a:t>和</a:t>
            </a:r>
            <a:r>
              <a:rPr lang="en-US" altLang="zh-CN" dirty="0"/>
              <a:t>Long</a:t>
            </a:r>
            <a:r>
              <a:rPr lang="zh-CN" altLang="zh-CN" dirty="0"/>
              <a:t>类型的对象：</a:t>
            </a:r>
          </a:p>
          <a:p>
            <a:r>
              <a:rPr lang="en-US" altLang="zh-CN" b="1" dirty="0">
                <a:solidFill>
                  <a:srgbClr val="C00000"/>
                </a:solidFill>
              </a:rPr>
              <a:t>Byte(byte </a:t>
            </a:r>
            <a:r>
              <a:rPr lang="en-US" altLang="zh-CN" b="1" dirty="0" err="1">
                <a:solidFill>
                  <a:srgbClr val="C00000"/>
                </a:solidFill>
              </a:rPr>
              <a:t>num</a:t>
            </a:r>
            <a:r>
              <a:rPr lang="en-US" altLang="zh-CN" b="1" dirty="0" smtClean="0">
                <a:solidFill>
                  <a:srgbClr val="C00000"/>
                </a:solidFill>
              </a:rPr>
              <a:t>)  Short(short </a:t>
            </a:r>
            <a:r>
              <a:rPr lang="en-US" altLang="zh-CN" b="1" dirty="0" err="1">
                <a:solidFill>
                  <a:srgbClr val="C00000"/>
                </a:solidFill>
              </a:rPr>
              <a:t>num</a:t>
            </a:r>
            <a:r>
              <a:rPr lang="en-US" altLang="zh-CN" b="1" dirty="0" smtClean="0">
                <a:solidFill>
                  <a:srgbClr val="C00000"/>
                </a:solidFill>
              </a:rPr>
              <a:t>)  Integer(</a:t>
            </a:r>
            <a:r>
              <a:rPr lang="en-US" altLang="zh-CN" b="1" dirty="0" err="1" smtClean="0">
                <a:solidFill>
                  <a:srgbClr val="C00000"/>
                </a:solidFill>
              </a:rPr>
              <a:t>int</a:t>
            </a:r>
            <a:r>
              <a:rPr lang="en-US" altLang="zh-CN" b="1" dirty="0" smtClean="0">
                <a:solidFill>
                  <a:srgbClr val="C00000"/>
                </a:solidFill>
              </a:rPr>
              <a:t> </a:t>
            </a:r>
            <a:r>
              <a:rPr lang="en-US" altLang="zh-CN" b="1" dirty="0" err="1">
                <a:solidFill>
                  <a:srgbClr val="C00000"/>
                </a:solidFill>
              </a:rPr>
              <a:t>num</a:t>
            </a:r>
            <a:r>
              <a:rPr lang="en-US" altLang="zh-CN" b="1" dirty="0" smtClean="0">
                <a:solidFill>
                  <a:srgbClr val="C00000"/>
                </a:solidFill>
              </a:rPr>
              <a:t>) Long(long </a:t>
            </a:r>
            <a:r>
              <a:rPr lang="en-US" altLang="zh-CN" b="1" dirty="0" err="1">
                <a:solidFill>
                  <a:srgbClr val="C00000"/>
                </a:solidFill>
              </a:rPr>
              <a:t>num</a:t>
            </a:r>
            <a:r>
              <a:rPr lang="en-US" altLang="zh-CN" b="1" dirty="0">
                <a:solidFill>
                  <a:srgbClr val="C00000"/>
                </a:solidFill>
              </a:rPr>
              <a:t>)</a:t>
            </a:r>
            <a:endParaRPr lang="zh-CN" altLang="zh-CN" b="1" dirty="0">
              <a:solidFill>
                <a:srgbClr val="C00000"/>
              </a:solidFill>
            </a:endParaRPr>
          </a:p>
          <a:p>
            <a:r>
              <a:rPr lang="en-US" altLang="zh-CN" dirty="0"/>
              <a:t> </a:t>
            </a:r>
            <a:r>
              <a:rPr lang="en-US" altLang="zh-CN" dirty="0" smtClean="0"/>
              <a:t>Byte</a:t>
            </a:r>
            <a:r>
              <a:rPr lang="zh-CN" altLang="zh-CN" dirty="0"/>
              <a:t>、</a:t>
            </a:r>
            <a:r>
              <a:rPr lang="en-US" altLang="zh-CN" dirty="0"/>
              <a:t>Short</a:t>
            </a:r>
            <a:r>
              <a:rPr lang="zh-CN" altLang="zh-CN" dirty="0"/>
              <a:t>、</a:t>
            </a:r>
            <a:r>
              <a:rPr lang="en-US" altLang="zh-CN" dirty="0"/>
              <a:t>Integer</a:t>
            </a:r>
            <a:r>
              <a:rPr lang="zh-CN" altLang="zh-CN" dirty="0"/>
              <a:t>和</a:t>
            </a:r>
            <a:r>
              <a:rPr lang="en-US" altLang="zh-CN" dirty="0"/>
              <a:t>Long</a:t>
            </a:r>
            <a:r>
              <a:rPr lang="zh-CN" altLang="zh-CN" dirty="0"/>
              <a:t>对象分别调用</a:t>
            </a:r>
            <a:r>
              <a:rPr lang="en-US" altLang="zh-CN" dirty="0" err="1"/>
              <a:t>byteValue</a:t>
            </a:r>
            <a:r>
              <a:rPr lang="en-US" altLang="zh-CN" dirty="0"/>
              <a:t> ()</a:t>
            </a:r>
            <a:r>
              <a:rPr lang="zh-CN" altLang="zh-CN" dirty="0"/>
              <a:t>、</a:t>
            </a:r>
            <a:r>
              <a:rPr lang="en-US" altLang="zh-CN" dirty="0" err="1"/>
              <a:t>shortValue</a:t>
            </a:r>
            <a:r>
              <a:rPr lang="en-US" altLang="zh-CN" dirty="0"/>
              <a:t>()</a:t>
            </a:r>
            <a:r>
              <a:rPr lang="zh-CN" altLang="zh-CN" dirty="0"/>
              <a:t>、</a:t>
            </a:r>
            <a:r>
              <a:rPr lang="en-US" altLang="zh-CN" dirty="0" err="1"/>
              <a:t>intValue</a:t>
            </a:r>
            <a:r>
              <a:rPr lang="en-US" altLang="zh-CN" dirty="0"/>
              <a:t>()</a:t>
            </a:r>
            <a:r>
              <a:rPr lang="zh-CN" altLang="zh-CN" dirty="0"/>
              <a:t>和</a:t>
            </a:r>
            <a:r>
              <a:rPr lang="en-US" altLang="zh-CN" dirty="0" err="1"/>
              <a:t>longValue</a:t>
            </a:r>
            <a:r>
              <a:rPr lang="en-US" altLang="zh-CN" dirty="0"/>
              <a:t> ()</a:t>
            </a:r>
            <a:r>
              <a:rPr lang="zh-CN" altLang="zh-CN" dirty="0"/>
              <a:t>方法</a:t>
            </a:r>
            <a:r>
              <a:rPr lang="zh-CN" altLang="zh-CN" dirty="0" smtClean="0"/>
              <a:t>返回对象</a:t>
            </a:r>
            <a:r>
              <a:rPr lang="zh-CN" altLang="zh-CN" dirty="0"/>
              <a:t>含有的基本型数据。</a:t>
            </a:r>
          </a:p>
        </p:txBody>
      </p:sp>
      <p:sp>
        <p:nvSpPr>
          <p:cNvPr id="13" name="矩形 12"/>
          <p:cNvSpPr/>
          <p:nvPr/>
        </p:nvSpPr>
        <p:spPr>
          <a:xfrm>
            <a:off x="2483768" y="4810432"/>
            <a:ext cx="6588224"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使用</a:t>
            </a:r>
            <a:r>
              <a:rPr lang="en-US" altLang="zh-CN" dirty="0"/>
              <a:t>Character</a:t>
            </a:r>
            <a:r>
              <a:rPr lang="zh-CN" altLang="zh-CN" dirty="0"/>
              <a:t>类的构造方法：</a:t>
            </a:r>
          </a:p>
          <a:p>
            <a:r>
              <a:rPr lang="en-US" altLang="zh-CN" b="1" dirty="0" smtClean="0">
                <a:solidFill>
                  <a:srgbClr val="C00000"/>
                </a:solidFill>
              </a:rPr>
              <a:t>          Character(char </a:t>
            </a:r>
            <a:r>
              <a:rPr lang="en-US" altLang="zh-CN" b="1" dirty="0">
                <a:solidFill>
                  <a:srgbClr val="C00000"/>
                </a:solidFill>
              </a:rPr>
              <a:t>c)</a:t>
            </a:r>
            <a:endParaRPr lang="zh-CN" altLang="zh-CN" b="1" dirty="0">
              <a:solidFill>
                <a:srgbClr val="C00000"/>
              </a:solidFill>
            </a:endParaRPr>
          </a:p>
          <a:p>
            <a:r>
              <a:rPr lang="zh-CN" altLang="zh-CN" dirty="0"/>
              <a:t>创建一个</a:t>
            </a:r>
            <a:r>
              <a:rPr lang="en-US" altLang="zh-CN" dirty="0"/>
              <a:t>Character</a:t>
            </a:r>
            <a:r>
              <a:rPr lang="zh-CN" altLang="zh-CN" dirty="0"/>
              <a:t>类型的对象。</a:t>
            </a:r>
            <a:r>
              <a:rPr lang="en-US" altLang="zh-CN" dirty="0"/>
              <a:t>Character</a:t>
            </a:r>
            <a:r>
              <a:rPr lang="zh-CN" altLang="zh-CN" dirty="0"/>
              <a:t>对象调用</a:t>
            </a:r>
            <a:r>
              <a:rPr lang="en-US" altLang="zh-CN" dirty="0" err="1"/>
              <a:t>charValue</a:t>
            </a:r>
            <a:r>
              <a:rPr lang="en-US" altLang="zh-CN" dirty="0"/>
              <a:t>()</a:t>
            </a:r>
            <a:r>
              <a:rPr lang="zh-CN" altLang="zh-CN" dirty="0"/>
              <a:t>方法可以返回该对象含有的</a:t>
            </a:r>
            <a:r>
              <a:rPr lang="en-US" altLang="zh-CN" dirty="0"/>
              <a:t>char</a:t>
            </a:r>
            <a:r>
              <a:rPr lang="zh-CN" altLang="zh-CN" dirty="0"/>
              <a:t>型数据</a:t>
            </a:r>
            <a:endParaRPr lang="zh-CN" altLang="en-US" dirty="0"/>
          </a:p>
        </p:txBody>
      </p:sp>
      <p:sp>
        <p:nvSpPr>
          <p:cNvPr id="14" name="矩形 13"/>
          <p:cNvSpPr/>
          <p:nvPr/>
        </p:nvSpPr>
        <p:spPr>
          <a:xfrm>
            <a:off x="2486644" y="6020234"/>
            <a:ext cx="6405835" cy="646331"/>
          </a:xfrm>
          <a:prstGeom prst="rect">
            <a:avLst/>
          </a:prstGeom>
        </p:spPr>
        <p:txBody>
          <a:bodyPr wrap="square">
            <a:spAutoFit/>
          </a:bodyPr>
          <a:lstStyle/>
          <a:p>
            <a:r>
              <a:rPr lang="zh-CN" altLang="zh-CN" dirty="0">
                <a:hlinkClick r:id="rId2" action="ppaction://hlinkfile"/>
              </a:rPr>
              <a:t>例子</a:t>
            </a:r>
            <a:r>
              <a:rPr lang="en-US" altLang="zh-CN" dirty="0">
                <a:hlinkClick r:id="rId2" action="ppaction://hlinkfile"/>
              </a:rPr>
              <a:t>18</a:t>
            </a:r>
            <a:r>
              <a:rPr lang="zh-CN" altLang="zh-CN" dirty="0"/>
              <a:t>中，将一个字符数组中的小写字母变成大写字母，并将大写字母变成小写字母</a:t>
            </a:r>
            <a:endParaRPr lang="zh-CN" altLang="en-US" dirty="0"/>
          </a:p>
        </p:txBody>
      </p:sp>
      <p:sp>
        <p:nvSpPr>
          <p:cNvPr id="15" name="矩形 14"/>
          <p:cNvSpPr/>
          <p:nvPr/>
        </p:nvSpPr>
        <p:spPr>
          <a:xfrm>
            <a:off x="755576" y="6297233"/>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smtClean="0">
                <a:hlinkClick r:id="rId2" action="ppaction://hlinkfile"/>
              </a:rPr>
              <a:t>例子</a:t>
            </a:r>
            <a:r>
              <a:rPr lang="en-US" altLang="zh-CN" dirty="0" smtClean="0">
                <a:hlinkClick r:id="rId2" action="ppaction://hlinkfile"/>
              </a:rPr>
              <a:t>18</a:t>
            </a:r>
            <a:endParaRPr lang="zh-CN" altLang="en-US" dirty="0"/>
          </a:p>
        </p:txBody>
      </p:sp>
      <p:sp>
        <p:nvSpPr>
          <p:cNvPr id="16" name="左箭头 15"/>
          <p:cNvSpPr/>
          <p:nvPr/>
        </p:nvSpPr>
        <p:spPr>
          <a:xfrm>
            <a:off x="2096108" y="3645024"/>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箭头 16"/>
          <p:cNvSpPr/>
          <p:nvPr/>
        </p:nvSpPr>
        <p:spPr>
          <a:xfrm>
            <a:off x="2126605" y="5049180"/>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61369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66233"/>
            <a:ext cx="4248472" cy="1162050"/>
          </a:xfrm>
        </p:spPr>
        <p:txBody>
          <a:bodyPr>
            <a:normAutofit fontScale="90000"/>
          </a:bodyPr>
          <a:lstStyle/>
          <a:p>
            <a:pPr lvl="1" algn="l" rtl="0">
              <a:spcBef>
                <a:spcPct val="0"/>
              </a:spcBef>
            </a:pPr>
            <a:r>
              <a:rPr lang="en-US" altLang="zh-CN" sz="2400" b="1" dirty="0"/>
              <a:t>4.11 </a:t>
            </a:r>
            <a:r>
              <a:rPr lang="zh-CN" altLang="zh-CN" sz="2400" b="1" dirty="0"/>
              <a:t>基本类型的类包装</a:t>
            </a:r>
            <a:br>
              <a:rPr lang="zh-CN" altLang="zh-CN" sz="2400" b="1" dirty="0"/>
            </a:br>
            <a:r>
              <a:rPr lang="zh-CN" altLang="zh-CN" sz="2700" b="1" dirty="0"/>
              <a:t/>
            </a:r>
            <a:br>
              <a:rPr lang="zh-CN" altLang="zh-CN" sz="27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877" y="822664"/>
            <a:ext cx="2123728" cy="4968552"/>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4.11.1 Double</a:t>
            </a:r>
            <a:r>
              <a:rPr lang="zh-CN" altLang="en-US" sz="1800" b="1" dirty="0" smtClean="0">
                <a:solidFill>
                  <a:srgbClr val="0070C0"/>
                </a:solidFill>
              </a:rPr>
              <a:t>和</a:t>
            </a:r>
            <a:r>
              <a:rPr lang="en-US" altLang="zh-CN" sz="1800" b="1" dirty="0" smtClean="0">
                <a:solidFill>
                  <a:srgbClr val="0070C0"/>
                </a:solidFill>
              </a:rPr>
              <a:t>Float</a:t>
            </a:r>
            <a:r>
              <a:rPr lang="zh-CN" altLang="en-US" sz="1800" b="1" dirty="0" smtClean="0">
                <a:solidFill>
                  <a:srgbClr val="0070C0"/>
                </a:solidFill>
              </a:rPr>
              <a:t>类</a:t>
            </a:r>
            <a:endParaRPr lang="en-US" altLang="zh-CN" sz="1800" b="1" dirty="0" smtClean="0">
              <a:solidFill>
                <a:srgbClr val="0070C0"/>
              </a:solidFill>
            </a:endParaRPr>
          </a:p>
          <a:p>
            <a:r>
              <a:rPr lang="en-US" altLang="zh-CN" sz="1800" b="1" dirty="0" smtClean="0">
                <a:solidFill>
                  <a:srgbClr val="0070C0"/>
                </a:solidFill>
              </a:rPr>
              <a:t>4.11.2 Byte</a:t>
            </a:r>
            <a:r>
              <a:rPr lang="zh-CN" altLang="en-US" sz="1800" b="1" dirty="0" smtClean="0">
                <a:solidFill>
                  <a:srgbClr val="0070C0"/>
                </a:solidFill>
              </a:rPr>
              <a:t>、</a:t>
            </a:r>
            <a:r>
              <a:rPr lang="en-US" altLang="zh-CN" sz="1800" b="1" dirty="0" smtClean="0">
                <a:solidFill>
                  <a:srgbClr val="0070C0"/>
                </a:solidFill>
              </a:rPr>
              <a:t>Short </a:t>
            </a:r>
            <a:r>
              <a:rPr lang="zh-CN" altLang="en-US" sz="1800" b="1" dirty="0" smtClean="0">
                <a:solidFill>
                  <a:srgbClr val="0070C0"/>
                </a:solidFill>
              </a:rPr>
              <a:t>、</a:t>
            </a:r>
            <a:r>
              <a:rPr lang="en-US" altLang="zh-CN" sz="1800" b="1" dirty="0" smtClean="0">
                <a:solidFill>
                  <a:srgbClr val="0070C0"/>
                </a:solidFill>
              </a:rPr>
              <a:t>Integer</a:t>
            </a:r>
            <a:r>
              <a:rPr lang="zh-CN" altLang="en-US" sz="1800" b="1" dirty="0" smtClean="0">
                <a:solidFill>
                  <a:srgbClr val="0070C0"/>
                </a:solidFill>
              </a:rPr>
              <a:t>、</a:t>
            </a:r>
            <a:r>
              <a:rPr lang="en-US" altLang="zh-CN" sz="1800" b="1" dirty="0" smtClean="0">
                <a:solidFill>
                  <a:srgbClr val="0070C0"/>
                </a:solidFill>
              </a:rPr>
              <a:t>Long</a:t>
            </a:r>
            <a:r>
              <a:rPr lang="zh-CN" altLang="en-US" sz="1800" b="1" dirty="0" smtClean="0">
                <a:solidFill>
                  <a:srgbClr val="0070C0"/>
                </a:solidFill>
              </a:rPr>
              <a:t>类</a:t>
            </a:r>
          </a:p>
          <a:p>
            <a:r>
              <a:rPr lang="en-US" altLang="zh-CN" sz="1800" b="1" dirty="0" smtClean="0">
                <a:solidFill>
                  <a:srgbClr val="0070C0"/>
                </a:solidFill>
              </a:rPr>
              <a:t>4.11.3 Character</a:t>
            </a:r>
            <a:r>
              <a:rPr lang="zh-CN" altLang="en-US" sz="1800" b="1" dirty="0" smtClean="0">
                <a:solidFill>
                  <a:srgbClr val="0070C0"/>
                </a:solidFill>
              </a:rPr>
              <a:t>类</a:t>
            </a:r>
          </a:p>
          <a:p>
            <a:r>
              <a:rPr lang="en-US" altLang="zh-CN" sz="1800" b="1" dirty="0" smtClean="0">
                <a:solidFill>
                  <a:srgbClr val="C00000"/>
                </a:solidFill>
              </a:rPr>
              <a:t>4.11.4 </a:t>
            </a:r>
            <a:r>
              <a:rPr lang="zh-CN" altLang="en-US" sz="1800" b="1" dirty="0" smtClean="0">
                <a:solidFill>
                  <a:srgbClr val="C00000"/>
                </a:solidFill>
              </a:rPr>
              <a:t>自动装箱与拆箱</a:t>
            </a:r>
            <a:endParaRPr lang="zh-CN" altLang="en-US" dirty="0">
              <a:solidFill>
                <a:srgbClr val="C00000"/>
              </a:solidFill>
            </a:endParaRPr>
          </a:p>
        </p:txBody>
      </p:sp>
      <p:sp>
        <p:nvSpPr>
          <p:cNvPr id="7" name="矩形 6"/>
          <p:cNvSpPr/>
          <p:nvPr/>
        </p:nvSpPr>
        <p:spPr>
          <a:xfrm>
            <a:off x="2483768" y="607527"/>
            <a:ext cx="6588224"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b="1" dirty="0"/>
              <a:t>自动装箱</a:t>
            </a:r>
            <a:r>
              <a:rPr lang="zh-CN" altLang="zh-CN" dirty="0"/>
              <a:t>就是允许把一个基本数据类型的值直接赋值给基本数据类型相对应的类的实例，例如：</a:t>
            </a:r>
          </a:p>
          <a:p>
            <a:r>
              <a:rPr lang="en-US" altLang="zh-CN" dirty="0" smtClean="0"/>
              <a:t>     </a:t>
            </a:r>
            <a:r>
              <a:rPr lang="en-US" altLang="zh-CN" b="1" dirty="0" smtClean="0">
                <a:solidFill>
                  <a:srgbClr val="C00000"/>
                </a:solidFill>
              </a:rPr>
              <a:t>Integer number = 100</a:t>
            </a:r>
            <a:r>
              <a:rPr lang="en-US" altLang="zh-CN" b="1" dirty="0">
                <a:solidFill>
                  <a:srgbClr val="C00000"/>
                </a:solidFill>
              </a:rPr>
              <a:t>;</a:t>
            </a:r>
            <a:endParaRPr lang="zh-CN" altLang="zh-CN" b="1" dirty="0">
              <a:solidFill>
                <a:srgbClr val="C00000"/>
              </a:solidFill>
            </a:endParaRPr>
          </a:p>
          <a:p>
            <a:r>
              <a:rPr lang="zh-CN" altLang="zh-CN" dirty="0"/>
              <a:t>或</a:t>
            </a:r>
            <a:r>
              <a:rPr lang="en-US" altLang="zh-CN" dirty="0"/>
              <a:t> </a:t>
            </a:r>
            <a:endParaRPr lang="zh-CN" altLang="zh-CN" dirty="0"/>
          </a:p>
          <a:p>
            <a:r>
              <a:rPr lang="en-US" altLang="zh-CN" b="1" dirty="0" smtClean="0">
                <a:solidFill>
                  <a:srgbClr val="C00000"/>
                </a:solidFill>
              </a:rPr>
              <a:t>    </a:t>
            </a:r>
            <a:r>
              <a:rPr lang="en-US" altLang="zh-CN" b="1" dirty="0" err="1" smtClean="0">
                <a:solidFill>
                  <a:srgbClr val="C00000"/>
                </a:solidFill>
              </a:rPr>
              <a:t>int</a:t>
            </a:r>
            <a:r>
              <a:rPr lang="en-US" altLang="zh-CN" b="1" dirty="0" smtClean="0">
                <a:solidFill>
                  <a:srgbClr val="C00000"/>
                </a:solidFill>
              </a:rPr>
              <a:t> m = 100</a:t>
            </a:r>
            <a:r>
              <a:rPr lang="en-US" altLang="zh-CN" b="1" dirty="0">
                <a:solidFill>
                  <a:srgbClr val="C00000"/>
                </a:solidFill>
              </a:rPr>
              <a:t>;</a:t>
            </a:r>
            <a:endParaRPr lang="zh-CN" altLang="zh-CN" b="1" dirty="0">
              <a:solidFill>
                <a:srgbClr val="C00000"/>
              </a:solidFill>
            </a:endParaRPr>
          </a:p>
          <a:p>
            <a:r>
              <a:rPr lang="en-US" altLang="zh-CN" b="1" dirty="0" smtClean="0">
                <a:solidFill>
                  <a:srgbClr val="C00000"/>
                </a:solidFill>
              </a:rPr>
              <a:t>    Integer number = m</a:t>
            </a:r>
            <a:r>
              <a:rPr lang="en-US" altLang="zh-CN" b="1" dirty="0">
                <a:solidFill>
                  <a:srgbClr val="C00000"/>
                </a:solidFill>
              </a:rPr>
              <a:t>;</a:t>
            </a:r>
            <a:endParaRPr lang="zh-CN" altLang="zh-CN" b="1" dirty="0">
              <a:solidFill>
                <a:srgbClr val="C00000"/>
              </a:solidFill>
            </a:endParaRPr>
          </a:p>
          <a:p>
            <a:r>
              <a:rPr lang="zh-CN" altLang="zh-CN" dirty="0"/>
              <a:t>上述语句的装箱过程是：</a:t>
            </a:r>
          </a:p>
          <a:p>
            <a:r>
              <a:rPr lang="en-US" altLang="zh-CN" b="1" dirty="0" smtClean="0">
                <a:solidFill>
                  <a:srgbClr val="C00000"/>
                </a:solidFill>
              </a:rPr>
              <a:t>   Integer number = new </a:t>
            </a:r>
            <a:r>
              <a:rPr lang="en-US" altLang="zh-CN" b="1" dirty="0">
                <a:solidFill>
                  <a:srgbClr val="C00000"/>
                </a:solidFill>
              </a:rPr>
              <a:t>Integer(m);</a:t>
            </a:r>
            <a:endParaRPr lang="zh-CN" altLang="zh-CN" b="1" dirty="0">
              <a:solidFill>
                <a:srgbClr val="C00000"/>
              </a:solidFill>
            </a:endParaRPr>
          </a:p>
        </p:txBody>
      </p:sp>
      <p:sp>
        <p:nvSpPr>
          <p:cNvPr id="12" name="矩形 11"/>
          <p:cNvSpPr/>
          <p:nvPr/>
        </p:nvSpPr>
        <p:spPr>
          <a:xfrm>
            <a:off x="2486644" y="3068960"/>
            <a:ext cx="6585348" cy="175432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b="1" dirty="0"/>
              <a:t>自动拆箱</a:t>
            </a:r>
            <a:r>
              <a:rPr lang="zh-CN" altLang="zh-CN" dirty="0"/>
              <a:t>就是允许把基本</a:t>
            </a:r>
            <a:r>
              <a:rPr lang="zh-CN" altLang="zh-CN" dirty="0" smtClean="0"/>
              <a:t>数据类型的</a:t>
            </a:r>
            <a:r>
              <a:rPr lang="zh-CN" altLang="zh-CN" dirty="0"/>
              <a:t>类的</a:t>
            </a:r>
            <a:r>
              <a:rPr lang="zh-CN" altLang="zh-CN" dirty="0" smtClean="0"/>
              <a:t>实例当作</a:t>
            </a:r>
            <a:r>
              <a:rPr lang="zh-CN" altLang="zh-CN" dirty="0"/>
              <a:t>相应的基本数据类型来使用，例如：</a:t>
            </a:r>
            <a:r>
              <a:rPr lang="en-US" altLang="zh-CN" dirty="0"/>
              <a:t>number</a:t>
            </a:r>
            <a:r>
              <a:rPr lang="zh-CN" altLang="zh-CN" dirty="0"/>
              <a:t>是一个</a:t>
            </a:r>
            <a:r>
              <a:rPr lang="en-US" altLang="zh-CN" dirty="0"/>
              <a:t>Integer</a:t>
            </a:r>
            <a:r>
              <a:rPr lang="zh-CN" altLang="zh-CN" dirty="0"/>
              <a:t>对象，那么允许：</a:t>
            </a:r>
          </a:p>
          <a:p>
            <a:r>
              <a:rPr lang="en-US" altLang="zh-CN" dirty="0" smtClean="0"/>
              <a:t>    </a:t>
            </a:r>
            <a:r>
              <a:rPr lang="en-US" altLang="zh-CN" b="1" dirty="0" err="1" smtClean="0">
                <a:solidFill>
                  <a:srgbClr val="C00000"/>
                </a:solidFill>
              </a:rPr>
              <a:t>int</a:t>
            </a:r>
            <a:r>
              <a:rPr lang="en-US" altLang="zh-CN" b="1" dirty="0" smtClean="0">
                <a:solidFill>
                  <a:srgbClr val="C00000"/>
                </a:solidFill>
              </a:rPr>
              <a:t> x = </a:t>
            </a:r>
            <a:r>
              <a:rPr lang="en-US" altLang="zh-CN" b="1" dirty="0" err="1" smtClean="0">
                <a:solidFill>
                  <a:srgbClr val="C00000"/>
                </a:solidFill>
              </a:rPr>
              <a:t>number+number</a:t>
            </a:r>
            <a:r>
              <a:rPr lang="en-US" altLang="zh-CN" b="1" dirty="0">
                <a:solidFill>
                  <a:srgbClr val="C00000"/>
                </a:solidFill>
              </a:rPr>
              <a:t>;</a:t>
            </a:r>
            <a:endParaRPr lang="zh-CN" altLang="zh-CN" b="1" dirty="0">
              <a:solidFill>
                <a:srgbClr val="C00000"/>
              </a:solidFill>
            </a:endParaRPr>
          </a:p>
          <a:p>
            <a:r>
              <a:rPr lang="zh-CN" altLang="zh-CN" dirty="0"/>
              <a:t>上述语句的拆箱过程是：</a:t>
            </a:r>
          </a:p>
          <a:p>
            <a:r>
              <a:rPr lang="en-US" altLang="zh-CN" b="1" dirty="0" smtClean="0">
                <a:solidFill>
                  <a:srgbClr val="C00000"/>
                </a:solidFill>
              </a:rPr>
              <a:t>   </a:t>
            </a:r>
            <a:r>
              <a:rPr lang="en-US" altLang="zh-CN" b="1" dirty="0" err="1" smtClean="0">
                <a:solidFill>
                  <a:srgbClr val="C00000"/>
                </a:solidFill>
              </a:rPr>
              <a:t>int</a:t>
            </a:r>
            <a:r>
              <a:rPr lang="en-US" altLang="zh-CN" b="1" dirty="0" smtClean="0">
                <a:solidFill>
                  <a:srgbClr val="C00000"/>
                </a:solidFill>
              </a:rPr>
              <a:t> x = </a:t>
            </a:r>
            <a:r>
              <a:rPr lang="en-US" altLang="zh-CN" b="1" dirty="0" err="1" smtClean="0">
                <a:solidFill>
                  <a:srgbClr val="C00000"/>
                </a:solidFill>
              </a:rPr>
              <a:t>number.intValue</a:t>
            </a:r>
            <a:r>
              <a:rPr lang="en-US" altLang="zh-CN" b="1" dirty="0">
                <a:solidFill>
                  <a:srgbClr val="C00000"/>
                </a:solidFill>
              </a:rPr>
              <a:t>()+</a:t>
            </a:r>
            <a:r>
              <a:rPr lang="en-US" altLang="zh-CN" b="1" dirty="0" err="1">
                <a:solidFill>
                  <a:srgbClr val="C00000"/>
                </a:solidFill>
              </a:rPr>
              <a:t>number.intValue</a:t>
            </a:r>
            <a:r>
              <a:rPr lang="en-US" altLang="zh-CN" b="1" dirty="0">
                <a:solidFill>
                  <a:srgbClr val="C00000"/>
                </a:solidFill>
              </a:rPr>
              <a:t>();</a:t>
            </a:r>
            <a:endParaRPr lang="zh-CN" altLang="zh-CN" b="1" dirty="0">
              <a:solidFill>
                <a:srgbClr val="C00000"/>
              </a:solidFill>
            </a:endParaRPr>
          </a:p>
          <a:p>
            <a:endParaRPr lang="zh-CN" altLang="zh-CN" dirty="0"/>
          </a:p>
        </p:txBody>
      </p:sp>
      <p:sp>
        <p:nvSpPr>
          <p:cNvPr id="14" name="矩形 13"/>
          <p:cNvSpPr/>
          <p:nvPr/>
        </p:nvSpPr>
        <p:spPr>
          <a:xfrm>
            <a:off x="2497708" y="5013176"/>
            <a:ext cx="6405835" cy="369332"/>
          </a:xfrm>
          <a:prstGeom prst="rect">
            <a:avLst/>
          </a:prstGeom>
        </p:spPr>
        <p:txBody>
          <a:bodyPr wrap="square">
            <a:spAutoFit/>
          </a:bodyPr>
          <a:lstStyle/>
          <a:p>
            <a:r>
              <a:rPr lang="zh-CN" altLang="zh-CN" dirty="0">
                <a:hlinkClick r:id="rId2" action="ppaction://hlinkfile"/>
              </a:rPr>
              <a:t>例子</a:t>
            </a:r>
            <a:r>
              <a:rPr lang="en-US" altLang="zh-CN" dirty="0" smtClean="0">
                <a:hlinkClick r:id="rId2" action="ppaction://hlinkfile"/>
              </a:rPr>
              <a:t>19 </a:t>
            </a:r>
            <a:r>
              <a:rPr lang="zh-CN" altLang="en-US" dirty="0" smtClean="0"/>
              <a:t>演示了自动装箱和拆箱。</a:t>
            </a:r>
            <a:endParaRPr lang="zh-CN" altLang="en-US" dirty="0"/>
          </a:p>
        </p:txBody>
      </p:sp>
      <p:sp>
        <p:nvSpPr>
          <p:cNvPr id="15" name="矩形 14"/>
          <p:cNvSpPr/>
          <p:nvPr/>
        </p:nvSpPr>
        <p:spPr>
          <a:xfrm>
            <a:off x="2514327" y="5578622"/>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smtClean="0">
                <a:hlinkClick r:id="rId2" action="ppaction://hlinkfile"/>
              </a:rPr>
              <a:t>例子</a:t>
            </a:r>
            <a:r>
              <a:rPr lang="en-US" altLang="zh-CN" dirty="0" smtClean="0">
                <a:hlinkClick r:id="rId2" action="ppaction://hlinkfile"/>
              </a:rPr>
              <a:t>19</a:t>
            </a:r>
            <a:endParaRPr lang="zh-CN" altLang="en-US" dirty="0"/>
          </a:p>
        </p:txBody>
      </p:sp>
      <p:sp>
        <p:nvSpPr>
          <p:cNvPr id="16" name="左箭头 15"/>
          <p:cNvSpPr/>
          <p:nvPr/>
        </p:nvSpPr>
        <p:spPr>
          <a:xfrm>
            <a:off x="2137668" y="242088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26632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4633" y="489087"/>
            <a:ext cx="2962672" cy="1162050"/>
          </a:xfrm>
        </p:spPr>
        <p:txBody>
          <a:bodyPr>
            <a:normAutofit fontScale="90000"/>
          </a:bodyPr>
          <a:lstStyle/>
          <a:p>
            <a:pPr lvl="1" algn="l" rtl="0">
              <a:spcBef>
                <a:spcPct val="0"/>
              </a:spcBef>
            </a:pPr>
            <a:r>
              <a:rPr lang="en-US" altLang="zh-CN" sz="2000" b="1" dirty="0"/>
              <a:t>4.12 </a:t>
            </a:r>
            <a:r>
              <a:rPr lang="zh-CN" altLang="zh-CN" sz="2000" b="1" dirty="0"/>
              <a:t>反编译和文档生成器</a:t>
            </a:r>
            <a:br>
              <a:rPr lang="zh-CN" altLang="zh-CN" sz="20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181273" y="1124743"/>
            <a:ext cx="2158479" cy="1684417"/>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4.12.1 </a:t>
            </a:r>
            <a:r>
              <a:rPr lang="en-US" altLang="zh-CN" sz="1800" b="1" dirty="0" err="1" smtClean="0">
                <a:solidFill>
                  <a:srgbClr val="C00000"/>
                </a:solidFill>
              </a:rPr>
              <a:t>javap</a:t>
            </a:r>
            <a:r>
              <a:rPr lang="zh-CN" altLang="en-US" sz="1800" b="1" dirty="0" smtClean="0">
                <a:solidFill>
                  <a:srgbClr val="C00000"/>
                </a:solidFill>
              </a:rPr>
              <a:t>反编译</a:t>
            </a:r>
          </a:p>
          <a:p>
            <a:endParaRPr lang="en-US" altLang="zh-CN" sz="1800" b="1" dirty="0" smtClean="0">
              <a:solidFill>
                <a:srgbClr val="C00000"/>
              </a:solidFill>
            </a:endParaRPr>
          </a:p>
          <a:p>
            <a:endParaRPr lang="en-US" altLang="zh-CN" sz="1800" b="1" dirty="0">
              <a:solidFill>
                <a:srgbClr val="C00000"/>
              </a:solidFill>
            </a:endParaRPr>
          </a:p>
          <a:p>
            <a:r>
              <a:rPr lang="en-US" altLang="zh-CN" sz="1800" b="1" dirty="0" smtClean="0">
                <a:solidFill>
                  <a:srgbClr val="C00000"/>
                </a:solidFill>
              </a:rPr>
              <a:t>4.12.2 </a:t>
            </a:r>
            <a:r>
              <a:rPr lang="en-US" altLang="zh-CN" sz="1800" b="1" dirty="0" err="1" smtClean="0">
                <a:solidFill>
                  <a:srgbClr val="C00000"/>
                </a:solidFill>
              </a:rPr>
              <a:t>javadoc</a:t>
            </a:r>
            <a:r>
              <a:rPr lang="zh-CN" altLang="en-US" sz="1800" b="1" dirty="0" smtClean="0">
                <a:solidFill>
                  <a:srgbClr val="C00000"/>
                </a:solidFill>
              </a:rPr>
              <a:t>制作文档</a:t>
            </a:r>
            <a:endParaRPr lang="zh-CN" altLang="en-US" dirty="0">
              <a:solidFill>
                <a:srgbClr val="C00000"/>
              </a:solidFill>
            </a:endParaRPr>
          </a:p>
        </p:txBody>
      </p:sp>
      <p:sp>
        <p:nvSpPr>
          <p:cNvPr id="5" name="左箭头 4"/>
          <p:cNvSpPr/>
          <p:nvPr/>
        </p:nvSpPr>
        <p:spPr>
          <a:xfrm>
            <a:off x="2365486" y="1124744"/>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78088" y="970743"/>
            <a:ext cx="6158408"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b="1" dirty="0"/>
              <a:t>javap.exe</a:t>
            </a:r>
            <a:r>
              <a:rPr lang="zh-CN" altLang="zh-CN" dirty="0"/>
              <a:t>可以将字节码反编译为源码，查看源码类中的</a:t>
            </a:r>
            <a:r>
              <a:rPr lang="en-US" altLang="zh-CN" dirty="0"/>
              <a:t>public</a:t>
            </a:r>
            <a:r>
              <a:rPr lang="zh-CN" altLang="zh-CN" dirty="0"/>
              <a:t>方法名字和</a:t>
            </a:r>
            <a:r>
              <a:rPr lang="en-US" altLang="zh-CN" dirty="0"/>
              <a:t>public</a:t>
            </a:r>
            <a:r>
              <a:rPr lang="zh-CN" altLang="zh-CN" dirty="0"/>
              <a:t>成员变量的名字，例如：</a:t>
            </a:r>
          </a:p>
          <a:p>
            <a:r>
              <a:rPr lang="en-US" altLang="zh-CN" dirty="0"/>
              <a:t>   </a:t>
            </a:r>
            <a:r>
              <a:rPr lang="en-US" altLang="zh-CN" dirty="0" smtClean="0"/>
              <a:t>  </a:t>
            </a:r>
            <a:r>
              <a:rPr lang="en-US" altLang="zh-CN" b="1" dirty="0" err="1">
                <a:solidFill>
                  <a:srgbClr val="C00000"/>
                </a:solidFill>
              </a:rPr>
              <a:t>javap</a:t>
            </a:r>
            <a:r>
              <a:rPr lang="en-US" altLang="zh-CN" b="1" dirty="0">
                <a:solidFill>
                  <a:srgbClr val="C00000"/>
                </a:solidFill>
              </a:rPr>
              <a:t> </a:t>
            </a:r>
            <a:r>
              <a:rPr lang="en-US" altLang="zh-CN" b="1" dirty="0" smtClean="0">
                <a:solidFill>
                  <a:srgbClr val="C00000"/>
                </a:solidFill>
              </a:rPr>
              <a:t> </a:t>
            </a:r>
            <a:r>
              <a:rPr lang="en-US" altLang="zh-CN" b="1" dirty="0" err="1" smtClean="0">
                <a:solidFill>
                  <a:srgbClr val="C00000"/>
                </a:solidFill>
              </a:rPr>
              <a:t>java.util.Date</a:t>
            </a:r>
            <a:endParaRPr lang="zh-CN" altLang="zh-CN" b="1" dirty="0">
              <a:solidFill>
                <a:srgbClr val="C00000"/>
              </a:solidFill>
            </a:endParaRPr>
          </a:p>
          <a:p>
            <a:r>
              <a:rPr lang="zh-CN" altLang="zh-CN" dirty="0"/>
              <a:t>将列出</a:t>
            </a:r>
            <a:r>
              <a:rPr lang="en-US" altLang="zh-CN" dirty="0"/>
              <a:t>Date</a:t>
            </a:r>
            <a:r>
              <a:rPr lang="zh-CN" altLang="zh-CN" dirty="0"/>
              <a:t>中的</a:t>
            </a:r>
            <a:r>
              <a:rPr lang="en-US" altLang="zh-CN" dirty="0"/>
              <a:t>public</a:t>
            </a:r>
            <a:r>
              <a:rPr lang="zh-CN" altLang="zh-CN" dirty="0"/>
              <a:t>方法和</a:t>
            </a:r>
            <a:r>
              <a:rPr lang="en-US" altLang="zh-CN" dirty="0"/>
              <a:t>public</a:t>
            </a:r>
            <a:r>
              <a:rPr lang="zh-CN" altLang="zh-CN" dirty="0"/>
              <a:t>成员变量</a:t>
            </a:r>
            <a:endParaRPr lang="zh-CN" altLang="en-US" b="1" dirty="0">
              <a:solidFill>
                <a:srgbClr val="C00000"/>
              </a:solidFill>
            </a:endParaRPr>
          </a:p>
        </p:txBody>
      </p:sp>
      <p:sp>
        <p:nvSpPr>
          <p:cNvPr id="7" name="矩形 6"/>
          <p:cNvSpPr/>
          <p:nvPr/>
        </p:nvSpPr>
        <p:spPr>
          <a:xfrm>
            <a:off x="2900386" y="2191089"/>
            <a:ext cx="6136109" cy="646331"/>
          </a:xfrm>
          <a:prstGeom prst="rect">
            <a:avLst/>
          </a:prstGeom>
        </p:spPr>
        <p:txBody>
          <a:bodyPr wrap="square">
            <a:spAutoFit/>
          </a:bodyPr>
          <a:lstStyle/>
          <a:p>
            <a:r>
              <a:rPr lang="en-US" altLang="zh-CN" dirty="0"/>
              <a:t>javadoc.exe</a:t>
            </a:r>
            <a:r>
              <a:rPr lang="zh-CN" altLang="zh-CN" dirty="0"/>
              <a:t>可以制做源文件的</a:t>
            </a:r>
            <a:r>
              <a:rPr lang="en-US" altLang="zh-CN" dirty="0"/>
              <a:t>html</a:t>
            </a:r>
            <a:r>
              <a:rPr lang="zh-CN" altLang="zh-CN" dirty="0"/>
              <a:t>格式</a:t>
            </a:r>
            <a:r>
              <a:rPr lang="zh-CN" altLang="zh-CN" dirty="0" smtClean="0"/>
              <a:t>文档</a:t>
            </a:r>
            <a:r>
              <a:rPr lang="zh-CN" altLang="en-US" dirty="0" smtClean="0"/>
              <a:t>。例如：</a:t>
            </a:r>
            <a:endParaRPr lang="en-US" altLang="zh-CN" dirty="0" smtClean="0"/>
          </a:p>
          <a:p>
            <a:r>
              <a:rPr lang="en-US" altLang="zh-CN" b="1" dirty="0"/>
              <a:t> </a:t>
            </a:r>
            <a:r>
              <a:rPr lang="en-US" altLang="zh-CN" b="1" dirty="0" smtClean="0"/>
              <a:t>   </a:t>
            </a:r>
            <a:r>
              <a:rPr lang="en-US" altLang="zh-CN" b="1" dirty="0" err="1" smtClean="0"/>
              <a:t>javadoc</a:t>
            </a:r>
            <a:r>
              <a:rPr lang="en-US" altLang="zh-CN" b="1" dirty="0" smtClean="0"/>
              <a:t> Example.java</a:t>
            </a:r>
            <a:endParaRPr lang="zh-CN" altLang="en-US" b="1" dirty="0"/>
          </a:p>
        </p:txBody>
      </p:sp>
      <p:sp>
        <p:nvSpPr>
          <p:cNvPr id="3" name="矩形 2"/>
          <p:cNvSpPr/>
          <p:nvPr/>
        </p:nvSpPr>
        <p:spPr>
          <a:xfrm>
            <a:off x="259506" y="3284984"/>
            <a:ext cx="4312494" cy="1754326"/>
          </a:xfrm>
          <a:prstGeom prst="rect">
            <a:avLst/>
          </a:prstGeom>
        </p:spPr>
        <p:txBody>
          <a:bodyPr wrap="square">
            <a:spAutoFit/>
          </a:bodyPr>
          <a:lstStyle/>
          <a:p>
            <a:r>
              <a:rPr lang="zh-CN" altLang="zh-CN" dirty="0"/>
              <a:t>将</a:t>
            </a:r>
            <a:r>
              <a:rPr lang="zh-CN" altLang="zh-CN" dirty="0">
                <a:hlinkClick r:id="rId2" action="ppaction://hlinkfile"/>
              </a:rPr>
              <a:t>例子</a:t>
            </a:r>
            <a:r>
              <a:rPr lang="en-US" altLang="zh-CN" dirty="0">
                <a:hlinkClick r:id="rId2" action="ppaction://hlinkfile"/>
              </a:rPr>
              <a:t>20</a:t>
            </a:r>
            <a:r>
              <a:rPr lang="zh-CN" altLang="zh-CN" dirty="0"/>
              <a:t>中的</a:t>
            </a:r>
            <a:r>
              <a:rPr lang="en-US" altLang="zh-CN" dirty="0"/>
              <a:t>Employee.java</a:t>
            </a:r>
            <a:r>
              <a:rPr lang="zh-CN" altLang="zh-CN" dirty="0"/>
              <a:t>保存在</a:t>
            </a:r>
            <a:r>
              <a:rPr lang="en-US" altLang="zh-CN" dirty="0"/>
              <a:t>c:\chapter4</a:t>
            </a:r>
            <a:r>
              <a:rPr lang="zh-CN" altLang="zh-CN" dirty="0"/>
              <a:t>中，编译通过，然后如下使用</a:t>
            </a:r>
            <a:r>
              <a:rPr lang="en-US" altLang="zh-CN" dirty="0" err="1"/>
              <a:t>javadoc</a:t>
            </a:r>
            <a:r>
              <a:rPr lang="zh-CN" altLang="zh-CN" dirty="0"/>
              <a:t>命令：</a:t>
            </a:r>
          </a:p>
          <a:p>
            <a:r>
              <a:rPr lang="en-US" altLang="zh-CN" b="1" dirty="0" err="1" smtClean="0"/>
              <a:t>javadoc</a:t>
            </a:r>
            <a:r>
              <a:rPr lang="en-US" altLang="zh-CN" b="1" dirty="0" smtClean="0"/>
              <a:t> </a:t>
            </a:r>
            <a:r>
              <a:rPr lang="en-US" altLang="zh-CN" b="1" dirty="0"/>
              <a:t>-d c:\document Employee.java</a:t>
            </a:r>
            <a:endParaRPr lang="zh-CN" altLang="zh-CN" b="1" dirty="0"/>
          </a:p>
          <a:p>
            <a:r>
              <a:rPr lang="zh-CN" altLang="zh-CN" dirty="0"/>
              <a:t>在</a:t>
            </a:r>
            <a:r>
              <a:rPr lang="en-US" altLang="zh-CN" dirty="0"/>
              <a:t>C:\document</a:t>
            </a:r>
            <a:r>
              <a:rPr lang="zh-CN" altLang="zh-CN" dirty="0"/>
              <a:t>目录中得到</a:t>
            </a:r>
            <a:r>
              <a:rPr lang="en-US" altLang="zh-CN" dirty="0"/>
              <a:t>Employee</a:t>
            </a:r>
            <a:r>
              <a:rPr lang="zh-CN" altLang="zh-CN" dirty="0"/>
              <a:t>类的</a:t>
            </a:r>
            <a:r>
              <a:rPr lang="en-US" altLang="zh-CN" dirty="0"/>
              <a:t>HTML</a:t>
            </a:r>
            <a:r>
              <a:rPr lang="zh-CN" altLang="zh-CN" dirty="0" smtClean="0"/>
              <a:t>文档</a:t>
            </a:r>
            <a:r>
              <a:rPr lang="zh-CN" altLang="en-US" dirty="0" smtClean="0"/>
              <a:t>。如图所示意</a:t>
            </a:r>
            <a:endParaRPr lang="zh-CN" altLang="en-US" dirty="0"/>
          </a:p>
        </p:txBody>
      </p:sp>
      <p:sp>
        <p:nvSpPr>
          <p:cNvPr id="8" name="矩形 7"/>
          <p:cNvSpPr/>
          <p:nvPr/>
        </p:nvSpPr>
        <p:spPr>
          <a:xfrm>
            <a:off x="395536" y="5075891"/>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smtClean="0">
                <a:hlinkClick r:id="rId2" action="ppaction://hlinkfile"/>
              </a:rPr>
              <a:t>例子</a:t>
            </a:r>
            <a:r>
              <a:rPr lang="en-US" altLang="zh-CN" dirty="0" smtClean="0">
                <a:hlinkClick r:id="rId2" action="ppaction://hlinkfile"/>
              </a:rPr>
              <a:t>20</a:t>
            </a:r>
            <a:endParaRPr lang="zh-CN" altLang="en-US" dirty="0"/>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178492"/>
            <a:ext cx="4246534" cy="2266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左箭头 14"/>
          <p:cNvSpPr/>
          <p:nvPr/>
        </p:nvSpPr>
        <p:spPr>
          <a:xfrm>
            <a:off x="2365486" y="2298230"/>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22285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2962672" cy="1162050"/>
          </a:xfrm>
        </p:spPr>
        <p:txBody>
          <a:bodyPr>
            <a:normAutofit fontScale="90000"/>
          </a:bodyPr>
          <a:lstStyle/>
          <a:p>
            <a:pPr lvl="1" algn="l" rtl="0">
              <a:spcBef>
                <a:spcPct val="0"/>
              </a:spcBef>
            </a:pPr>
            <a:r>
              <a:rPr lang="en-US" altLang="zh-CN" sz="2000" b="1" dirty="0" smtClean="0"/>
              <a:t>4.13 jar</a:t>
            </a:r>
            <a:r>
              <a:rPr lang="zh-CN" altLang="zh-CN" sz="2000" b="1" dirty="0" smtClean="0"/>
              <a:t>文件</a:t>
            </a:r>
            <a:br>
              <a:rPr lang="zh-CN" altLang="zh-CN" sz="2000" b="1" dirty="0" smtClean="0"/>
            </a:b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213221" y="836712"/>
            <a:ext cx="2304256" cy="1440160"/>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C00000"/>
                </a:solidFill>
              </a:rPr>
              <a:t>4.13.1 </a:t>
            </a:r>
            <a:r>
              <a:rPr lang="zh-CN" altLang="en-US" sz="1800" b="1" dirty="0" smtClean="0">
                <a:solidFill>
                  <a:srgbClr val="C00000"/>
                </a:solidFill>
              </a:rPr>
              <a:t>文档性质的</a:t>
            </a:r>
            <a:r>
              <a:rPr lang="en-US" altLang="zh-CN" sz="1800" b="1" dirty="0" smtClean="0">
                <a:solidFill>
                  <a:srgbClr val="C00000"/>
                </a:solidFill>
              </a:rPr>
              <a:t>jar</a:t>
            </a:r>
            <a:r>
              <a:rPr lang="zh-CN" altLang="en-US" sz="1800" b="1" dirty="0" smtClean="0">
                <a:solidFill>
                  <a:srgbClr val="C00000"/>
                </a:solidFill>
              </a:rPr>
              <a:t>文件</a:t>
            </a:r>
          </a:p>
          <a:p>
            <a:r>
              <a:rPr lang="en-US" altLang="zh-CN" sz="1800" b="1" dirty="0" smtClean="0">
                <a:solidFill>
                  <a:srgbClr val="0070C0"/>
                </a:solidFill>
              </a:rPr>
              <a:t>4.13.2 </a:t>
            </a:r>
            <a:r>
              <a:rPr lang="zh-CN" altLang="en-US" sz="1800" b="1" dirty="0" smtClean="0">
                <a:solidFill>
                  <a:srgbClr val="0070C0"/>
                </a:solidFill>
              </a:rPr>
              <a:t>可运行的</a:t>
            </a:r>
            <a:r>
              <a:rPr lang="en-US" altLang="zh-CN" sz="1800" b="1" dirty="0" smtClean="0">
                <a:solidFill>
                  <a:srgbClr val="0070C0"/>
                </a:solidFill>
              </a:rPr>
              <a:t>jar</a:t>
            </a:r>
            <a:r>
              <a:rPr lang="zh-CN" altLang="en-US" sz="1800" b="1" dirty="0" smtClean="0">
                <a:solidFill>
                  <a:srgbClr val="0070C0"/>
                </a:solidFill>
              </a:rPr>
              <a:t>文件</a:t>
            </a:r>
            <a:endParaRPr lang="zh-CN" altLang="en-US" dirty="0">
              <a:solidFill>
                <a:srgbClr val="C00000"/>
              </a:solidFill>
            </a:endParaRPr>
          </a:p>
        </p:txBody>
      </p:sp>
      <p:sp>
        <p:nvSpPr>
          <p:cNvPr id="5" name="左箭头 4"/>
          <p:cNvSpPr/>
          <p:nvPr/>
        </p:nvSpPr>
        <p:spPr>
          <a:xfrm>
            <a:off x="2504913" y="98072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987824" y="203807"/>
            <a:ext cx="5760640"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可以将有包名的类的字节码文件</a:t>
            </a:r>
            <a:r>
              <a:rPr lang="zh-CN" altLang="zh-CN" b="1" dirty="0"/>
              <a:t>压缩成一个</a:t>
            </a:r>
            <a:r>
              <a:rPr lang="en-US" altLang="zh-CN" b="1" dirty="0"/>
              <a:t>jar</a:t>
            </a:r>
            <a:r>
              <a:rPr lang="zh-CN" altLang="zh-CN" b="1" dirty="0"/>
              <a:t>文件</a:t>
            </a:r>
            <a:r>
              <a:rPr lang="zh-CN" altLang="zh-CN" dirty="0"/>
              <a:t>，供其他源文件用</a:t>
            </a:r>
            <a:r>
              <a:rPr lang="en-US" altLang="zh-CN" dirty="0"/>
              <a:t>import</a:t>
            </a:r>
            <a:r>
              <a:rPr lang="zh-CN" altLang="zh-CN" dirty="0"/>
              <a:t>语句引入</a:t>
            </a:r>
            <a:r>
              <a:rPr lang="en-US" altLang="zh-CN" dirty="0"/>
              <a:t>jar</a:t>
            </a:r>
            <a:r>
              <a:rPr lang="zh-CN" altLang="zh-CN" dirty="0"/>
              <a:t>文件中的类。</a:t>
            </a:r>
            <a:endParaRPr lang="zh-CN" altLang="en-US" dirty="0"/>
          </a:p>
        </p:txBody>
      </p:sp>
      <p:sp>
        <p:nvSpPr>
          <p:cNvPr id="12" name="矩形 11"/>
          <p:cNvSpPr/>
          <p:nvPr/>
        </p:nvSpPr>
        <p:spPr>
          <a:xfrm>
            <a:off x="2987824" y="873586"/>
            <a:ext cx="5760640" cy="1200329"/>
          </a:xfrm>
          <a:prstGeom prst="rect">
            <a:avLst/>
          </a:prstGeom>
        </p:spPr>
        <p:txBody>
          <a:bodyPr wrap="square">
            <a:spAutoFit/>
          </a:bodyPr>
          <a:lstStyle/>
          <a:p>
            <a:r>
              <a:rPr lang="zh-CN" altLang="en-US" dirty="0" smtClean="0"/>
              <a:t>假设 </a:t>
            </a:r>
            <a:r>
              <a:rPr lang="en-US" altLang="zh-CN" dirty="0" err="1" smtClean="0">
                <a:hlinkClick r:id="rId2" action="ppaction://hlinkfile"/>
              </a:rPr>
              <a:t>TestOne</a:t>
            </a:r>
            <a:r>
              <a:rPr lang="zh-CN" altLang="en-US" dirty="0" smtClean="0"/>
              <a:t>类和</a:t>
            </a:r>
            <a:r>
              <a:rPr lang="en-US" altLang="zh-CN" dirty="0" err="1" smtClean="0">
                <a:hlinkClick r:id="rId3" action="ppaction://hlinkfile"/>
              </a:rPr>
              <a:t>TestTwo</a:t>
            </a:r>
            <a:r>
              <a:rPr lang="zh-CN" altLang="en-US" dirty="0" smtClean="0"/>
              <a:t>的包名分别是</a:t>
            </a:r>
            <a:endParaRPr lang="en-US" altLang="zh-CN" dirty="0" smtClean="0"/>
          </a:p>
          <a:p>
            <a:r>
              <a:rPr lang="en-US" altLang="zh-CN" b="1" dirty="0" smtClean="0"/>
              <a:t>sohu.com</a:t>
            </a:r>
          </a:p>
          <a:p>
            <a:r>
              <a:rPr lang="zh-CN" altLang="en-US" dirty="0" smtClean="0"/>
              <a:t>和</a:t>
            </a:r>
            <a:endParaRPr lang="en-US" altLang="zh-CN" dirty="0" smtClean="0"/>
          </a:p>
          <a:p>
            <a:r>
              <a:rPr lang="en-US" altLang="zh-CN" b="1" dirty="0" err="1" smtClean="0"/>
              <a:t>sun.hello.moon</a:t>
            </a:r>
            <a:endParaRPr lang="en-US" altLang="zh-CN" b="1" dirty="0" smtClean="0"/>
          </a:p>
        </p:txBody>
      </p:sp>
      <p:sp>
        <p:nvSpPr>
          <p:cNvPr id="13" name="矩形 12"/>
          <p:cNvSpPr/>
          <p:nvPr/>
        </p:nvSpPr>
        <p:spPr>
          <a:xfrm>
            <a:off x="218912" y="2350914"/>
            <a:ext cx="8745575" cy="1200329"/>
          </a:xfrm>
          <a:prstGeom prst="rect">
            <a:avLst/>
          </a:prstGeom>
        </p:spPr>
        <p:txBody>
          <a:bodyPr wrap="square">
            <a:spAutoFit/>
          </a:bodyPr>
          <a:lstStyle/>
          <a:p>
            <a:r>
              <a:rPr lang="en-US" altLang="zh-CN" b="1" dirty="0"/>
              <a:t>1</a:t>
            </a:r>
            <a:r>
              <a:rPr lang="zh-CN" altLang="zh-CN" b="1" dirty="0"/>
              <a:t>．</a:t>
            </a:r>
            <a:r>
              <a:rPr lang="zh-CN" altLang="zh-CN" b="1" dirty="0">
                <a:hlinkClick r:id="rId4" action="ppaction://hlinkfile"/>
              </a:rPr>
              <a:t>编写清单</a:t>
            </a:r>
            <a:r>
              <a:rPr lang="zh-CN" altLang="zh-CN" b="1" dirty="0" smtClean="0">
                <a:hlinkClick r:id="rId4" action="ppaction://hlinkfile"/>
              </a:rPr>
              <a:t>文件</a:t>
            </a:r>
            <a:r>
              <a:rPr lang="en-US" altLang="zh-CN" b="1" dirty="0" err="1" smtClean="0"/>
              <a:t>qingdan.mf</a:t>
            </a:r>
            <a:endParaRPr lang="zh-CN" altLang="zh-CN" b="1" dirty="0"/>
          </a:p>
          <a:p>
            <a:r>
              <a:rPr lang="en-US" altLang="zh-CN" dirty="0">
                <a:solidFill>
                  <a:srgbClr val="C00000"/>
                </a:solidFill>
              </a:rPr>
              <a:t>Manifest-Version: </a:t>
            </a:r>
            <a:r>
              <a:rPr lang="en-US" altLang="zh-CN" dirty="0" smtClean="0">
                <a:solidFill>
                  <a:srgbClr val="C00000"/>
                </a:solidFill>
              </a:rPr>
              <a:t>1.0</a:t>
            </a:r>
            <a:endParaRPr lang="zh-CN" altLang="zh-CN" dirty="0">
              <a:solidFill>
                <a:srgbClr val="C00000"/>
              </a:solidFill>
            </a:endParaRPr>
          </a:p>
          <a:p>
            <a:r>
              <a:rPr lang="en-US" altLang="zh-CN" dirty="0">
                <a:solidFill>
                  <a:srgbClr val="C00000"/>
                </a:solidFill>
              </a:rPr>
              <a:t>Class: </a:t>
            </a:r>
            <a:r>
              <a:rPr lang="en-US" altLang="zh-CN" dirty="0" err="1">
                <a:solidFill>
                  <a:srgbClr val="C00000"/>
                </a:solidFill>
              </a:rPr>
              <a:t>sohu.com.TestOne</a:t>
            </a:r>
            <a:r>
              <a:rPr lang="en-US" altLang="zh-CN" dirty="0">
                <a:solidFill>
                  <a:srgbClr val="C00000"/>
                </a:solidFill>
              </a:rPr>
              <a:t> </a:t>
            </a:r>
            <a:r>
              <a:rPr lang="en-US" altLang="zh-CN" dirty="0" err="1">
                <a:solidFill>
                  <a:srgbClr val="C00000"/>
                </a:solidFill>
              </a:rPr>
              <a:t>sun.hello.moon.TestTwo</a:t>
            </a:r>
            <a:endParaRPr lang="zh-CN" altLang="zh-CN" dirty="0">
              <a:solidFill>
                <a:srgbClr val="C00000"/>
              </a:solidFill>
            </a:endParaRPr>
          </a:p>
          <a:p>
            <a:r>
              <a:rPr lang="en-US" altLang="zh-CN" dirty="0">
                <a:solidFill>
                  <a:srgbClr val="C00000"/>
                </a:solidFill>
              </a:rPr>
              <a:t>Created-By: 11</a:t>
            </a:r>
            <a:endParaRPr lang="zh-CN" altLang="zh-CN" dirty="0">
              <a:solidFill>
                <a:srgbClr val="C00000"/>
              </a:solidFill>
            </a:endParaRPr>
          </a:p>
        </p:txBody>
      </p:sp>
      <p:sp>
        <p:nvSpPr>
          <p:cNvPr id="14" name="矩形 13"/>
          <p:cNvSpPr/>
          <p:nvPr/>
        </p:nvSpPr>
        <p:spPr>
          <a:xfrm>
            <a:off x="5436095" y="2627913"/>
            <a:ext cx="3528392"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altLang="zh-CN" dirty="0" smtClean="0"/>
              <a:t>Manifest-Version</a:t>
            </a:r>
            <a:r>
              <a:rPr lang="zh-CN" altLang="en-US" dirty="0" smtClean="0"/>
              <a:t>：和 </a:t>
            </a:r>
            <a:r>
              <a:rPr lang="en-US" altLang="zh-CN" dirty="0" smtClean="0"/>
              <a:t>1.0</a:t>
            </a:r>
            <a:r>
              <a:rPr lang="zh-CN" altLang="en-US" dirty="0" smtClean="0"/>
              <a:t>之间、</a:t>
            </a:r>
            <a:r>
              <a:rPr lang="en-US" altLang="zh-CN" dirty="0" smtClean="0"/>
              <a:t>Class</a:t>
            </a:r>
            <a:r>
              <a:rPr lang="zh-CN" altLang="en-US" dirty="0" smtClean="0"/>
              <a:t>：和类之间，以及</a:t>
            </a:r>
            <a:r>
              <a:rPr lang="en-US" altLang="zh-CN" dirty="0" smtClean="0"/>
              <a:t>Created-By</a:t>
            </a:r>
            <a:r>
              <a:rPr lang="zh-CN" altLang="en-US" dirty="0" smtClean="0"/>
              <a:t>：和</a:t>
            </a:r>
            <a:r>
              <a:rPr lang="en-US" altLang="zh-CN" dirty="0" smtClean="0"/>
              <a:t>11</a:t>
            </a:r>
            <a:r>
              <a:rPr lang="zh-CN" altLang="en-US" dirty="0" smtClean="0"/>
              <a:t>之间必须有且只有一个空格</a:t>
            </a:r>
            <a:endParaRPr lang="zh-CN" altLang="en-US" dirty="0"/>
          </a:p>
        </p:txBody>
      </p:sp>
      <p:sp>
        <p:nvSpPr>
          <p:cNvPr id="15" name="矩形 14"/>
          <p:cNvSpPr/>
          <p:nvPr/>
        </p:nvSpPr>
        <p:spPr>
          <a:xfrm>
            <a:off x="218910" y="3933056"/>
            <a:ext cx="8745575" cy="1200329"/>
          </a:xfrm>
          <a:prstGeom prst="rect">
            <a:avLst/>
          </a:prstGeom>
        </p:spPr>
        <p:txBody>
          <a:bodyPr wrap="square">
            <a:spAutoFit/>
          </a:bodyPr>
          <a:lstStyle/>
          <a:p>
            <a:r>
              <a:rPr lang="en-US" altLang="zh-CN" b="1" dirty="0" smtClean="0"/>
              <a:t>2</a:t>
            </a:r>
            <a:r>
              <a:rPr lang="zh-CN" altLang="en-US" b="1" dirty="0" smtClean="0"/>
              <a:t>．</a:t>
            </a:r>
            <a:r>
              <a:rPr lang="en-US" altLang="zh-CN" b="1" dirty="0" smtClean="0"/>
              <a:t>jar</a:t>
            </a:r>
            <a:r>
              <a:rPr lang="zh-CN" altLang="en-US" b="1" dirty="0" smtClean="0"/>
              <a:t>命令</a:t>
            </a:r>
          </a:p>
          <a:p>
            <a:r>
              <a:rPr lang="zh-CN" altLang="en-US" dirty="0" smtClean="0"/>
              <a:t>进入包路径的父目录中执行</a:t>
            </a:r>
            <a:r>
              <a:rPr lang="en-US" altLang="zh-CN" dirty="0" smtClean="0"/>
              <a:t>jar</a:t>
            </a:r>
            <a:r>
              <a:rPr lang="zh-CN" altLang="en-US" dirty="0" smtClean="0"/>
              <a:t>，生成</a:t>
            </a:r>
            <a:r>
              <a:rPr lang="en-US" altLang="zh-CN" dirty="0" smtClean="0"/>
              <a:t>Jerry.jar</a:t>
            </a:r>
            <a:r>
              <a:rPr lang="zh-CN" altLang="en-US" dirty="0" smtClean="0"/>
              <a:t>文档：</a:t>
            </a:r>
          </a:p>
          <a:p>
            <a:r>
              <a:rPr lang="en-US" altLang="zh-CN" dirty="0" smtClean="0"/>
              <a:t>C:\ch4&gt; </a:t>
            </a:r>
          </a:p>
          <a:p>
            <a:r>
              <a:rPr lang="en-US" altLang="zh-CN" b="1" dirty="0" smtClean="0"/>
              <a:t>jar </a:t>
            </a:r>
            <a:r>
              <a:rPr lang="en-US" altLang="zh-CN" b="1" dirty="0" err="1" smtClean="0"/>
              <a:t>cfm</a:t>
            </a:r>
            <a:r>
              <a:rPr lang="en-US" altLang="zh-CN" b="1" dirty="0" smtClean="0"/>
              <a:t>  </a:t>
            </a:r>
            <a:r>
              <a:rPr lang="en-US" altLang="zh-CN" b="1" dirty="0" smtClean="0">
                <a:solidFill>
                  <a:srgbClr val="C00000"/>
                </a:solidFill>
              </a:rPr>
              <a:t>Jerry.jar</a:t>
            </a:r>
            <a:r>
              <a:rPr lang="en-US" altLang="zh-CN" b="1" dirty="0" smtClean="0"/>
              <a:t>  </a:t>
            </a:r>
            <a:r>
              <a:rPr lang="en-US" altLang="zh-CN" b="1" dirty="0" err="1" smtClean="0"/>
              <a:t>qingdan.mf</a:t>
            </a:r>
            <a:r>
              <a:rPr lang="en-US" altLang="zh-CN" b="1" dirty="0" smtClean="0"/>
              <a:t> </a:t>
            </a:r>
            <a:r>
              <a:rPr lang="en-US" altLang="zh-CN" b="1" dirty="0" err="1" smtClean="0"/>
              <a:t>sohu</a:t>
            </a:r>
            <a:r>
              <a:rPr lang="en-US" altLang="zh-CN" b="1" dirty="0" smtClean="0"/>
              <a:t>\com\</a:t>
            </a:r>
            <a:r>
              <a:rPr lang="en-US" altLang="zh-CN" b="1" dirty="0" err="1" smtClean="0"/>
              <a:t>TestOne.class</a:t>
            </a:r>
            <a:r>
              <a:rPr lang="en-US" altLang="zh-CN" b="1" dirty="0" smtClean="0"/>
              <a:t>  sun\hello\moon\</a:t>
            </a:r>
            <a:r>
              <a:rPr lang="en-US" altLang="zh-CN" b="1" dirty="0" err="1" smtClean="0"/>
              <a:t>TestTwo.class</a:t>
            </a:r>
            <a:endParaRPr lang="en-US" altLang="zh-CN" b="1" dirty="0"/>
          </a:p>
        </p:txBody>
      </p:sp>
      <p:sp>
        <p:nvSpPr>
          <p:cNvPr id="16" name="矩形 15"/>
          <p:cNvSpPr/>
          <p:nvPr/>
        </p:nvSpPr>
        <p:spPr>
          <a:xfrm>
            <a:off x="268887" y="5134456"/>
            <a:ext cx="2746649" cy="646331"/>
          </a:xfrm>
          <a:prstGeom prst="rect">
            <a:avLst/>
          </a:prstGeom>
        </p:spPr>
        <p:txBody>
          <a:bodyPr wrap="none">
            <a:spAutoFit/>
          </a:bodyPr>
          <a:lstStyle/>
          <a:p>
            <a:r>
              <a:rPr lang="en-US" altLang="zh-CN" b="1" dirty="0"/>
              <a:t>3</a:t>
            </a:r>
            <a:r>
              <a:rPr lang="zh-CN" altLang="zh-CN" b="1" dirty="0"/>
              <a:t>．使用</a:t>
            </a:r>
            <a:r>
              <a:rPr lang="en-US" altLang="zh-CN" b="1" dirty="0"/>
              <a:t>jar</a:t>
            </a:r>
            <a:r>
              <a:rPr lang="zh-CN" altLang="zh-CN" b="1" dirty="0"/>
              <a:t>文件中的</a:t>
            </a:r>
            <a:r>
              <a:rPr lang="zh-CN" altLang="zh-CN" b="1" dirty="0" smtClean="0"/>
              <a:t>类</a:t>
            </a:r>
            <a:endParaRPr lang="en-US" altLang="zh-CN" b="1" dirty="0" smtClean="0"/>
          </a:p>
          <a:p>
            <a:r>
              <a:rPr lang="zh-CN" altLang="en-US" dirty="0" smtClean="0"/>
              <a:t>将</a:t>
            </a:r>
            <a:r>
              <a:rPr lang="en-US" altLang="zh-CN" dirty="0" smtClean="0"/>
              <a:t>Jerry.jar </a:t>
            </a:r>
            <a:r>
              <a:rPr lang="zh-CN" altLang="en-US" dirty="0" smtClean="0"/>
              <a:t>保存在</a:t>
            </a:r>
            <a:r>
              <a:rPr lang="en-US" altLang="zh-CN" dirty="0" smtClean="0"/>
              <a:t>C</a:t>
            </a:r>
            <a:r>
              <a:rPr lang="en-US" altLang="zh-CN" dirty="0"/>
              <a:t>:\ch4</a:t>
            </a:r>
            <a:r>
              <a:rPr lang="zh-CN" altLang="zh-CN" dirty="0"/>
              <a:t>中</a:t>
            </a:r>
          </a:p>
        </p:txBody>
      </p:sp>
      <p:sp>
        <p:nvSpPr>
          <p:cNvPr id="17" name="矩形 16"/>
          <p:cNvSpPr/>
          <p:nvPr/>
        </p:nvSpPr>
        <p:spPr>
          <a:xfrm>
            <a:off x="268887" y="5780787"/>
            <a:ext cx="8565552" cy="923330"/>
          </a:xfrm>
          <a:prstGeom prst="rect">
            <a:avLst/>
          </a:prstGeom>
        </p:spPr>
        <p:txBody>
          <a:bodyPr wrap="square">
            <a:spAutoFit/>
          </a:bodyPr>
          <a:lstStyle/>
          <a:p>
            <a:r>
              <a:rPr lang="zh-CN" altLang="en-US" dirty="0" smtClean="0">
                <a:hlinkClick r:id="rId5" action="ppaction://hlinkfile"/>
              </a:rPr>
              <a:t>例子</a:t>
            </a:r>
            <a:r>
              <a:rPr lang="en-US" altLang="zh-CN" dirty="0" smtClean="0">
                <a:hlinkClick r:id="rId5" action="ppaction://hlinkfile"/>
              </a:rPr>
              <a:t>21 </a:t>
            </a:r>
            <a:r>
              <a:rPr lang="zh-CN" altLang="en-US" dirty="0" smtClean="0"/>
              <a:t>使用</a:t>
            </a:r>
            <a:r>
              <a:rPr lang="en-US" altLang="zh-CN" dirty="0" smtClean="0"/>
              <a:t>import</a:t>
            </a:r>
            <a:r>
              <a:rPr lang="zh-CN" altLang="en-US" dirty="0" smtClean="0"/>
              <a:t>语句引入</a:t>
            </a:r>
            <a:r>
              <a:rPr lang="en-US" altLang="zh-CN" dirty="0" smtClean="0"/>
              <a:t>Jerry.jar</a:t>
            </a:r>
            <a:r>
              <a:rPr lang="zh-CN" altLang="en-US" dirty="0" smtClean="0"/>
              <a:t>中的类。</a:t>
            </a:r>
          </a:p>
          <a:p>
            <a:r>
              <a:rPr lang="en-US" altLang="zh-CN" dirty="0" smtClean="0"/>
              <a:t>C:\ch4&gt; </a:t>
            </a:r>
            <a:r>
              <a:rPr lang="en-US" altLang="zh-CN" b="1" dirty="0" err="1" smtClean="0"/>
              <a:t>javac</a:t>
            </a:r>
            <a:r>
              <a:rPr lang="en-US" altLang="zh-CN" b="1" dirty="0" smtClean="0"/>
              <a:t> -</a:t>
            </a:r>
            <a:r>
              <a:rPr lang="en-US" altLang="zh-CN" b="1" dirty="0" err="1" smtClean="0"/>
              <a:t>cp</a:t>
            </a:r>
            <a:r>
              <a:rPr lang="en-US" altLang="zh-CN" b="1" dirty="0" smtClean="0"/>
              <a:t> Jerry.jar tom/</a:t>
            </a:r>
            <a:r>
              <a:rPr lang="en-US" altLang="zh-CN" b="1" dirty="0" err="1" smtClean="0"/>
              <a:t>jiafei</a:t>
            </a:r>
            <a:r>
              <a:rPr lang="en-US" altLang="zh-CN" b="1" dirty="0" smtClean="0"/>
              <a:t>/Example4_21.java</a:t>
            </a:r>
          </a:p>
          <a:p>
            <a:r>
              <a:rPr lang="en-US" altLang="zh-CN" dirty="0" smtClean="0"/>
              <a:t>C:\ch4&gt; </a:t>
            </a:r>
            <a:r>
              <a:rPr lang="en-US" altLang="zh-CN" b="1" dirty="0" smtClean="0">
                <a:solidFill>
                  <a:srgbClr val="C00000"/>
                </a:solidFill>
              </a:rPr>
              <a:t>java -</a:t>
            </a:r>
            <a:r>
              <a:rPr lang="en-US" altLang="zh-CN" b="1" dirty="0" err="1" smtClean="0">
                <a:solidFill>
                  <a:srgbClr val="C00000"/>
                </a:solidFill>
              </a:rPr>
              <a:t>cp</a:t>
            </a:r>
            <a:r>
              <a:rPr lang="en-US" altLang="zh-CN" b="1" dirty="0" smtClean="0">
                <a:solidFill>
                  <a:srgbClr val="C00000"/>
                </a:solidFill>
              </a:rPr>
              <a:t> Jerry.jar;  tom.jiafei.Example4_21</a:t>
            </a:r>
            <a:endParaRPr lang="zh-CN" altLang="en-US" b="1" dirty="0">
              <a:solidFill>
                <a:srgbClr val="C00000"/>
              </a:solidFill>
            </a:endParaRPr>
          </a:p>
        </p:txBody>
      </p:sp>
      <p:sp>
        <p:nvSpPr>
          <p:cNvPr id="18" name="矩形 17"/>
          <p:cNvSpPr/>
          <p:nvPr/>
        </p:nvSpPr>
        <p:spPr>
          <a:xfrm>
            <a:off x="5930567" y="5780787"/>
            <a:ext cx="2585278"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zh-CN" altLang="zh-CN" dirty="0"/>
              <a:t>分号和主类名之间必须留有至少一个</a:t>
            </a:r>
            <a:r>
              <a:rPr lang="zh-CN" altLang="zh-CN" dirty="0" smtClean="0"/>
              <a:t>空格</a:t>
            </a:r>
            <a:r>
              <a:rPr lang="zh-CN" altLang="en-US" dirty="0" smtClean="0"/>
              <a:t>。</a:t>
            </a:r>
            <a:endParaRPr lang="zh-CN" altLang="en-US" dirty="0"/>
          </a:p>
        </p:txBody>
      </p:sp>
      <p:sp>
        <p:nvSpPr>
          <p:cNvPr id="20" name="矩形 19"/>
          <p:cNvSpPr/>
          <p:nvPr/>
        </p:nvSpPr>
        <p:spPr>
          <a:xfrm>
            <a:off x="3015536" y="5272955"/>
            <a:ext cx="9332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5" action="ppaction://hlinkfile"/>
              </a:rPr>
              <a:t>例子</a:t>
            </a:r>
            <a:r>
              <a:rPr lang="en-US" altLang="zh-CN" dirty="0" smtClean="0">
                <a:hlinkClick r:id="rId5" action="ppaction://hlinkfile"/>
              </a:rPr>
              <a:t>21 </a:t>
            </a:r>
            <a:endParaRPr lang="zh-CN" altLang="en-US" dirty="0"/>
          </a:p>
        </p:txBody>
      </p:sp>
    </p:spTree>
    <p:extLst>
      <p:ext uri="{BB962C8B-B14F-4D97-AF65-F5344CB8AC3E}">
        <p14:creationId xmlns:p14="http://schemas.microsoft.com/office/powerpoint/2010/main" val="40627945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2962672" cy="1162050"/>
          </a:xfrm>
        </p:spPr>
        <p:txBody>
          <a:bodyPr>
            <a:normAutofit fontScale="90000"/>
          </a:bodyPr>
          <a:lstStyle/>
          <a:p>
            <a:pPr lvl="1" algn="l" rtl="0">
              <a:spcBef>
                <a:spcPct val="0"/>
              </a:spcBef>
            </a:pPr>
            <a:r>
              <a:rPr lang="en-US" altLang="zh-CN" sz="2000" b="1" dirty="0" smtClean="0"/>
              <a:t>4.13 jar</a:t>
            </a:r>
            <a:r>
              <a:rPr lang="zh-CN" altLang="zh-CN" sz="2000" b="1" dirty="0" smtClean="0"/>
              <a:t>文件</a:t>
            </a:r>
            <a:br>
              <a:rPr lang="zh-CN" altLang="zh-CN" sz="2000" b="1" dirty="0" smtClean="0"/>
            </a:br>
            <a:r>
              <a:rPr lang="zh-CN" altLang="zh-CN" sz="2400" b="1" dirty="0" smtClean="0"/>
              <a:t/>
            </a:r>
            <a:br>
              <a:rPr lang="zh-CN" altLang="zh-CN" sz="2400" b="1" dirty="0" smtClean="0"/>
            </a:br>
            <a:r>
              <a:rPr lang="zh-CN" altLang="zh-CN" sz="2400" b="1" dirty="0" smtClean="0"/>
              <a:t/>
            </a:r>
            <a:br>
              <a:rPr lang="zh-CN" altLang="zh-CN" sz="2400" b="1" dirty="0" smtClean="0"/>
            </a:br>
            <a:endParaRPr lang="zh-CN" altLang="en-US" sz="2400" dirty="0"/>
          </a:p>
        </p:txBody>
      </p:sp>
      <p:sp>
        <p:nvSpPr>
          <p:cNvPr id="4" name="文本占位符 3"/>
          <p:cNvSpPr>
            <a:spLocks noGrp="1"/>
          </p:cNvSpPr>
          <p:nvPr>
            <p:ph type="body" sz="half" idx="2"/>
          </p:nvPr>
        </p:nvSpPr>
        <p:spPr>
          <a:xfrm>
            <a:off x="213221" y="836712"/>
            <a:ext cx="2304256" cy="1440160"/>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B0F0"/>
                </a:solidFill>
              </a:rPr>
              <a:t>4.13.1 </a:t>
            </a:r>
            <a:r>
              <a:rPr lang="zh-CN" altLang="en-US" sz="1800" b="1" dirty="0" smtClean="0">
                <a:solidFill>
                  <a:srgbClr val="00B0F0"/>
                </a:solidFill>
              </a:rPr>
              <a:t>文档性质的</a:t>
            </a:r>
            <a:r>
              <a:rPr lang="en-US" altLang="zh-CN" sz="1800" b="1" dirty="0" smtClean="0">
                <a:solidFill>
                  <a:srgbClr val="00B0F0"/>
                </a:solidFill>
              </a:rPr>
              <a:t>jar</a:t>
            </a:r>
            <a:r>
              <a:rPr lang="zh-CN" altLang="en-US" sz="1800" b="1" dirty="0" smtClean="0">
                <a:solidFill>
                  <a:srgbClr val="00B0F0"/>
                </a:solidFill>
              </a:rPr>
              <a:t>文件</a:t>
            </a:r>
          </a:p>
          <a:p>
            <a:r>
              <a:rPr lang="en-US" altLang="zh-CN" sz="1800" b="1" dirty="0" smtClean="0">
                <a:solidFill>
                  <a:srgbClr val="C00000"/>
                </a:solidFill>
              </a:rPr>
              <a:t>4.13.2 </a:t>
            </a:r>
            <a:r>
              <a:rPr lang="zh-CN" altLang="en-US" sz="1800" b="1" dirty="0" smtClean="0">
                <a:solidFill>
                  <a:srgbClr val="C00000"/>
                </a:solidFill>
              </a:rPr>
              <a:t>可运行的</a:t>
            </a:r>
            <a:r>
              <a:rPr lang="en-US" altLang="zh-CN" sz="1800" b="1" dirty="0" smtClean="0">
                <a:solidFill>
                  <a:srgbClr val="C00000"/>
                </a:solidFill>
              </a:rPr>
              <a:t>jar</a:t>
            </a:r>
            <a:r>
              <a:rPr lang="zh-CN" altLang="en-US" sz="1800" b="1" dirty="0" smtClean="0">
                <a:solidFill>
                  <a:srgbClr val="C00000"/>
                </a:solidFill>
              </a:rPr>
              <a:t>文件</a:t>
            </a:r>
            <a:endParaRPr lang="zh-CN" altLang="en-US" dirty="0">
              <a:solidFill>
                <a:srgbClr val="C00000"/>
              </a:solidFill>
            </a:endParaRPr>
          </a:p>
        </p:txBody>
      </p:sp>
      <p:sp>
        <p:nvSpPr>
          <p:cNvPr id="5" name="左箭头 4"/>
          <p:cNvSpPr/>
          <p:nvPr/>
        </p:nvSpPr>
        <p:spPr>
          <a:xfrm>
            <a:off x="2504913" y="150423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987824" y="203807"/>
            <a:ext cx="5760640"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可以将一个</a:t>
            </a:r>
            <a:r>
              <a:rPr lang="en-US" altLang="zh-CN" dirty="0"/>
              <a:t>Java</a:t>
            </a:r>
            <a:r>
              <a:rPr lang="zh-CN" altLang="zh-CN" dirty="0"/>
              <a:t>应用程序中的类，全部打包到一个</a:t>
            </a:r>
            <a:r>
              <a:rPr lang="en-US" altLang="zh-CN" dirty="0"/>
              <a:t>jar</a:t>
            </a:r>
            <a:r>
              <a:rPr lang="zh-CN" altLang="zh-CN" dirty="0"/>
              <a:t>文件中，然后使用</a:t>
            </a:r>
            <a:r>
              <a:rPr lang="en-US" altLang="zh-CN" dirty="0"/>
              <a:t>jar</a:t>
            </a:r>
            <a:r>
              <a:rPr lang="zh-CN" altLang="zh-CN" dirty="0"/>
              <a:t>命令运行这个</a:t>
            </a:r>
            <a:r>
              <a:rPr lang="en-US" altLang="zh-CN" dirty="0"/>
              <a:t>jar</a:t>
            </a:r>
            <a:r>
              <a:rPr lang="zh-CN" altLang="zh-CN" dirty="0"/>
              <a:t>文件。</a:t>
            </a:r>
            <a:endParaRPr lang="zh-CN" altLang="en-US" dirty="0"/>
          </a:p>
        </p:txBody>
      </p:sp>
      <p:sp>
        <p:nvSpPr>
          <p:cNvPr id="12" name="矩形 11"/>
          <p:cNvSpPr/>
          <p:nvPr/>
        </p:nvSpPr>
        <p:spPr>
          <a:xfrm>
            <a:off x="2987824" y="873586"/>
            <a:ext cx="5760640" cy="1477328"/>
          </a:xfrm>
          <a:prstGeom prst="rect">
            <a:avLst/>
          </a:prstGeom>
        </p:spPr>
        <p:txBody>
          <a:bodyPr wrap="square">
            <a:spAutoFit/>
          </a:bodyPr>
          <a:lstStyle/>
          <a:p>
            <a:r>
              <a:rPr lang="zh-CN" altLang="en-US" dirty="0" smtClean="0"/>
              <a:t>例子</a:t>
            </a:r>
            <a:r>
              <a:rPr lang="en-US" altLang="zh-CN" dirty="0" smtClean="0"/>
              <a:t>22</a:t>
            </a:r>
            <a:r>
              <a:rPr lang="zh-CN" altLang="en-US" dirty="0" smtClean="0"/>
              <a:t>中</a:t>
            </a:r>
            <a:r>
              <a:rPr lang="en-US" altLang="zh-CN" dirty="0" smtClean="0">
                <a:hlinkClick r:id="rId2" action="ppaction://hlinkfile"/>
              </a:rPr>
              <a:t>Circle.java</a:t>
            </a:r>
            <a:r>
              <a:rPr lang="zh-CN" altLang="en-US" dirty="0" smtClean="0"/>
              <a:t>，</a:t>
            </a:r>
            <a:r>
              <a:rPr lang="en-US" altLang="zh-CN" dirty="0" smtClean="0">
                <a:hlinkClick r:id="rId3" action="ppaction://hlinkfile"/>
              </a:rPr>
              <a:t>Circular.java</a:t>
            </a:r>
            <a:r>
              <a:rPr lang="zh-CN" altLang="en-US" dirty="0" smtClean="0"/>
              <a:t>，主类</a:t>
            </a:r>
            <a:r>
              <a:rPr lang="en-US" altLang="zh-CN" dirty="0" smtClean="0">
                <a:hlinkClick r:id="rId4" action="ppaction://hlinkfile"/>
              </a:rPr>
              <a:t>Example4_22.java</a:t>
            </a:r>
            <a:r>
              <a:rPr lang="zh-CN" altLang="en-US" dirty="0" smtClean="0"/>
              <a:t>的包名分别是</a:t>
            </a:r>
            <a:endParaRPr lang="en-US" altLang="zh-CN" dirty="0" smtClean="0"/>
          </a:p>
          <a:p>
            <a:r>
              <a:rPr lang="en-US" altLang="zh-CN" b="1" dirty="0" smtClean="0"/>
              <a:t>data.one</a:t>
            </a:r>
          </a:p>
          <a:p>
            <a:r>
              <a:rPr lang="en-US" altLang="zh-CN" b="1" dirty="0" err="1" smtClean="0"/>
              <a:t>data.two</a:t>
            </a:r>
            <a:endParaRPr lang="en-US" altLang="zh-CN" b="1" dirty="0" smtClean="0"/>
          </a:p>
          <a:p>
            <a:r>
              <a:rPr lang="en-US" altLang="zh-CN" b="1" dirty="0" err="1" smtClean="0"/>
              <a:t>my.app</a:t>
            </a:r>
            <a:endParaRPr lang="en-US" altLang="zh-CN" b="1" dirty="0" smtClean="0"/>
          </a:p>
        </p:txBody>
      </p:sp>
      <p:sp>
        <p:nvSpPr>
          <p:cNvPr id="13" name="矩形 12"/>
          <p:cNvSpPr/>
          <p:nvPr/>
        </p:nvSpPr>
        <p:spPr>
          <a:xfrm>
            <a:off x="218912" y="2350914"/>
            <a:ext cx="8745575" cy="1200329"/>
          </a:xfrm>
          <a:prstGeom prst="rect">
            <a:avLst/>
          </a:prstGeom>
        </p:spPr>
        <p:txBody>
          <a:bodyPr wrap="square">
            <a:spAutoFit/>
          </a:bodyPr>
          <a:lstStyle/>
          <a:p>
            <a:r>
              <a:rPr lang="en-US" altLang="zh-CN" b="1" dirty="0"/>
              <a:t>1</a:t>
            </a:r>
            <a:r>
              <a:rPr lang="zh-CN" altLang="zh-CN" b="1" dirty="0"/>
              <a:t>．</a:t>
            </a:r>
            <a:r>
              <a:rPr lang="zh-CN" altLang="zh-CN" b="1" dirty="0">
                <a:hlinkClick r:id="rId5" action="ppaction://hlinkfile"/>
              </a:rPr>
              <a:t>编写清单</a:t>
            </a:r>
            <a:r>
              <a:rPr lang="zh-CN" altLang="zh-CN" b="1" dirty="0" smtClean="0">
                <a:hlinkClick r:id="rId5" action="ppaction://hlinkfile"/>
              </a:rPr>
              <a:t>文件</a:t>
            </a:r>
            <a:r>
              <a:rPr lang="en-US" altLang="zh-CN" b="1" dirty="0" smtClean="0"/>
              <a:t> </a:t>
            </a:r>
            <a:r>
              <a:rPr lang="zh-CN" altLang="en-US" b="1" dirty="0" smtClean="0"/>
              <a:t>（</a:t>
            </a:r>
            <a:r>
              <a:rPr lang="en-US" altLang="zh-CN" b="1" dirty="0" err="1" smtClean="0"/>
              <a:t>moon.mf</a:t>
            </a:r>
            <a:r>
              <a:rPr lang="zh-CN" altLang="en-US" b="1" dirty="0" smtClean="0"/>
              <a:t>）</a:t>
            </a:r>
            <a:endParaRPr lang="zh-CN" altLang="zh-CN" b="1" dirty="0"/>
          </a:p>
          <a:p>
            <a:r>
              <a:rPr lang="en-US" altLang="zh-CN" dirty="0">
                <a:solidFill>
                  <a:srgbClr val="C00000"/>
                </a:solidFill>
              </a:rPr>
              <a:t>Manifest-Version: 1.0</a:t>
            </a:r>
            <a:endParaRPr lang="zh-CN" altLang="zh-CN" dirty="0">
              <a:solidFill>
                <a:srgbClr val="C00000"/>
              </a:solidFill>
            </a:endParaRPr>
          </a:p>
          <a:p>
            <a:r>
              <a:rPr lang="en-US" altLang="zh-CN" dirty="0">
                <a:solidFill>
                  <a:srgbClr val="C00000"/>
                </a:solidFill>
              </a:rPr>
              <a:t>Main-Class: my.app.Example4_22</a:t>
            </a:r>
            <a:endParaRPr lang="zh-CN" altLang="zh-CN" dirty="0">
              <a:solidFill>
                <a:srgbClr val="C00000"/>
              </a:solidFill>
            </a:endParaRPr>
          </a:p>
          <a:p>
            <a:r>
              <a:rPr lang="en-US" altLang="zh-CN" dirty="0">
                <a:solidFill>
                  <a:srgbClr val="C00000"/>
                </a:solidFill>
              </a:rPr>
              <a:t>Created-By: 11</a:t>
            </a:r>
            <a:endParaRPr lang="zh-CN" altLang="zh-CN" dirty="0">
              <a:solidFill>
                <a:srgbClr val="C00000"/>
              </a:solidFill>
            </a:endParaRPr>
          </a:p>
        </p:txBody>
      </p:sp>
      <p:sp>
        <p:nvSpPr>
          <p:cNvPr id="14" name="矩形 13"/>
          <p:cNvSpPr/>
          <p:nvPr/>
        </p:nvSpPr>
        <p:spPr>
          <a:xfrm>
            <a:off x="4845996" y="2489413"/>
            <a:ext cx="3528392"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altLang="zh-CN" dirty="0" smtClean="0"/>
              <a:t>Manifest-Version</a:t>
            </a:r>
            <a:r>
              <a:rPr lang="zh-CN" altLang="en-US" dirty="0" smtClean="0"/>
              <a:t>：和 </a:t>
            </a:r>
            <a:r>
              <a:rPr lang="en-US" altLang="zh-CN" dirty="0" smtClean="0"/>
              <a:t>1.0</a:t>
            </a:r>
            <a:r>
              <a:rPr lang="zh-CN" altLang="en-US" dirty="0" smtClean="0"/>
              <a:t>之间、</a:t>
            </a:r>
            <a:r>
              <a:rPr lang="en-US" altLang="zh-CN" dirty="0" smtClean="0"/>
              <a:t>Class</a:t>
            </a:r>
            <a:r>
              <a:rPr lang="zh-CN" altLang="en-US" dirty="0" smtClean="0"/>
              <a:t>：和类之间，以及</a:t>
            </a:r>
            <a:r>
              <a:rPr lang="en-US" altLang="zh-CN" dirty="0" smtClean="0"/>
              <a:t>Created-By</a:t>
            </a:r>
            <a:r>
              <a:rPr lang="zh-CN" altLang="en-US" dirty="0" smtClean="0"/>
              <a:t>：和</a:t>
            </a:r>
            <a:r>
              <a:rPr lang="en-US" altLang="zh-CN" dirty="0" smtClean="0"/>
              <a:t>11</a:t>
            </a:r>
            <a:r>
              <a:rPr lang="zh-CN" altLang="en-US" dirty="0" smtClean="0"/>
              <a:t>之间必须有且只有一个空格</a:t>
            </a:r>
            <a:endParaRPr lang="zh-CN" altLang="en-US" dirty="0"/>
          </a:p>
        </p:txBody>
      </p:sp>
      <p:sp>
        <p:nvSpPr>
          <p:cNvPr id="15" name="矩形 14"/>
          <p:cNvSpPr/>
          <p:nvPr/>
        </p:nvSpPr>
        <p:spPr>
          <a:xfrm>
            <a:off x="262611" y="3569524"/>
            <a:ext cx="8745575" cy="1200329"/>
          </a:xfrm>
          <a:prstGeom prst="rect">
            <a:avLst/>
          </a:prstGeom>
        </p:spPr>
        <p:txBody>
          <a:bodyPr wrap="square">
            <a:spAutoFit/>
          </a:bodyPr>
          <a:lstStyle/>
          <a:p>
            <a:r>
              <a:rPr lang="en-US" altLang="zh-CN" b="1" dirty="0" smtClean="0"/>
              <a:t>2</a:t>
            </a:r>
            <a:r>
              <a:rPr lang="zh-CN" altLang="en-US" b="1" dirty="0" smtClean="0"/>
              <a:t>．</a:t>
            </a:r>
            <a:r>
              <a:rPr lang="en-US" altLang="zh-CN" b="1" dirty="0" smtClean="0"/>
              <a:t>jar</a:t>
            </a:r>
            <a:r>
              <a:rPr lang="zh-CN" altLang="en-US" b="1" dirty="0" smtClean="0"/>
              <a:t>命令</a:t>
            </a:r>
          </a:p>
          <a:p>
            <a:r>
              <a:rPr lang="zh-CN" altLang="en-US" dirty="0" smtClean="0"/>
              <a:t>进入包路径的父目录中执行</a:t>
            </a:r>
            <a:r>
              <a:rPr lang="en-US" altLang="zh-CN" dirty="0" smtClean="0"/>
              <a:t>jar</a:t>
            </a:r>
            <a:r>
              <a:rPr lang="zh-CN" altLang="en-US" dirty="0" smtClean="0"/>
              <a:t>，生成可执行的</a:t>
            </a:r>
            <a:r>
              <a:rPr lang="en-US" altLang="zh-CN" dirty="0" smtClean="0"/>
              <a:t>App.jar</a:t>
            </a:r>
            <a:r>
              <a:rPr lang="zh-CN" altLang="en-US" dirty="0" smtClean="0"/>
              <a:t>：</a:t>
            </a:r>
          </a:p>
          <a:p>
            <a:r>
              <a:rPr lang="en-US" altLang="zh-CN" dirty="0" smtClean="0"/>
              <a:t>C:\ch4&gt; </a:t>
            </a:r>
          </a:p>
          <a:p>
            <a:r>
              <a:rPr lang="en-US" altLang="zh-CN" dirty="0"/>
              <a:t>jar </a:t>
            </a:r>
            <a:r>
              <a:rPr lang="en-US" altLang="zh-CN" dirty="0" smtClean="0"/>
              <a:t>–</a:t>
            </a:r>
            <a:r>
              <a:rPr lang="en-US" altLang="zh-CN" dirty="0" err="1" smtClean="0"/>
              <a:t>cfm</a:t>
            </a:r>
            <a:r>
              <a:rPr lang="en-US" altLang="zh-CN" dirty="0" smtClean="0"/>
              <a:t>  </a:t>
            </a:r>
            <a:r>
              <a:rPr lang="en-US" altLang="zh-CN" b="1" dirty="0">
                <a:solidFill>
                  <a:srgbClr val="C00000"/>
                </a:solidFill>
              </a:rPr>
              <a:t>App.jar</a:t>
            </a:r>
            <a:r>
              <a:rPr lang="en-US" altLang="zh-CN" dirty="0"/>
              <a:t> </a:t>
            </a:r>
            <a:r>
              <a:rPr lang="en-US" altLang="zh-CN" dirty="0" smtClean="0"/>
              <a:t> </a:t>
            </a:r>
            <a:r>
              <a:rPr lang="en-US" altLang="zh-CN" dirty="0" err="1" smtClean="0"/>
              <a:t>moon.mf</a:t>
            </a:r>
            <a:r>
              <a:rPr lang="en-US" altLang="zh-CN" dirty="0" smtClean="0"/>
              <a:t> </a:t>
            </a:r>
            <a:r>
              <a:rPr lang="en-US" altLang="zh-CN" dirty="0"/>
              <a:t>data/one/*.class </a:t>
            </a:r>
            <a:r>
              <a:rPr lang="en-US" altLang="zh-CN" dirty="0" smtClean="0"/>
              <a:t>  data/two</a:t>
            </a:r>
            <a:r>
              <a:rPr lang="en-US" altLang="zh-CN" dirty="0"/>
              <a:t>/*.class </a:t>
            </a:r>
            <a:r>
              <a:rPr lang="en-US" altLang="zh-CN" dirty="0" smtClean="0"/>
              <a:t>  my/app</a:t>
            </a:r>
            <a:r>
              <a:rPr lang="en-US" altLang="zh-CN" dirty="0"/>
              <a:t>/*.class</a:t>
            </a:r>
            <a:endParaRPr lang="en-US" altLang="zh-CN" b="1" dirty="0"/>
          </a:p>
        </p:txBody>
      </p:sp>
      <p:sp>
        <p:nvSpPr>
          <p:cNvPr id="16" name="矩形 15"/>
          <p:cNvSpPr/>
          <p:nvPr/>
        </p:nvSpPr>
        <p:spPr>
          <a:xfrm>
            <a:off x="287789" y="4813230"/>
            <a:ext cx="1718740" cy="369332"/>
          </a:xfrm>
          <a:prstGeom prst="rect">
            <a:avLst/>
          </a:prstGeom>
        </p:spPr>
        <p:txBody>
          <a:bodyPr wrap="none">
            <a:spAutoFit/>
          </a:bodyPr>
          <a:lstStyle/>
          <a:p>
            <a:r>
              <a:rPr lang="en-US" altLang="zh-CN" b="1" dirty="0"/>
              <a:t>3</a:t>
            </a:r>
            <a:r>
              <a:rPr lang="zh-CN" altLang="zh-CN" b="1" dirty="0" smtClean="0"/>
              <a:t>．</a:t>
            </a:r>
            <a:r>
              <a:rPr lang="zh-CN" altLang="en-US" b="1" dirty="0" smtClean="0"/>
              <a:t>执行</a:t>
            </a:r>
            <a:r>
              <a:rPr lang="en-US" altLang="zh-CN" b="1" dirty="0" smtClean="0"/>
              <a:t>jar</a:t>
            </a:r>
            <a:r>
              <a:rPr lang="zh-CN" altLang="en-US" b="1" dirty="0" smtClean="0"/>
              <a:t>文件</a:t>
            </a:r>
            <a:endParaRPr lang="en-US" altLang="zh-CN" b="1" dirty="0" smtClean="0"/>
          </a:p>
        </p:txBody>
      </p:sp>
      <p:sp>
        <p:nvSpPr>
          <p:cNvPr id="17" name="矩形 16"/>
          <p:cNvSpPr/>
          <p:nvPr/>
        </p:nvSpPr>
        <p:spPr>
          <a:xfrm>
            <a:off x="400948" y="5855615"/>
            <a:ext cx="113476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dirty="0" smtClean="0">
                <a:hlinkClick r:id="rId4" action="ppaction://hlinkfile"/>
              </a:rPr>
              <a:t>例子</a:t>
            </a:r>
            <a:r>
              <a:rPr lang="en-US" altLang="zh-CN" dirty="0" smtClean="0">
                <a:hlinkClick r:id="rId4" action="ppaction://hlinkfile"/>
              </a:rPr>
              <a:t>22 </a:t>
            </a:r>
            <a:r>
              <a:rPr lang="en-US" altLang="zh-CN" dirty="0" smtClean="0"/>
              <a:t> </a:t>
            </a:r>
            <a:endParaRPr lang="zh-CN" altLang="zh-CN" dirty="0"/>
          </a:p>
        </p:txBody>
      </p:sp>
      <p:sp>
        <p:nvSpPr>
          <p:cNvPr id="3" name="矩形 2"/>
          <p:cNvSpPr/>
          <p:nvPr/>
        </p:nvSpPr>
        <p:spPr>
          <a:xfrm>
            <a:off x="287789" y="5204965"/>
            <a:ext cx="4572000" cy="646331"/>
          </a:xfrm>
          <a:prstGeom prst="rect">
            <a:avLst/>
          </a:prstGeom>
        </p:spPr>
        <p:txBody>
          <a:bodyPr>
            <a:spAutoFit/>
          </a:bodyPr>
          <a:lstStyle/>
          <a:p>
            <a:r>
              <a:rPr lang="zh-CN" altLang="en-US" dirty="0" smtClean="0"/>
              <a:t>通过增加参数</a:t>
            </a:r>
            <a:r>
              <a:rPr lang="en-US" altLang="zh-CN" dirty="0" smtClean="0"/>
              <a:t>-jar</a:t>
            </a:r>
            <a:r>
              <a:rPr lang="zh-CN" altLang="en-US" dirty="0" smtClean="0"/>
              <a:t>执行含有主类的</a:t>
            </a:r>
            <a:r>
              <a:rPr lang="en-US" altLang="zh-CN" dirty="0" smtClean="0"/>
              <a:t>jar</a:t>
            </a:r>
            <a:r>
              <a:rPr lang="zh-CN" altLang="en-US" dirty="0" smtClean="0"/>
              <a:t>文件：</a:t>
            </a:r>
          </a:p>
          <a:p>
            <a:r>
              <a:rPr lang="en-US" altLang="zh-CN" b="1" dirty="0" smtClean="0">
                <a:solidFill>
                  <a:srgbClr val="C00000"/>
                </a:solidFill>
              </a:rPr>
              <a:t>java  -jar </a:t>
            </a:r>
            <a:r>
              <a:rPr lang="zh-CN" altLang="en-US" b="1" dirty="0" smtClean="0">
                <a:solidFill>
                  <a:srgbClr val="C00000"/>
                </a:solidFill>
              </a:rPr>
              <a:t>含有主类的</a:t>
            </a:r>
            <a:r>
              <a:rPr lang="en-US" altLang="zh-CN" b="1" dirty="0" smtClean="0">
                <a:solidFill>
                  <a:srgbClr val="C00000"/>
                </a:solidFill>
              </a:rPr>
              <a:t>jar</a:t>
            </a:r>
            <a:r>
              <a:rPr lang="zh-CN" altLang="en-US" b="1" dirty="0" smtClean="0">
                <a:solidFill>
                  <a:srgbClr val="C00000"/>
                </a:solidFill>
              </a:rPr>
              <a:t>文件</a:t>
            </a:r>
            <a:endParaRPr lang="zh-CN" altLang="en-US" b="1" dirty="0">
              <a:solidFill>
                <a:srgbClr val="C00000"/>
              </a:solidFill>
            </a:endParaRPr>
          </a:p>
        </p:txBody>
      </p:sp>
      <p:sp>
        <p:nvSpPr>
          <p:cNvPr id="7" name="矩形 6"/>
          <p:cNvSpPr/>
          <p:nvPr/>
        </p:nvSpPr>
        <p:spPr>
          <a:xfrm>
            <a:off x="1744491" y="5824780"/>
            <a:ext cx="1707262" cy="369332"/>
          </a:xfrm>
          <a:prstGeom prst="rect">
            <a:avLst/>
          </a:prstGeom>
        </p:spPr>
        <p:txBody>
          <a:bodyPr wrap="none">
            <a:spAutoFit/>
          </a:bodyPr>
          <a:lstStyle/>
          <a:p>
            <a:r>
              <a:rPr lang="en-US" altLang="zh-CN" b="1" dirty="0" smtClean="0"/>
              <a:t>java -jar App.jar</a:t>
            </a:r>
            <a:endParaRPr lang="en-US" altLang="zh-CN" b="1" dirty="0"/>
          </a:p>
        </p:txBody>
      </p:sp>
      <p:pic>
        <p:nvPicPr>
          <p:cNvPr id="6246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2880" y="5082488"/>
            <a:ext cx="4235565" cy="990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5391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15727"/>
            <a:ext cx="4176464" cy="1162050"/>
          </a:xfrm>
        </p:spPr>
        <p:txBody>
          <a:bodyPr>
            <a:normAutofit fontScale="90000"/>
          </a:bodyPr>
          <a:lstStyle/>
          <a:p>
            <a:pPr lvl="1" algn="l" rtl="0">
              <a:spcBef>
                <a:spcPct val="0"/>
              </a:spcBef>
            </a:pPr>
            <a:r>
              <a:rPr lang="en-US" altLang="zh-CN" sz="2700" b="1" dirty="0"/>
              <a:t>4.14 </a:t>
            </a:r>
            <a:r>
              <a:rPr lang="en-US" altLang="zh-CN" sz="2700" b="1" dirty="0" err="1"/>
              <a:t>var</a:t>
            </a:r>
            <a:r>
              <a:rPr lang="zh-CN" altLang="zh-CN" sz="2700" b="1" dirty="0"/>
              <a:t>声明局部变量</a:t>
            </a:r>
            <a:r>
              <a:rPr lang="zh-CN" altLang="zh-CN" sz="2000" b="1" dirty="0"/>
              <a:t/>
            </a:r>
            <a:br>
              <a:rPr lang="zh-CN" altLang="zh-CN" sz="20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9" name="矩形 8"/>
          <p:cNvSpPr/>
          <p:nvPr/>
        </p:nvSpPr>
        <p:spPr>
          <a:xfrm>
            <a:off x="395536" y="908150"/>
            <a:ext cx="8496944" cy="646331"/>
          </a:xfrm>
          <a:prstGeom prst="rect">
            <a:avLst/>
          </a:prstGeom>
        </p:spPr>
        <p:txBody>
          <a:bodyPr wrap="square">
            <a:spAutoFit/>
          </a:bodyPr>
          <a:lstStyle/>
          <a:p>
            <a:r>
              <a:rPr lang="en-US" altLang="zh-CN" dirty="0"/>
              <a:t>Java SE 10</a:t>
            </a:r>
            <a:r>
              <a:rPr lang="zh-CN" altLang="zh-CN" dirty="0"/>
              <a:t>（</a:t>
            </a:r>
            <a:r>
              <a:rPr lang="en-US" altLang="zh-CN" dirty="0"/>
              <a:t>JDK10</a:t>
            </a:r>
            <a:r>
              <a:rPr lang="zh-CN" altLang="zh-CN" dirty="0"/>
              <a:t>）版本开始，增加了“</a:t>
            </a:r>
            <a:r>
              <a:rPr lang="zh-CN" altLang="zh-CN" b="1" dirty="0"/>
              <a:t>局部变量类型推断</a:t>
            </a:r>
            <a:r>
              <a:rPr lang="zh-CN" altLang="zh-CN" dirty="0"/>
              <a:t>”这一新功能。即可以使用</a:t>
            </a:r>
            <a:r>
              <a:rPr lang="en-US" altLang="zh-CN" dirty="0" err="1"/>
              <a:t>var</a:t>
            </a:r>
            <a:r>
              <a:rPr lang="zh-CN" altLang="zh-CN" dirty="0"/>
              <a:t>声明局部变量（在方法内声明的变量称作局部变量，见</a:t>
            </a:r>
            <a:r>
              <a:rPr lang="en-US" altLang="zh-CN" dirty="0"/>
              <a:t>4.2.3</a:t>
            </a:r>
            <a:r>
              <a:rPr lang="zh-CN" altLang="zh-CN" dirty="0"/>
              <a:t>）</a:t>
            </a:r>
          </a:p>
        </p:txBody>
      </p:sp>
      <p:sp>
        <p:nvSpPr>
          <p:cNvPr id="11" name="矩形 10"/>
          <p:cNvSpPr/>
          <p:nvPr/>
        </p:nvSpPr>
        <p:spPr>
          <a:xfrm>
            <a:off x="404689" y="1565912"/>
            <a:ext cx="8208912" cy="923330"/>
          </a:xfrm>
          <a:prstGeom prst="rect">
            <a:avLst/>
          </a:prstGeom>
        </p:spPr>
        <p:txBody>
          <a:bodyPr wrap="square">
            <a:spAutoFit/>
          </a:bodyPr>
          <a:lstStyle/>
          <a:p>
            <a:r>
              <a:rPr lang="zh-CN" altLang="en-US" b="1" dirty="0" smtClean="0"/>
              <a:t>不可以用</a:t>
            </a:r>
            <a:r>
              <a:rPr lang="en-US" altLang="zh-CN" b="1" dirty="0" err="1" smtClean="0"/>
              <a:t>var</a:t>
            </a:r>
            <a:r>
              <a:rPr lang="zh-CN" altLang="en-US" b="1" dirty="0" smtClean="0"/>
              <a:t>声明类的成员变量</a:t>
            </a:r>
            <a:r>
              <a:rPr lang="zh-CN" altLang="en-US" dirty="0" smtClean="0"/>
              <a:t>，即仅限于在方法体内使用</a:t>
            </a:r>
            <a:r>
              <a:rPr lang="en-US" altLang="zh-CN" dirty="0" err="1" smtClean="0"/>
              <a:t>var</a:t>
            </a:r>
            <a:r>
              <a:rPr lang="zh-CN" altLang="en-US" dirty="0" smtClean="0"/>
              <a:t>声明变量。在方法的方法体内使用</a:t>
            </a:r>
            <a:r>
              <a:rPr lang="en-US" altLang="zh-CN" dirty="0" err="1" smtClean="0"/>
              <a:t>var</a:t>
            </a:r>
            <a:r>
              <a:rPr lang="zh-CN" altLang="en-US" dirty="0" smtClean="0"/>
              <a:t>声明局部变量时，</a:t>
            </a:r>
            <a:r>
              <a:rPr lang="zh-CN" altLang="en-US" b="1" dirty="0" smtClean="0"/>
              <a:t>必须同时指定初值</a:t>
            </a:r>
            <a:r>
              <a:rPr lang="zh-CN" altLang="en-US" dirty="0" smtClean="0"/>
              <a:t>（初值不可以是</a:t>
            </a:r>
            <a:r>
              <a:rPr lang="en-US" altLang="zh-CN" dirty="0" smtClean="0"/>
              <a:t>null</a:t>
            </a:r>
            <a:r>
              <a:rPr lang="zh-CN" altLang="en-US" dirty="0" smtClean="0"/>
              <a:t>），那么编译器就可以推断出</a:t>
            </a:r>
            <a:r>
              <a:rPr lang="en-US" altLang="zh-CN" dirty="0" err="1" smtClean="0"/>
              <a:t>var</a:t>
            </a:r>
            <a:r>
              <a:rPr lang="zh-CN" altLang="en-US" dirty="0" smtClean="0"/>
              <a:t>所声明的变量的类型，即确定该变量的类型。</a:t>
            </a:r>
            <a:endParaRPr lang="zh-CN" altLang="en-US" dirty="0"/>
          </a:p>
        </p:txBody>
      </p:sp>
      <p:sp>
        <p:nvSpPr>
          <p:cNvPr id="12" name="矩形 11"/>
          <p:cNvSpPr/>
          <p:nvPr/>
        </p:nvSpPr>
        <p:spPr>
          <a:xfrm>
            <a:off x="539551" y="2489242"/>
            <a:ext cx="8074049"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zh-CN" altLang="en-US" dirty="0" smtClean="0"/>
              <a:t>注意，方法的参数和方法的返回类型不可以用</a:t>
            </a:r>
            <a:r>
              <a:rPr lang="en-US" altLang="zh-CN" dirty="0" err="1" smtClean="0"/>
              <a:t>var</a:t>
            </a:r>
            <a:r>
              <a:rPr lang="zh-CN" altLang="en-US" dirty="0" smtClean="0"/>
              <a:t>来声明。</a:t>
            </a:r>
            <a:endParaRPr lang="zh-CN" altLang="en-US" dirty="0"/>
          </a:p>
        </p:txBody>
      </p:sp>
      <p:sp>
        <p:nvSpPr>
          <p:cNvPr id="13" name="矩形 12"/>
          <p:cNvSpPr/>
          <p:nvPr/>
        </p:nvSpPr>
        <p:spPr>
          <a:xfrm>
            <a:off x="574426" y="2967335"/>
            <a:ext cx="803917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err="1" smtClean="0"/>
              <a:t>var</a:t>
            </a:r>
            <a:r>
              <a:rPr lang="zh-CN" altLang="en-US" dirty="0" smtClean="0"/>
              <a:t>不是真正意义的动态变量（运行时刻确定类型），</a:t>
            </a:r>
            <a:r>
              <a:rPr lang="en-US" altLang="zh-CN" dirty="0" err="1" smtClean="0"/>
              <a:t>var</a:t>
            </a:r>
            <a:r>
              <a:rPr lang="zh-CN" altLang="en-US" dirty="0" smtClean="0"/>
              <a:t>声明的变量也是在编译阶段就确定了类型。</a:t>
            </a:r>
            <a:endParaRPr lang="zh-CN" altLang="en-US" dirty="0"/>
          </a:p>
        </p:txBody>
      </p:sp>
      <p:sp>
        <p:nvSpPr>
          <p:cNvPr id="14" name="矩形 13"/>
          <p:cNvSpPr/>
          <p:nvPr/>
        </p:nvSpPr>
        <p:spPr>
          <a:xfrm>
            <a:off x="1835696" y="3752166"/>
            <a:ext cx="5328592" cy="369332"/>
          </a:xfrm>
          <a:prstGeom prst="rect">
            <a:avLst/>
          </a:prstGeom>
        </p:spPr>
        <p:txBody>
          <a:bodyPr wrap="square">
            <a:spAutoFit/>
          </a:bodyPr>
          <a:lstStyle/>
          <a:p>
            <a:r>
              <a:rPr lang="zh-CN" altLang="en-US" dirty="0" smtClean="0"/>
              <a:t>中，在主类的</a:t>
            </a:r>
            <a:r>
              <a:rPr lang="en-US" altLang="zh-CN" dirty="0" smtClean="0"/>
              <a:t>main</a:t>
            </a:r>
            <a:r>
              <a:rPr lang="zh-CN" altLang="en-US" dirty="0" smtClean="0"/>
              <a:t>方法中使用</a:t>
            </a:r>
            <a:r>
              <a:rPr lang="en-US" altLang="zh-CN" dirty="0" err="1" smtClean="0"/>
              <a:t>var</a:t>
            </a:r>
            <a:r>
              <a:rPr lang="zh-CN" altLang="en-US" dirty="0" smtClean="0"/>
              <a:t>声明变量。</a:t>
            </a:r>
            <a:endParaRPr lang="zh-CN" altLang="en-US" dirty="0"/>
          </a:p>
        </p:txBody>
      </p:sp>
      <p:sp>
        <p:nvSpPr>
          <p:cNvPr id="15" name="矩形 14"/>
          <p:cNvSpPr/>
          <p:nvPr/>
        </p:nvSpPr>
        <p:spPr>
          <a:xfrm>
            <a:off x="955327" y="3753237"/>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23</a:t>
            </a:r>
            <a:endParaRPr lang="zh-CN" altLang="en-US" dirty="0"/>
          </a:p>
        </p:txBody>
      </p:sp>
      <p:sp>
        <p:nvSpPr>
          <p:cNvPr id="16" name="下箭头 15"/>
          <p:cNvSpPr/>
          <p:nvPr/>
        </p:nvSpPr>
        <p:spPr>
          <a:xfrm>
            <a:off x="1259632" y="4122569"/>
            <a:ext cx="288032" cy="2425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27584" y="4509120"/>
            <a:ext cx="4572000" cy="1200329"/>
          </a:xfrm>
          <a:prstGeom prst="rect">
            <a:avLst/>
          </a:prstGeom>
        </p:spPr>
        <p:txBody>
          <a:bodyPr>
            <a:spAutoFit/>
          </a:bodyPr>
          <a:lstStyle/>
          <a:p>
            <a:r>
              <a:rPr lang="en-US" altLang="zh-CN" dirty="0" smtClean="0">
                <a:hlinkClick r:id="rId2" action="ppaction://hlinkfile"/>
              </a:rPr>
              <a:t>Circle.java</a:t>
            </a:r>
            <a:endParaRPr lang="en-US" altLang="zh-CN" dirty="0" smtClean="0"/>
          </a:p>
          <a:p>
            <a:r>
              <a:rPr lang="en-US" altLang="zh-CN" dirty="0" smtClean="0">
                <a:hlinkClick r:id="rId3" action="ppaction://hlinkfile"/>
              </a:rPr>
              <a:t>Circular.java</a:t>
            </a:r>
            <a:endParaRPr lang="en-US" altLang="zh-CN" dirty="0" smtClean="0"/>
          </a:p>
          <a:p>
            <a:r>
              <a:rPr lang="en-US" altLang="zh-CN" b="1" dirty="0">
                <a:hlinkClick r:id="rId4" action="ppaction://hlinkfile"/>
              </a:rPr>
              <a:t>Example4_23.java</a:t>
            </a:r>
            <a:endParaRPr lang="zh-CN" altLang="zh-CN" b="1" dirty="0"/>
          </a:p>
          <a:p>
            <a:endParaRPr lang="zh-CN" altLang="en-US" dirty="0"/>
          </a:p>
        </p:txBody>
      </p:sp>
    </p:spTree>
    <p:extLst>
      <p:ext uri="{BB962C8B-B14F-4D97-AF65-F5344CB8AC3E}">
        <p14:creationId xmlns:p14="http://schemas.microsoft.com/office/powerpoint/2010/main" val="3910099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962672" cy="1162050"/>
          </a:xfrm>
        </p:spPr>
        <p:txBody>
          <a:bodyPr>
            <a:normAutofit fontScale="90000"/>
          </a:bodyPr>
          <a:lstStyle/>
          <a:p>
            <a:pPr lvl="1" algn="l" rtl="0">
              <a:spcBef>
                <a:spcPct val="0"/>
              </a:spcBef>
            </a:pPr>
            <a:r>
              <a:rPr lang="en-US" altLang="zh-CN" sz="2400" b="1" dirty="0" smtClean="0"/>
              <a:t>4.14 </a:t>
            </a:r>
            <a:r>
              <a:rPr lang="zh-CN" altLang="zh-CN" sz="2400" b="1" dirty="0"/>
              <a:t>小结</a:t>
            </a:r>
            <a:br>
              <a:rPr lang="zh-CN" altLang="zh-CN" sz="2400" b="1" dirty="0"/>
            </a:br>
            <a:r>
              <a:rPr lang="zh-CN" altLang="zh-CN" sz="2400" b="1" dirty="0"/>
              <a:t/>
            </a:r>
            <a:br>
              <a:rPr lang="zh-CN" altLang="zh-CN" sz="2400" b="1" dirty="0"/>
            </a:br>
            <a:endParaRPr lang="zh-CN" altLang="en-US" sz="2400" dirty="0"/>
          </a:p>
        </p:txBody>
      </p:sp>
      <p:sp>
        <p:nvSpPr>
          <p:cNvPr id="7" name="矩形 6"/>
          <p:cNvSpPr/>
          <p:nvPr/>
        </p:nvSpPr>
        <p:spPr>
          <a:xfrm>
            <a:off x="499567" y="1052736"/>
            <a:ext cx="8064896" cy="4062651"/>
          </a:xfrm>
          <a:prstGeom prst="rect">
            <a:avLst/>
          </a:prstGeom>
        </p:spPr>
        <p:txBody>
          <a:bodyPr wrap="square">
            <a:spAutoFit/>
          </a:bodyPr>
          <a:lstStyle/>
          <a:p>
            <a:pPr marL="285750" lvl="0" indent="-285750">
              <a:buFont typeface="Wingdings" pitchFamily="2" charset="2"/>
              <a:buChar char="u"/>
            </a:pPr>
            <a:r>
              <a:rPr lang="zh-CN" altLang="zh-CN" dirty="0"/>
              <a:t>类是组成</a:t>
            </a:r>
            <a:r>
              <a:rPr lang="en-US" altLang="zh-CN" dirty="0"/>
              <a:t>Java</a:t>
            </a:r>
            <a:r>
              <a:rPr lang="zh-CN" altLang="zh-CN" dirty="0"/>
              <a:t>源文件的基本元素，一个源文件是有若干个类组成的。</a:t>
            </a:r>
          </a:p>
          <a:p>
            <a:pPr marL="285750" lvl="0" indent="-285750">
              <a:buFont typeface="Wingdings" pitchFamily="2" charset="2"/>
              <a:buChar char="u"/>
            </a:pPr>
            <a:r>
              <a:rPr lang="zh-CN" altLang="zh-CN" dirty="0"/>
              <a:t>类体可以有两种重要的成员：成员变量和方法。</a:t>
            </a:r>
          </a:p>
          <a:p>
            <a:pPr marL="285750" lvl="0" indent="-285750">
              <a:buFont typeface="Wingdings" pitchFamily="2" charset="2"/>
              <a:buChar char="u"/>
            </a:pPr>
            <a:r>
              <a:rPr lang="zh-CN" altLang="zh-CN" dirty="0"/>
              <a:t>成员变量分为实例变量和类变量。类变量被该类的所有对象共享；不同对象的实例变量互不相同。</a:t>
            </a:r>
          </a:p>
          <a:p>
            <a:pPr marL="285750" lvl="0" indent="-285750">
              <a:buFont typeface="Wingdings" pitchFamily="2" charset="2"/>
              <a:buChar char="u"/>
            </a:pPr>
            <a:r>
              <a:rPr lang="zh-CN" altLang="zh-CN" dirty="0"/>
              <a:t>除构造方法外，其它方法分为实例方法和类方法。类方法不仅可以由该类的对象调用，也可以用类名调用；而实例方法必须由对象来调用。</a:t>
            </a:r>
          </a:p>
          <a:p>
            <a:pPr marL="285750" lvl="0" indent="-285750">
              <a:buFont typeface="Wingdings" pitchFamily="2" charset="2"/>
              <a:buChar char="u"/>
            </a:pPr>
            <a:r>
              <a:rPr lang="zh-CN" altLang="zh-CN" dirty="0"/>
              <a:t>实例方法即可以操作实例变量也可以操作类变量，当对象调用实例方法时，方法中的成员变量就是指分配给该对象的成员变量，其中的实例变量和其它对象的不相同，即占有不同的内存空间；而类变量和其它对象的相同，即占有相的内存空间。类方法只能操作类变量，当对象调用类方法时，方法中的成员变量一定都是类变量，也就是说该对象和所有的对象共享类变量。</a:t>
            </a:r>
          </a:p>
          <a:p>
            <a:pPr marL="285750" lvl="0" indent="-285750">
              <a:buFont typeface="Wingdings" pitchFamily="2" charset="2"/>
              <a:buChar char="u"/>
            </a:pPr>
            <a:r>
              <a:rPr lang="zh-CN" altLang="zh-CN" dirty="0"/>
              <a:t>在编写</a:t>
            </a:r>
            <a:r>
              <a:rPr lang="en-US" altLang="zh-CN" dirty="0"/>
              <a:t>Java</a:t>
            </a:r>
            <a:r>
              <a:rPr lang="zh-CN" altLang="zh-CN" dirty="0"/>
              <a:t>源文件时，可以使用</a:t>
            </a:r>
            <a:r>
              <a:rPr lang="en-US" altLang="zh-CN" dirty="0"/>
              <a:t>import</a:t>
            </a:r>
            <a:r>
              <a:rPr lang="zh-CN" altLang="zh-CN" dirty="0"/>
              <a:t>语句引入有包名的类；也可以使用静态导入引入有包名类的类变量。</a:t>
            </a:r>
          </a:p>
          <a:p>
            <a:pPr marL="285750" indent="-285750">
              <a:buFont typeface="Wingdings" pitchFamily="2" charset="2"/>
              <a:buChar char="u"/>
            </a:pPr>
            <a:r>
              <a:rPr lang="zh-CN" altLang="zh-CN" dirty="0"/>
              <a:t>对象访问自己的变量以及调用方法受访问权限的限制</a:t>
            </a:r>
            <a:r>
              <a:rPr lang="zh-CN" altLang="zh-CN" dirty="0" smtClean="0"/>
              <a:t>。</a:t>
            </a:r>
            <a:endParaRPr lang="zh-CN" altLang="zh-CN" sz="2400" dirty="0"/>
          </a:p>
        </p:txBody>
      </p:sp>
    </p:spTree>
    <p:extLst>
      <p:ext uri="{BB962C8B-B14F-4D97-AF65-F5344CB8AC3E}">
        <p14:creationId xmlns:p14="http://schemas.microsoft.com/office/powerpoint/2010/main" val="2362021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400" b="1" dirty="0"/>
              <a:t>4.2 </a:t>
            </a:r>
            <a:r>
              <a:rPr lang="zh-CN" altLang="zh-CN" sz="2400" b="1" dirty="0"/>
              <a:t>类</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641599"/>
            <a:ext cx="1872208" cy="4824536"/>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4.2.1 </a:t>
            </a:r>
            <a:r>
              <a:rPr lang="zh-CN" altLang="en-US" sz="1800" b="1" dirty="0" smtClean="0">
                <a:solidFill>
                  <a:srgbClr val="0070C0"/>
                </a:solidFill>
              </a:rPr>
              <a:t>类声明</a:t>
            </a:r>
          </a:p>
          <a:p>
            <a:r>
              <a:rPr lang="en-US" altLang="zh-CN" sz="1800" b="1" dirty="0" smtClean="0">
                <a:solidFill>
                  <a:srgbClr val="C00000"/>
                </a:solidFill>
              </a:rPr>
              <a:t>4.2.2 </a:t>
            </a:r>
            <a:r>
              <a:rPr lang="zh-CN" altLang="en-US" sz="1800" b="1" dirty="0" smtClean="0">
                <a:solidFill>
                  <a:srgbClr val="C00000"/>
                </a:solidFill>
              </a:rPr>
              <a:t>类体</a:t>
            </a:r>
          </a:p>
          <a:p>
            <a:r>
              <a:rPr lang="en-US" altLang="zh-CN" sz="1800" b="1" dirty="0" smtClean="0">
                <a:solidFill>
                  <a:srgbClr val="0070C0"/>
                </a:solidFill>
              </a:rPr>
              <a:t>4.2.3 </a:t>
            </a:r>
            <a:r>
              <a:rPr lang="zh-CN" altLang="en-US" sz="1800" b="1" dirty="0" smtClean="0">
                <a:solidFill>
                  <a:srgbClr val="0070C0"/>
                </a:solidFill>
              </a:rPr>
              <a:t>成员变量和局部变量</a:t>
            </a:r>
          </a:p>
          <a:p>
            <a:r>
              <a:rPr lang="en-US" altLang="zh-CN" sz="1800" b="1" dirty="0" smtClean="0">
                <a:solidFill>
                  <a:srgbClr val="0070C0"/>
                </a:solidFill>
              </a:rPr>
              <a:t>4.2.4 </a:t>
            </a:r>
            <a:r>
              <a:rPr lang="zh-CN" altLang="en-US" sz="1800" b="1" dirty="0" smtClean="0">
                <a:solidFill>
                  <a:srgbClr val="0070C0"/>
                </a:solidFill>
              </a:rPr>
              <a:t>方法</a:t>
            </a:r>
          </a:p>
          <a:p>
            <a:r>
              <a:rPr lang="en-US" altLang="zh-CN" sz="1800" b="1" dirty="0" smtClean="0">
                <a:solidFill>
                  <a:srgbClr val="0070C0"/>
                </a:solidFill>
              </a:rPr>
              <a:t>4.2.5 </a:t>
            </a:r>
            <a:r>
              <a:rPr lang="zh-CN" altLang="en-US" sz="1800" b="1" dirty="0" smtClean="0">
                <a:solidFill>
                  <a:srgbClr val="0070C0"/>
                </a:solidFill>
              </a:rPr>
              <a:t>方法重载</a:t>
            </a:r>
          </a:p>
          <a:p>
            <a:r>
              <a:rPr lang="en-US" altLang="zh-CN" sz="1800" b="1" dirty="0" smtClean="0">
                <a:solidFill>
                  <a:srgbClr val="0070C0"/>
                </a:solidFill>
              </a:rPr>
              <a:t>4.2.6 </a:t>
            </a:r>
            <a:r>
              <a:rPr lang="zh-CN" altLang="en-US" sz="1800" b="1" dirty="0" smtClean="0">
                <a:solidFill>
                  <a:srgbClr val="0070C0"/>
                </a:solidFill>
              </a:rPr>
              <a:t>构造方法</a:t>
            </a:r>
          </a:p>
          <a:p>
            <a:r>
              <a:rPr lang="en-US" altLang="zh-CN" sz="1800" b="1" dirty="0" smtClean="0">
                <a:solidFill>
                  <a:srgbClr val="0070C0"/>
                </a:solidFill>
              </a:rPr>
              <a:t>4.2.7 </a:t>
            </a:r>
            <a:r>
              <a:rPr lang="zh-CN" altLang="en-US" sz="1800" b="1" dirty="0" smtClean="0">
                <a:solidFill>
                  <a:srgbClr val="0070C0"/>
                </a:solidFill>
              </a:rPr>
              <a:t>类方法和实例方法</a:t>
            </a:r>
          </a:p>
          <a:p>
            <a:r>
              <a:rPr lang="en-US" altLang="zh-CN" sz="1800" b="1" dirty="0" smtClean="0">
                <a:solidFill>
                  <a:srgbClr val="0070C0"/>
                </a:solidFill>
              </a:rPr>
              <a:t>4.2.8 </a:t>
            </a:r>
            <a:r>
              <a:rPr lang="zh-CN" altLang="en-US" sz="1800" b="1" dirty="0" smtClean="0">
                <a:solidFill>
                  <a:srgbClr val="0070C0"/>
                </a:solidFill>
              </a:rPr>
              <a:t>两个值得注意的问题</a:t>
            </a:r>
            <a:endParaRPr lang="zh-CN" altLang="en-US" dirty="0"/>
          </a:p>
        </p:txBody>
      </p:sp>
      <p:sp>
        <p:nvSpPr>
          <p:cNvPr id="9" name="矩形 8"/>
          <p:cNvSpPr/>
          <p:nvPr/>
        </p:nvSpPr>
        <p:spPr>
          <a:xfrm>
            <a:off x="2692946" y="681598"/>
            <a:ext cx="6264696" cy="923330"/>
          </a:xfrm>
          <a:prstGeom prst="rect">
            <a:avLst/>
          </a:prstGeom>
        </p:spPr>
        <p:txBody>
          <a:bodyPr wrap="square">
            <a:spAutoFit/>
          </a:bodyPr>
          <a:lstStyle/>
          <a:p>
            <a:r>
              <a:rPr lang="zh-CN" altLang="en-US" dirty="0" smtClean="0"/>
              <a:t>类</a:t>
            </a:r>
            <a:r>
              <a:rPr lang="zh-CN" altLang="zh-CN" dirty="0" smtClean="0"/>
              <a:t>的</a:t>
            </a:r>
            <a:r>
              <a:rPr lang="zh-CN" altLang="zh-CN" dirty="0"/>
              <a:t>关键是抓住事物的两个方面：属性和行为，即数据以及在数据上所进行的操作，因此类体的内容由如下所述的两部分</a:t>
            </a:r>
            <a:r>
              <a:rPr lang="zh-CN" altLang="zh-CN" dirty="0" smtClean="0"/>
              <a:t>构成</a:t>
            </a:r>
            <a:r>
              <a:rPr lang="zh-CN" altLang="en-US" dirty="0" smtClean="0"/>
              <a:t>：</a:t>
            </a:r>
            <a:endParaRPr lang="zh-CN" altLang="zh-CN" b="1" dirty="0">
              <a:solidFill>
                <a:srgbClr val="0070C0"/>
              </a:solidFill>
            </a:endParaRPr>
          </a:p>
        </p:txBody>
      </p:sp>
      <p:sp>
        <p:nvSpPr>
          <p:cNvPr id="11" name="左箭头 10"/>
          <p:cNvSpPr/>
          <p:nvPr/>
        </p:nvSpPr>
        <p:spPr>
          <a:xfrm>
            <a:off x="2087761" y="1058346"/>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76399" y="2566646"/>
            <a:ext cx="6072063" cy="286232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class </a:t>
            </a:r>
            <a:r>
              <a:rPr lang="en-US" altLang="zh-CN" dirty="0" smtClean="0"/>
              <a:t>  </a:t>
            </a:r>
            <a:r>
              <a:rPr lang="zh-CN" altLang="zh-CN" dirty="0" smtClean="0"/>
              <a:t>梯形</a:t>
            </a:r>
            <a:r>
              <a:rPr lang="en-US" altLang="zh-CN" dirty="0" smtClean="0"/>
              <a:t>  </a:t>
            </a:r>
            <a:r>
              <a:rPr lang="en-US" altLang="zh-CN" dirty="0"/>
              <a:t>{</a:t>
            </a:r>
            <a:endParaRPr lang="zh-CN" altLang="zh-CN" dirty="0"/>
          </a:p>
          <a:p>
            <a:r>
              <a:rPr lang="en-US" altLang="zh-CN" dirty="0"/>
              <a:t>   </a:t>
            </a:r>
            <a:r>
              <a:rPr lang="en-US" altLang="zh-CN" dirty="0" smtClean="0"/>
              <a:t>    float </a:t>
            </a:r>
            <a:r>
              <a:rPr lang="zh-CN" altLang="zh-CN" dirty="0"/>
              <a:t>上底</a:t>
            </a:r>
            <a:r>
              <a:rPr lang="en-US" altLang="zh-CN" dirty="0"/>
              <a:t>,</a:t>
            </a:r>
            <a:r>
              <a:rPr lang="zh-CN" altLang="zh-CN" dirty="0"/>
              <a:t>下底</a:t>
            </a:r>
            <a:r>
              <a:rPr lang="en-US" altLang="zh-CN" dirty="0"/>
              <a:t>,</a:t>
            </a:r>
            <a:r>
              <a:rPr lang="zh-CN" altLang="zh-CN" dirty="0"/>
              <a:t>高</a:t>
            </a:r>
            <a:r>
              <a:rPr lang="en-US" altLang="zh-CN" dirty="0" smtClean="0"/>
              <a:t>, </a:t>
            </a:r>
            <a:r>
              <a:rPr lang="en-US" altLang="zh-CN" dirty="0" err="1" smtClean="0"/>
              <a:t>ladderArea</a:t>
            </a:r>
            <a:r>
              <a:rPr lang="en-US" altLang="zh-CN" dirty="0"/>
              <a:t>;            //</a:t>
            </a:r>
            <a:r>
              <a:rPr lang="zh-CN" altLang="zh-CN" dirty="0"/>
              <a:t>变量声明部分</a:t>
            </a:r>
          </a:p>
          <a:p>
            <a:r>
              <a:rPr lang="en-US" altLang="zh-CN" dirty="0"/>
              <a:t>   </a:t>
            </a:r>
            <a:r>
              <a:rPr lang="en-US" altLang="zh-CN" dirty="0" smtClean="0"/>
              <a:t>    </a:t>
            </a:r>
            <a:r>
              <a:rPr lang="en-US" altLang="zh-CN" dirty="0"/>
              <a:t>float </a:t>
            </a:r>
            <a:r>
              <a:rPr lang="zh-CN" altLang="zh-CN" dirty="0"/>
              <a:t>计算面积</a:t>
            </a:r>
            <a:r>
              <a:rPr lang="en-US" altLang="zh-CN" dirty="0"/>
              <a:t>() {                   </a:t>
            </a:r>
            <a:r>
              <a:rPr lang="en-US" altLang="zh-CN" dirty="0" smtClean="0"/>
              <a:t>                 //</a:t>
            </a:r>
            <a:r>
              <a:rPr lang="zh-CN" altLang="zh-CN" dirty="0"/>
              <a:t>方法定义</a:t>
            </a:r>
          </a:p>
          <a:p>
            <a:r>
              <a:rPr lang="en-US" altLang="zh-CN" dirty="0"/>
              <a:t>       </a:t>
            </a:r>
            <a:r>
              <a:rPr lang="en-US" altLang="zh-CN" dirty="0" smtClean="0"/>
              <a:t>       </a:t>
            </a:r>
            <a:r>
              <a:rPr lang="en-US" altLang="zh-CN" dirty="0" err="1" smtClean="0"/>
              <a:t>ladderArea</a:t>
            </a:r>
            <a:r>
              <a:rPr lang="en-US" altLang="zh-CN" dirty="0"/>
              <a:t>=(</a:t>
            </a:r>
            <a:r>
              <a:rPr lang="zh-CN" altLang="zh-CN" dirty="0"/>
              <a:t>上底</a:t>
            </a:r>
            <a:r>
              <a:rPr lang="en-US" altLang="zh-CN" dirty="0"/>
              <a:t>+</a:t>
            </a:r>
            <a:r>
              <a:rPr lang="zh-CN" altLang="zh-CN" dirty="0"/>
              <a:t>下底</a:t>
            </a:r>
            <a:r>
              <a:rPr lang="en-US" altLang="zh-CN" dirty="0"/>
              <a:t>)*</a:t>
            </a:r>
            <a:r>
              <a:rPr lang="zh-CN" altLang="zh-CN" dirty="0"/>
              <a:t>高</a:t>
            </a:r>
            <a:r>
              <a:rPr lang="en-US" altLang="zh-CN" dirty="0"/>
              <a:t>/2.0f;</a:t>
            </a:r>
            <a:endParaRPr lang="zh-CN" altLang="zh-CN" dirty="0"/>
          </a:p>
          <a:p>
            <a:r>
              <a:rPr lang="en-US" altLang="zh-CN" dirty="0"/>
              <a:t>      </a:t>
            </a:r>
            <a:r>
              <a:rPr lang="en-US" altLang="zh-CN" dirty="0" smtClean="0"/>
              <a:t>        </a:t>
            </a:r>
            <a:r>
              <a:rPr lang="en-US" altLang="zh-CN" dirty="0"/>
              <a:t>return </a:t>
            </a:r>
            <a:r>
              <a:rPr lang="en-US" altLang="zh-CN" dirty="0" err="1" smtClean="0"/>
              <a:t>ladderArea</a:t>
            </a:r>
            <a:r>
              <a:rPr lang="en-US" altLang="zh-CN" dirty="0"/>
              <a:t>;</a:t>
            </a:r>
            <a:endParaRPr lang="zh-CN" altLang="zh-CN" dirty="0"/>
          </a:p>
          <a:p>
            <a:r>
              <a:rPr lang="en-US" altLang="zh-CN" dirty="0"/>
              <a:t>   </a:t>
            </a:r>
            <a:r>
              <a:rPr lang="en-US" altLang="zh-CN" dirty="0" smtClean="0"/>
              <a:t>    </a:t>
            </a:r>
            <a:r>
              <a:rPr lang="en-US" altLang="zh-CN" dirty="0"/>
              <a:t>} </a:t>
            </a:r>
            <a:endParaRPr lang="zh-CN" altLang="zh-CN" dirty="0"/>
          </a:p>
          <a:p>
            <a:r>
              <a:rPr lang="en-US" altLang="zh-CN" dirty="0"/>
              <a:t>    </a:t>
            </a:r>
            <a:r>
              <a:rPr lang="en-US" altLang="zh-CN" dirty="0" smtClean="0"/>
              <a:t>    void </a:t>
            </a:r>
            <a:r>
              <a:rPr lang="zh-CN" altLang="zh-CN" dirty="0"/>
              <a:t>修改高</a:t>
            </a:r>
            <a:r>
              <a:rPr lang="en-US" altLang="zh-CN" dirty="0"/>
              <a:t>(float h) {                </a:t>
            </a:r>
            <a:r>
              <a:rPr lang="en-US" altLang="zh-CN" dirty="0" smtClean="0"/>
              <a:t>            //</a:t>
            </a:r>
            <a:r>
              <a:rPr lang="zh-CN" altLang="zh-CN" dirty="0"/>
              <a:t>方法定义</a:t>
            </a:r>
          </a:p>
          <a:p>
            <a:r>
              <a:rPr lang="en-US" altLang="zh-CN" dirty="0"/>
              <a:t>      </a:t>
            </a:r>
            <a:r>
              <a:rPr lang="en-US" altLang="zh-CN" dirty="0" smtClean="0"/>
              <a:t>        </a:t>
            </a:r>
            <a:r>
              <a:rPr lang="zh-CN" altLang="zh-CN" dirty="0"/>
              <a:t>高</a:t>
            </a:r>
            <a:r>
              <a:rPr lang="en-US" altLang="zh-CN" dirty="0"/>
              <a:t>=h;</a:t>
            </a:r>
            <a:endParaRPr lang="zh-CN" altLang="zh-CN" dirty="0"/>
          </a:p>
          <a:p>
            <a:r>
              <a:rPr lang="en-US" altLang="zh-CN" dirty="0"/>
              <a:t>    </a:t>
            </a:r>
            <a:r>
              <a:rPr lang="en-US" altLang="zh-CN" dirty="0" smtClean="0"/>
              <a:t>    }</a:t>
            </a:r>
            <a:endParaRPr lang="zh-CN" altLang="zh-CN" dirty="0"/>
          </a:p>
          <a:p>
            <a:r>
              <a:rPr lang="en-US" altLang="zh-CN" dirty="0"/>
              <a:t>}</a:t>
            </a:r>
            <a:endParaRPr lang="zh-CN" altLang="zh-CN" dirty="0"/>
          </a:p>
        </p:txBody>
      </p:sp>
      <p:sp>
        <p:nvSpPr>
          <p:cNvPr id="3" name="矩形 2"/>
          <p:cNvSpPr/>
          <p:nvPr/>
        </p:nvSpPr>
        <p:spPr>
          <a:xfrm>
            <a:off x="2676400" y="1604928"/>
            <a:ext cx="6072063" cy="923330"/>
          </a:xfrm>
          <a:prstGeom prst="rect">
            <a:avLst/>
          </a:prstGeom>
        </p:spPr>
        <p:txBody>
          <a:bodyPr wrap="square">
            <a:spAutoFit/>
          </a:bodyPr>
          <a:lstStyle/>
          <a:p>
            <a:pPr marL="285750" indent="-285750">
              <a:buFont typeface="Arial" pitchFamily="34" charset="0"/>
              <a:buChar char="•"/>
            </a:pPr>
            <a:r>
              <a:rPr lang="zh-CN" altLang="en-US" b="1" dirty="0" smtClean="0"/>
              <a:t>变量的声明</a:t>
            </a:r>
            <a:r>
              <a:rPr lang="zh-CN" altLang="en-US" dirty="0" smtClean="0"/>
              <a:t>：用来存储属性的值（体现对象的属性）。</a:t>
            </a:r>
          </a:p>
          <a:p>
            <a:pPr marL="285750" indent="-285750">
              <a:buFont typeface="Arial" pitchFamily="34" charset="0"/>
              <a:buChar char="•"/>
            </a:pPr>
            <a:r>
              <a:rPr lang="zh-CN" altLang="en-US" b="1" dirty="0" smtClean="0"/>
              <a:t>方法的定义</a:t>
            </a:r>
            <a:r>
              <a:rPr lang="zh-CN" altLang="en-US" dirty="0" smtClean="0"/>
              <a:t>：方法可以对类中声明的变量进行操作，即给出算法（体现对象所具有的行为功能）。</a:t>
            </a:r>
            <a:endParaRPr lang="zh-CN" altLang="en-US" dirty="0"/>
          </a:p>
        </p:txBody>
      </p:sp>
    </p:spTree>
    <p:extLst>
      <p:ext uri="{BB962C8B-B14F-4D97-AF65-F5344CB8AC3E}">
        <p14:creationId xmlns:p14="http://schemas.microsoft.com/office/powerpoint/2010/main" val="3117900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400" b="1" dirty="0"/>
              <a:t>4.2 </a:t>
            </a:r>
            <a:r>
              <a:rPr lang="zh-CN" altLang="zh-CN" sz="2400" b="1" dirty="0"/>
              <a:t>类</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641599"/>
            <a:ext cx="1872208" cy="4824536"/>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4.2.1 </a:t>
            </a:r>
            <a:r>
              <a:rPr lang="zh-CN" altLang="en-US" sz="1800" b="1" dirty="0" smtClean="0">
                <a:solidFill>
                  <a:srgbClr val="0070C0"/>
                </a:solidFill>
              </a:rPr>
              <a:t>类声明</a:t>
            </a:r>
          </a:p>
          <a:p>
            <a:r>
              <a:rPr lang="en-US" altLang="zh-CN" sz="1800" b="1" dirty="0" smtClean="0">
                <a:solidFill>
                  <a:srgbClr val="0070C0"/>
                </a:solidFill>
              </a:rPr>
              <a:t>4.2.2 </a:t>
            </a:r>
            <a:r>
              <a:rPr lang="zh-CN" altLang="en-US" sz="1800" b="1" dirty="0" smtClean="0">
                <a:solidFill>
                  <a:srgbClr val="0070C0"/>
                </a:solidFill>
              </a:rPr>
              <a:t>类体</a:t>
            </a:r>
          </a:p>
          <a:p>
            <a:r>
              <a:rPr lang="en-US" altLang="zh-CN" sz="1800" b="1" dirty="0" smtClean="0">
                <a:solidFill>
                  <a:srgbClr val="C00000"/>
                </a:solidFill>
              </a:rPr>
              <a:t>4.2.3 </a:t>
            </a:r>
            <a:r>
              <a:rPr lang="zh-CN" altLang="en-US" sz="1800" b="1" dirty="0" smtClean="0">
                <a:solidFill>
                  <a:srgbClr val="C00000"/>
                </a:solidFill>
              </a:rPr>
              <a:t>成员变量和局部变量</a:t>
            </a:r>
          </a:p>
          <a:p>
            <a:r>
              <a:rPr lang="en-US" altLang="zh-CN" sz="1800" b="1" dirty="0" smtClean="0">
                <a:solidFill>
                  <a:srgbClr val="0070C0"/>
                </a:solidFill>
              </a:rPr>
              <a:t>4.2.4 </a:t>
            </a:r>
            <a:r>
              <a:rPr lang="zh-CN" altLang="en-US" sz="1800" b="1" dirty="0" smtClean="0">
                <a:solidFill>
                  <a:srgbClr val="0070C0"/>
                </a:solidFill>
              </a:rPr>
              <a:t>方法</a:t>
            </a:r>
          </a:p>
          <a:p>
            <a:r>
              <a:rPr lang="en-US" altLang="zh-CN" sz="1800" b="1" dirty="0" smtClean="0">
                <a:solidFill>
                  <a:srgbClr val="0070C0"/>
                </a:solidFill>
              </a:rPr>
              <a:t>4.2.5 </a:t>
            </a:r>
            <a:r>
              <a:rPr lang="zh-CN" altLang="en-US" sz="1800" b="1" dirty="0" smtClean="0">
                <a:solidFill>
                  <a:srgbClr val="0070C0"/>
                </a:solidFill>
              </a:rPr>
              <a:t>方法重载</a:t>
            </a:r>
          </a:p>
          <a:p>
            <a:r>
              <a:rPr lang="en-US" altLang="zh-CN" sz="1800" b="1" dirty="0" smtClean="0">
                <a:solidFill>
                  <a:srgbClr val="0070C0"/>
                </a:solidFill>
              </a:rPr>
              <a:t>4.2.6 </a:t>
            </a:r>
            <a:r>
              <a:rPr lang="zh-CN" altLang="en-US" sz="1800" b="1" dirty="0" smtClean="0">
                <a:solidFill>
                  <a:srgbClr val="0070C0"/>
                </a:solidFill>
              </a:rPr>
              <a:t>构造方法</a:t>
            </a:r>
          </a:p>
          <a:p>
            <a:r>
              <a:rPr lang="en-US" altLang="zh-CN" sz="1800" b="1" dirty="0" smtClean="0">
                <a:solidFill>
                  <a:srgbClr val="0070C0"/>
                </a:solidFill>
              </a:rPr>
              <a:t>4.2.7 </a:t>
            </a:r>
            <a:r>
              <a:rPr lang="zh-CN" altLang="en-US" sz="1800" b="1" dirty="0" smtClean="0">
                <a:solidFill>
                  <a:srgbClr val="0070C0"/>
                </a:solidFill>
              </a:rPr>
              <a:t>类方法和实例方法</a:t>
            </a:r>
          </a:p>
          <a:p>
            <a:r>
              <a:rPr lang="en-US" altLang="zh-CN" sz="1800" b="1" dirty="0" smtClean="0">
                <a:solidFill>
                  <a:srgbClr val="0070C0"/>
                </a:solidFill>
              </a:rPr>
              <a:t>4.2.8 </a:t>
            </a:r>
            <a:r>
              <a:rPr lang="zh-CN" altLang="en-US" sz="1800" b="1" dirty="0" smtClean="0">
                <a:solidFill>
                  <a:srgbClr val="0070C0"/>
                </a:solidFill>
              </a:rPr>
              <a:t>两个值得注意的问题</a:t>
            </a:r>
            <a:endParaRPr lang="zh-CN" altLang="en-US" dirty="0"/>
          </a:p>
        </p:txBody>
      </p:sp>
      <p:sp>
        <p:nvSpPr>
          <p:cNvPr id="11" name="左箭头 10"/>
          <p:cNvSpPr/>
          <p:nvPr/>
        </p:nvSpPr>
        <p:spPr>
          <a:xfrm>
            <a:off x="2087761" y="1496916"/>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19820" y="789610"/>
            <a:ext cx="6315522" cy="923330"/>
          </a:xfrm>
          <a:prstGeom prst="rect">
            <a:avLst/>
          </a:prstGeom>
        </p:spPr>
        <p:txBody>
          <a:bodyPr wrap="square">
            <a:spAutoFit/>
          </a:bodyPr>
          <a:lstStyle/>
          <a:p>
            <a:r>
              <a:rPr lang="zh-CN" altLang="en-US" dirty="0" smtClean="0"/>
              <a:t>类体分为两部分：</a:t>
            </a:r>
            <a:r>
              <a:rPr lang="zh-CN" altLang="en-US" b="1" dirty="0" smtClean="0"/>
              <a:t>一部分是变量的声明</a:t>
            </a:r>
            <a:r>
              <a:rPr lang="zh-CN" altLang="en-US" dirty="0" smtClean="0"/>
              <a:t>，</a:t>
            </a:r>
            <a:r>
              <a:rPr lang="zh-CN" altLang="en-US" b="1" dirty="0" smtClean="0"/>
              <a:t>变量声明部分所声明的变量被称作类的成员变量</a:t>
            </a:r>
            <a:r>
              <a:rPr lang="zh-CN" altLang="en-US" dirty="0" smtClean="0"/>
              <a:t>。另一部分是方法的定义</a:t>
            </a:r>
            <a:r>
              <a:rPr lang="en-US" altLang="zh-CN" dirty="0" smtClean="0"/>
              <a:t>,</a:t>
            </a:r>
            <a:r>
              <a:rPr lang="zh-CN" altLang="en-US" dirty="0" smtClean="0"/>
              <a:t>在方法体中声明的变量和方法的参数被</a:t>
            </a:r>
            <a:r>
              <a:rPr lang="zh-CN" altLang="en-US" b="1" dirty="0" smtClean="0"/>
              <a:t>称作局部变量</a:t>
            </a:r>
            <a:r>
              <a:rPr lang="zh-CN" altLang="en-US" dirty="0" smtClean="0"/>
              <a:t>。</a:t>
            </a:r>
            <a:endParaRPr lang="zh-CN" altLang="en-US" dirty="0"/>
          </a:p>
        </p:txBody>
      </p:sp>
      <p:sp>
        <p:nvSpPr>
          <p:cNvPr id="7" name="矩形 6"/>
          <p:cNvSpPr/>
          <p:nvPr/>
        </p:nvSpPr>
        <p:spPr>
          <a:xfrm>
            <a:off x="2670866" y="1604928"/>
            <a:ext cx="6128644" cy="923330"/>
          </a:xfrm>
          <a:prstGeom prst="rect">
            <a:avLst/>
          </a:prstGeom>
        </p:spPr>
        <p:txBody>
          <a:bodyPr wrap="square">
            <a:spAutoFit/>
          </a:bodyPr>
          <a:lstStyle/>
          <a:p>
            <a:r>
              <a:rPr lang="zh-CN" altLang="zh-CN" dirty="0"/>
              <a:t>成员变量在</a:t>
            </a:r>
            <a:r>
              <a:rPr lang="zh-CN" altLang="zh-CN" b="1" dirty="0"/>
              <a:t>整个类内都有效</a:t>
            </a:r>
            <a:r>
              <a:rPr lang="zh-CN" altLang="zh-CN" dirty="0"/>
              <a:t>，局部变量只在声明它的方法内有效。方法参数在整个方法内有效，方法内的局部变量从声明它的位置之后开始有效。</a:t>
            </a:r>
            <a:endParaRPr lang="zh-CN" altLang="en-US" dirty="0"/>
          </a:p>
        </p:txBody>
      </p:sp>
      <p:sp>
        <p:nvSpPr>
          <p:cNvPr id="8" name="矩形 7"/>
          <p:cNvSpPr/>
          <p:nvPr/>
        </p:nvSpPr>
        <p:spPr>
          <a:xfrm>
            <a:off x="2692125" y="2528258"/>
            <a:ext cx="5958408" cy="646331"/>
          </a:xfrm>
          <a:prstGeom prst="rect">
            <a:avLst/>
          </a:prstGeom>
        </p:spPr>
        <p:txBody>
          <a:bodyPr wrap="square">
            <a:spAutoFit/>
          </a:bodyPr>
          <a:lstStyle/>
          <a:p>
            <a:r>
              <a:rPr lang="zh-CN" altLang="zh-CN" dirty="0"/>
              <a:t>成员变量的</a:t>
            </a:r>
            <a:r>
              <a:rPr lang="zh-CN" altLang="zh-CN" dirty="0" smtClean="0"/>
              <a:t>有效性</a:t>
            </a:r>
            <a:r>
              <a:rPr lang="en-US" altLang="zh-CN" dirty="0" smtClean="0"/>
              <a:t>(</a:t>
            </a:r>
            <a:r>
              <a:rPr lang="zh-CN" altLang="en-US" dirty="0" smtClean="0"/>
              <a:t>在各个方法内有效</a:t>
            </a:r>
            <a:r>
              <a:rPr lang="en-US" altLang="zh-CN" dirty="0" smtClean="0"/>
              <a:t>)</a:t>
            </a:r>
            <a:r>
              <a:rPr lang="zh-CN" altLang="zh-CN" dirty="0" smtClean="0"/>
              <a:t>与</a:t>
            </a:r>
            <a:r>
              <a:rPr lang="zh-CN" altLang="zh-CN" dirty="0"/>
              <a:t>它在类体中书写的先后位置</a:t>
            </a:r>
            <a:r>
              <a:rPr lang="zh-CN" altLang="zh-CN" dirty="0" smtClean="0"/>
              <a:t>无关</a:t>
            </a:r>
            <a:r>
              <a:rPr lang="zh-CN" altLang="en-US" dirty="0" smtClean="0"/>
              <a:t>。</a:t>
            </a:r>
            <a:r>
              <a:rPr lang="zh-CN" altLang="zh-CN" dirty="0"/>
              <a:t>例如，前述的梯形类也可以写成：</a:t>
            </a:r>
            <a:endParaRPr lang="zh-CN" altLang="en-US" dirty="0"/>
          </a:p>
        </p:txBody>
      </p:sp>
      <p:sp>
        <p:nvSpPr>
          <p:cNvPr id="13" name="矩形 12"/>
          <p:cNvSpPr/>
          <p:nvPr/>
        </p:nvSpPr>
        <p:spPr>
          <a:xfrm>
            <a:off x="2785390" y="3174589"/>
            <a:ext cx="6051847" cy="341632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class </a:t>
            </a:r>
            <a:r>
              <a:rPr lang="zh-CN" altLang="en-US" dirty="0" smtClean="0"/>
              <a:t>梯形 </a:t>
            </a:r>
            <a:r>
              <a:rPr lang="en-US" altLang="zh-CN" dirty="0" smtClean="0"/>
              <a:t>{</a:t>
            </a:r>
          </a:p>
          <a:p>
            <a:r>
              <a:rPr lang="en-US" altLang="zh-CN" dirty="0" smtClean="0"/>
              <a:t>    float </a:t>
            </a:r>
            <a:r>
              <a:rPr lang="zh-CN" altLang="en-US" dirty="0" smtClean="0"/>
              <a:t>上底</a:t>
            </a:r>
            <a:r>
              <a:rPr lang="en-US" altLang="zh-CN" dirty="0" smtClean="0"/>
              <a:t>,</a:t>
            </a:r>
            <a:r>
              <a:rPr lang="en-US" altLang="zh-CN" dirty="0" err="1" smtClean="0"/>
              <a:t>ladderArea</a:t>
            </a:r>
            <a:r>
              <a:rPr lang="en-US" altLang="zh-CN" dirty="0" smtClean="0"/>
              <a:t>;       //</a:t>
            </a:r>
            <a:r>
              <a:rPr lang="zh-CN" altLang="en-US" dirty="0" smtClean="0"/>
              <a:t>成员变量的定义</a:t>
            </a:r>
          </a:p>
          <a:p>
            <a:r>
              <a:rPr lang="zh-CN" altLang="en-US" dirty="0" smtClean="0"/>
              <a:t>    </a:t>
            </a:r>
            <a:r>
              <a:rPr lang="en-US" altLang="zh-CN" dirty="0" smtClean="0"/>
              <a:t>float </a:t>
            </a:r>
            <a:r>
              <a:rPr lang="zh-CN" altLang="en-US" dirty="0" smtClean="0"/>
              <a:t>计算面积</a:t>
            </a:r>
            <a:r>
              <a:rPr lang="en-US" altLang="zh-CN" dirty="0" smtClean="0"/>
              <a:t>() {</a:t>
            </a:r>
          </a:p>
          <a:p>
            <a:r>
              <a:rPr lang="en-US" altLang="zh-CN" dirty="0" smtClean="0"/>
              <a:t>           </a:t>
            </a:r>
            <a:r>
              <a:rPr lang="en-US" altLang="zh-CN" dirty="0" err="1" smtClean="0"/>
              <a:t>ladderArea</a:t>
            </a:r>
            <a:r>
              <a:rPr lang="en-US" altLang="zh-CN" dirty="0" smtClean="0"/>
              <a:t>=(</a:t>
            </a:r>
            <a:r>
              <a:rPr lang="zh-CN" altLang="en-US" dirty="0" smtClean="0"/>
              <a:t>上底</a:t>
            </a:r>
            <a:r>
              <a:rPr lang="en-US" altLang="zh-CN" dirty="0" smtClean="0"/>
              <a:t>+</a:t>
            </a:r>
            <a:r>
              <a:rPr lang="zh-CN" altLang="en-US" dirty="0" smtClean="0"/>
              <a:t>下底</a:t>
            </a:r>
            <a:r>
              <a:rPr lang="en-US" altLang="zh-CN" dirty="0" smtClean="0"/>
              <a:t>)*</a:t>
            </a:r>
            <a:r>
              <a:rPr lang="zh-CN" altLang="en-US" dirty="0" smtClean="0"/>
              <a:t>高</a:t>
            </a:r>
            <a:r>
              <a:rPr lang="en-US" altLang="zh-CN" dirty="0" smtClean="0"/>
              <a:t>/2.0f;</a:t>
            </a:r>
          </a:p>
          <a:p>
            <a:r>
              <a:rPr lang="en-US" altLang="zh-CN" dirty="0" smtClean="0"/>
              <a:t>           return </a:t>
            </a:r>
            <a:r>
              <a:rPr lang="en-US" altLang="zh-CN" dirty="0" err="1" smtClean="0"/>
              <a:t>ladderArea</a:t>
            </a:r>
            <a:r>
              <a:rPr lang="en-US" altLang="zh-CN" dirty="0" smtClean="0"/>
              <a:t>;</a:t>
            </a:r>
          </a:p>
          <a:p>
            <a:r>
              <a:rPr lang="en-US" altLang="zh-CN" dirty="0" smtClean="0"/>
              <a:t>    } </a:t>
            </a:r>
          </a:p>
          <a:p>
            <a:r>
              <a:rPr lang="en-US" altLang="zh-CN" dirty="0" smtClean="0"/>
              <a:t>    float </a:t>
            </a:r>
            <a:r>
              <a:rPr lang="zh-CN" altLang="en-US" dirty="0" smtClean="0"/>
              <a:t>下底</a:t>
            </a:r>
            <a:r>
              <a:rPr lang="en-US" altLang="zh-CN" dirty="0" smtClean="0"/>
              <a:t>;               //</a:t>
            </a:r>
            <a:r>
              <a:rPr lang="zh-CN" altLang="en-US" dirty="0" smtClean="0"/>
              <a:t>成员变量的定义</a:t>
            </a:r>
          </a:p>
          <a:p>
            <a:r>
              <a:rPr lang="zh-CN" altLang="en-US" dirty="0" smtClean="0"/>
              <a:t>    </a:t>
            </a:r>
            <a:r>
              <a:rPr lang="en-US" altLang="zh-CN" dirty="0" smtClean="0"/>
              <a:t>void </a:t>
            </a:r>
            <a:r>
              <a:rPr lang="zh-CN" altLang="en-US" dirty="0" smtClean="0"/>
              <a:t>修改高</a:t>
            </a:r>
            <a:r>
              <a:rPr lang="en-US" altLang="zh-CN" dirty="0" smtClean="0"/>
              <a:t>(float h) {    //</a:t>
            </a:r>
            <a:r>
              <a:rPr lang="zh-CN" altLang="en-US" dirty="0" smtClean="0"/>
              <a:t>方法定义</a:t>
            </a:r>
          </a:p>
          <a:p>
            <a:r>
              <a:rPr lang="zh-CN" altLang="en-US" dirty="0" smtClean="0"/>
              <a:t>             高</a:t>
            </a:r>
            <a:r>
              <a:rPr lang="en-US" altLang="zh-CN" dirty="0" smtClean="0"/>
              <a:t>=h;</a:t>
            </a:r>
          </a:p>
          <a:p>
            <a:r>
              <a:rPr lang="en-US" altLang="zh-CN" dirty="0" smtClean="0"/>
              <a:t>    }</a:t>
            </a:r>
          </a:p>
          <a:p>
            <a:r>
              <a:rPr lang="en-US" altLang="zh-CN" dirty="0" smtClean="0"/>
              <a:t>    float </a:t>
            </a:r>
            <a:r>
              <a:rPr lang="zh-CN" altLang="en-US" dirty="0" smtClean="0"/>
              <a:t>高</a:t>
            </a:r>
            <a:r>
              <a:rPr lang="en-US" altLang="zh-CN" dirty="0" smtClean="0"/>
              <a:t>;                 //</a:t>
            </a:r>
            <a:r>
              <a:rPr lang="zh-CN" altLang="en-US" dirty="0" smtClean="0"/>
              <a:t>成员变量的定义</a:t>
            </a:r>
          </a:p>
          <a:p>
            <a:r>
              <a:rPr lang="en-US" altLang="zh-CN" dirty="0" smtClean="0"/>
              <a:t>}</a:t>
            </a:r>
            <a:endParaRPr lang="zh-CN" altLang="en-US" dirty="0"/>
          </a:p>
        </p:txBody>
      </p:sp>
    </p:spTree>
    <p:extLst>
      <p:ext uri="{BB962C8B-B14F-4D97-AF65-F5344CB8AC3E}">
        <p14:creationId xmlns:p14="http://schemas.microsoft.com/office/powerpoint/2010/main" val="1367745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400" b="1" dirty="0"/>
              <a:t>4.2 </a:t>
            </a:r>
            <a:r>
              <a:rPr lang="zh-CN" altLang="zh-CN" sz="2400" b="1" dirty="0"/>
              <a:t>类</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641599"/>
            <a:ext cx="1872208" cy="4824536"/>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4.2.1 </a:t>
            </a:r>
            <a:r>
              <a:rPr lang="zh-CN" altLang="en-US" sz="1800" b="1" dirty="0" smtClean="0">
                <a:solidFill>
                  <a:srgbClr val="0070C0"/>
                </a:solidFill>
              </a:rPr>
              <a:t>类声明</a:t>
            </a:r>
          </a:p>
          <a:p>
            <a:r>
              <a:rPr lang="en-US" altLang="zh-CN" sz="1800" b="1" dirty="0" smtClean="0">
                <a:solidFill>
                  <a:srgbClr val="0070C0"/>
                </a:solidFill>
              </a:rPr>
              <a:t>4.2.2 </a:t>
            </a:r>
            <a:r>
              <a:rPr lang="zh-CN" altLang="en-US" sz="1800" b="1" dirty="0" smtClean="0">
                <a:solidFill>
                  <a:srgbClr val="0070C0"/>
                </a:solidFill>
              </a:rPr>
              <a:t>类体</a:t>
            </a:r>
          </a:p>
          <a:p>
            <a:r>
              <a:rPr lang="en-US" altLang="zh-CN" sz="1800" b="1" dirty="0" smtClean="0">
                <a:solidFill>
                  <a:srgbClr val="C00000"/>
                </a:solidFill>
              </a:rPr>
              <a:t>4.2.3 </a:t>
            </a:r>
            <a:r>
              <a:rPr lang="zh-CN" altLang="en-US" sz="1800" b="1" dirty="0" smtClean="0">
                <a:solidFill>
                  <a:srgbClr val="C00000"/>
                </a:solidFill>
              </a:rPr>
              <a:t>成员变量和局部变量</a:t>
            </a:r>
          </a:p>
          <a:p>
            <a:r>
              <a:rPr lang="en-US" altLang="zh-CN" sz="1800" b="1" dirty="0" smtClean="0">
                <a:solidFill>
                  <a:srgbClr val="0070C0"/>
                </a:solidFill>
              </a:rPr>
              <a:t>4.2.4 </a:t>
            </a:r>
            <a:r>
              <a:rPr lang="zh-CN" altLang="en-US" sz="1800" b="1" dirty="0" smtClean="0">
                <a:solidFill>
                  <a:srgbClr val="0070C0"/>
                </a:solidFill>
              </a:rPr>
              <a:t>方法</a:t>
            </a:r>
          </a:p>
          <a:p>
            <a:r>
              <a:rPr lang="en-US" altLang="zh-CN" sz="1800" b="1" dirty="0" smtClean="0">
                <a:solidFill>
                  <a:srgbClr val="0070C0"/>
                </a:solidFill>
              </a:rPr>
              <a:t>4.2.5 </a:t>
            </a:r>
            <a:r>
              <a:rPr lang="zh-CN" altLang="en-US" sz="1800" b="1" dirty="0" smtClean="0">
                <a:solidFill>
                  <a:srgbClr val="0070C0"/>
                </a:solidFill>
              </a:rPr>
              <a:t>方法重载</a:t>
            </a:r>
          </a:p>
          <a:p>
            <a:r>
              <a:rPr lang="en-US" altLang="zh-CN" sz="1800" b="1" dirty="0" smtClean="0">
                <a:solidFill>
                  <a:srgbClr val="0070C0"/>
                </a:solidFill>
              </a:rPr>
              <a:t>4.2.6 </a:t>
            </a:r>
            <a:r>
              <a:rPr lang="zh-CN" altLang="en-US" sz="1800" b="1" dirty="0" smtClean="0">
                <a:solidFill>
                  <a:srgbClr val="0070C0"/>
                </a:solidFill>
              </a:rPr>
              <a:t>构造方法</a:t>
            </a:r>
          </a:p>
          <a:p>
            <a:r>
              <a:rPr lang="en-US" altLang="zh-CN" sz="1800" b="1" dirty="0" smtClean="0">
                <a:solidFill>
                  <a:srgbClr val="0070C0"/>
                </a:solidFill>
              </a:rPr>
              <a:t>4.2.7 </a:t>
            </a:r>
            <a:r>
              <a:rPr lang="zh-CN" altLang="en-US" sz="1800" b="1" dirty="0" smtClean="0">
                <a:solidFill>
                  <a:srgbClr val="0070C0"/>
                </a:solidFill>
              </a:rPr>
              <a:t>类方法和实例方法</a:t>
            </a:r>
          </a:p>
          <a:p>
            <a:r>
              <a:rPr lang="en-US" altLang="zh-CN" sz="1800" b="1" dirty="0" smtClean="0">
                <a:solidFill>
                  <a:srgbClr val="0070C0"/>
                </a:solidFill>
              </a:rPr>
              <a:t>4.2.8 </a:t>
            </a:r>
            <a:r>
              <a:rPr lang="zh-CN" altLang="en-US" sz="1800" b="1" dirty="0" smtClean="0">
                <a:solidFill>
                  <a:srgbClr val="0070C0"/>
                </a:solidFill>
              </a:rPr>
              <a:t>两个值得注意的问题</a:t>
            </a:r>
            <a:endParaRPr lang="zh-CN" altLang="en-US" dirty="0"/>
          </a:p>
        </p:txBody>
      </p:sp>
      <p:sp>
        <p:nvSpPr>
          <p:cNvPr id="11" name="左箭头 10"/>
          <p:cNvSpPr/>
          <p:nvPr/>
        </p:nvSpPr>
        <p:spPr>
          <a:xfrm>
            <a:off x="2087761" y="1496916"/>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19820" y="789610"/>
            <a:ext cx="6315522" cy="2031325"/>
          </a:xfrm>
          <a:prstGeom prst="rect">
            <a:avLst/>
          </a:prstGeom>
        </p:spPr>
        <p:txBody>
          <a:bodyPr wrap="square">
            <a:spAutoFit/>
          </a:bodyPr>
          <a:lstStyle/>
          <a:p>
            <a:r>
              <a:rPr lang="zh-CN" altLang="zh-CN" dirty="0"/>
              <a:t>成员变量又分为</a:t>
            </a:r>
            <a:r>
              <a:rPr lang="zh-CN" altLang="zh-CN" b="1" dirty="0"/>
              <a:t>实例变量和类变量</a:t>
            </a:r>
            <a:r>
              <a:rPr lang="zh-CN" altLang="zh-CN" dirty="0"/>
              <a:t>。在声明成员变量时，用关键字</a:t>
            </a:r>
            <a:r>
              <a:rPr lang="en-US" altLang="zh-CN" dirty="0"/>
              <a:t>static</a:t>
            </a:r>
            <a:r>
              <a:rPr lang="zh-CN" altLang="zh-CN" dirty="0"/>
              <a:t>给予修饰的称作类变量，否则称作实例变量（类变量也称为</a:t>
            </a:r>
            <a:r>
              <a:rPr lang="en-US" altLang="zh-CN" dirty="0"/>
              <a:t>static</a:t>
            </a:r>
            <a:r>
              <a:rPr lang="zh-CN" altLang="zh-CN" dirty="0"/>
              <a:t>变量，静态变量），例如：</a:t>
            </a:r>
          </a:p>
          <a:p>
            <a:r>
              <a:rPr lang="en-US" altLang="zh-CN" dirty="0"/>
              <a:t>class Dog {</a:t>
            </a:r>
            <a:endParaRPr lang="zh-CN" altLang="zh-CN" dirty="0"/>
          </a:p>
          <a:p>
            <a:r>
              <a:rPr lang="en-US" altLang="zh-CN" dirty="0"/>
              <a:t>  </a:t>
            </a:r>
            <a:r>
              <a:rPr lang="en-US" altLang="zh-CN" dirty="0" smtClean="0"/>
              <a:t>    float </a:t>
            </a:r>
            <a:r>
              <a:rPr lang="en-US" altLang="zh-CN" dirty="0"/>
              <a:t>x;      </a:t>
            </a:r>
            <a:r>
              <a:rPr lang="en-US" altLang="zh-CN" dirty="0" smtClean="0"/>
              <a:t>     </a:t>
            </a:r>
            <a:r>
              <a:rPr lang="en-US" altLang="zh-CN" b="1" dirty="0" smtClean="0"/>
              <a:t>//</a:t>
            </a:r>
            <a:r>
              <a:rPr lang="zh-CN" altLang="zh-CN" b="1" dirty="0"/>
              <a:t>实例变量</a:t>
            </a:r>
          </a:p>
          <a:p>
            <a:r>
              <a:rPr lang="en-US" altLang="zh-CN" dirty="0"/>
              <a:t>   </a:t>
            </a:r>
            <a:r>
              <a:rPr lang="en-US" altLang="zh-CN" dirty="0" smtClean="0"/>
              <a:t>   static </a:t>
            </a:r>
            <a:r>
              <a:rPr lang="en-US" altLang="zh-CN" dirty="0" err="1"/>
              <a:t>int</a:t>
            </a:r>
            <a:r>
              <a:rPr lang="en-US" altLang="zh-CN" dirty="0"/>
              <a:t> y</a:t>
            </a:r>
            <a:r>
              <a:rPr lang="en-US" altLang="zh-CN" b="1" dirty="0"/>
              <a:t>;   //</a:t>
            </a:r>
            <a:r>
              <a:rPr lang="zh-CN" altLang="zh-CN" b="1" dirty="0"/>
              <a:t>类变量</a:t>
            </a:r>
          </a:p>
          <a:p>
            <a:r>
              <a:rPr lang="en-US" altLang="zh-CN" dirty="0"/>
              <a:t>}</a:t>
            </a:r>
            <a:endParaRPr lang="zh-CN" altLang="zh-CN" dirty="0"/>
          </a:p>
        </p:txBody>
      </p:sp>
      <p:sp>
        <p:nvSpPr>
          <p:cNvPr id="7" name="矩形 6"/>
          <p:cNvSpPr/>
          <p:nvPr/>
        </p:nvSpPr>
        <p:spPr>
          <a:xfrm>
            <a:off x="2619820" y="2820935"/>
            <a:ext cx="6315522" cy="2862322"/>
          </a:xfrm>
          <a:prstGeom prst="rect">
            <a:avLst/>
          </a:prstGeom>
        </p:spPr>
        <p:txBody>
          <a:bodyPr wrap="square">
            <a:spAutoFit/>
          </a:bodyPr>
          <a:lstStyle/>
          <a:p>
            <a:r>
              <a:rPr lang="zh-CN" altLang="zh-CN" dirty="0"/>
              <a:t>如果局部变量的名字与成员变量的名字相同，则成员变量被隐藏，即这个成员变量在这个方法内暂时失效。例如：</a:t>
            </a:r>
          </a:p>
          <a:p>
            <a:r>
              <a:rPr lang="en-US" altLang="zh-CN" dirty="0"/>
              <a:t>class Tom {</a:t>
            </a:r>
            <a:endParaRPr lang="zh-CN" altLang="zh-CN" dirty="0"/>
          </a:p>
          <a:p>
            <a:r>
              <a:rPr lang="en-US" altLang="zh-CN" dirty="0"/>
              <a:t>   </a:t>
            </a:r>
            <a:r>
              <a:rPr lang="en-US" altLang="zh-CN" dirty="0" smtClean="0"/>
              <a:t>     </a:t>
            </a:r>
            <a:r>
              <a:rPr lang="en-US" altLang="zh-CN" dirty="0" err="1" smtClean="0"/>
              <a:t>int</a:t>
            </a:r>
            <a:r>
              <a:rPr lang="en-US" altLang="zh-CN" dirty="0" smtClean="0"/>
              <a:t> </a:t>
            </a:r>
            <a:r>
              <a:rPr lang="en-US" altLang="zh-CN" dirty="0"/>
              <a:t>x=98,y;</a:t>
            </a:r>
            <a:endParaRPr lang="zh-CN" altLang="zh-CN" dirty="0"/>
          </a:p>
          <a:p>
            <a:r>
              <a:rPr lang="en-US" altLang="zh-CN" dirty="0"/>
              <a:t>    </a:t>
            </a:r>
            <a:r>
              <a:rPr lang="en-US" altLang="zh-CN" dirty="0" smtClean="0"/>
              <a:t>    void </a:t>
            </a:r>
            <a:r>
              <a:rPr lang="en-US" altLang="zh-CN" dirty="0"/>
              <a:t>f() {</a:t>
            </a:r>
            <a:endParaRPr lang="zh-CN" altLang="zh-CN" dirty="0"/>
          </a:p>
          <a:p>
            <a:r>
              <a:rPr lang="en-US" altLang="zh-CN" dirty="0"/>
              <a:t>       </a:t>
            </a:r>
            <a:r>
              <a:rPr lang="en-US" altLang="zh-CN" dirty="0" smtClean="0"/>
              <a:t>        </a:t>
            </a:r>
            <a:r>
              <a:rPr lang="en-US" altLang="zh-CN" dirty="0" err="1" smtClean="0"/>
              <a:t>int</a:t>
            </a:r>
            <a:r>
              <a:rPr lang="en-US" altLang="zh-CN" dirty="0" smtClean="0"/>
              <a:t> x = 3;  //</a:t>
            </a:r>
            <a:r>
              <a:rPr lang="zh-CN" altLang="en-US" b="1" dirty="0" smtClean="0"/>
              <a:t>局部变量</a:t>
            </a:r>
            <a:r>
              <a:rPr lang="en-US" altLang="zh-CN" b="1" dirty="0" smtClean="0"/>
              <a:t>x</a:t>
            </a:r>
            <a:r>
              <a:rPr lang="zh-CN" altLang="en-US" b="1" dirty="0" smtClean="0"/>
              <a:t>和成员变量</a:t>
            </a:r>
            <a:r>
              <a:rPr lang="en-US" altLang="zh-CN" b="1" dirty="0" smtClean="0"/>
              <a:t>x</a:t>
            </a:r>
            <a:r>
              <a:rPr lang="zh-CN" altLang="en-US" b="1" dirty="0" smtClean="0"/>
              <a:t>名字相同</a:t>
            </a:r>
            <a:endParaRPr lang="zh-CN" altLang="zh-CN" b="1" dirty="0"/>
          </a:p>
          <a:p>
            <a:r>
              <a:rPr lang="en-US" altLang="zh-CN" dirty="0"/>
              <a:t>       </a:t>
            </a:r>
            <a:r>
              <a:rPr lang="en-US" altLang="zh-CN" dirty="0" smtClean="0"/>
              <a:t>         y = x</a:t>
            </a:r>
            <a:r>
              <a:rPr lang="en-US" altLang="zh-CN" dirty="0"/>
              <a:t>;    </a:t>
            </a:r>
            <a:r>
              <a:rPr lang="en-US" altLang="zh-CN" dirty="0" smtClean="0"/>
              <a:t>   //</a:t>
            </a:r>
            <a:r>
              <a:rPr lang="en-US" altLang="zh-CN" dirty="0"/>
              <a:t>y</a:t>
            </a:r>
            <a:r>
              <a:rPr lang="zh-CN" altLang="zh-CN" dirty="0"/>
              <a:t>得到的值是</a:t>
            </a:r>
            <a:r>
              <a:rPr lang="en-US" altLang="zh-CN" dirty="0"/>
              <a:t>3</a:t>
            </a:r>
            <a:r>
              <a:rPr lang="zh-CN" altLang="zh-CN" dirty="0"/>
              <a:t>，不是</a:t>
            </a:r>
            <a:r>
              <a:rPr lang="en-US" altLang="zh-CN" dirty="0"/>
              <a:t>98</a:t>
            </a:r>
            <a:r>
              <a:rPr lang="zh-CN" altLang="zh-CN" dirty="0"/>
              <a:t>。如果方法</a:t>
            </a:r>
            <a:r>
              <a:rPr lang="en-US" altLang="zh-CN" dirty="0"/>
              <a:t>f </a:t>
            </a:r>
            <a:r>
              <a:rPr lang="zh-CN" altLang="zh-CN" dirty="0"/>
              <a:t>中</a:t>
            </a:r>
            <a:r>
              <a:rPr lang="zh-CN" altLang="zh-CN" dirty="0" smtClean="0"/>
              <a:t>没有</a:t>
            </a:r>
            <a:endParaRPr lang="en-US" altLang="zh-CN" dirty="0" smtClean="0"/>
          </a:p>
          <a:p>
            <a:r>
              <a:rPr lang="en-US" altLang="zh-CN" dirty="0"/>
              <a:t> </a:t>
            </a:r>
            <a:r>
              <a:rPr lang="en-US" altLang="zh-CN" dirty="0" smtClean="0"/>
              <a:t>                            “</a:t>
            </a:r>
            <a:r>
              <a:rPr lang="en-US" altLang="zh-CN" dirty="0" err="1"/>
              <a:t>int</a:t>
            </a:r>
            <a:r>
              <a:rPr lang="en-US" altLang="zh-CN" dirty="0"/>
              <a:t> x=3;”</a:t>
            </a:r>
            <a:r>
              <a:rPr lang="zh-CN" altLang="zh-CN" dirty="0"/>
              <a:t>，</a:t>
            </a:r>
            <a:r>
              <a:rPr lang="en-US" altLang="zh-CN" dirty="0"/>
              <a:t>y</a:t>
            </a:r>
            <a:r>
              <a:rPr lang="zh-CN" altLang="zh-CN" dirty="0"/>
              <a:t>的值将是</a:t>
            </a:r>
            <a:r>
              <a:rPr lang="en-US" altLang="zh-CN" dirty="0"/>
              <a:t>98</a:t>
            </a:r>
            <a:endParaRPr lang="zh-CN" altLang="zh-CN" dirty="0"/>
          </a:p>
          <a:p>
            <a:r>
              <a:rPr lang="en-US" altLang="zh-CN" dirty="0"/>
              <a:t>   </a:t>
            </a:r>
            <a:r>
              <a:rPr lang="en-US" altLang="zh-CN" dirty="0" smtClean="0"/>
              <a:t>     </a:t>
            </a:r>
            <a:r>
              <a:rPr lang="en-US" altLang="zh-CN" dirty="0"/>
              <a:t>}</a:t>
            </a:r>
            <a:endParaRPr lang="zh-CN" altLang="zh-CN" dirty="0"/>
          </a:p>
          <a:p>
            <a:r>
              <a:rPr lang="en-US" altLang="zh-CN" dirty="0"/>
              <a:t>}</a:t>
            </a:r>
            <a:endParaRPr lang="zh-CN" altLang="zh-CN" dirty="0"/>
          </a:p>
        </p:txBody>
      </p:sp>
      <p:sp>
        <p:nvSpPr>
          <p:cNvPr id="3" name="矩形 2"/>
          <p:cNvSpPr/>
          <p:nvPr/>
        </p:nvSpPr>
        <p:spPr>
          <a:xfrm>
            <a:off x="467544" y="5657671"/>
            <a:ext cx="8280920"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dirty="0" smtClean="0"/>
              <a:t>变量的名字除了符合标识符规定外，名字的首单词的首字母使用小写；如果变量的名字由多个单词组成，从第</a:t>
            </a:r>
            <a:r>
              <a:rPr lang="en-US" altLang="zh-CN" dirty="0" smtClean="0"/>
              <a:t>2</a:t>
            </a:r>
            <a:r>
              <a:rPr lang="zh-CN" altLang="en-US" dirty="0" smtClean="0"/>
              <a:t>个单词开始的其它单词的首字母使用大写</a:t>
            </a:r>
            <a:r>
              <a:rPr lang="en-US" altLang="zh-CN" dirty="0" smtClean="0"/>
              <a:t>.</a:t>
            </a:r>
            <a:endParaRPr lang="zh-CN" altLang="en-US" dirty="0"/>
          </a:p>
        </p:txBody>
      </p:sp>
    </p:spTree>
    <p:extLst>
      <p:ext uri="{BB962C8B-B14F-4D97-AF65-F5344CB8AC3E}">
        <p14:creationId xmlns:p14="http://schemas.microsoft.com/office/powerpoint/2010/main" val="2565453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400" b="1" dirty="0"/>
              <a:t>4.2 </a:t>
            </a:r>
            <a:r>
              <a:rPr lang="zh-CN" altLang="zh-CN" sz="2400" b="1" dirty="0"/>
              <a:t>类</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641599"/>
            <a:ext cx="1872208" cy="4824536"/>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4.2.1 </a:t>
            </a:r>
            <a:r>
              <a:rPr lang="zh-CN" altLang="en-US" sz="1800" b="1" dirty="0" smtClean="0">
                <a:solidFill>
                  <a:srgbClr val="0070C0"/>
                </a:solidFill>
              </a:rPr>
              <a:t>类声明</a:t>
            </a:r>
          </a:p>
          <a:p>
            <a:r>
              <a:rPr lang="en-US" altLang="zh-CN" sz="1800" b="1" dirty="0" smtClean="0">
                <a:solidFill>
                  <a:srgbClr val="0070C0"/>
                </a:solidFill>
              </a:rPr>
              <a:t>4.2.2 </a:t>
            </a:r>
            <a:r>
              <a:rPr lang="zh-CN" altLang="en-US" sz="1800" b="1" dirty="0" smtClean="0">
                <a:solidFill>
                  <a:srgbClr val="0070C0"/>
                </a:solidFill>
              </a:rPr>
              <a:t>类体</a:t>
            </a:r>
          </a:p>
          <a:p>
            <a:r>
              <a:rPr lang="en-US" altLang="zh-CN" sz="1800" b="1" dirty="0" smtClean="0">
                <a:solidFill>
                  <a:srgbClr val="0070C0"/>
                </a:solidFill>
              </a:rPr>
              <a:t>4.2.3 </a:t>
            </a:r>
            <a:r>
              <a:rPr lang="zh-CN" altLang="en-US" sz="1800" b="1" dirty="0" smtClean="0">
                <a:solidFill>
                  <a:srgbClr val="0070C0"/>
                </a:solidFill>
              </a:rPr>
              <a:t>成员变量和局部变量</a:t>
            </a:r>
          </a:p>
          <a:p>
            <a:r>
              <a:rPr lang="en-US" altLang="zh-CN" sz="1800" b="1" dirty="0" smtClean="0">
                <a:solidFill>
                  <a:srgbClr val="C00000"/>
                </a:solidFill>
              </a:rPr>
              <a:t>4.2.4 </a:t>
            </a:r>
            <a:r>
              <a:rPr lang="zh-CN" altLang="en-US" sz="1800" b="1" dirty="0" smtClean="0">
                <a:solidFill>
                  <a:srgbClr val="C00000"/>
                </a:solidFill>
              </a:rPr>
              <a:t>方法</a:t>
            </a:r>
          </a:p>
          <a:p>
            <a:r>
              <a:rPr lang="en-US" altLang="zh-CN" sz="1800" b="1" dirty="0" smtClean="0">
                <a:solidFill>
                  <a:srgbClr val="0070C0"/>
                </a:solidFill>
              </a:rPr>
              <a:t>4.2.5 </a:t>
            </a:r>
            <a:r>
              <a:rPr lang="zh-CN" altLang="en-US" sz="1800" b="1" dirty="0" smtClean="0">
                <a:solidFill>
                  <a:srgbClr val="0070C0"/>
                </a:solidFill>
              </a:rPr>
              <a:t>方法重载</a:t>
            </a:r>
          </a:p>
          <a:p>
            <a:r>
              <a:rPr lang="en-US" altLang="zh-CN" sz="1800" b="1" dirty="0" smtClean="0">
                <a:solidFill>
                  <a:srgbClr val="0070C0"/>
                </a:solidFill>
              </a:rPr>
              <a:t>4.2.6 </a:t>
            </a:r>
            <a:r>
              <a:rPr lang="zh-CN" altLang="en-US" sz="1800" b="1" dirty="0" smtClean="0">
                <a:solidFill>
                  <a:srgbClr val="0070C0"/>
                </a:solidFill>
              </a:rPr>
              <a:t>构造方法</a:t>
            </a:r>
          </a:p>
          <a:p>
            <a:r>
              <a:rPr lang="en-US" altLang="zh-CN" sz="1800" b="1" dirty="0" smtClean="0">
                <a:solidFill>
                  <a:srgbClr val="0070C0"/>
                </a:solidFill>
              </a:rPr>
              <a:t>4.2.7 </a:t>
            </a:r>
            <a:r>
              <a:rPr lang="zh-CN" altLang="en-US" sz="1800" b="1" dirty="0" smtClean="0">
                <a:solidFill>
                  <a:srgbClr val="0070C0"/>
                </a:solidFill>
              </a:rPr>
              <a:t>类方法和实例方法</a:t>
            </a:r>
          </a:p>
          <a:p>
            <a:r>
              <a:rPr lang="en-US" altLang="zh-CN" sz="1800" b="1" dirty="0" smtClean="0">
                <a:solidFill>
                  <a:srgbClr val="0070C0"/>
                </a:solidFill>
              </a:rPr>
              <a:t>4.2.8 </a:t>
            </a:r>
            <a:r>
              <a:rPr lang="zh-CN" altLang="en-US" sz="1800" b="1" dirty="0" smtClean="0">
                <a:solidFill>
                  <a:srgbClr val="0070C0"/>
                </a:solidFill>
              </a:rPr>
              <a:t>两个值得注意的问题</a:t>
            </a:r>
            <a:endParaRPr lang="zh-CN" altLang="en-US" dirty="0"/>
          </a:p>
        </p:txBody>
      </p:sp>
      <p:sp>
        <p:nvSpPr>
          <p:cNvPr id="11" name="左箭头 10"/>
          <p:cNvSpPr/>
          <p:nvPr/>
        </p:nvSpPr>
        <p:spPr>
          <a:xfrm>
            <a:off x="2087761" y="1988840"/>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19820" y="789610"/>
            <a:ext cx="6315522" cy="1477328"/>
          </a:xfrm>
          <a:prstGeom prst="rect">
            <a:avLst/>
          </a:prstGeom>
        </p:spPr>
        <p:txBody>
          <a:bodyPr wrap="square">
            <a:spAutoFit/>
          </a:bodyPr>
          <a:lstStyle/>
          <a:p>
            <a:r>
              <a:rPr lang="zh-CN" altLang="zh-CN" dirty="0"/>
              <a:t>方法的定义包括两部分：方法声明和方法体。一般格式为</a:t>
            </a:r>
            <a:r>
              <a:rPr lang="zh-CN" altLang="zh-CN" dirty="0" smtClean="0"/>
              <a:t>：</a:t>
            </a:r>
            <a:endParaRPr lang="en-US" altLang="zh-CN" dirty="0" smtClean="0"/>
          </a:p>
          <a:p>
            <a:endParaRPr lang="zh-CN" altLang="zh-CN" dirty="0"/>
          </a:p>
          <a:p>
            <a:r>
              <a:rPr lang="zh-CN" altLang="zh-CN" b="1" dirty="0"/>
              <a:t>方法声明部分</a:t>
            </a:r>
            <a:r>
              <a:rPr lang="en-US" altLang="zh-CN" b="1" dirty="0"/>
              <a:t> </a:t>
            </a:r>
            <a:r>
              <a:rPr lang="en-US" altLang="zh-CN" b="1" dirty="0" smtClean="0"/>
              <a:t> {</a:t>
            </a:r>
            <a:endParaRPr lang="zh-CN" altLang="zh-CN" b="1" dirty="0"/>
          </a:p>
          <a:p>
            <a:r>
              <a:rPr lang="en-US" altLang="zh-CN" b="1" dirty="0" smtClean="0"/>
              <a:t>         </a:t>
            </a:r>
            <a:r>
              <a:rPr lang="zh-CN" altLang="zh-CN" b="1" dirty="0" smtClean="0"/>
              <a:t>方法</a:t>
            </a:r>
            <a:r>
              <a:rPr lang="zh-CN" altLang="zh-CN" b="1" dirty="0"/>
              <a:t>体的内容</a:t>
            </a:r>
          </a:p>
          <a:p>
            <a:r>
              <a:rPr lang="en-US" altLang="zh-CN" b="1" dirty="0"/>
              <a:t>}</a:t>
            </a:r>
            <a:endParaRPr lang="zh-CN" altLang="zh-CN" b="1" dirty="0"/>
          </a:p>
        </p:txBody>
      </p:sp>
      <p:sp>
        <p:nvSpPr>
          <p:cNvPr id="7" name="矩形 6"/>
          <p:cNvSpPr/>
          <p:nvPr/>
        </p:nvSpPr>
        <p:spPr>
          <a:xfrm>
            <a:off x="2619820" y="2266938"/>
            <a:ext cx="6315522" cy="923330"/>
          </a:xfrm>
          <a:prstGeom prst="rect">
            <a:avLst/>
          </a:prstGeom>
        </p:spPr>
        <p:txBody>
          <a:bodyPr wrap="square">
            <a:spAutoFit/>
          </a:bodyPr>
          <a:lstStyle/>
          <a:p>
            <a:r>
              <a:rPr lang="zh-CN" altLang="zh-CN" dirty="0"/>
              <a:t>写一个方法和</a:t>
            </a:r>
            <a:r>
              <a:rPr lang="en-US" altLang="zh-CN" dirty="0"/>
              <a:t>C</a:t>
            </a:r>
            <a:r>
              <a:rPr lang="zh-CN" altLang="zh-CN" dirty="0"/>
              <a:t>语言中写一个函数完全类似，只不过在面向对象语言中</a:t>
            </a:r>
            <a:r>
              <a:rPr lang="zh-CN" altLang="zh-CN" b="1" dirty="0"/>
              <a:t>称作方法</a:t>
            </a:r>
            <a:r>
              <a:rPr lang="zh-CN" altLang="zh-CN" dirty="0"/>
              <a:t>，因此如果有比较好的</a:t>
            </a:r>
            <a:r>
              <a:rPr lang="en-US" altLang="zh-CN" dirty="0"/>
              <a:t>C</a:t>
            </a:r>
            <a:r>
              <a:rPr lang="zh-CN" altLang="zh-CN" dirty="0"/>
              <a:t>语言基础，编写方法的方法体已不再是难点</a:t>
            </a:r>
            <a:r>
              <a:rPr lang="zh-CN" altLang="zh-CN" dirty="0" smtClean="0"/>
              <a:t>。</a:t>
            </a:r>
            <a:r>
              <a:rPr lang="zh-CN" altLang="en-US" dirty="0" smtClean="0"/>
              <a:t>例如：</a:t>
            </a:r>
            <a:endParaRPr lang="zh-CN" altLang="zh-CN" dirty="0"/>
          </a:p>
        </p:txBody>
      </p:sp>
      <p:sp>
        <p:nvSpPr>
          <p:cNvPr id="3" name="矩形 2"/>
          <p:cNvSpPr/>
          <p:nvPr/>
        </p:nvSpPr>
        <p:spPr>
          <a:xfrm>
            <a:off x="2627806" y="3193120"/>
            <a:ext cx="6120657" cy="203132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err="1" smtClean="0"/>
              <a:t>int</a:t>
            </a:r>
            <a:r>
              <a:rPr lang="en-US" altLang="zh-CN" dirty="0" smtClean="0"/>
              <a:t> </a:t>
            </a:r>
            <a:r>
              <a:rPr lang="en-US" altLang="zh-CN" dirty="0" err="1" smtClean="0"/>
              <a:t>getSum</a:t>
            </a:r>
            <a:r>
              <a:rPr lang="en-US" altLang="zh-CN" dirty="0" smtClean="0"/>
              <a:t>(</a:t>
            </a:r>
            <a:r>
              <a:rPr lang="en-US" altLang="zh-CN" dirty="0" err="1" smtClean="0"/>
              <a:t>int</a:t>
            </a:r>
            <a:r>
              <a:rPr lang="en-US" altLang="zh-CN" dirty="0" smtClean="0"/>
              <a:t> n) {</a:t>
            </a:r>
          </a:p>
          <a:p>
            <a:r>
              <a:rPr lang="en-US" altLang="zh-CN" dirty="0" smtClean="0"/>
              <a:t>      </a:t>
            </a:r>
            <a:r>
              <a:rPr lang="en-US" altLang="zh-CN" dirty="0" err="1" smtClean="0"/>
              <a:t>int</a:t>
            </a:r>
            <a:r>
              <a:rPr lang="en-US" altLang="zh-CN" dirty="0" smtClean="0"/>
              <a:t> sum=0;        // </a:t>
            </a:r>
            <a:r>
              <a:rPr lang="zh-CN" altLang="en-US" dirty="0" smtClean="0"/>
              <a:t>声明局部变量</a:t>
            </a:r>
          </a:p>
          <a:p>
            <a:r>
              <a:rPr lang="zh-CN" altLang="en-US" dirty="0" smtClean="0"/>
              <a:t>      </a:t>
            </a:r>
            <a:r>
              <a:rPr lang="en-US" altLang="zh-CN" dirty="0" smtClean="0"/>
              <a:t>for(</a:t>
            </a:r>
            <a:r>
              <a:rPr lang="en-US" altLang="zh-CN" dirty="0" err="1" smtClean="0"/>
              <a:t>int</a:t>
            </a:r>
            <a:r>
              <a:rPr lang="en-US" altLang="zh-CN" dirty="0" smtClean="0"/>
              <a:t> i=1;i&lt;=</a:t>
            </a:r>
            <a:r>
              <a:rPr lang="en-US" altLang="zh-CN" dirty="0" err="1" smtClean="0"/>
              <a:t>n;i</a:t>
            </a:r>
            <a:r>
              <a:rPr lang="en-US" altLang="zh-CN" dirty="0" smtClean="0"/>
              <a:t>++) {  // for</a:t>
            </a:r>
            <a:r>
              <a:rPr lang="zh-CN" altLang="en-US" dirty="0" smtClean="0"/>
              <a:t>循环语句</a:t>
            </a:r>
          </a:p>
          <a:p>
            <a:r>
              <a:rPr lang="zh-CN" altLang="en-US" dirty="0" smtClean="0"/>
              <a:t>           </a:t>
            </a:r>
            <a:r>
              <a:rPr lang="en-US" altLang="zh-CN" dirty="0" smtClean="0"/>
              <a:t>sum=</a:t>
            </a:r>
            <a:r>
              <a:rPr lang="en-US" altLang="zh-CN" dirty="0" err="1" smtClean="0"/>
              <a:t>sum+i</a:t>
            </a:r>
            <a:r>
              <a:rPr lang="en-US" altLang="zh-CN" dirty="0" smtClean="0"/>
              <a:t>;</a:t>
            </a:r>
          </a:p>
          <a:p>
            <a:r>
              <a:rPr lang="en-US" altLang="zh-CN" dirty="0" smtClean="0"/>
              <a:t>      }</a:t>
            </a:r>
          </a:p>
          <a:p>
            <a:r>
              <a:rPr lang="en-US" altLang="zh-CN" dirty="0" smtClean="0"/>
              <a:t>      return sum;      // return </a:t>
            </a:r>
            <a:r>
              <a:rPr lang="zh-CN" altLang="en-US" dirty="0" smtClean="0"/>
              <a:t>语句</a:t>
            </a:r>
          </a:p>
          <a:p>
            <a:r>
              <a:rPr lang="en-US" altLang="zh-CN" dirty="0" smtClean="0"/>
              <a:t>}</a:t>
            </a:r>
            <a:endParaRPr lang="zh-CN" altLang="en-US" dirty="0"/>
          </a:p>
        </p:txBody>
      </p:sp>
      <p:sp>
        <p:nvSpPr>
          <p:cNvPr id="6" name="矩形 5"/>
          <p:cNvSpPr/>
          <p:nvPr/>
        </p:nvSpPr>
        <p:spPr>
          <a:xfrm>
            <a:off x="161800" y="5589240"/>
            <a:ext cx="8982199"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方法起名字的习惯和给变量起名字的习惯类似</a:t>
            </a:r>
            <a:r>
              <a:rPr lang="zh-CN" altLang="zh-CN" dirty="0" smtClean="0"/>
              <a:t>，首</a:t>
            </a:r>
            <a:r>
              <a:rPr lang="zh-CN" altLang="zh-CN" dirty="0"/>
              <a:t>写字母使用小写，如果名字由多个单词组成，从第</a:t>
            </a:r>
            <a:r>
              <a:rPr lang="en-US" altLang="zh-CN" dirty="0"/>
              <a:t>2</a:t>
            </a:r>
            <a:r>
              <a:rPr lang="zh-CN" altLang="zh-CN" dirty="0"/>
              <a:t>个单词开始的其它单词的首写字母使用</a:t>
            </a:r>
            <a:r>
              <a:rPr lang="zh-CN" altLang="zh-CN" dirty="0" smtClean="0"/>
              <a:t>大写</a:t>
            </a:r>
            <a:r>
              <a:rPr lang="zh-CN" altLang="en-US" dirty="0" smtClean="0"/>
              <a:t>。</a:t>
            </a:r>
            <a:endParaRPr lang="zh-CN" altLang="en-US" dirty="0"/>
          </a:p>
        </p:txBody>
      </p:sp>
    </p:spTree>
    <p:extLst>
      <p:ext uri="{BB962C8B-B14F-4D97-AF65-F5344CB8AC3E}">
        <p14:creationId xmlns:p14="http://schemas.microsoft.com/office/powerpoint/2010/main" val="413090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rmAutofit fontScale="90000"/>
          </a:bodyPr>
          <a:lstStyle/>
          <a:p>
            <a:pPr lvl="1" algn="l" rtl="0">
              <a:spcBef>
                <a:spcPct val="0"/>
              </a:spcBef>
            </a:pPr>
            <a:r>
              <a:rPr lang="en-US" altLang="zh-CN" sz="2400" b="1" dirty="0"/>
              <a:t>4.2 </a:t>
            </a:r>
            <a:r>
              <a:rPr lang="zh-CN" altLang="zh-CN" sz="2400" b="1" dirty="0"/>
              <a:t>类</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641599"/>
            <a:ext cx="1872208" cy="4824536"/>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4.2.1 </a:t>
            </a:r>
            <a:r>
              <a:rPr lang="zh-CN" altLang="en-US" sz="1800" b="1" dirty="0" smtClean="0">
                <a:solidFill>
                  <a:srgbClr val="0070C0"/>
                </a:solidFill>
              </a:rPr>
              <a:t>类声明</a:t>
            </a:r>
          </a:p>
          <a:p>
            <a:r>
              <a:rPr lang="en-US" altLang="zh-CN" sz="1800" b="1" dirty="0" smtClean="0">
                <a:solidFill>
                  <a:srgbClr val="0070C0"/>
                </a:solidFill>
              </a:rPr>
              <a:t>4.2.2 </a:t>
            </a:r>
            <a:r>
              <a:rPr lang="zh-CN" altLang="en-US" sz="1800" b="1" dirty="0" smtClean="0">
                <a:solidFill>
                  <a:srgbClr val="0070C0"/>
                </a:solidFill>
              </a:rPr>
              <a:t>类体</a:t>
            </a:r>
          </a:p>
          <a:p>
            <a:r>
              <a:rPr lang="en-US" altLang="zh-CN" sz="1800" b="1" dirty="0" smtClean="0">
                <a:solidFill>
                  <a:srgbClr val="0070C0"/>
                </a:solidFill>
              </a:rPr>
              <a:t>4.2.3 </a:t>
            </a:r>
            <a:r>
              <a:rPr lang="zh-CN" altLang="en-US" sz="1800" b="1" dirty="0" smtClean="0">
                <a:solidFill>
                  <a:srgbClr val="0070C0"/>
                </a:solidFill>
              </a:rPr>
              <a:t>成员变量和局部变量</a:t>
            </a:r>
          </a:p>
          <a:p>
            <a:r>
              <a:rPr lang="en-US" altLang="zh-CN" sz="1800" b="1" dirty="0" smtClean="0">
                <a:solidFill>
                  <a:srgbClr val="0070C0"/>
                </a:solidFill>
              </a:rPr>
              <a:t>4.2.4 </a:t>
            </a:r>
            <a:r>
              <a:rPr lang="zh-CN" altLang="en-US" sz="1800" b="1" dirty="0" smtClean="0">
                <a:solidFill>
                  <a:srgbClr val="0070C0"/>
                </a:solidFill>
              </a:rPr>
              <a:t>方法</a:t>
            </a:r>
          </a:p>
          <a:p>
            <a:r>
              <a:rPr lang="en-US" altLang="zh-CN" sz="1800" b="1" dirty="0" smtClean="0">
                <a:solidFill>
                  <a:srgbClr val="C00000"/>
                </a:solidFill>
              </a:rPr>
              <a:t>4.2.5 </a:t>
            </a:r>
            <a:r>
              <a:rPr lang="zh-CN" altLang="en-US" sz="1800" b="1" dirty="0" smtClean="0">
                <a:solidFill>
                  <a:srgbClr val="C00000"/>
                </a:solidFill>
              </a:rPr>
              <a:t>方法重载</a:t>
            </a:r>
          </a:p>
          <a:p>
            <a:r>
              <a:rPr lang="en-US" altLang="zh-CN" sz="1800" b="1" dirty="0" smtClean="0">
                <a:solidFill>
                  <a:srgbClr val="0070C0"/>
                </a:solidFill>
              </a:rPr>
              <a:t>4.2.6 </a:t>
            </a:r>
            <a:r>
              <a:rPr lang="zh-CN" altLang="en-US" sz="1800" b="1" dirty="0" smtClean="0">
                <a:solidFill>
                  <a:srgbClr val="0070C0"/>
                </a:solidFill>
              </a:rPr>
              <a:t>构造方法</a:t>
            </a:r>
          </a:p>
          <a:p>
            <a:r>
              <a:rPr lang="en-US" altLang="zh-CN" sz="1800" b="1" dirty="0" smtClean="0">
                <a:solidFill>
                  <a:srgbClr val="0070C0"/>
                </a:solidFill>
              </a:rPr>
              <a:t>4.2.7 </a:t>
            </a:r>
            <a:r>
              <a:rPr lang="zh-CN" altLang="en-US" sz="1800" b="1" dirty="0" smtClean="0">
                <a:solidFill>
                  <a:srgbClr val="0070C0"/>
                </a:solidFill>
              </a:rPr>
              <a:t>类方法和实例方法</a:t>
            </a:r>
          </a:p>
          <a:p>
            <a:r>
              <a:rPr lang="en-US" altLang="zh-CN" sz="1800" b="1" dirty="0" smtClean="0">
                <a:solidFill>
                  <a:srgbClr val="0070C0"/>
                </a:solidFill>
              </a:rPr>
              <a:t>4.2.8 </a:t>
            </a:r>
            <a:r>
              <a:rPr lang="zh-CN" altLang="en-US" sz="1800" b="1" dirty="0" smtClean="0">
                <a:solidFill>
                  <a:srgbClr val="0070C0"/>
                </a:solidFill>
              </a:rPr>
              <a:t>两个值得注意的问题</a:t>
            </a:r>
            <a:endParaRPr lang="zh-CN" altLang="en-US" dirty="0"/>
          </a:p>
        </p:txBody>
      </p:sp>
      <p:sp>
        <p:nvSpPr>
          <p:cNvPr id="11" name="左箭头 10"/>
          <p:cNvSpPr/>
          <p:nvPr/>
        </p:nvSpPr>
        <p:spPr>
          <a:xfrm>
            <a:off x="2087761" y="2314389"/>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19820" y="789610"/>
            <a:ext cx="6315522" cy="1477328"/>
          </a:xfrm>
          <a:prstGeom prst="rect">
            <a:avLst/>
          </a:prstGeom>
        </p:spPr>
        <p:txBody>
          <a:bodyPr wrap="square">
            <a:spAutoFit/>
          </a:bodyPr>
          <a:lstStyle/>
          <a:p>
            <a:r>
              <a:rPr lang="zh-CN" altLang="zh-CN" dirty="0"/>
              <a:t>方法重载是多态性的一种，例如，你让一个人执行“求面积”操作时，他可能会问你求什么面积？所谓功能多态性是指可以向功能传递不同的消息，以便让对象根据相应的消息来产生相应的行为。对象的功能通过类中的方法来体现，那么功能的多态性就是方法的重载。</a:t>
            </a:r>
            <a:endParaRPr lang="zh-CN" altLang="zh-CN" b="1" dirty="0"/>
          </a:p>
        </p:txBody>
      </p:sp>
      <p:sp>
        <p:nvSpPr>
          <p:cNvPr id="7" name="矩形 6"/>
          <p:cNvSpPr/>
          <p:nvPr/>
        </p:nvSpPr>
        <p:spPr>
          <a:xfrm>
            <a:off x="2619820" y="2266938"/>
            <a:ext cx="6315522" cy="923330"/>
          </a:xfrm>
          <a:prstGeom prst="rect">
            <a:avLst/>
          </a:prstGeom>
        </p:spPr>
        <p:txBody>
          <a:bodyPr wrap="square">
            <a:spAutoFit/>
          </a:bodyPr>
          <a:lstStyle/>
          <a:p>
            <a:r>
              <a:rPr lang="zh-CN" altLang="zh-CN" dirty="0"/>
              <a:t>方法重载的意思是：一个类中可以有多个方法具有相同的名字，但这些方法的</a:t>
            </a:r>
            <a:r>
              <a:rPr lang="zh-CN" altLang="zh-CN" b="1" dirty="0"/>
              <a:t>参数必须不同，即或者是参数的个数不同，或者</a:t>
            </a:r>
            <a:r>
              <a:rPr lang="zh-CN" altLang="zh-CN" b="1" dirty="0" smtClean="0"/>
              <a:t>是</a:t>
            </a:r>
            <a:r>
              <a:rPr lang="zh-CN" altLang="en-US" b="1" dirty="0" smtClean="0"/>
              <a:t>某个</a:t>
            </a:r>
            <a:r>
              <a:rPr lang="zh-CN" altLang="zh-CN" b="1" dirty="0" smtClean="0"/>
              <a:t>参数</a:t>
            </a:r>
            <a:r>
              <a:rPr lang="zh-CN" altLang="zh-CN" b="1" dirty="0"/>
              <a:t>的类型</a:t>
            </a:r>
            <a:r>
              <a:rPr lang="zh-CN" altLang="zh-CN" b="1" dirty="0" smtClean="0"/>
              <a:t>不同</a:t>
            </a:r>
            <a:r>
              <a:rPr lang="zh-CN" altLang="en-US" dirty="0" smtClean="0"/>
              <a:t>。</a:t>
            </a:r>
            <a:endParaRPr lang="zh-CN" altLang="zh-CN" dirty="0"/>
          </a:p>
        </p:txBody>
      </p:sp>
      <p:sp>
        <p:nvSpPr>
          <p:cNvPr id="3" name="矩形 2"/>
          <p:cNvSpPr/>
          <p:nvPr/>
        </p:nvSpPr>
        <p:spPr>
          <a:xfrm>
            <a:off x="2619820" y="3221125"/>
            <a:ext cx="6120657" cy="35394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sz="1600" dirty="0" smtClean="0"/>
              <a:t>class Area {</a:t>
            </a:r>
          </a:p>
          <a:p>
            <a:r>
              <a:rPr lang="en-US" altLang="zh-CN" sz="1600" dirty="0" smtClean="0"/>
              <a:t>     float </a:t>
            </a:r>
            <a:r>
              <a:rPr lang="en-US" altLang="zh-CN" sz="1600" dirty="0" err="1" smtClean="0"/>
              <a:t>getArea</a:t>
            </a:r>
            <a:r>
              <a:rPr lang="en-US" altLang="zh-CN" sz="1600" dirty="0" smtClean="0"/>
              <a:t>(float r) {</a:t>
            </a:r>
          </a:p>
          <a:p>
            <a:r>
              <a:rPr lang="en-US" altLang="zh-CN" sz="1600" dirty="0" smtClean="0"/>
              <a:t>           return 3.14f*r*r;</a:t>
            </a:r>
          </a:p>
          <a:p>
            <a:r>
              <a:rPr lang="en-US" altLang="zh-CN" sz="1600" dirty="0" smtClean="0"/>
              <a:t>     }</a:t>
            </a:r>
          </a:p>
          <a:p>
            <a:r>
              <a:rPr lang="en-US" altLang="zh-CN" sz="1600" dirty="0" smtClean="0"/>
              <a:t>     double </a:t>
            </a:r>
            <a:r>
              <a:rPr lang="en-US" altLang="zh-CN" sz="1600" dirty="0" err="1" smtClean="0"/>
              <a:t>getArea</a:t>
            </a:r>
            <a:r>
              <a:rPr lang="en-US" altLang="zh-CN" sz="1600" dirty="0" smtClean="0"/>
              <a:t>(float </a:t>
            </a:r>
            <a:r>
              <a:rPr lang="en-US" altLang="zh-CN" sz="1600" dirty="0" err="1" smtClean="0"/>
              <a:t>x,int</a:t>
            </a:r>
            <a:r>
              <a:rPr lang="en-US" altLang="zh-CN" sz="1600" dirty="0" smtClean="0"/>
              <a:t> y) {</a:t>
            </a:r>
          </a:p>
          <a:p>
            <a:r>
              <a:rPr lang="en-US" altLang="zh-CN" sz="1600" dirty="0" smtClean="0"/>
              <a:t>           return x*y;</a:t>
            </a:r>
          </a:p>
          <a:p>
            <a:r>
              <a:rPr lang="en-US" altLang="zh-CN" sz="1600" dirty="0" smtClean="0"/>
              <a:t>     }</a:t>
            </a:r>
          </a:p>
          <a:p>
            <a:r>
              <a:rPr lang="en-US" altLang="zh-CN" sz="1600" dirty="0" smtClean="0"/>
              <a:t>     float </a:t>
            </a:r>
            <a:r>
              <a:rPr lang="en-US" altLang="zh-CN" sz="1600" dirty="0" err="1" smtClean="0"/>
              <a:t>getArea</a:t>
            </a:r>
            <a:r>
              <a:rPr lang="en-US" altLang="zh-CN" sz="1600" dirty="0" smtClean="0"/>
              <a:t>(</a:t>
            </a:r>
            <a:r>
              <a:rPr lang="en-US" altLang="zh-CN" sz="1600" dirty="0" err="1" smtClean="0"/>
              <a:t>int</a:t>
            </a:r>
            <a:r>
              <a:rPr lang="en-US" altLang="zh-CN" sz="1600" dirty="0" smtClean="0"/>
              <a:t> </a:t>
            </a:r>
            <a:r>
              <a:rPr lang="en-US" altLang="zh-CN" sz="1600" dirty="0" err="1" smtClean="0"/>
              <a:t>x,float</a:t>
            </a:r>
            <a:r>
              <a:rPr lang="en-US" altLang="zh-CN" sz="1600" dirty="0" smtClean="0"/>
              <a:t> y) { </a:t>
            </a:r>
          </a:p>
          <a:p>
            <a:r>
              <a:rPr lang="en-US" altLang="zh-CN" sz="1600" dirty="0" smtClean="0"/>
              <a:t>           return x*y;</a:t>
            </a:r>
          </a:p>
          <a:p>
            <a:r>
              <a:rPr lang="en-US" altLang="zh-CN" sz="1600" dirty="0" smtClean="0"/>
              <a:t>     }</a:t>
            </a:r>
          </a:p>
          <a:p>
            <a:r>
              <a:rPr lang="en-US" altLang="zh-CN" sz="1600" dirty="0" smtClean="0"/>
              <a:t>     double </a:t>
            </a:r>
            <a:r>
              <a:rPr lang="en-US" altLang="zh-CN" sz="1600" dirty="0" err="1" smtClean="0"/>
              <a:t>getArea</a:t>
            </a:r>
            <a:r>
              <a:rPr lang="en-US" altLang="zh-CN" sz="1600" dirty="0" smtClean="0"/>
              <a:t>(float </a:t>
            </a:r>
            <a:r>
              <a:rPr lang="en-US" altLang="zh-CN" sz="1600" dirty="0" err="1" smtClean="0"/>
              <a:t>x,float</a:t>
            </a:r>
            <a:r>
              <a:rPr lang="en-US" altLang="zh-CN" sz="1600" dirty="0" smtClean="0"/>
              <a:t> </a:t>
            </a:r>
            <a:r>
              <a:rPr lang="en-US" altLang="zh-CN" sz="1600" dirty="0" err="1" smtClean="0"/>
              <a:t>y,float</a:t>
            </a:r>
            <a:r>
              <a:rPr lang="en-US" altLang="zh-CN" sz="1600" dirty="0" smtClean="0"/>
              <a:t> z) {</a:t>
            </a:r>
          </a:p>
          <a:p>
            <a:r>
              <a:rPr lang="en-US" altLang="zh-CN" sz="1600" dirty="0" smtClean="0"/>
              <a:t>           return (x*</a:t>
            </a:r>
            <a:r>
              <a:rPr lang="en-US" altLang="zh-CN" sz="1600" dirty="0" err="1" smtClean="0"/>
              <a:t>x+y</a:t>
            </a:r>
            <a:r>
              <a:rPr lang="en-US" altLang="zh-CN" sz="1600" dirty="0" smtClean="0"/>
              <a:t>*</a:t>
            </a:r>
            <a:r>
              <a:rPr lang="en-US" altLang="zh-CN" sz="1600" dirty="0" err="1" smtClean="0"/>
              <a:t>y+z</a:t>
            </a:r>
            <a:r>
              <a:rPr lang="en-US" altLang="zh-CN" sz="1600" dirty="0" smtClean="0"/>
              <a:t>*z)*2.0;</a:t>
            </a:r>
          </a:p>
          <a:p>
            <a:r>
              <a:rPr lang="en-US" altLang="zh-CN" sz="1600" dirty="0" smtClean="0"/>
              <a:t>     }</a:t>
            </a:r>
          </a:p>
          <a:p>
            <a:r>
              <a:rPr lang="en-US" altLang="zh-CN" sz="1600" dirty="0" smtClean="0"/>
              <a:t>}</a:t>
            </a:r>
            <a:endParaRPr lang="zh-CN" altLang="en-US" sz="1600" dirty="0"/>
          </a:p>
        </p:txBody>
      </p:sp>
      <p:sp>
        <p:nvSpPr>
          <p:cNvPr id="8" name="矩形 7"/>
          <p:cNvSpPr/>
          <p:nvPr/>
        </p:nvSpPr>
        <p:spPr>
          <a:xfrm>
            <a:off x="251520" y="5589240"/>
            <a:ext cx="1702608" cy="9233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Area</a:t>
            </a:r>
            <a:r>
              <a:rPr lang="zh-CN" altLang="zh-CN" dirty="0"/>
              <a:t>类中</a:t>
            </a:r>
            <a:r>
              <a:rPr lang="en-US" altLang="zh-CN" dirty="0" err="1"/>
              <a:t>getArea</a:t>
            </a:r>
            <a:r>
              <a:rPr lang="zh-CN" altLang="zh-CN" dirty="0"/>
              <a:t>方法是一个重载</a:t>
            </a:r>
            <a:r>
              <a:rPr lang="zh-CN" altLang="zh-CN" dirty="0" smtClean="0"/>
              <a:t>方法</a:t>
            </a:r>
            <a:r>
              <a:rPr lang="zh-CN" altLang="en-US" dirty="0" smtClean="0"/>
              <a:t>：</a:t>
            </a:r>
            <a:endParaRPr lang="zh-CN" altLang="en-US" dirty="0"/>
          </a:p>
        </p:txBody>
      </p:sp>
      <p:sp>
        <p:nvSpPr>
          <p:cNvPr id="9" name="右箭头 8"/>
          <p:cNvSpPr/>
          <p:nvPr/>
        </p:nvSpPr>
        <p:spPr>
          <a:xfrm>
            <a:off x="1954128" y="6050905"/>
            <a:ext cx="665692" cy="258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1055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6681</TotalTime>
  <Words>8796</Words>
  <Application>Microsoft Office PowerPoint</Application>
  <PresentationFormat>全屏显示(4:3)</PresentationFormat>
  <Paragraphs>770</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PowerPoint 演示文稿</vt:lpstr>
      <vt:lpstr>第4章 类与对象</vt:lpstr>
      <vt:lpstr>4.1 编程语言的几个发展阶段 </vt:lpstr>
      <vt:lpstr>4.2 类  </vt:lpstr>
      <vt:lpstr>4.2 类  </vt:lpstr>
      <vt:lpstr>4.2 类  </vt:lpstr>
      <vt:lpstr>4.2 类  </vt:lpstr>
      <vt:lpstr>4.2 类  </vt:lpstr>
      <vt:lpstr>4.2 类  </vt:lpstr>
      <vt:lpstr>4.2 类  </vt:lpstr>
      <vt:lpstr>4.2 类  </vt:lpstr>
      <vt:lpstr>4.2 类  </vt:lpstr>
      <vt:lpstr>4.3 对象  </vt:lpstr>
      <vt:lpstr>4.3 对象  </vt:lpstr>
      <vt:lpstr>4.3 对象  </vt:lpstr>
      <vt:lpstr>4.3 对象  </vt:lpstr>
      <vt:lpstr>4.3 对象  </vt:lpstr>
      <vt:lpstr>4.3 对象  </vt:lpstr>
      <vt:lpstr>4.3 对象  </vt:lpstr>
      <vt:lpstr>4.3 对象  </vt:lpstr>
      <vt:lpstr>4.3 对象  </vt:lpstr>
      <vt:lpstr>4.3 对象  </vt:lpstr>
      <vt:lpstr>例子3 </vt:lpstr>
      <vt:lpstr>4.4 参数传值  </vt:lpstr>
      <vt:lpstr>4.4 参数传值  </vt:lpstr>
      <vt:lpstr>4.4 参数传值  </vt:lpstr>
      <vt:lpstr>4.4 参数传值  </vt:lpstr>
      <vt:lpstr>4.5 对象的组合  </vt:lpstr>
      <vt:lpstr>4.6 static关键字  </vt:lpstr>
      <vt:lpstr>4.6 static关键字  </vt:lpstr>
      <vt:lpstr>4.7 this 关键字</vt:lpstr>
      <vt:lpstr>4.8 包  </vt:lpstr>
      <vt:lpstr>4.8 包  </vt:lpstr>
      <vt:lpstr>4.8 包  </vt:lpstr>
      <vt:lpstr>4.9 import 语句</vt:lpstr>
      <vt:lpstr>4.9 import 语句</vt:lpstr>
      <vt:lpstr>4.9 import 语句</vt:lpstr>
      <vt:lpstr>4.9 import 语句</vt:lpstr>
      <vt:lpstr>4.10 访问权限   </vt:lpstr>
      <vt:lpstr>4.10 访问权限   </vt:lpstr>
      <vt:lpstr>4.10 访问权限   </vt:lpstr>
      <vt:lpstr>4.10 访问权限   </vt:lpstr>
      <vt:lpstr>4.11 基本类型的类包装    </vt:lpstr>
      <vt:lpstr>4.11 基本类型的类包装    </vt:lpstr>
      <vt:lpstr>4.12 反编译和文档生成器   </vt:lpstr>
      <vt:lpstr>4.13 jar文件   </vt:lpstr>
      <vt:lpstr>4.13 jar文件   </vt:lpstr>
      <vt:lpstr>4.14 var声明局部变量   </vt:lpstr>
      <vt:lpstr>4.14 小结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167</cp:revision>
  <dcterms:created xsi:type="dcterms:W3CDTF">2019-09-15T12:42:56Z</dcterms:created>
  <dcterms:modified xsi:type="dcterms:W3CDTF">2019-11-15T23:32:39Z</dcterms:modified>
</cp:coreProperties>
</file>