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44" r:id="rId2"/>
    <p:sldId id="256" r:id="rId3"/>
    <p:sldId id="257" r:id="rId4"/>
    <p:sldId id="283" r:id="rId5"/>
    <p:sldId id="329" r:id="rId6"/>
    <p:sldId id="292" r:id="rId7"/>
    <p:sldId id="293" r:id="rId8"/>
    <p:sldId id="330" r:id="rId9"/>
    <p:sldId id="294" r:id="rId10"/>
    <p:sldId id="331" r:id="rId11"/>
    <p:sldId id="332" r:id="rId12"/>
    <p:sldId id="295" r:id="rId13"/>
    <p:sldId id="333" r:id="rId14"/>
    <p:sldId id="334" r:id="rId15"/>
    <p:sldId id="296" r:id="rId16"/>
    <p:sldId id="335" r:id="rId17"/>
    <p:sldId id="336" r:id="rId18"/>
    <p:sldId id="297" r:id="rId19"/>
    <p:sldId id="337" r:id="rId20"/>
    <p:sldId id="338" r:id="rId21"/>
    <p:sldId id="339" r:id="rId22"/>
    <p:sldId id="340" r:id="rId23"/>
    <p:sldId id="341" r:id="rId24"/>
    <p:sldId id="342" r:id="rId25"/>
    <p:sldId id="343" r:id="rId26"/>
    <p:sldId id="267"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59" autoAdjust="0"/>
  </p:normalViewPr>
  <p:slideViewPr>
    <p:cSldViewPr>
      <p:cViewPr varScale="1">
        <p:scale>
          <a:sx n="67" d="100"/>
          <a:sy n="67" d="100"/>
        </p:scale>
        <p:origin x="-1476" y="-102"/>
      </p:cViewPr>
      <p:guideLst>
        <p:guide orient="horz" pos="2160"/>
        <p:guide pos="2880"/>
      </p:guideLst>
    </p:cSldViewPr>
  </p:slideViewPr>
  <p:outlineViewPr>
    <p:cViewPr>
      <p:scale>
        <a:sx n="33" d="100"/>
        <a:sy n="33" d="100"/>
      </p:scale>
      <p:origin x="0" y="935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3639683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3927770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3643793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643564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2648055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1941700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3895885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2817612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3036975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1585890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2573542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72E221-E4D1-41C9-A7DB-89AEE59B1D1D}" type="datetimeFigureOut">
              <a:rPr lang="zh-CN" altLang="en-US" smtClean="0"/>
              <a:t>2019/11/16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1219975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Java&#38754;&#21521;&#23545;&#35937;&#31532;3&#29256;&#20195;&#30721;/chapter5/&#20363;&#23376;7/Average.java" TargetMode="External"/><Relationship Id="rId2" Type="http://schemas.openxmlformats.org/officeDocument/2006/relationships/hyperlink" Target="Java&#38754;&#21521;&#23545;&#35937;&#31532;3&#29256;&#20195;&#30721;/chapter5/&#20363;&#23376;7/Sum.java" TargetMode="Externa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Java&#38754;&#21521;&#23545;&#35937;&#31532;3&#29256;&#20195;&#30721;/chapter5/&#20363;&#23376;7/Example5_7.java"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Java&#38754;&#21521;&#23545;&#35937;&#31532;3&#29256;&#20195;&#30721;/chapter5/&#20363;&#23376;8/Example5_8.java" TargetMode="Externa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Java&#38754;&#21521;&#23545;&#35937;&#31532;3&#29256;&#20195;&#30721;/chapter5/&#20363;&#23376;9/Anthropoid.java" TargetMode="External"/><Relationship Id="rId2" Type="http://schemas.openxmlformats.org/officeDocument/2006/relationships/image" Target="../media/image13.png"/><Relationship Id="rId1" Type="http://schemas.openxmlformats.org/officeDocument/2006/relationships/slideLayout" Target="../slideLayouts/slideLayout8.xml"/><Relationship Id="rId5" Type="http://schemas.openxmlformats.org/officeDocument/2006/relationships/hyperlink" Target="Java&#38754;&#21521;&#23545;&#35937;&#31532;3&#29256;&#20195;&#30721;/chapter5/&#20363;&#23376;9/Example5_9.java" TargetMode="External"/><Relationship Id="rId4" Type="http://schemas.openxmlformats.org/officeDocument/2006/relationships/hyperlink" Target="Java&#38754;&#21521;&#23545;&#35937;&#31532;3&#29256;&#20195;&#30721;/chapter5/&#20363;&#23376;9/People.java"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Java&#38754;&#21521;&#23545;&#35937;&#31532;3&#29256;&#20195;&#30721;/chapter5/&#20363;&#23376;10/Example5_10.java" TargetMode="Externa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hyperlink" Target="Java&#38754;&#21521;&#23545;&#35937;&#31532;3&#29256;&#20195;&#30721;/chapter5/&#20363;&#23376;12/Example5_12.java" TargetMode="External"/><Relationship Id="rId2" Type="http://schemas.openxmlformats.org/officeDocument/2006/relationships/hyperlink" Target="Java&#38754;&#21521;&#23545;&#35937;&#31532;3&#29256;&#20195;&#30721;/chapter5/&#20363;&#23376;11/Example5_11.java" TargetMode="Externa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8" Type="http://schemas.openxmlformats.org/officeDocument/2006/relationships/hyperlink" Target="Java&#38754;&#21521;&#23545;&#35937;&#31532;3&#29256;&#20195;&#30721;/chapter5/&#20363;&#23376;13/Example5_13.java" TargetMode="External"/><Relationship Id="rId3" Type="http://schemas.openxmlformats.org/officeDocument/2006/relationships/image" Target="../media/image15.png"/><Relationship Id="rId7" Type="http://schemas.openxmlformats.org/officeDocument/2006/relationships/hyperlink" Target="Java&#38754;&#21521;&#23545;&#35937;&#31532;3&#29256;&#20195;&#30721;/chapter5/&#20363;&#23376;13/Cat.java" TargetMode="External"/><Relationship Id="rId2" Type="http://schemas.openxmlformats.org/officeDocument/2006/relationships/hyperlink" Target="Java&#38754;&#21521;&#23545;&#35937;&#31532;3&#29256;&#20195;&#30721;/chapter5/&#20363;&#23376;12/Example5_12.java" TargetMode="External"/><Relationship Id="rId1" Type="http://schemas.openxmlformats.org/officeDocument/2006/relationships/slideLayout" Target="../slideLayouts/slideLayout8.xml"/><Relationship Id="rId6" Type="http://schemas.openxmlformats.org/officeDocument/2006/relationships/hyperlink" Target="Java&#38754;&#21521;&#23545;&#35937;&#31532;3&#29256;&#20195;&#30721;/chapter5/&#20363;&#23376;13/Dog.java" TargetMode="External"/><Relationship Id="rId5" Type="http://schemas.openxmlformats.org/officeDocument/2006/relationships/hyperlink" Target="Java&#38754;&#21521;&#23545;&#35937;&#31532;3&#29256;&#20195;&#30721;/chapter5/&#20363;&#23376;13/Simulator.java" TargetMode="External"/><Relationship Id="rId4" Type="http://schemas.openxmlformats.org/officeDocument/2006/relationships/hyperlink" Target="Java&#38754;&#21521;&#23545;&#35937;&#31532;3&#29256;&#20195;&#30721;/chapter5/&#20363;&#23376;13/Animal.java" TargetMode="External"/><Relationship Id="rId9"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hyperlink" Target="Java&#38754;&#21521;&#23545;&#35937;&#31532;3&#29256;&#20195;&#30721;/chapter5/&#20363;&#23376;14/AAA.java" TargetMode="External"/><Relationship Id="rId2" Type="http://schemas.openxmlformats.org/officeDocument/2006/relationships/hyperlink" Target="Java&#38754;&#21521;&#23545;&#35937;&#31532;3&#29256;&#20195;&#30721;/chapter5/&#20363;&#23376;14/Printable.java" TargetMode="External"/><Relationship Id="rId1" Type="http://schemas.openxmlformats.org/officeDocument/2006/relationships/slideLayout" Target="../slideLayouts/slideLayout8.xml"/><Relationship Id="rId5" Type="http://schemas.openxmlformats.org/officeDocument/2006/relationships/image" Target="../media/image17.png"/><Relationship Id="rId4" Type="http://schemas.openxmlformats.org/officeDocument/2006/relationships/hyperlink" Target="Java&#38754;&#21521;&#23545;&#35937;&#31532;3&#29256;&#20195;&#30721;/chapter5/&#20363;&#23376;14/Example5_14.java"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Java&#38754;&#21521;&#23545;&#35937;&#31532;3&#29256;&#20195;&#30721;/chapter5/&#20363;&#23376;15/Example5_15.java" TargetMode="Externa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Java&#38754;&#21521;&#23545;&#35937;&#31532;3&#29256;&#20195;&#30721;/chapter5/&#20363;&#23376;16/Example5_16.java" TargetMode="Externa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hyperlink" Target="Java&#38754;&#21521;&#23545;&#35937;&#31532;3&#29256;&#20195;&#30721;/chapter5/&#20363;&#23376;17/Advertisement.java" TargetMode="External"/><Relationship Id="rId7" Type="http://schemas.openxmlformats.org/officeDocument/2006/relationships/hyperlink" Target="Java&#38754;&#21521;&#23545;&#35937;&#31532;3&#29256;&#20195;&#30721;/chapter5/&#20363;&#23376;17/Example5_17.java" TargetMode="External"/><Relationship Id="rId2" Type="http://schemas.openxmlformats.org/officeDocument/2006/relationships/image" Target="../media/image19.png"/><Relationship Id="rId1" Type="http://schemas.openxmlformats.org/officeDocument/2006/relationships/slideLayout" Target="../slideLayouts/slideLayout8.xml"/><Relationship Id="rId6" Type="http://schemas.openxmlformats.org/officeDocument/2006/relationships/hyperlink" Target="Java&#38754;&#21521;&#23545;&#35937;&#31532;3&#29256;&#20195;&#30721;/chapter5/&#20363;&#23376;17/LenovoCorp.java" TargetMode="External"/><Relationship Id="rId5" Type="http://schemas.openxmlformats.org/officeDocument/2006/relationships/hyperlink" Target="Java&#38754;&#21521;&#23545;&#35937;&#31532;3&#29256;&#20195;&#30721;/chapter5/&#20363;&#23376;17/PhilipsCorp.java" TargetMode="External"/><Relationship Id="rId4" Type="http://schemas.openxmlformats.org/officeDocument/2006/relationships/hyperlink" Target="Java&#38754;&#21521;&#23545;&#35937;&#31532;3&#29256;&#20195;&#30721;/chapter5/&#20363;&#23376;17/AdvertisementBoard.java"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Java&#38754;&#21521;&#23545;&#35937;&#31532;3&#29256;&#20195;&#30721;/chapter5/&#20363;&#23376;1/american/people/Son.java" TargetMode="External"/><Relationship Id="rId2" Type="http://schemas.openxmlformats.org/officeDocument/2006/relationships/hyperlink" Target="Java&#38754;&#21521;&#23545;&#35937;&#31532;3&#29256;&#20195;&#30721;/chapter5/&#20363;&#23376;1/england/people/Father.java" TargetMode="External"/><Relationship Id="rId1" Type="http://schemas.openxmlformats.org/officeDocument/2006/relationships/slideLayout" Target="../slideLayouts/slideLayout8.xml"/><Relationship Id="rId6" Type="http://schemas.openxmlformats.org/officeDocument/2006/relationships/image" Target="../media/image3.png"/><Relationship Id="rId5" Type="http://schemas.openxmlformats.org/officeDocument/2006/relationships/hyperlink" Target="Java&#38754;&#21521;&#23545;&#35937;&#31532;3&#29256;&#20195;&#30721;/chapter5/&#20363;&#23376;1/england/people/Example5_1.java" TargetMode="External"/><Relationship Id="rId4" Type="http://schemas.openxmlformats.org/officeDocument/2006/relationships/hyperlink" Target="Java&#38754;&#21521;&#23545;&#35937;&#31532;3&#29256;&#20195;&#30721;/chapter5/&#20363;&#23376;1/japan/people/Grandson.jav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Java&#38754;&#21521;&#23545;&#35937;&#31532;3&#29256;&#20195;&#30721;/chapter5/&#20363;&#23376;2/A.java" TargetMode="External"/><Relationship Id="rId2" Type="http://schemas.openxmlformats.org/officeDocument/2006/relationships/image" Target="../media/image4.png"/><Relationship Id="rId1" Type="http://schemas.openxmlformats.org/officeDocument/2006/relationships/slideLayout" Target="../slideLayouts/slideLayout8.xml"/><Relationship Id="rId5" Type="http://schemas.openxmlformats.org/officeDocument/2006/relationships/hyperlink" Target="Java&#38754;&#21521;&#23545;&#35937;&#31532;3&#29256;&#20195;&#30721;/chapter5/&#20363;&#23376;2/Example5_2.java" TargetMode="External"/><Relationship Id="rId4" Type="http://schemas.openxmlformats.org/officeDocument/2006/relationships/hyperlink" Target="Java&#38754;&#21521;&#23545;&#35937;&#31532;3&#29256;&#20195;&#30721;/chapter5/&#20363;&#23376;2/B.java"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Java&#38754;&#21521;&#23545;&#35937;&#31532;3&#29256;&#20195;&#30721;/chapter5/&#20363;&#23376;3/Example5_3.java" TargetMode="Externa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7.png"/><Relationship Id="rId2" Type="http://schemas.openxmlformats.org/officeDocument/2006/relationships/hyperlink" Target="Java&#38754;&#21521;&#23545;&#35937;&#31532;3&#29256;&#20195;&#30721;/chapter5/&#20363;&#23376;4/Example5_4.java" TargetMode="External"/><Relationship Id="rId1" Type="http://schemas.openxmlformats.org/officeDocument/2006/relationships/slideLayout" Target="../slideLayouts/slideLayout8.xml"/><Relationship Id="rId6" Type="http://schemas.openxmlformats.org/officeDocument/2006/relationships/hyperlink" Target="Java&#38754;&#21521;&#23545;&#35937;&#31532;3&#29256;&#20195;&#30721;/chapter5/&#20363;&#23376;5/Example5_5.java" TargetMode="External"/><Relationship Id="rId5" Type="http://schemas.openxmlformats.org/officeDocument/2006/relationships/hyperlink" Target="Java&#38754;&#21521;&#23545;&#35937;&#31532;3&#29256;&#20195;&#30721;/chapter5/&#20363;&#23376;5/Chinese.java" TargetMode="External"/><Relationship Id="rId4" Type="http://schemas.openxmlformats.org/officeDocument/2006/relationships/hyperlink" Target="Java&#38754;&#21521;&#23545;&#35937;&#31532;3&#29256;&#20195;&#30721;/chapter5/&#20363;&#23376;5/People.java"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Java&#38754;&#21521;&#23545;&#35937;&#31532;3&#29256;&#20195;&#30721;/chapter5/&#20363;&#23376;6/UniverStudent.java" TargetMode="External"/><Relationship Id="rId2" Type="http://schemas.openxmlformats.org/officeDocument/2006/relationships/hyperlink" Target="Java&#38754;&#21521;&#23545;&#35937;&#31532;3&#29256;&#20195;&#30721;/chapter5/&#20363;&#23376;6/Student.java" TargetMode="External"/><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hyperlink" Target="Java&#38754;&#21521;&#23545;&#35937;&#31532;3&#29256;&#20195;&#30721;/chapter5/&#20363;&#23376;6/Example5_6.jav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0"/>
            <a:ext cx="6858000" cy="6858000"/>
          </a:xfrm>
          <a:prstGeom prst="rect">
            <a:avLst/>
          </a:prstGeom>
        </p:spPr>
      </p:pic>
    </p:spTree>
    <p:extLst>
      <p:ext uri="{BB962C8B-B14F-4D97-AF65-F5344CB8AC3E}">
        <p14:creationId xmlns:p14="http://schemas.microsoft.com/office/powerpoint/2010/main" val="1071906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553" y="879132"/>
            <a:ext cx="4104456" cy="602928"/>
          </a:xfrm>
        </p:spPr>
        <p:txBody>
          <a:bodyPr>
            <a:normAutofit fontScale="90000"/>
          </a:bodyPr>
          <a:lstStyle/>
          <a:p>
            <a:pPr lvl="1" algn="l" rtl="0">
              <a:spcBef>
                <a:spcPct val="0"/>
              </a:spcBef>
            </a:pPr>
            <a:r>
              <a:rPr lang="en-US" altLang="zh-CN" sz="2700" b="1" dirty="0"/>
              <a:t>5.5 super</a:t>
            </a:r>
            <a:r>
              <a:rPr lang="zh-CN" altLang="zh-CN" sz="2700" b="1" dirty="0"/>
              <a:t>关键字</a:t>
            </a:r>
            <a:r>
              <a:rPr lang="zh-CN" altLang="zh-CN" sz="2000" b="1" dirty="0"/>
              <a:t/>
            </a:r>
            <a:br>
              <a:rPr lang="zh-CN" altLang="zh-CN" sz="2000" b="1" dirty="0"/>
            </a:br>
            <a:r>
              <a:rPr lang="zh-CN" altLang="zh-CN" sz="2400" b="1" dirty="0"/>
              <a:t/>
            </a:r>
            <a:br>
              <a:rPr lang="zh-CN" altLang="zh-CN" sz="2400" b="1" dirty="0"/>
            </a:br>
            <a:r>
              <a:rPr lang="zh-CN" altLang="zh-CN" sz="2400" b="1" dirty="0"/>
              <a:t/>
            </a:r>
            <a:br>
              <a:rPr lang="zh-CN" altLang="zh-CN" sz="2400" b="1" dirty="0"/>
            </a:br>
            <a:endParaRPr lang="zh-CN" altLang="en-US" sz="2400" dirty="0"/>
          </a:p>
        </p:txBody>
      </p:sp>
      <p:sp>
        <p:nvSpPr>
          <p:cNvPr id="5" name="矩形 4"/>
          <p:cNvSpPr/>
          <p:nvPr/>
        </p:nvSpPr>
        <p:spPr>
          <a:xfrm>
            <a:off x="2619820" y="789610"/>
            <a:ext cx="6315522" cy="923330"/>
          </a:xfrm>
          <a:prstGeom prst="rect">
            <a:avLst/>
          </a:prstGeom>
        </p:spPr>
        <p:txBody>
          <a:bodyPr wrap="square">
            <a:spAutoFit/>
          </a:bodyPr>
          <a:lstStyle/>
          <a:p>
            <a:r>
              <a:rPr lang="zh-CN" altLang="zh-CN" dirty="0"/>
              <a:t>子类中想使用被子类隐藏的成员变量或方法就可以使用关键字</a:t>
            </a:r>
            <a:r>
              <a:rPr lang="en-US" altLang="zh-CN" dirty="0"/>
              <a:t>super</a:t>
            </a:r>
            <a:r>
              <a:rPr lang="zh-CN" altLang="zh-CN" dirty="0"/>
              <a:t>。比如</a:t>
            </a:r>
            <a:r>
              <a:rPr lang="en-US" altLang="zh-CN" dirty="0" err="1"/>
              <a:t>super.x</a:t>
            </a:r>
            <a:r>
              <a:rPr lang="zh-CN" altLang="zh-CN" dirty="0"/>
              <a:t>、</a:t>
            </a:r>
            <a:r>
              <a:rPr lang="en-US" altLang="zh-CN" dirty="0" err="1"/>
              <a:t>super.play</a:t>
            </a:r>
            <a:r>
              <a:rPr lang="en-US" altLang="zh-CN" dirty="0"/>
              <a:t>()</a:t>
            </a:r>
            <a:r>
              <a:rPr lang="zh-CN" altLang="zh-CN" dirty="0"/>
              <a:t>就是访问和调用被子类隐藏的成员变量</a:t>
            </a:r>
            <a:r>
              <a:rPr lang="en-US" altLang="zh-CN" dirty="0"/>
              <a:t>x</a:t>
            </a:r>
            <a:r>
              <a:rPr lang="zh-CN" altLang="zh-CN" dirty="0"/>
              <a:t>和方法</a:t>
            </a:r>
            <a:r>
              <a:rPr lang="en-US" altLang="zh-CN" dirty="0"/>
              <a:t>play()</a:t>
            </a:r>
            <a:r>
              <a:rPr lang="zh-CN" altLang="zh-CN" dirty="0" smtClean="0"/>
              <a:t>。</a:t>
            </a:r>
            <a:endParaRPr lang="zh-CN" altLang="zh-CN" dirty="0"/>
          </a:p>
        </p:txBody>
      </p:sp>
      <p:sp>
        <p:nvSpPr>
          <p:cNvPr id="10" name="文本占位符 3"/>
          <p:cNvSpPr>
            <a:spLocks noGrp="1"/>
          </p:cNvSpPr>
          <p:nvPr>
            <p:ph type="body" sz="half" idx="2"/>
          </p:nvPr>
        </p:nvSpPr>
        <p:spPr>
          <a:xfrm>
            <a:off x="308718" y="669418"/>
            <a:ext cx="1872208" cy="1563265"/>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r>
              <a:rPr lang="en-US" altLang="zh-CN" sz="1800" b="1" dirty="0">
                <a:solidFill>
                  <a:srgbClr val="0070C0"/>
                </a:solidFill>
              </a:rPr>
              <a:t>5.5.1 </a:t>
            </a:r>
            <a:r>
              <a:rPr lang="zh-CN" altLang="en-US" sz="1800" b="1" dirty="0">
                <a:solidFill>
                  <a:srgbClr val="0070C0"/>
                </a:solidFill>
              </a:rPr>
              <a:t>使用</a:t>
            </a:r>
            <a:r>
              <a:rPr lang="en-US" altLang="zh-CN" sz="1800" b="1" dirty="0">
                <a:solidFill>
                  <a:srgbClr val="0070C0"/>
                </a:solidFill>
              </a:rPr>
              <a:t>super</a:t>
            </a:r>
            <a:r>
              <a:rPr lang="zh-CN" altLang="en-US" sz="1800" b="1" dirty="0">
                <a:solidFill>
                  <a:srgbClr val="0070C0"/>
                </a:solidFill>
              </a:rPr>
              <a:t>调用父类的构造方法</a:t>
            </a:r>
          </a:p>
          <a:p>
            <a:r>
              <a:rPr lang="en-US" altLang="zh-CN" sz="1800" b="1" dirty="0">
                <a:solidFill>
                  <a:srgbClr val="C00000"/>
                </a:solidFill>
              </a:rPr>
              <a:t>5.5.2 </a:t>
            </a:r>
            <a:r>
              <a:rPr lang="zh-CN" altLang="en-US" sz="1800" b="1" dirty="0">
                <a:solidFill>
                  <a:srgbClr val="C00000"/>
                </a:solidFill>
              </a:rPr>
              <a:t>使用</a:t>
            </a:r>
            <a:r>
              <a:rPr lang="en-US" altLang="zh-CN" sz="1800" b="1" dirty="0">
                <a:solidFill>
                  <a:srgbClr val="C00000"/>
                </a:solidFill>
              </a:rPr>
              <a:t>super</a:t>
            </a:r>
            <a:r>
              <a:rPr lang="zh-CN" altLang="en-US" sz="1800" b="1" dirty="0">
                <a:solidFill>
                  <a:srgbClr val="C00000"/>
                </a:solidFill>
              </a:rPr>
              <a:t>操作被隐藏的成员变量和方法</a:t>
            </a:r>
            <a:endParaRPr lang="zh-CN" altLang="en-US" dirty="0">
              <a:solidFill>
                <a:srgbClr val="C00000"/>
              </a:solidFill>
            </a:endParaRPr>
          </a:p>
        </p:txBody>
      </p:sp>
      <p:sp>
        <p:nvSpPr>
          <p:cNvPr id="9" name="右箭头 8"/>
          <p:cNvSpPr/>
          <p:nvPr/>
        </p:nvSpPr>
        <p:spPr>
          <a:xfrm rot="10800000">
            <a:off x="2192337" y="1528274"/>
            <a:ext cx="352076" cy="288032"/>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2" name="矩形 11"/>
          <p:cNvSpPr/>
          <p:nvPr/>
        </p:nvSpPr>
        <p:spPr>
          <a:xfrm>
            <a:off x="179512" y="2359271"/>
            <a:ext cx="2364901" cy="1477328"/>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zh-CN" altLang="zh-CN" dirty="0"/>
              <a:t>当</a:t>
            </a:r>
            <a:r>
              <a:rPr lang="en-US" altLang="zh-CN" dirty="0"/>
              <a:t>super</a:t>
            </a:r>
            <a:r>
              <a:rPr lang="zh-CN" altLang="zh-CN" dirty="0"/>
              <a:t>调用隐藏的方法时，该方法中出现的成员变量是指被隐藏的成员变量（如</a:t>
            </a:r>
            <a:r>
              <a:rPr lang="zh-CN" altLang="zh-CN" dirty="0" smtClean="0"/>
              <a:t>图所</a:t>
            </a:r>
            <a:r>
              <a:rPr lang="zh-CN" altLang="zh-CN" dirty="0"/>
              <a:t>示）</a:t>
            </a:r>
            <a:r>
              <a:rPr lang="zh-CN" altLang="zh-CN" dirty="0" smtClean="0"/>
              <a:t>。</a:t>
            </a:r>
            <a:endParaRPr lang="zh-CN" altLang="en-US" dirty="0"/>
          </a:p>
        </p:txBody>
      </p:sp>
      <p:sp>
        <p:nvSpPr>
          <p:cNvPr id="13" name="矩形 12"/>
          <p:cNvSpPr/>
          <p:nvPr/>
        </p:nvSpPr>
        <p:spPr>
          <a:xfrm>
            <a:off x="179512" y="5620740"/>
            <a:ext cx="3642844" cy="646331"/>
          </a:xfrm>
          <a:prstGeom prst="rect">
            <a:avLst/>
          </a:prstGeom>
        </p:spPr>
        <p:txBody>
          <a:bodyPr wrap="square">
            <a:spAutoFit/>
          </a:bodyPr>
          <a:lstStyle/>
          <a:p>
            <a:r>
              <a:rPr lang="zh-CN" altLang="zh-CN" dirty="0"/>
              <a:t>例子</a:t>
            </a:r>
            <a:r>
              <a:rPr lang="en-US" altLang="zh-CN" dirty="0"/>
              <a:t>7</a:t>
            </a:r>
            <a:r>
              <a:rPr lang="zh-CN" altLang="zh-CN" dirty="0"/>
              <a:t>中，子类</a:t>
            </a:r>
            <a:r>
              <a:rPr lang="en-US" altLang="zh-CN" dirty="0"/>
              <a:t>Average</a:t>
            </a:r>
            <a:r>
              <a:rPr lang="zh-CN" altLang="zh-CN" dirty="0"/>
              <a:t>使用</a:t>
            </a:r>
            <a:r>
              <a:rPr lang="en-US" altLang="zh-CN" dirty="0"/>
              <a:t>super</a:t>
            </a:r>
            <a:r>
              <a:rPr lang="zh-CN" altLang="zh-CN" dirty="0"/>
              <a:t>调用隐藏的方法，运行效果如图</a:t>
            </a:r>
            <a:r>
              <a:rPr lang="zh-CN" altLang="en-US" dirty="0" smtClean="0"/>
              <a:t>。</a:t>
            </a:r>
            <a:endParaRPr lang="zh-CN" altLang="en-US" dirty="0"/>
          </a:p>
        </p:txBody>
      </p:sp>
      <p:sp>
        <p:nvSpPr>
          <p:cNvPr id="14" name="矩形 13"/>
          <p:cNvSpPr/>
          <p:nvPr/>
        </p:nvSpPr>
        <p:spPr>
          <a:xfrm>
            <a:off x="787710" y="4005064"/>
            <a:ext cx="81624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smtClean="0"/>
              <a:t>例子</a:t>
            </a:r>
            <a:r>
              <a:rPr lang="en-US" altLang="zh-CN" dirty="0" smtClean="0"/>
              <a:t>7 </a:t>
            </a:r>
            <a:endParaRPr lang="zh-CN" altLang="en-US" dirty="0"/>
          </a:p>
        </p:txBody>
      </p:sp>
      <p:sp>
        <p:nvSpPr>
          <p:cNvPr id="15" name="下箭头 14"/>
          <p:cNvSpPr/>
          <p:nvPr/>
        </p:nvSpPr>
        <p:spPr>
          <a:xfrm>
            <a:off x="1017788" y="4437513"/>
            <a:ext cx="288032" cy="2473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583939" y="4683490"/>
            <a:ext cx="2049959" cy="923330"/>
          </a:xfrm>
          <a:prstGeom prst="rect">
            <a:avLst/>
          </a:prstGeom>
        </p:spPr>
        <p:txBody>
          <a:bodyPr wrap="square">
            <a:spAutoFit/>
          </a:bodyPr>
          <a:lstStyle/>
          <a:p>
            <a:r>
              <a:rPr lang="en-US" altLang="zh-CN" dirty="0">
                <a:hlinkClick r:id="rId2" action="ppaction://hlinkfile"/>
              </a:rPr>
              <a:t>Sum.java</a:t>
            </a:r>
            <a:endParaRPr lang="en-US" altLang="zh-CN" dirty="0"/>
          </a:p>
          <a:p>
            <a:r>
              <a:rPr lang="en-US" altLang="zh-CN" dirty="0">
                <a:hlinkClick r:id="rId3" action="ppaction://hlinkfile"/>
              </a:rPr>
              <a:t>Average.java</a:t>
            </a:r>
            <a:endParaRPr lang="en-US" altLang="zh-CN" dirty="0"/>
          </a:p>
          <a:p>
            <a:r>
              <a:rPr lang="en-US" altLang="zh-CN" dirty="0">
                <a:hlinkClick r:id="rId4" action="ppaction://hlinkfile"/>
              </a:rPr>
              <a:t>Example5_7.java</a:t>
            </a:r>
            <a:endParaRPr lang="zh-CN" altLang="en-US" dirty="0"/>
          </a:p>
        </p:txBody>
      </p:sp>
      <p:sp>
        <p:nvSpPr>
          <p:cNvPr id="3" name="右箭头 2"/>
          <p:cNvSpPr/>
          <p:nvPr/>
        </p:nvSpPr>
        <p:spPr>
          <a:xfrm>
            <a:off x="2544414" y="2856942"/>
            <a:ext cx="59879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2356" y="1619344"/>
            <a:ext cx="4229738" cy="2957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05114" y="5016276"/>
            <a:ext cx="3943877" cy="1208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右箭头 3"/>
          <p:cNvSpPr/>
          <p:nvPr/>
        </p:nvSpPr>
        <p:spPr>
          <a:xfrm>
            <a:off x="3822356" y="5606820"/>
            <a:ext cx="389604" cy="3370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546485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411476"/>
            <a:ext cx="4104456" cy="602928"/>
          </a:xfrm>
        </p:spPr>
        <p:txBody>
          <a:bodyPr>
            <a:normAutofit fontScale="90000"/>
          </a:bodyPr>
          <a:lstStyle/>
          <a:p>
            <a:pPr lvl="1" algn="l" rtl="0">
              <a:spcBef>
                <a:spcPct val="0"/>
              </a:spcBef>
            </a:pPr>
            <a:r>
              <a:rPr lang="en-US" altLang="zh-CN" sz="2400" b="1" dirty="0"/>
              <a:t>5.6 final</a:t>
            </a:r>
            <a:r>
              <a:rPr lang="zh-CN" altLang="zh-CN" sz="2400" b="1" dirty="0"/>
              <a:t>关键字</a:t>
            </a:r>
            <a:br>
              <a:rPr lang="zh-CN" altLang="zh-CN" sz="2400" b="1" dirty="0"/>
            </a:br>
            <a:r>
              <a:rPr lang="zh-CN" altLang="zh-CN" sz="2000" b="1" dirty="0"/>
              <a:t/>
            </a:r>
            <a:br>
              <a:rPr lang="zh-CN" altLang="zh-CN" sz="2000" b="1" dirty="0"/>
            </a:br>
            <a:r>
              <a:rPr lang="zh-CN" altLang="zh-CN" sz="2400" b="1" dirty="0"/>
              <a:t/>
            </a:r>
            <a:br>
              <a:rPr lang="zh-CN" altLang="zh-CN" sz="2400" b="1" dirty="0"/>
            </a:br>
            <a:r>
              <a:rPr lang="zh-CN" altLang="zh-CN" sz="2400" b="1" dirty="0"/>
              <a:t/>
            </a:r>
            <a:br>
              <a:rPr lang="zh-CN" altLang="zh-CN" sz="2400" b="1" dirty="0"/>
            </a:br>
            <a:endParaRPr lang="zh-CN" altLang="en-US" sz="2400" dirty="0"/>
          </a:p>
        </p:txBody>
      </p:sp>
      <p:sp>
        <p:nvSpPr>
          <p:cNvPr id="5" name="矩形 4"/>
          <p:cNvSpPr/>
          <p:nvPr/>
        </p:nvSpPr>
        <p:spPr>
          <a:xfrm>
            <a:off x="2619820" y="1169890"/>
            <a:ext cx="6315522" cy="36933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dirty="0" smtClean="0"/>
              <a:t>final </a:t>
            </a:r>
            <a:r>
              <a:rPr lang="zh-CN" altLang="zh-CN" dirty="0" smtClean="0"/>
              <a:t>类</a:t>
            </a:r>
            <a:r>
              <a:rPr lang="zh-CN" altLang="zh-CN" dirty="0"/>
              <a:t>不能被继承，即不能有子类</a:t>
            </a:r>
            <a:r>
              <a:rPr lang="zh-CN" altLang="zh-CN" dirty="0" smtClean="0"/>
              <a:t>。</a:t>
            </a:r>
            <a:endParaRPr lang="zh-CN" altLang="zh-CN" dirty="0"/>
          </a:p>
        </p:txBody>
      </p:sp>
      <p:sp>
        <p:nvSpPr>
          <p:cNvPr id="10" name="文本占位符 3"/>
          <p:cNvSpPr>
            <a:spLocks noGrp="1"/>
          </p:cNvSpPr>
          <p:nvPr>
            <p:ph type="body" sz="half" idx="2"/>
          </p:nvPr>
        </p:nvSpPr>
        <p:spPr>
          <a:xfrm>
            <a:off x="225700" y="1251275"/>
            <a:ext cx="1872208" cy="1242199"/>
          </a:xfrm>
        </p:spPr>
        <p:style>
          <a:lnRef idx="1">
            <a:schemeClr val="accent5"/>
          </a:lnRef>
          <a:fillRef idx="2">
            <a:schemeClr val="accent5"/>
          </a:fillRef>
          <a:effectRef idx="1">
            <a:schemeClr val="accent5"/>
          </a:effectRef>
          <a:fontRef idx="minor">
            <a:schemeClr val="dk1"/>
          </a:fontRef>
        </p:style>
        <p:txBody>
          <a:bodyPr>
            <a:normAutofit/>
          </a:bodyPr>
          <a:lstStyle/>
          <a:p>
            <a:r>
              <a:rPr lang="en-US" altLang="zh-CN" sz="1800" b="1" dirty="0">
                <a:solidFill>
                  <a:srgbClr val="C00000"/>
                </a:solidFill>
              </a:rPr>
              <a:t>5.6.1 final</a:t>
            </a:r>
            <a:r>
              <a:rPr lang="zh-CN" altLang="en-US" sz="1800" b="1" dirty="0">
                <a:solidFill>
                  <a:srgbClr val="C00000"/>
                </a:solidFill>
              </a:rPr>
              <a:t>类</a:t>
            </a:r>
          </a:p>
          <a:p>
            <a:r>
              <a:rPr lang="en-US" altLang="zh-CN" sz="1800" b="1" dirty="0">
                <a:solidFill>
                  <a:srgbClr val="C00000"/>
                </a:solidFill>
              </a:rPr>
              <a:t>5.6.2 final</a:t>
            </a:r>
            <a:r>
              <a:rPr lang="zh-CN" altLang="en-US" sz="1800" b="1" dirty="0">
                <a:solidFill>
                  <a:srgbClr val="C00000"/>
                </a:solidFill>
              </a:rPr>
              <a:t>方法</a:t>
            </a:r>
          </a:p>
          <a:p>
            <a:r>
              <a:rPr lang="en-US" altLang="zh-CN" sz="1800" b="1" dirty="0">
                <a:solidFill>
                  <a:srgbClr val="C00000"/>
                </a:solidFill>
              </a:rPr>
              <a:t>5.6.3 </a:t>
            </a:r>
            <a:r>
              <a:rPr lang="zh-CN" altLang="en-US" sz="1800" b="1" dirty="0">
                <a:solidFill>
                  <a:srgbClr val="C00000"/>
                </a:solidFill>
              </a:rPr>
              <a:t>常量</a:t>
            </a:r>
            <a:endParaRPr lang="zh-CN" altLang="en-US" dirty="0">
              <a:solidFill>
                <a:srgbClr val="C00000"/>
              </a:solidFill>
            </a:endParaRPr>
          </a:p>
        </p:txBody>
      </p:sp>
      <p:sp>
        <p:nvSpPr>
          <p:cNvPr id="9" name="右箭头 8"/>
          <p:cNvSpPr/>
          <p:nvPr/>
        </p:nvSpPr>
        <p:spPr>
          <a:xfrm rot="10800000">
            <a:off x="2128949" y="1255072"/>
            <a:ext cx="352076" cy="288032"/>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3" name="矩形 12"/>
          <p:cNvSpPr/>
          <p:nvPr/>
        </p:nvSpPr>
        <p:spPr>
          <a:xfrm>
            <a:off x="179512" y="2996952"/>
            <a:ext cx="3642844" cy="646331"/>
          </a:xfrm>
          <a:prstGeom prst="rect">
            <a:avLst/>
          </a:prstGeom>
        </p:spPr>
        <p:txBody>
          <a:bodyPr wrap="square">
            <a:spAutoFit/>
          </a:bodyPr>
          <a:lstStyle/>
          <a:p>
            <a:r>
              <a:rPr lang="zh-CN" altLang="zh-CN" dirty="0"/>
              <a:t>例子</a:t>
            </a:r>
            <a:r>
              <a:rPr lang="en-US" altLang="zh-CN" dirty="0" smtClean="0"/>
              <a:t>8 </a:t>
            </a:r>
            <a:r>
              <a:rPr lang="zh-CN" altLang="zh-CN" dirty="0" smtClean="0"/>
              <a:t>使用</a:t>
            </a:r>
            <a:r>
              <a:rPr lang="zh-CN" altLang="zh-CN" dirty="0"/>
              <a:t>了</a:t>
            </a:r>
            <a:r>
              <a:rPr lang="en-US" altLang="zh-CN" dirty="0"/>
              <a:t>final</a:t>
            </a:r>
            <a:r>
              <a:rPr lang="zh-CN" altLang="zh-CN" dirty="0"/>
              <a:t>关键字，运行效果如</a:t>
            </a:r>
            <a:r>
              <a:rPr lang="zh-CN" altLang="zh-CN" dirty="0" smtClean="0"/>
              <a:t>图</a:t>
            </a:r>
            <a:r>
              <a:rPr lang="zh-CN" altLang="en-US" dirty="0" smtClean="0"/>
              <a:t>。</a:t>
            </a:r>
            <a:endParaRPr lang="zh-CN" altLang="en-US" dirty="0"/>
          </a:p>
        </p:txBody>
      </p:sp>
      <p:sp>
        <p:nvSpPr>
          <p:cNvPr id="14" name="矩形 13"/>
          <p:cNvSpPr/>
          <p:nvPr/>
        </p:nvSpPr>
        <p:spPr>
          <a:xfrm>
            <a:off x="787710" y="4005064"/>
            <a:ext cx="81624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smtClean="0">
                <a:hlinkClick r:id="rId2" action="ppaction://hlinkfile"/>
              </a:rPr>
              <a:t>例子</a:t>
            </a:r>
            <a:r>
              <a:rPr lang="en-US" altLang="zh-CN" dirty="0" smtClean="0">
                <a:hlinkClick r:id="rId2" action="ppaction://hlinkfile"/>
              </a:rPr>
              <a:t>8 </a:t>
            </a:r>
            <a:endParaRPr lang="zh-CN" altLang="en-US" dirty="0"/>
          </a:p>
        </p:txBody>
      </p:sp>
      <p:sp>
        <p:nvSpPr>
          <p:cNvPr id="4" name="右箭头 3"/>
          <p:cNvSpPr/>
          <p:nvPr/>
        </p:nvSpPr>
        <p:spPr>
          <a:xfrm>
            <a:off x="3059832" y="4005064"/>
            <a:ext cx="389604" cy="3370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箭头 15"/>
          <p:cNvSpPr/>
          <p:nvPr/>
        </p:nvSpPr>
        <p:spPr>
          <a:xfrm rot="10800000">
            <a:off x="2125853" y="1609477"/>
            <a:ext cx="352076" cy="288032"/>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8" name="右箭头 17"/>
          <p:cNvSpPr/>
          <p:nvPr/>
        </p:nvSpPr>
        <p:spPr>
          <a:xfrm rot="10800000">
            <a:off x="2108470" y="2060848"/>
            <a:ext cx="352076" cy="288032"/>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 name="矩形 5"/>
          <p:cNvSpPr/>
          <p:nvPr/>
        </p:nvSpPr>
        <p:spPr>
          <a:xfrm>
            <a:off x="2612916" y="337729"/>
            <a:ext cx="5847516" cy="369332"/>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altLang="zh-CN" dirty="0"/>
              <a:t>final</a:t>
            </a:r>
            <a:r>
              <a:rPr lang="zh-CN" altLang="en-US" dirty="0"/>
              <a:t>关键字可以修饰类、成员变量和方法中的局部变量。</a:t>
            </a:r>
          </a:p>
        </p:txBody>
      </p:sp>
      <p:sp>
        <p:nvSpPr>
          <p:cNvPr id="7" name="矩形 6"/>
          <p:cNvSpPr/>
          <p:nvPr/>
        </p:nvSpPr>
        <p:spPr>
          <a:xfrm>
            <a:off x="2636268" y="1574344"/>
            <a:ext cx="6299074" cy="36933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zh-CN" altLang="zh-CN" dirty="0" smtClean="0"/>
              <a:t>不</a:t>
            </a:r>
            <a:r>
              <a:rPr lang="zh-CN" altLang="zh-CN" dirty="0"/>
              <a:t>允许子类</a:t>
            </a:r>
            <a:r>
              <a:rPr lang="zh-CN" altLang="zh-CN" dirty="0" smtClean="0"/>
              <a:t>重写</a:t>
            </a:r>
            <a:r>
              <a:rPr lang="zh-CN" altLang="en-US" dirty="0"/>
              <a:t>父</a:t>
            </a:r>
            <a:r>
              <a:rPr lang="zh-CN" altLang="en-US" dirty="0" smtClean="0"/>
              <a:t>类的</a:t>
            </a:r>
            <a:r>
              <a:rPr lang="en-US" altLang="zh-CN" dirty="0" smtClean="0"/>
              <a:t>final</a:t>
            </a:r>
            <a:r>
              <a:rPr lang="zh-CN" altLang="zh-CN" dirty="0" smtClean="0"/>
              <a:t>方法</a:t>
            </a:r>
            <a:r>
              <a:rPr lang="zh-CN" altLang="en-US" dirty="0" smtClean="0"/>
              <a:t>。</a:t>
            </a:r>
            <a:endParaRPr lang="zh-CN" altLang="en-US" dirty="0"/>
          </a:p>
        </p:txBody>
      </p:sp>
      <p:sp>
        <p:nvSpPr>
          <p:cNvPr id="8" name="矩形 7"/>
          <p:cNvSpPr/>
          <p:nvPr/>
        </p:nvSpPr>
        <p:spPr>
          <a:xfrm>
            <a:off x="2636268" y="1986449"/>
            <a:ext cx="6299074" cy="923330"/>
          </a:xfrm>
          <a:prstGeom prst="rect">
            <a:avLst/>
          </a:prstGeom>
        </p:spPr>
        <p:txBody>
          <a:bodyPr wrap="square">
            <a:spAutoFit/>
          </a:bodyPr>
          <a:lstStyle/>
          <a:p>
            <a:r>
              <a:rPr lang="zh-CN" altLang="zh-CN" dirty="0"/>
              <a:t>成员变量或局部变量被修饰为</a:t>
            </a:r>
            <a:r>
              <a:rPr lang="en-US" altLang="zh-CN" dirty="0"/>
              <a:t>final</a:t>
            </a:r>
            <a:r>
              <a:rPr lang="zh-CN" altLang="zh-CN" dirty="0"/>
              <a:t>的，就是常量。常量在声明时没有默认值，所以在</a:t>
            </a:r>
            <a:r>
              <a:rPr lang="zh-CN" altLang="zh-CN" b="1" dirty="0"/>
              <a:t>声明常量时必须指定该常量的值</a:t>
            </a:r>
            <a:r>
              <a:rPr lang="zh-CN" altLang="zh-CN" dirty="0"/>
              <a:t>，而且不能再发生</a:t>
            </a:r>
            <a:r>
              <a:rPr lang="zh-CN" altLang="zh-CN" dirty="0" smtClean="0"/>
              <a:t>变化</a:t>
            </a:r>
            <a:r>
              <a:rPr lang="zh-CN" altLang="en-US" dirty="0" smtClean="0"/>
              <a:t>。</a:t>
            </a:r>
            <a:endParaRPr lang="zh-CN" alt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5904" y="3564576"/>
            <a:ext cx="3768373" cy="1218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91317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553" y="946529"/>
            <a:ext cx="4104456" cy="602928"/>
          </a:xfrm>
        </p:spPr>
        <p:txBody>
          <a:bodyPr>
            <a:normAutofit fontScale="90000"/>
          </a:bodyPr>
          <a:lstStyle/>
          <a:p>
            <a:pPr lvl="1" algn="l" rtl="0">
              <a:spcBef>
                <a:spcPct val="0"/>
              </a:spcBef>
            </a:pPr>
            <a:r>
              <a:rPr lang="en-US" altLang="zh-CN" sz="2700" b="1" dirty="0"/>
              <a:t>5.7 </a:t>
            </a:r>
            <a:r>
              <a:rPr lang="zh-CN" altLang="zh-CN" sz="2700" b="1" dirty="0"/>
              <a:t>对象的上转型对象</a:t>
            </a:r>
            <a:br>
              <a:rPr lang="zh-CN" altLang="zh-CN" sz="2700" b="1" dirty="0"/>
            </a:br>
            <a:r>
              <a:rPr lang="zh-CN" altLang="zh-CN" sz="2400" b="1" dirty="0"/>
              <a:t/>
            </a:r>
            <a:br>
              <a:rPr lang="zh-CN" altLang="zh-CN" sz="2400" b="1" dirty="0"/>
            </a:br>
            <a:r>
              <a:rPr lang="zh-CN" altLang="zh-CN" sz="2400" b="1" dirty="0"/>
              <a:t/>
            </a:r>
            <a:br>
              <a:rPr lang="zh-CN" altLang="zh-CN" sz="2400" b="1" dirty="0"/>
            </a:br>
            <a:endParaRPr lang="zh-CN" altLang="en-US" sz="2400" dirty="0"/>
          </a:p>
        </p:txBody>
      </p:sp>
      <p:sp>
        <p:nvSpPr>
          <p:cNvPr id="4" name="文本占位符 3"/>
          <p:cNvSpPr>
            <a:spLocks noGrp="1"/>
          </p:cNvSpPr>
          <p:nvPr>
            <p:ph type="body" sz="half" idx="2"/>
          </p:nvPr>
        </p:nvSpPr>
        <p:spPr>
          <a:xfrm>
            <a:off x="225277" y="641600"/>
            <a:ext cx="1872208" cy="2587644"/>
          </a:xfrm>
        </p:spPr>
        <p:style>
          <a:lnRef idx="1">
            <a:schemeClr val="accent5"/>
          </a:lnRef>
          <a:fillRef idx="2">
            <a:schemeClr val="accent5"/>
          </a:fillRef>
          <a:effectRef idx="1">
            <a:schemeClr val="accent5"/>
          </a:effectRef>
          <a:fontRef idx="minor">
            <a:schemeClr val="dk1"/>
          </a:fontRef>
        </p:style>
        <p:txBody>
          <a:bodyPr>
            <a:normAutofit fontScale="92500" lnSpcReduction="20000"/>
          </a:bodyPr>
          <a:lstStyle/>
          <a:p>
            <a:pPr marL="285750" indent="-285750">
              <a:buFont typeface="Arial" pitchFamily="34" charset="0"/>
              <a:buChar char="•"/>
            </a:pPr>
            <a:endParaRPr lang="en-US" altLang="zh-CN" sz="1800" b="1" dirty="0" smtClean="0">
              <a:solidFill>
                <a:srgbClr val="C00000"/>
              </a:solidFill>
            </a:endParaRPr>
          </a:p>
          <a:p>
            <a:pPr marL="285750" indent="-285750">
              <a:buFont typeface="Arial" pitchFamily="34" charset="0"/>
              <a:buChar char="•"/>
            </a:pPr>
            <a:r>
              <a:rPr lang="zh-CN" altLang="en-US" sz="1800" b="1" dirty="0" smtClean="0">
                <a:solidFill>
                  <a:srgbClr val="C00000"/>
                </a:solidFill>
              </a:rPr>
              <a:t>上转型对象</a:t>
            </a:r>
            <a:endParaRPr lang="en-US" altLang="zh-CN" sz="1800" b="1" dirty="0" smtClean="0">
              <a:solidFill>
                <a:srgbClr val="C00000"/>
              </a:solidFill>
            </a:endParaRPr>
          </a:p>
          <a:p>
            <a:pPr marL="285750" indent="-285750">
              <a:buFont typeface="Arial" pitchFamily="34" charset="0"/>
              <a:buChar char="•"/>
            </a:pPr>
            <a:endParaRPr lang="en-US" altLang="zh-CN" sz="1800" b="1" dirty="0">
              <a:solidFill>
                <a:srgbClr val="0070C0"/>
              </a:solidFill>
            </a:endParaRPr>
          </a:p>
          <a:p>
            <a:pPr marL="285750" indent="-285750">
              <a:buFont typeface="Arial" pitchFamily="34" charset="0"/>
              <a:buChar char="•"/>
            </a:pPr>
            <a:endParaRPr lang="en-US" altLang="zh-CN" sz="1800" b="1" dirty="0" smtClean="0">
              <a:solidFill>
                <a:srgbClr val="0070C0"/>
              </a:solidFill>
            </a:endParaRPr>
          </a:p>
          <a:p>
            <a:pPr marL="285750" indent="-285750">
              <a:buFont typeface="Arial" pitchFamily="34" charset="0"/>
              <a:buChar char="•"/>
            </a:pPr>
            <a:endParaRPr lang="en-US" altLang="zh-CN" sz="1800" b="1" dirty="0">
              <a:solidFill>
                <a:srgbClr val="0070C0"/>
              </a:solidFill>
            </a:endParaRPr>
          </a:p>
          <a:p>
            <a:pPr marL="285750" indent="-285750">
              <a:buFont typeface="Arial" pitchFamily="34" charset="0"/>
              <a:buChar char="•"/>
            </a:pPr>
            <a:endParaRPr lang="en-US" altLang="zh-CN" sz="1800" b="1" dirty="0" smtClean="0">
              <a:solidFill>
                <a:srgbClr val="0070C0"/>
              </a:solidFill>
            </a:endParaRPr>
          </a:p>
          <a:p>
            <a:pPr marL="285750" indent="-285750">
              <a:buFont typeface="Arial" pitchFamily="34" charset="0"/>
              <a:buChar char="•"/>
            </a:pPr>
            <a:endParaRPr lang="en-US" altLang="zh-CN" sz="1800" b="1" dirty="0">
              <a:solidFill>
                <a:srgbClr val="0070C0"/>
              </a:solidFill>
            </a:endParaRPr>
          </a:p>
          <a:p>
            <a:pPr marL="285750" indent="-285750">
              <a:buFont typeface="Arial" pitchFamily="34" charset="0"/>
              <a:buChar char="•"/>
            </a:pPr>
            <a:endParaRPr lang="en-US" altLang="zh-CN" sz="1800" b="1" dirty="0" smtClean="0">
              <a:solidFill>
                <a:srgbClr val="0070C0"/>
              </a:solidFill>
            </a:endParaRPr>
          </a:p>
          <a:p>
            <a:pPr marL="285750" indent="-285750">
              <a:buFont typeface="Arial" pitchFamily="34" charset="0"/>
              <a:buChar char="•"/>
            </a:pPr>
            <a:r>
              <a:rPr lang="zh-CN" altLang="en-US" sz="1900" b="1" dirty="0" smtClean="0">
                <a:solidFill>
                  <a:srgbClr val="C00000"/>
                </a:solidFill>
              </a:rPr>
              <a:t>特点</a:t>
            </a:r>
            <a:endParaRPr lang="zh-CN" altLang="en-US" sz="1900" b="1" dirty="0">
              <a:solidFill>
                <a:srgbClr val="C00000"/>
              </a:solidFill>
            </a:endParaRPr>
          </a:p>
        </p:txBody>
      </p:sp>
      <p:sp>
        <p:nvSpPr>
          <p:cNvPr id="11" name="左箭头 10"/>
          <p:cNvSpPr/>
          <p:nvPr/>
        </p:nvSpPr>
        <p:spPr>
          <a:xfrm>
            <a:off x="2087761" y="681598"/>
            <a:ext cx="360040"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68389" y="643920"/>
            <a:ext cx="6315522" cy="258532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dirty="0"/>
              <a:t>假设，</a:t>
            </a:r>
            <a:r>
              <a:rPr lang="en-US" altLang="zh-CN" dirty="0"/>
              <a:t>A</a:t>
            </a:r>
            <a:r>
              <a:rPr lang="zh-CN" altLang="en-US" dirty="0"/>
              <a:t>类是</a:t>
            </a:r>
            <a:r>
              <a:rPr lang="en-US" altLang="zh-CN" dirty="0"/>
              <a:t>B</a:t>
            </a:r>
            <a:r>
              <a:rPr lang="zh-CN" altLang="en-US" dirty="0"/>
              <a:t>类的父类，当用子类创建一个对象，并把这个对象的引用放到父类的对象中时，比如：</a:t>
            </a:r>
          </a:p>
          <a:p>
            <a:r>
              <a:rPr lang="en-US" altLang="zh-CN" dirty="0"/>
              <a:t>A </a:t>
            </a:r>
            <a:r>
              <a:rPr lang="en-US" altLang="zh-CN" dirty="0" smtClean="0"/>
              <a:t> </a:t>
            </a:r>
            <a:r>
              <a:rPr lang="en-US" altLang="zh-CN" dirty="0" err="1" smtClean="0"/>
              <a:t>a</a:t>
            </a:r>
            <a:r>
              <a:rPr lang="en-US" altLang="zh-CN" dirty="0"/>
              <a:t>;</a:t>
            </a:r>
          </a:p>
          <a:p>
            <a:r>
              <a:rPr lang="en-US" altLang="zh-CN" dirty="0" smtClean="0"/>
              <a:t>a = new </a:t>
            </a:r>
            <a:r>
              <a:rPr lang="en-US" altLang="zh-CN" dirty="0"/>
              <a:t>B();</a:t>
            </a:r>
          </a:p>
          <a:p>
            <a:r>
              <a:rPr lang="zh-CN" altLang="en-US" dirty="0"/>
              <a:t>或</a:t>
            </a:r>
          </a:p>
          <a:p>
            <a:r>
              <a:rPr lang="en-US" altLang="zh-CN" dirty="0"/>
              <a:t>A </a:t>
            </a:r>
            <a:r>
              <a:rPr lang="en-US" altLang="zh-CN" dirty="0" err="1"/>
              <a:t>a</a:t>
            </a:r>
            <a:r>
              <a:rPr lang="en-US" altLang="zh-CN" dirty="0"/>
              <a:t>;</a:t>
            </a:r>
          </a:p>
          <a:p>
            <a:r>
              <a:rPr lang="en-US" altLang="zh-CN" dirty="0" smtClean="0"/>
              <a:t>B  </a:t>
            </a:r>
            <a:r>
              <a:rPr lang="en-US" altLang="zh-CN" dirty="0" err="1" smtClean="0"/>
              <a:t>b</a:t>
            </a:r>
            <a:r>
              <a:rPr lang="en-US" altLang="zh-CN" dirty="0" smtClean="0"/>
              <a:t> = new </a:t>
            </a:r>
            <a:r>
              <a:rPr lang="en-US" altLang="zh-CN" dirty="0"/>
              <a:t>B();</a:t>
            </a:r>
          </a:p>
          <a:p>
            <a:r>
              <a:rPr lang="en-US" altLang="zh-CN" dirty="0" smtClean="0"/>
              <a:t>a = b</a:t>
            </a:r>
            <a:r>
              <a:rPr lang="en-US" altLang="zh-CN" dirty="0"/>
              <a:t>;</a:t>
            </a:r>
          </a:p>
          <a:p>
            <a:r>
              <a:rPr lang="zh-CN" altLang="en-US" dirty="0"/>
              <a:t>这时，称</a:t>
            </a:r>
            <a:r>
              <a:rPr lang="zh-CN" altLang="en-US" b="1" dirty="0"/>
              <a:t>对象</a:t>
            </a:r>
            <a:r>
              <a:rPr lang="en-US" altLang="zh-CN" b="1" dirty="0"/>
              <a:t>a</a:t>
            </a:r>
            <a:r>
              <a:rPr lang="zh-CN" altLang="en-US" b="1" dirty="0"/>
              <a:t>是对象</a:t>
            </a:r>
            <a:r>
              <a:rPr lang="en-US" altLang="zh-CN" b="1" dirty="0"/>
              <a:t>b</a:t>
            </a:r>
            <a:r>
              <a:rPr lang="zh-CN" altLang="en-US" b="1" dirty="0"/>
              <a:t>的上转型</a:t>
            </a:r>
            <a:r>
              <a:rPr lang="zh-CN" altLang="en-US" b="1" dirty="0" smtClean="0"/>
              <a:t>对象</a:t>
            </a:r>
            <a:r>
              <a:rPr lang="en-US" altLang="zh-CN" b="1" dirty="0" smtClean="0"/>
              <a:t>.</a:t>
            </a:r>
            <a:endParaRPr lang="zh-CN" altLang="zh-CN" b="1" dirty="0"/>
          </a:p>
        </p:txBody>
      </p:sp>
      <p:sp>
        <p:nvSpPr>
          <p:cNvPr id="8" name="上箭头 7"/>
          <p:cNvSpPr/>
          <p:nvPr/>
        </p:nvSpPr>
        <p:spPr>
          <a:xfrm>
            <a:off x="618468" y="3230954"/>
            <a:ext cx="360040" cy="216024"/>
          </a:xfrm>
          <a:prstGeom prst="up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23528" y="3446978"/>
            <a:ext cx="4572000" cy="3139321"/>
          </a:xfrm>
          <a:prstGeom prst="rect">
            <a:avLst/>
          </a:prstGeom>
        </p:spPr>
        <p:style>
          <a:lnRef idx="2">
            <a:schemeClr val="accent4"/>
          </a:lnRef>
          <a:fillRef idx="1">
            <a:schemeClr val="lt1"/>
          </a:fillRef>
          <a:effectRef idx="0">
            <a:schemeClr val="accent4"/>
          </a:effectRef>
          <a:fontRef idx="minor">
            <a:schemeClr val="dk1"/>
          </a:fontRef>
        </p:style>
        <p:txBody>
          <a:bodyPr>
            <a:spAutoFit/>
          </a:bodyPr>
          <a:lstStyle/>
          <a:p>
            <a:r>
              <a:rPr lang="en-US" altLang="zh-CN" dirty="0"/>
              <a:t>1</a:t>
            </a:r>
            <a:r>
              <a:rPr lang="zh-CN" altLang="zh-CN" dirty="0"/>
              <a:t>．上转型对象</a:t>
            </a:r>
            <a:r>
              <a:rPr lang="zh-CN" altLang="zh-CN" b="1" dirty="0"/>
              <a:t>不能操作子类新增的成员</a:t>
            </a:r>
            <a:r>
              <a:rPr lang="zh-CN" altLang="zh-CN" dirty="0"/>
              <a:t>变量（失掉了这部分属性）；不能调用子类新增的方法（失掉了一些功能）。</a:t>
            </a:r>
          </a:p>
          <a:p>
            <a:r>
              <a:rPr lang="en-US" altLang="zh-CN" dirty="0"/>
              <a:t>2</a:t>
            </a:r>
            <a:r>
              <a:rPr lang="zh-CN" altLang="zh-CN" dirty="0"/>
              <a:t>．上转型对象可以访问子类继承或隐藏的成员变量，也可以调用子类继承的方法或子类的重写方法。</a:t>
            </a:r>
            <a:r>
              <a:rPr lang="zh-CN" altLang="zh-CN" b="1" dirty="0"/>
              <a:t>上转型对象操作子类继承的方法或子类重写的方法，其作用</a:t>
            </a:r>
            <a:r>
              <a:rPr lang="zh-CN" altLang="zh-CN" b="1" dirty="0">
                <a:solidFill>
                  <a:srgbClr val="C00000"/>
                </a:solidFill>
              </a:rPr>
              <a:t>等价于</a:t>
            </a:r>
            <a:r>
              <a:rPr lang="zh-CN" altLang="zh-CN" b="1" dirty="0"/>
              <a:t>子类对象去调用这些方法</a:t>
            </a:r>
            <a:r>
              <a:rPr lang="zh-CN" altLang="zh-CN" dirty="0"/>
              <a:t>。因此，如果子类重写了父类的某个方法后，当对象的上转型对象调用这个方法时一定是调用了子类重写的方法。</a:t>
            </a:r>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3446978"/>
            <a:ext cx="4019550" cy="3006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0905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553" y="946529"/>
            <a:ext cx="4104456" cy="602928"/>
          </a:xfrm>
        </p:spPr>
        <p:txBody>
          <a:bodyPr>
            <a:normAutofit fontScale="90000"/>
          </a:bodyPr>
          <a:lstStyle/>
          <a:p>
            <a:pPr lvl="1" algn="l" rtl="0">
              <a:spcBef>
                <a:spcPct val="0"/>
              </a:spcBef>
            </a:pPr>
            <a:r>
              <a:rPr lang="en-US" altLang="zh-CN" sz="2700" b="1" dirty="0"/>
              <a:t>5.7 </a:t>
            </a:r>
            <a:r>
              <a:rPr lang="zh-CN" altLang="zh-CN" sz="2700" b="1" dirty="0"/>
              <a:t>对象的上转型对象</a:t>
            </a:r>
            <a:br>
              <a:rPr lang="zh-CN" altLang="zh-CN" sz="2700" b="1" dirty="0"/>
            </a:br>
            <a:r>
              <a:rPr lang="zh-CN" altLang="zh-CN" sz="2400" b="1" dirty="0"/>
              <a:t/>
            </a:r>
            <a:br>
              <a:rPr lang="zh-CN" altLang="zh-CN" sz="2400" b="1" dirty="0"/>
            </a:br>
            <a:r>
              <a:rPr lang="zh-CN" altLang="zh-CN" sz="2400" b="1" dirty="0"/>
              <a:t/>
            </a:r>
            <a:br>
              <a:rPr lang="zh-CN" altLang="zh-CN" sz="2400" b="1" dirty="0"/>
            </a:br>
            <a:endParaRPr lang="zh-CN" altLang="en-US" sz="2400" dirty="0"/>
          </a:p>
        </p:txBody>
      </p:sp>
      <p:sp>
        <p:nvSpPr>
          <p:cNvPr id="6" name="矩形 5"/>
          <p:cNvSpPr/>
          <p:nvPr/>
        </p:nvSpPr>
        <p:spPr>
          <a:xfrm>
            <a:off x="539552" y="2041455"/>
            <a:ext cx="8136904" cy="646331"/>
          </a:xfrm>
          <a:prstGeom prst="rect">
            <a:avLst/>
          </a:prstGeom>
        </p:spPr>
        <p:txBody>
          <a:bodyPr wrap="square">
            <a:spAutoFit/>
          </a:bodyPr>
          <a:lstStyle/>
          <a:p>
            <a:r>
              <a:rPr lang="zh-CN" altLang="zh-CN" dirty="0"/>
              <a:t>例子</a:t>
            </a:r>
            <a:r>
              <a:rPr lang="en-US" altLang="zh-CN" dirty="0"/>
              <a:t>9</a:t>
            </a:r>
            <a:r>
              <a:rPr lang="zh-CN" altLang="zh-CN" dirty="0"/>
              <a:t>中，</a:t>
            </a:r>
            <a:r>
              <a:rPr lang="en-US" altLang="zh-CN" dirty="0"/>
              <a:t>Anthropoid</a:t>
            </a:r>
            <a:r>
              <a:rPr lang="zh-CN" altLang="zh-CN" dirty="0"/>
              <a:t>（类人猿）类声明的对象</a:t>
            </a:r>
            <a:r>
              <a:rPr lang="en-US" altLang="zh-CN" dirty="0"/>
              <a:t>monkey</a:t>
            </a:r>
            <a:r>
              <a:rPr lang="zh-CN" altLang="zh-CN" dirty="0"/>
              <a:t>是</a:t>
            </a:r>
            <a:r>
              <a:rPr lang="en-US" altLang="zh-CN" dirty="0"/>
              <a:t>People</a:t>
            </a:r>
            <a:r>
              <a:rPr lang="zh-CN" altLang="zh-CN" dirty="0"/>
              <a:t>类创建的对象</a:t>
            </a:r>
            <a:r>
              <a:rPr lang="en-US" altLang="zh-CN" dirty="0"/>
              <a:t>people</a:t>
            </a:r>
            <a:r>
              <a:rPr lang="zh-CN" altLang="zh-CN" dirty="0"/>
              <a:t>的上转型对象，运行效果如</a:t>
            </a:r>
            <a:r>
              <a:rPr lang="zh-CN" altLang="zh-CN" dirty="0" smtClean="0"/>
              <a:t>图</a:t>
            </a:r>
            <a:r>
              <a:rPr lang="en-US" altLang="zh-CN" dirty="0" smtClean="0"/>
              <a:t>.</a:t>
            </a:r>
            <a:endParaRPr lang="zh-CN" altLang="en-US" dirty="0"/>
          </a:p>
        </p:txBody>
      </p:sp>
      <p:sp>
        <p:nvSpPr>
          <p:cNvPr id="7" name="矩形 6"/>
          <p:cNvSpPr/>
          <p:nvPr/>
        </p:nvSpPr>
        <p:spPr>
          <a:xfrm>
            <a:off x="539552" y="764704"/>
            <a:ext cx="7683698"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zh-CN" dirty="0"/>
              <a:t>①不要将父类创建的对象和子类对象的上转型对象混淆。</a:t>
            </a:r>
          </a:p>
          <a:p>
            <a:r>
              <a:rPr lang="zh-CN" altLang="zh-CN" dirty="0"/>
              <a:t>②可以将对象的上转型对象再强制转换到一个子类对象，这时，该子类对象又具备了子类所有属性和功能。</a:t>
            </a:r>
          </a:p>
          <a:p>
            <a:r>
              <a:rPr lang="zh-CN" altLang="zh-CN" dirty="0"/>
              <a:t>③不可以将父类创建的对象的引用赋值给子类声明的对象</a:t>
            </a:r>
            <a:endParaRPr lang="zh-CN"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2967335"/>
            <a:ext cx="3946891" cy="1993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a:xfrm>
            <a:off x="515591" y="3356992"/>
            <a:ext cx="1793329" cy="923330"/>
          </a:xfrm>
          <a:prstGeom prst="rect">
            <a:avLst/>
          </a:prstGeom>
        </p:spPr>
        <p:txBody>
          <a:bodyPr wrap="square">
            <a:spAutoFit/>
          </a:bodyPr>
          <a:lstStyle/>
          <a:p>
            <a:r>
              <a:rPr lang="en-US" altLang="zh-CN" dirty="0">
                <a:hlinkClick r:id="rId3" action="ppaction://hlinkfile"/>
              </a:rPr>
              <a:t>Anthropoid.java</a:t>
            </a:r>
            <a:endParaRPr lang="en-US" altLang="zh-CN" dirty="0"/>
          </a:p>
          <a:p>
            <a:r>
              <a:rPr lang="en-US" altLang="zh-CN" dirty="0">
                <a:hlinkClick r:id="rId4" action="ppaction://hlinkfile"/>
              </a:rPr>
              <a:t>People.java</a:t>
            </a:r>
            <a:endParaRPr lang="en-US" altLang="zh-CN" dirty="0"/>
          </a:p>
          <a:p>
            <a:r>
              <a:rPr lang="en-US" altLang="zh-CN" dirty="0">
                <a:hlinkClick r:id="rId5" action="ppaction://hlinkfile"/>
              </a:rPr>
              <a:t>Example5_9.java</a:t>
            </a:r>
            <a:endParaRPr lang="zh-CN" altLang="en-US" dirty="0"/>
          </a:p>
        </p:txBody>
      </p:sp>
      <p:sp>
        <p:nvSpPr>
          <p:cNvPr id="12" name="右箭头 11"/>
          <p:cNvSpPr/>
          <p:nvPr/>
        </p:nvSpPr>
        <p:spPr>
          <a:xfrm>
            <a:off x="2555776" y="3645024"/>
            <a:ext cx="432048" cy="3189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27584" y="2782669"/>
            <a:ext cx="763351"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zh-CN" dirty="0"/>
              <a:t>例子</a:t>
            </a:r>
            <a:r>
              <a:rPr lang="en-US" altLang="zh-CN" dirty="0"/>
              <a:t>9</a:t>
            </a:r>
            <a:endParaRPr lang="zh-CN" altLang="en-US" dirty="0"/>
          </a:p>
        </p:txBody>
      </p:sp>
      <p:sp>
        <p:nvSpPr>
          <p:cNvPr id="14" name="下箭头 13"/>
          <p:cNvSpPr/>
          <p:nvPr/>
        </p:nvSpPr>
        <p:spPr>
          <a:xfrm>
            <a:off x="1043608" y="3152001"/>
            <a:ext cx="368647" cy="2049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327910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767" y="188640"/>
            <a:ext cx="3024336" cy="520284"/>
          </a:xfrm>
        </p:spPr>
        <p:txBody>
          <a:bodyPr>
            <a:normAutofit/>
          </a:bodyPr>
          <a:lstStyle/>
          <a:p>
            <a:pPr lvl="1" algn="l" rtl="0">
              <a:spcBef>
                <a:spcPct val="0"/>
              </a:spcBef>
            </a:pPr>
            <a:r>
              <a:rPr lang="en-US" altLang="zh-CN" sz="2400" b="1" dirty="0"/>
              <a:t>5.8 </a:t>
            </a:r>
            <a:r>
              <a:rPr lang="zh-CN" altLang="zh-CN" sz="2400" b="1" dirty="0"/>
              <a:t>继承与</a:t>
            </a:r>
            <a:r>
              <a:rPr lang="zh-CN" altLang="zh-CN" sz="2400" b="1" dirty="0" smtClean="0"/>
              <a:t>多</a:t>
            </a:r>
            <a:r>
              <a:rPr lang="zh-CN" altLang="en-US" sz="2400" b="1" dirty="0"/>
              <a:t>态</a:t>
            </a:r>
            <a:endParaRPr lang="zh-CN" altLang="en-US" sz="2400" dirty="0"/>
          </a:p>
        </p:txBody>
      </p:sp>
      <p:sp>
        <p:nvSpPr>
          <p:cNvPr id="12" name="右箭头 11"/>
          <p:cNvSpPr/>
          <p:nvPr/>
        </p:nvSpPr>
        <p:spPr>
          <a:xfrm>
            <a:off x="1979712" y="4168734"/>
            <a:ext cx="432048" cy="3189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27584" y="4095656"/>
            <a:ext cx="88036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zh-CN" dirty="0" smtClean="0">
                <a:hlinkClick r:id="rId2" action="ppaction://hlinkfile"/>
              </a:rPr>
              <a:t>例子</a:t>
            </a:r>
            <a:r>
              <a:rPr lang="en-US" altLang="zh-CN" dirty="0" smtClean="0">
                <a:hlinkClick r:id="rId2" action="ppaction://hlinkfile"/>
              </a:rPr>
              <a:t>10</a:t>
            </a:r>
            <a:endParaRPr lang="zh-CN" altLang="en-US" dirty="0"/>
          </a:p>
        </p:txBody>
      </p:sp>
      <p:sp>
        <p:nvSpPr>
          <p:cNvPr id="3" name="矩形 2"/>
          <p:cNvSpPr/>
          <p:nvPr/>
        </p:nvSpPr>
        <p:spPr>
          <a:xfrm>
            <a:off x="611560" y="724054"/>
            <a:ext cx="8064896" cy="369332"/>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zh-CN" altLang="zh-CN" dirty="0"/>
              <a:t>多态性就是指父类的某个方法被其子类重写时，可以各自产生自己的功能行为。</a:t>
            </a:r>
          </a:p>
        </p:txBody>
      </p:sp>
      <p:sp>
        <p:nvSpPr>
          <p:cNvPr id="4" name="矩形 3"/>
          <p:cNvSpPr/>
          <p:nvPr/>
        </p:nvSpPr>
        <p:spPr>
          <a:xfrm>
            <a:off x="641870" y="1133714"/>
            <a:ext cx="8034585" cy="120032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zh-CN" dirty="0"/>
              <a:t>当一个类有很</a:t>
            </a:r>
            <a:r>
              <a:rPr lang="zh-CN" altLang="zh-CN" b="1" dirty="0">
                <a:solidFill>
                  <a:srgbClr val="C00000"/>
                </a:solidFill>
              </a:rPr>
              <a:t>多</a:t>
            </a:r>
            <a:r>
              <a:rPr lang="zh-CN" altLang="zh-CN" dirty="0"/>
              <a:t>子类时，并且这些子类都重写了父类中的某个方法。那么当我们把子类创建的对象的引用放到一个父类的对象中时，就得到了该对象的一个上转型对象</a:t>
            </a:r>
            <a:r>
              <a:rPr lang="zh-CN" altLang="zh-CN" dirty="0" smtClean="0"/>
              <a:t>，这个</a:t>
            </a:r>
            <a:r>
              <a:rPr lang="zh-CN" altLang="zh-CN" dirty="0"/>
              <a:t>上转型对象在调用这个方法时就可能具有多种形</a:t>
            </a:r>
            <a:r>
              <a:rPr lang="zh-CN" altLang="zh-CN" b="1" dirty="0">
                <a:solidFill>
                  <a:srgbClr val="C00000"/>
                </a:solidFill>
              </a:rPr>
              <a:t>态</a:t>
            </a:r>
            <a:r>
              <a:rPr lang="zh-CN" altLang="zh-CN" dirty="0"/>
              <a:t>，因为不同的子类在重写父类的方法时可能产生不同的</a:t>
            </a:r>
            <a:r>
              <a:rPr lang="zh-CN" altLang="zh-CN" dirty="0" smtClean="0"/>
              <a:t>行为</a:t>
            </a:r>
            <a:r>
              <a:rPr lang="zh-CN" altLang="en-US" dirty="0" smtClean="0"/>
              <a:t>。</a:t>
            </a:r>
            <a:endParaRPr lang="zh-CN" altLang="en-US" dirty="0"/>
          </a:p>
        </p:txBody>
      </p:sp>
      <p:sp>
        <p:nvSpPr>
          <p:cNvPr id="5" name="矩形 4"/>
          <p:cNvSpPr/>
          <p:nvPr/>
        </p:nvSpPr>
        <p:spPr>
          <a:xfrm>
            <a:off x="641869" y="2334043"/>
            <a:ext cx="8034585" cy="646331"/>
          </a:xfrm>
          <a:prstGeom prst="rect">
            <a:avLst/>
          </a:prstGeom>
        </p:spPr>
        <p:txBody>
          <a:bodyPr wrap="square">
            <a:spAutoFit/>
          </a:bodyPr>
          <a:lstStyle/>
          <a:p>
            <a:r>
              <a:rPr lang="zh-CN" altLang="en-US" dirty="0"/>
              <a:t>我们经常说：“哺乳动物有很多种叫声”，比如，“吼”、“嚎”、“汪汪”、“喵喵”等，这就是叫声的多态。</a:t>
            </a:r>
          </a:p>
        </p:txBody>
      </p:sp>
      <p:sp>
        <p:nvSpPr>
          <p:cNvPr id="8" name="矩形 7"/>
          <p:cNvSpPr/>
          <p:nvPr/>
        </p:nvSpPr>
        <p:spPr>
          <a:xfrm>
            <a:off x="730597" y="2981445"/>
            <a:ext cx="3881191" cy="369332"/>
          </a:xfrm>
          <a:prstGeom prst="rect">
            <a:avLst/>
          </a:prstGeom>
        </p:spPr>
        <p:txBody>
          <a:bodyPr wrap="none">
            <a:spAutoFit/>
          </a:bodyPr>
          <a:lstStyle/>
          <a:p>
            <a:r>
              <a:rPr lang="zh-CN" altLang="en-US" dirty="0">
                <a:hlinkClick r:id="rId2" action="ppaction://hlinkfile"/>
              </a:rPr>
              <a:t>例子</a:t>
            </a:r>
            <a:r>
              <a:rPr lang="en-US" altLang="zh-CN" dirty="0">
                <a:hlinkClick r:id="rId2" action="ppaction://hlinkfile"/>
              </a:rPr>
              <a:t>10</a:t>
            </a:r>
            <a:r>
              <a:rPr lang="zh-CN" altLang="en-US" dirty="0"/>
              <a:t>展示了多态，运行效果如</a:t>
            </a:r>
            <a:r>
              <a:rPr lang="zh-CN" altLang="en-US" dirty="0" smtClean="0"/>
              <a:t>图。</a:t>
            </a:r>
            <a:endParaRPr lang="zh-CN" alt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1192" y="3518187"/>
            <a:ext cx="4907629" cy="1619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37604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553" y="404664"/>
            <a:ext cx="4104456" cy="602928"/>
          </a:xfrm>
        </p:spPr>
        <p:txBody>
          <a:bodyPr>
            <a:normAutofit fontScale="90000"/>
          </a:bodyPr>
          <a:lstStyle/>
          <a:p>
            <a:pPr lvl="1"/>
            <a:r>
              <a:rPr lang="en-US" altLang="zh-CN" sz="2400" b="1" dirty="0"/>
              <a:t>5.9 abstract</a:t>
            </a:r>
            <a:r>
              <a:rPr lang="zh-CN" altLang="zh-CN" sz="2400" b="1" dirty="0" smtClean="0"/>
              <a:t>类</a:t>
            </a:r>
            <a:r>
              <a:rPr lang="en-US" altLang="zh-CN" sz="2400" b="1" dirty="0" smtClean="0"/>
              <a:t/>
            </a:r>
            <a:br>
              <a:rPr lang="en-US" altLang="zh-CN" sz="2400" b="1" dirty="0" smtClean="0"/>
            </a:br>
            <a:r>
              <a:rPr lang="zh-CN" altLang="zh-CN" sz="2400" b="1" dirty="0" smtClean="0"/>
              <a:t>和</a:t>
            </a:r>
            <a:r>
              <a:rPr lang="en-US" altLang="zh-CN" sz="2400" b="1" dirty="0"/>
              <a:t>abstract</a:t>
            </a:r>
            <a:r>
              <a:rPr lang="zh-CN" altLang="zh-CN" sz="2400" b="1" dirty="0"/>
              <a:t>方法</a:t>
            </a:r>
          </a:p>
        </p:txBody>
      </p:sp>
      <p:sp>
        <p:nvSpPr>
          <p:cNvPr id="4" name="文本占位符 3"/>
          <p:cNvSpPr>
            <a:spLocks noGrp="1"/>
          </p:cNvSpPr>
          <p:nvPr>
            <p:ph type="body" sz="half" idx="2"/>
          </p:nvPr>
        </p:nvSpPr>
        <p:spPr>
          <a:xfrm>
            <a:off x="251520" y="1226369"/>
            <a:ext cx="1872208" cy="1626567"/>
          </a:xfrm>
        </p:spPr>
        <p:style>
          <a:lnRef idx="1">
            <a:schemeClr val="accent5"/>
          </a:lnRef>
          <a:fillRef idx="2">
            <a:schemeClr val="accent5"/>
          </a:fillRef>
          <a:effectRef idx="1">
            <a:schemeClr val="accent5"/>
          </a:effectRef>
          <a:fontRef idx="minor">
            <a:schemeClr val="dk1"/>
          </a:fontRef>
        </p:style>
        <p:txBody>
          <a:bodyPr>
            <a:normAutofit/>
          </a:bodyPr>
          <a:lstStyle/>
          <a:p>
            <a:r>
              <a:rPr lang="en-US" altLang="zh-CN" sz="1800" b="1" dirty="0">
                <a:solidFill>
                  <a:srgbClr val="C00000"/>
                </a:solidFill>
              </a:rPr>
              <a:t>5.9.1 abstract</a:t>
            </a:r>
            <a:r>
              <a:rPr lang="zh-CN" altLang="en-US" sz="1800" b="1" dirty="0">
                <a:solidFill>
                  <a:srgbClr val="C00000"/>
                </a:solidFill>
              </a:rPr>
              <a:t>类的特点与理解</a:t>
            </a:r>
          </a:p>
          <a:p>
            <a:endParaRPr lang="en-US" altLang="zh-CN" sz="1800" b="1" dirty="0" smtClean="0">
              <a:solidFill>
                <a:srgbClr val="0070C0"/>
              </a:solidFill>
            </a:endParaRPr>
          </a:p>
          <a:p>
            <a:r>
              <a:rPr lang="en-US" altLang="zh-CN" sz="1800" b="1" dirty="0" smtClean="0">
                <a:solidFill>
                  <a:srgbClr val="0070C0"/>
                </a:solidFill>
              </a:rPr>
              <a:t>5.9.2 </a:t>
            </a:r>
            <a:r>
              <a:rPr lang="en-US" altLang="zh-CN" sz="1800" b="1" dirty="0">
                <a:solidFill>
                  <a:srgbClr val="0070C0"/>
                </a:solidFill>
              </a:rPr>
              <a:t>abstract</a:t>
            </a:r>
            <a:r>
              <a:rPr lang="zh-CN" altLang="en-US" sz="1800" b="1" dirty="0">
                <a:solidFill>
                  <a:srgbClr val="0070C0"/>
                </a:solidFill>
              </a:rPr>
              <a:t>类与多态</a:t>
            </a:r>
            <a:endParaRPr lang="zh-CN" altLang="en-US" dirty="0"/>
          </a:p>
        </p:txBody>
      </p:sp>
      <p:sp>
        <p:nvSpPr>
          <p:cNvPr id="11" name="左箭头 10"/>
          <p:cNvSpPr/>
          <p:nvPr/>
        </p:nvSpPr>
        <p:spPr>
          <a:xfrm>
            <a:off x="2069542" y="1474552"/>
            <a:ext cx="360040"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553590" y="255650"/>
            <a:ext cx="6315522" cy="1477328"/>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zh-CN" dirty="0"/>
              <a:t>用关键字</a:t>
            </a:r>
            <a:r>
              <a:rPr lang="en-US" altLang="zh-CN" dirty="0"/>
              <a:t>abstract</a:t>
            </a:r>
            <a:r>
              <a:rPr lang="zh-CN" altLang="zh-CN" dirty="0"/>
              <a:t>修饰的类称为</a:t>
            </a:r>
            <a:r>
              <a:rPr lang="en-US" altLang="zh-CN" dirty="0"/>
              <a:t>abstract</a:t>
            </a:r>
            <a:r>
              <a:rPr lang="zh-CN" altLang="zh-CN" dirty="0"/>
              <a:t>类（抽象类）。如：</a:t>
            </a:r>
          </a:p>
          <a:p>
            <a:r>
              <a:rPr lang="en-US" altLang="zh-CN" b="1" dirty="0"/>
              <a:t>abstract</a:t>
            </a:r>
            <a:r>
              <a:rPr lang="en-US" altLang="zh-CN" dirty="0"/>
              <a:t> </a:t>
            </a:r>
            <a:r>
              <a:rPr lang="en-US" altLang="zh-CN" dirty="0" smtClean="0"/>
              <a:t> class A  </a:t>
            </a:r>
            <a:r>
              <a:rPr lang="en-US" altLang="zh-CN" dirty="0"/>
              <a:t>{</a:t>
            </a:r>
            <a:endParaRPr lang="zh-CN" altLang="zh-CN" dirty="0"/>
          </a:p>
          <a:p>
            <a:r>
              <a:rPr lang="en-US" altLang="zh-CN" dirty="0"/>
              <a:t> </a:t>
            </a:r>
            <a:r>
              <a:rPr lang="en-US" altLang="zh-CN" dirty="0" smtClean="0"/>
              <a:t>     </a:t>
            </a:r>
            <a:r>
              <a:rPr lang="en-US" altLang="zh-CN" b="1" dirty="0" smtClean="0"/>
              <a:t>abstract </a:t>
            </a:r>
            <a:r>
              <a:rPr lang="en-US" altLang="zh-CN" dirty="0" err="1"/>
              <a:t>int</a:t>
            </a:r>
            <a:r>
              <a:rPr lang="en-US" altLang="zh-CN" dirty="0"/>
              <a:t> min(</a:t>
            </a:r>
            <a:r>
              <a:rPr lang="en-US" altLang="zh-CN" dirty="0" err="1"/>
              <a:t>int</a:t>
            </a:r>
            <a:r>
              <a:rPr lang="en-US" altLang="zh-CN" dirty="0"/>
              <a:t> </a:t>
            </a:r>
            <a:r>
              <a:rPr lang="en-US" altLang="zh-CN" dirty="0" err="1"/>
              <a:t>x,int</a:t>
            </a:r>
            <a:r>
              <a:rPr lang="en-US" altLang="zh-CN" dirty="0"/>
              <a:t> y);</a:t>
            </a:r>
            <a:endParaRPr lang="zh-CN" altLang="zh-CN" dirty="0"/>
          </a:p>
          <a:p>
            <a:r>
              <a:rPr lang="en-US" altLang="zh-CN" dirty="0"/>
              <a:t>}</a:t>
            </a:r>
            <a:endParaRPr lang="zh-CN" altLang="zh-CN" dirty="0"/>
          </a:p>
          <a:p>
            <a:r>
              <a:rPr lang="en-US" altLang="zh-CN" dirty="0"/>
              <a:t>}</a:t>
            </a:r>
            <a:endParaRPr lang="zh-CN" altLang="zh-CN" dirty="0"/>
          </a:p>
        </p:txBody>
      </p:sp>
      <p:sp>
        <p:nvSpPr>
          <p:cNvPr id="6" name="矩形 5"/>
          <p:cNvSpPr/>
          <p:nvPr/>
        </p:nvSpPr>
        <p:spPr>
          <a:xfrm>
            <a:off x="2565024" y="1474552"/>
            <a:ext cx="6183439"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zh-CN" dirty="0"/>
              <a:t>用关键字</a:t>
            </a:r>
            <a:r>
              <a:rPr lang="en-US" altLang="zh-CN" dirty="0"/>
              <a:t>abstract</a:t>
            </a:r>
            <a:r>
              <a:rPr lang="zh-CN" altLang="zh-CN" dirty="0"/>
              <a:t>修饰的方法称为</a:t>
            </a:r>
            <a:r>
              <a:rPr lang="en-US" altLang="zh-CN" dirty="0"/>
              <a:t>abstract</a:t>
            </a:r>
            <a:r>
              <a:rPr lang="zh-CN" altLang="zh-CN" dirty="0"/>
              <a:t>方法（抽象方法），对于</a:t>
            </a:r>
            <a:r>
              <a:rPr lang="en-US" altLang="zh-CN" dirty="0"/>
              <a:t>abstract</a:t>
            </a:r>
            <a:r>
              <a:rPr lang="zh-CN" altLang="zh-CN" dirty="0"/>
              <a:t>方法，只允许声明，不允许实现，而且不允许使用</a:t>
            </a:r>
            <a:r>
              <a:rPr lang="en-US" altLang="zh-CN" dirty="0"/>
              <a:t>final</a:t>
            </a:r>
            <a:r>
              <a:rPr lang="zh-CN" altLang="zh-CN" dirty="0"/>
              <a:t>和</a:t>
            </a:r>
            <a:r>
              <a:rPr lang="en-US" altLang="zh-CN" dirty="0"/>
              <a:t>abstract</a:t>
            </a:r>
            <a:r>
              <a:rPr lang="zh-CN" altLang="zh-CN" dirty="0"/>
              <a:t>同时修饰一个方法，例如：</a:t>
            </a:r>
          </a:p>
          <a:p>
            <a:r>
              <a:rPr lang="en-US" altLang="zh-CN" dirty="0" smtClean="0"/>
              <a:t>          </a:t>
            </a:r>
            <a:r>
              <a:rPr lang="en-US" altLang="zh-CN" b="1" dirty="0" smtClean="0"/>
              <a:t>abstract </a:t>
            </a:r>
            <a:r>
              <a:rPr lang="en-US" altLang="zh-CN" b="1" dirty="0" err="1"/>
              <a:t>int</a:t>
            </a:r>
            <a:r>
              <a:rPr lang="en-US" altLang="zh-CN" b="1" dirty="0"/>
              <a:t> min(</a:t>
            </a:r>
            <a:r>
              <a:rPr lang="en-US" altLang="zh-CN" b="1" dirty="0" err="1"/>
              <a:t>int</a:t>
            </a:r>
            <a:r>
              <a:rPr lang="en-US" altLang="zh-CN" b="1" dirty="0"/>
              <a:t> </a:t>
            </a:r>
            <a:r>
              <a:rPr lang="en-US" altLang="zh-CN" b="1" dirty="0" err="1"/>
              <a:t>x,int</a:t>
            </a:r>
            <a:r>
              <a:rPr lang="en-US" altLang="zh-CN" b="1" dirty="0"/>
              <a:t> y);</a:t>
            </a:r>
            <a:endParaRPr lang="zh-CN" altLang="zh-CN" b="1" dirty="0"/>
          </a:p>
        </p:txBody>
      </p:sp>
      <p:sp>
        <p:nvSpPr>
          <p:cNvPr id="10" name="矩形 9"/>
          <p:cNvSpPr/>
          <p:nvPr/>
        </p:nvSpPr>
        <p:spPr>
          <a:xfrm>
            <a:off x="239201" y="3045284"/>
            <a:ext cx="3586303" cy="369332"/>
          </a:xfrm>
          <a:prstGeom prst="rect">
            <a:avLst/>
          </a:prstGeom>
        </p:spPr>
        <p:txBody>
          <a:bodyPr wrap="none">
            <a:spAutoFit/>
          </a:bodyPr>
          <a:lstStyle/>
          <a:p>
            <a:r>
              <a:rPr lang="en-US" altLang="zh-CN" b="1" dirty="0" smtClean="0"/>
              <a:t>1. abstract</a:t>
            </a:r>
            <a:r>
              <a:rPr lang="zh-CN" altLang="en-US" b="1" dirty="0"/>
              <a:t>类中可以有</a:t>
            </a:r>
            <a:r>
              <a:rPr lang="en-US" altLang="zh-CN" b="1" dirty="0"/>
              <a:t>abstract</a:t>
            </a:r>
            <a:r>
              <a:rPr lang="zh-CN" altLang="en-US" b="1" dirty="0"/>
              <a:t>方法</a:t>
            </a:r>
          </a:p>
        </p:txBody>
      </p:sp>
      <p:sp>
        <p:nvSpPr>
          <p:cNvPr id="12" name="矩形 11"/>
          <p:cNvSpPr/>
          <p:nvPr/>
        </p:nvSpPr>
        <p:spPr>
          <a:xfrm>
            <a:off x="4211960" y="3045284"/>
            <a:ext cx="4039567" cy="369332"/>
          </a:xfrm>
          <a:prstGeom prst="rect">
            <a:avLst/>
          </a:prstGeom>
        </p:spPr>
        <p:txBody>
          <a:bodyPr wrap="none">
            <a:spAutoFit/>
          </a:bodyPr>
          <a:lstStyle/>
          <a:p>
            <a:r>
              <a:rPr lang="en-US" altLang="zh-CN" b="1" dirty="0"/>
              <a:t>2</a:t>
            </a:r>
            <a:r>
              <a:rPr lang="zh-CN" altLang="zh-CN" b="1" dirty="0"/>
              <a:t>．</a:t>
            </a:r>
            <a:r>
              <a:rPr lang="en-US" altLang="zh-CN" b="1" dirty="0"/>
              <a:t>abstract</a:t>
            </a:r>
            <a:r>
              <a:rPr lang="zh-CN" altLang="zh-CN" b="1" dirty="0"/>
              <a:t>类不能用</a:t>
            </a:r>
            <a:r>
              <a:rPr lang="en-US" altLang="zh-CN" b="1" dirty="0"/>
              <a:t>new</a:t>
            </a:r>
            <a:r>
              <a:rPr lang="zh-CN" altLang="zh-CN" b="1" dirty="0"/>
              <a:t>运算创建对象</a:t>
            </a:r>
          </a:p>
        </p:txBody>
      </p:sp>
      <p:sp>
        <p:nvSpPr>
          <p:cNvPr id="13" name="矩形 12"/>
          <p:cNvSpPr/>
          <p:nvPr/>
        </p:nvSpPr>
        <p:spPr>
          <a:xfrm>
            <a:off x="239201" y="3573016"/>
            <a:ext cx="3660682" cy="2585323"/>
          </a:xfrm>
          <a:prstGeom prst="rect">
            <a:avLst/>
          </a:prstGeom>
        </p:spPr>
        <p:txBody>
          <a:bodyPr wrap="square">
            <a:spAutoFit/>
          </a:bodyPr>
          <a:lstStyle/>
          <a:p>
            <a:r>
              <a:rPr lang="en-US" altLang="zh-CN" b="1" dirty="0" smtClean="0"/>
              <a:t>3.  abstract</a:t>
            </a:r>
            <a:r>
              <a:rPr lang="zh-CN" altLang="zh-CN" b="1" dirty="0"/>
              <a:t>类的子类</a:t>
            </a:r>
          </a:p>
          <a:p>
            <a:r>
              <a:rPr lang="zh-CN" altLang="zh-CN" dirty="0"/>
              <a:t>如果一个非</a:t>
            </a:r>
            <a:r>
              <a:rPr lang="en-US" altLang="zh-CN" dirty="0"/>
              <a:t>abstract</a:t>
            </a:r>
            <a:r>
              <a:rPr lang="zh-CN" altLang="zh-CN" dirty="0"/>
              <a:t>类是</a:t>
            </a:r>
            <a:r>
              <a:rPr lang="en-US" altLang="zh-CN" dirty="0"/>
              <a:t>abstract</a:t>
            </a:r>
            <a:r>
              <a:rPr lang="zh-CN" altLang="zh-CN" dirty="0"/>
              <a:t>类的子类，它必须重写父类的</a:t>
            </a:r>
            <a:r>
              <a:rPr lang="en-US" altLang="zh-CN" dirty="0"/>
              <a:t>abstract</a:t>
            </a:r>
            <a:r>
              <a:rPr lang="zh-CN" altLang="zh-CN" dirty="0"/>
              <a:t>方法，即去掉</a:t>
            </a:r>
            <a:r>
              <a:rPr lang="en-US" altLang="zh-CN" dirty="0"/>
              <a:t>abstract</a:t>
            </a:r>
            <a:r>
              <a:rPr lang="zh-CN" altLang="zh-CN" dirty="0"/>
              <a:t>方法的</a:t>
            </a:r>
            <a:r>
              <a:rPr lang="en-US" altLang="zh-CN" dirty="0"/>
              <a:t>abstract</a:t>
            </a:r>
            <a:r>
              <a:rPr lang="zh-CN" altLang="zh-CN" dirty="0"/>
              <a:t>修饰，并给出方法体。如果一个</a:t>
            </a:r>
            <a:r>
              <a:rPr lang="en-US" altLang="zh-CN" dirty="0"/>
              <a:t>abstract</a:t>
            </a:r>
            <a:r>
              <a:rPr lang="zh-CN" altLang="zh-CN" dirty="0"/>
              <a:t>类是</a:t>
            </a:r>
            <a:r>
              <a:rPr lang="en-US" altLang="zh-CN" dirty="0"/>
              <a:t>abstract</a:t>
            </a:r>
            <a:r>
              <a:rPr lang="zh-CN" altLang="zh-CN" dirty="0"/>
              <a:t>类的子类，它可以重写父类的</a:t>
            </a:r>
            <a:r>
              <a:rPr lang="en-US" altLang="zh-CN" dirty="0"/>
              <a:t>abstract</a:t>
            </a:r>
            <a:r>
              <a:rPr lang="zh-CN" altLang="zh-CN" dirty="0"/>
              <a:t>方法，也可以继承父类的</a:t>
            </a:r>
            <a:r>
              <a:rPr lang="en-US" altLang="zh-CN" dirty="0"/>
              <a:t>abstract</a:t>
            </a:r>
            <a:r>
              <a:rPr lang="zh-CN" altLang="zh-CN" dirty="0"/>
              <a:t>方法</a:t>
            </a:r>
            <a:endParaRPr lang="zh-CN" altLang="en-US" dirty="0"/>
          </a:p>
        </p:txBody>
      </p:sp>
      <p:sp>
        <p:nvSpPr>
          <p:cNvPr id="14" name="矩形 13"/>
          <p:cNvSpPr/>
          <p:nvPr/>
        </p:nvSpPr>
        <p:spPr>
          <a:xfrm>
            <a:off x="4214812" y="3573016"/>
            <a:ext cx="4572000" cy="1477328"/>
          </a:xfrm>
          <a:prstGeom prst="rect">
            <a:avLst/>
          </a:prstGeom>
        </p:spPr>
        <p:txBody>
          <a:bodyPr>
            <a:spAutoFit/>
          </a:bodyPr>
          <a:lstStyle/>
          <a:p>
            <a:r>
              <a:rPr lang="en-US" altLang="zh-CN" b="1" dirty="0" smtClean="0"/>
              <a:t>4. abstract</a:t>
            </a:r>
            <a:r>
              <a:rPr lang="zh-CN" altLang="en-US" b="1" dirty="0"/>
              <a:t>类的对象作上转型对象</a:t>
            </a:r>
          </a:p>
          <a:p>
            <a:r>
              <a:rPr lang="zh-CN" altLang="en-US" dirty="0"/>
              <a:t>可以使用</a:t>
            </a:r>
            <a:r>
              <a:rPr lang="en-US" altLang="zh-CN" dirty="0"/>
              <a:t>abstract</a:t>
            </a:r>
            <a:r>
              <a:rPr lang="zh-CN" altLang="en-US" dirty="0"/>
              <a:t>类声明对象，尽管不能使用</a:t>
            </a:r>
            <a:r>
              <a:rPr lang="en-US" altLang="zh-CN" dirty="0"/>
              <a:t>new</a:t>
            </a:r>
            <a:r>
              <a:rPr lang="zh-CN" altLang="en-US" dirty="0"/>
              <a:t>运算符创建该对象，但该对象可以成为其子类对象的上转型对象，那么该对象就可以调用子类重写的方法。</a:t>
            </a:r>
          </a:p>
        </p:txBody>
      </p:sp>
    </p:spTree>
    <p:extLst>
      <p:ext uri="{BB962C8B-B14F-4D97-AF65-F5344CB8AC3E}">
        <p14:creationId xmlns:p14="http://schemas.microsoft.com/office/powerpoint/2010/main" val="30310553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553" y="404664"/>
            <a:ext cx="4104456" cy="602928"/>
          </a:xfrm>
        </p:spPr>
        <p:txBody>
          <a:bodyPr>
            <a:normAutofit fontScale="90000"/>
          </a:bodyPr>
          <a:lstStyle/>
          <a:p>
            <a:pPr lvl="1"/>
            <a:r>
              <a:rPr lang="en-US" altLang="zh-CN" sz="2400" b="1" dirty="0"/>
              <a:t>5.9 abstract</a:t>
            </a:r>
            <a:r>
              <a:rPr lang="zh-CN" altLang="zh-CN" sz="2400" b="1" dirty="0" smtClean="0"/>
              <a:t>类</a:t>
            </a:r>
            <a:r>
              <a:rPr lang="en-US" altLang="zh-CN" sz="2400" b="1" dirty="0" smtClean="0"/>
              <a:t/>
            </a:r>
            <a:br>
              <a:rPr lang="en-US" altLang="zh-CN" sz="2400" b="1" dirty="0" smtClean="0"/>
            </a:br>
            <a:r>
              <a:rPr lang="zh-CN" altLang="zh-CN" sz="2400" b="1" dirty="0" smtClean="0"/>
              <a:t>和</a:t>
            </a:r>
            <a:r>
              <a:rPr lang="en-US" altLang="zh-CN" sz="2400" b="1" dirty="0"/>
              <a:t>abstract</a:t>
            </a:r>
            <a:r>
              <a:rPr lang="zh-CN" altLang="zh-CN" sz="2400" b="1" dirty="0"/>
              <a:t>方法</a:t>
            </a:r>
          </a:p>
        </p:txBody>
      </p:sp>
      <p:sp>
        <p:nvSpPr>
          <p:cNvPr id="4" name="文本占位符 3"/>
          <p:cNvSpPr>
            <a:spLocks noGrp="1"/>
          </p:cNvSpPr>
          <p:nvPr>
            <p:ph type="body" sz="half" idx="2"/>
          </p:nvPr>
        </p:nvSpPr>
        <p:spPr>
          <a:xfrm>
            <a:off x="251520" y="1226369"/>
            <a:ext cx="1872208" cy="1626567"/>
          </a:xfrm>
        </p:spPr>
        <p:style>
          <a:lnRef idx="1">
            <a:schemeClr val="accent5"/>
          </a:lnRef>
          <a:fillRef idx="2">
            <a:schemeClr val="accent5"/>
          </a:fillRef>
          <a:effectRef idx="1">
            <a:schemeClr val="accent5"/>
          </a:effectRef>
          <a:fontRef idx="minor">
            <a:schemeClr val="dk1"/>
          </a:fontRef>
        </p:style>
        <p:txBody>
          <a:bodyPr>
            <a:normAutofit/>
          </a:bodyPr>
          <a:lstStyle/>
          <a:p>
            <a:r>
              <a:rPr lang="en-US" altLang="zh-CN" sz="1800" b="1" dirty="0">
                <a:solidFill>
                  <a:srgbClr val="C00000"/>
                </a:solidFill>
              </a:rPr>
              <a:t>5.9.1 abstract</a:t>
            </a:r>
            <a:r>
              <a:rPr lang="zh-CN" altLang="en-US" sz="1800" b="1" dirty="0">
                <a:solidFill>
                  <a:srgbClr val="C00000"/>
                </a:solidFill>
              </a:rPr>
              <a:t>类的特点与理解</a:t>
            </a:r>
          </a:p>
          <a:p>
            <a:endParaRPr lang="en-US" altLang="zh-CN" sz="1800" b="1" dirty="0" smtClean="0">
              <a:solidFill>
                <a:srgbClr val="0070C0"/>
              </a:solidFill>
            </a:endParaRPr>
          </a:p>
          <a:p>
            <a:r>
              <a:rPr lang="en-US" altLang="zh-CN" sz="1800" b="1" dirty="0" smtClean="0">
                <a:solidFill>
                  <a:srgbClr val="0070C0"/>
                </a:solidFill>
              </a:rPr>
              <a:t>5.9.2 </a:t>
            </a:r>
            <a:r>
              <a:rPr lang="en-US" altLang="zh-CN" sz="1800" b="1" dirty="0">
                <a:solidFill>
                  <a:srgbClr val="0070C0"/>
                </a:solidFill>
              </a:rPr>
              <a:t>abstract</a:t>
            </a:r>
            <a:r>
              <a:rPr lang="zh-CN" altLang="en-US" sz="1800" b="1" dirty="0">
                <a:solidFill>
                  <a:srgbClr val="0070C0"/>
                </a:solidFill>
              </a:rPr>
              <a:t>类与多态</a:t>
            </a:r>
            <a:endParaRPr lang="zh-CN" altLang="en-US" dirty="0"/>
          </a:p>
        </p:txBody>
      </p:sp>
      <p:sp>
        <p:nvSpPr>
          <p:cNvPr id="11" name="左箭头 10"/>
          <p:cNvSpPr/>
          <p:nvPr/>
        </p:nvSpPr>
        <p:spPr>
          <a:xfrm>
            <a:off x="2069542" y="1474552"/>
            <a:ext cx="360040"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410160" y="980728"/>
            <a:ext cx="6482320" cy="2308324"/>
          </a:xfrm>
          <a:prstGeom prst="rect">
            <a:avLst/>
          </a:prstGeom>
        </p:spPr>
        <p:txBody>
          <a:bodyPr wrap="square">
            <a:spAutoFit/>
          </a:bodyPr>
          <a:lstStyle/>
          <a:p>
            <a:r>
              <a:rPr lang="en-US" altLang="zh-CN" b="1" dirty="0" smtClean="0"/>
              <a:t>5. </a:t>
            </a:r>
            <a:r>
              <a:rPr lang="zh-CN" altLang="en-US" b="1" dirty="0" smtClean="0"/>
              <a:t>理解</a:t>
            </a:r>
            <a:r>
              <a:rPr lang="en-US" altLang="zh-CN" b="1" dirty="0"/>
              <a:t>abstract</a:t>
            </a:r>
            <a:r>
              <a:rPr lang="zh-CN" altLang="en-US" b="1" dirty="0"/>
              <a:t>类</a:t>
            </a:r>
          </a:p>
          <a:p>
            <a:r>
              <a:rPr lang="zh-CN" altLang="en-US" dirty="0"/>
              <a:t> 抽象类的语法很容易被理解和掌握，但更重要的是</a:t>
            </a:r>
            <a:r>
              <a:rPr lang="zh-CN" altLang="en-US" b="1" dirty="0">
                <a:solidFill>
                  <a:srgbClr val="C00000"/>
                </a:solidFill>
              </a:rPr>
              <a:t>理解抽象类</a:t>
            </a:r>
            <a:r>
              <a:rPr lang="zh-CN" altLang="en-US" dirty="0"/>
              <a:t>的意义，这一点是更为重要的。理解的关键点是：</a:t>
            </a:r>
          </a:p>
          <a:p>
            <a:r>
              <a:rPr lang="zh-CN" altLang="en-US" dirty="0"/>
              <a:t>（</a:t>
            </a:r>
            <a:r>
              <a:rPr lang="en-US" altLang="zh-CN" dirty="0"/>
              <a:t>1</a:t>
            </a:r>
            <a:r>
              <a:rPr lang="zh-CN" altLang="en-US" dirty="0"/>
              <a:t>）</a:t>
            </a:r>
            <a:r>
              <a:rPr lang="zh-CN" altLang="en-US" b="1" dirty="0"/>
              <a:t>抽象类可以抽象出重要的行为标准</a:t>
            </a:r>
            <a:r>
              <a:rPr lang="zh-CN" altLang="en-US" dirty="0"/>
              <a:t>，该行为标准用抽象方法来表示。即抽象类封装了子类必需要有的行为标准。</a:t>
            </a:r>
          </a:p>
          <a:p>
            <a:r>
              <a:rPr lang="zh-CN" altLang="en-US" dirty="0"/>
              <a:t>（</a:t>
            </a:r>
            <a:r>
              <a:rPr lang="en-US" altLang="zh-CN" dirty="0"/>
              <a:t>2</a:t>
            </a:r>
            <a:r>
              <a:rPr lang="zh-CN" altLang="en-US" dirty="0"/>
              <a:t>）</a:t>
            </a:r>
            <a:r>
              <a:rPr lang="zh-CN" altLang="en-US" b="1" dirty="0"/>
              <a:t>抽象类声明的对象可以成为其子类的对象的上转型对象</a:t>
            </a:r>
            <a:r>
              <a:rPr lang="zh-CN" altLang="en-US" dirty="0"/>
              <a:t>，调用子类重写的方法，即体现子类根据抽象类里的行为标准给出的具体行为。</a:t>
            </a:r>
          </a:p>
        </p:txBody>
      </p:sp>
      <p:sp>
        <p:nvSpPr>
          <p:cNvPr id="7" name="矩形 6"/>
          <p:cNvSpPr/>
          <p:nvPr/>
        </p:nvSpPr>
        <p:spPr>
          <a:xfrm>
            <a:off x="143582" y="3286770"/>
            <a:ext cx="8748898" cy="1200329"/>
          </a:xfrm>
          <a:prstGeom prst="rect">
            <a:avLst/>
          </a:prstGeom>
        </p:spPr>
        <p:txBody>
          <a:bodyPr wrap="square">
            <a:spAutoFit/>
          </a:bodyPr>
          <a:lstStyle/>
          <a:p>
            <a:r>
              <a:rPr lang="zh-CN" altLang="en-US" dirty="0"/>
              <a:t>人们已经习惯给别人介绍数量标准，例如，在介绍人时候，可以说，人的身高可以是</a:t>
            </a:r>
            <a:r>
              <a:rPr lang="en-US" altLang="zh-CN" dirty="0"/>
              <a:t>float</a:t>
            </a:r>
            <a:r>
              <a:rPr lang="zh-CN" altLang="en-US" dirty="0"/>
              <a:t>型的，头发的个数可以是</a:t>
            </a:r>
            <a:r>
              <a:rPr lang="en-US" altLang="zh-CN" dirty="0" err="1"/>
              <a:t>int</a:t>
            </a:r>
            <a:r>
              <a:rPr lang="zh-CN" altLang="en-US" dirty="0"/>
              <a:t>型的，比如，介绍人的头发，强调数量类型是</a:t>
            </a:r>
            <a:r>
              <a:rPr lang="en-US" altLang="zh-CN" dirty="0" err="1"/>
              <a:t>int</a:t>
            </a:r>
            <a:r>
              <a:rPr lang="zh-CN" altLang="en-US" dirty="0"/>
              <a:t>型，但不介绍有多少根头发。学习了类以后，也</a:t>
            </a:r>
            <a:r>
              <a:rPr lang="zh-CN" altLang="en-US" b="1" dirty="0"/>
              <a:t>要习惯介绍行为标准。行为标准只需要方法的名字，方法的</a:t>
            </a:r>
            <a:r>
              <a:rPr lang="zh-CN" altLang="en-US" b="1" dirty="0" smtClean="0"/>
              <a:t>类型</a:t>
            </a:r>
            <a:r>
              <a:rPr lang="en-US" altLang="zh-CN" b="1" dirty="0"/>
              <a:t>.</a:t>
            </a:r>
            <a:endParaRPr lang="zh-CN" altLang="en-US" b="1" dirty="0"/>
          </a:p>
        </p:txBody>
      </p:sp>
      <p:sp>
        <p:nvSpPr>
          <p:cNvPr id="8" name="矩形 7"/>
          <p:cNvSpPr/>
          <p:nvPr/>
        </p:nvSpPr>
        <p:spPr>
          <a:xfrm>
            <a:off x="323528" y="4538623"/>
            <a:ext cx="8352928" cy="1200329"/>
          </a:xfrm>
          <a:prstGeom prst="rect">
            <a:avLst/>
          </a:prstGeom>
        </p:spPr>
        <p:txBody>
          <a:bodyPr wrap="square">
            <a:spAutoFit/>
          </a:bodyPr>
          <a:lstStyle/>
          <a:p>
            <a:r>
              <a:rPr lang="en-US" altLang="zh-CN" dirty="0" smtClean="0"/>
              <a:t>                   </a:t>
            </a:r>
            <a:r>
              <a:rPr lang="zh-CN" altLang="zh-CN" dirty="0" smtClean="0"/>
              <a:t>一</a:t>
            </a:r>
            <a:r>
              <a:rPr lang="zh-CN" altLang="zh-CN" dirty="0"/>
              <a:t>个男孩要找女朋友，他可以提出一些行为标准，比如，女朋友具有</a:t>
            </a:r>
            <a:r>
              <a:rPr lang="en-US" altLang="zh-CN" dirty="0"/>
              <a:t>speak</a:t>
            </a:r>
            <a:r>
              <a:rPr lang="zh-CN" altLang="zh-CN" dirty="0"/>
              <a:t>和</a:t>
            </a:r>
            <a:r>
              <a:rPr lang="en-US" altLang="zh-CN" dirty="0"/>
              <a:t>cooking</a:t>
            </a:r>
            <a:r>
              <a:rPr lang="zh-CN" altLang="zh-CN" dirty="0"/>
              <a:t>行为，但不给出</a:t>
            </a:r>
            <a:r>
              <a:rPr lang="en-US" altLang="zh-CN" dirty="0"/>
              <a:t>speak</a:t>
            </a:r>
            <a:r>
              <a:rPr lang="zh-CN" altLang="zh-CN" dirty="0"/>
              <a:t>和</a:t>
            </a:r>
            <a:r>
              <a:rPr lang="en-US" altLang="zh-CN" dirty="0"/>
              <a:t>cooking</a:t>
            </a:r>
            <a:r>
              <a:rPr lang="zh-CN" altLang="zh-CN" dirty="0"/>
              <a:t>行为的细节</a:t>
            </a:r>
            <a:r>
              <a:rPr lang="zh-CN" altLang="zh-CN" dirty="0" smtClean="0"/>
              <a:t>。</a:t>
            </a:r>
            <a:r>
              <a:rPr lang="zh-CN" altLang="zh-CN" dirty="0" smtClean="0">
                <a:hlinkClick r:id="rId2" action="ppaction://hlinkfile"/>
              </a:rPr>
              <a:t>例子</a:t>
            </a:r>
            <a:r>
              <a:rPr lang="en-US" altLang="zh-CN" dirty="0">
                <a:hlinkClick r:id="rId2" action="ppaction://hlinkfile"/>
              </a:rPr>
              <a:t>11</a:t>
            </a:r>
            <a:r>
              <a:rPr lang="zh-CN" altLang="zh-CN" dirty="0"/>
              <a:t>使用了</a:t>
            </a:r>
            <a:r>
              <a:rPr lang="en-US" altLang="zh-CN" dirty="0"/>
              <a:t>abstract</a:t>
            </a:r>
            <a:r>
              <a:rPr lang="zh-CN" altLang="zh-CN" dirty="0"/>
              <a:t>类封装了男孩对女朋友的行为要求，即封装了他要找的任何具体女朋友都应该具有的</a:t>
            </a:r>
            <a:r>
              <a:rPr lang="zh-CN" altLang="zh-CN" dirty="0" smtClean="0"/>
              <a:t>行为</a:t>
            </a:r>
            <a:r>
              <a:rPr lang="zh-CN" altLang="en-US" dirty="0"/>
              <a:t>。</a:t>
            </a:r>
          </a:p>
        </p:txBody>
      </p:sp>
      <p:sp>
        <p:nvSpPr>
          <p:cNvPr id="9" name="矩形 8"/>
          <p:cNvSpPr/>
          <p:nvPr/>
        </p:nvSpPr>
        <p:spPr>
          <a:xfrm>
            <a:off x="453876" y="4487099"/>
            <a:ext cx="88036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zh-CN" dirty="0">
                <a:hlinkClick r:id="rId2" action="ppaction://hlinkfile"/>
              </a:rPr>
              <a:t>例子</a:t>
            </a:r>
            <a:r>
              <a:rPr lang="en-US" altLang="zh-CN" dirty="0">
                <a:hlinkClick r:id="rId2" action="ppaction://hlinkfile"/>
              </a:rPr>
              <a:t>11</a:t>
            </a:r>
            <a:endParaRPr lang="zh-CN" altLang="en-US" dirty="0"/>
          </a:p>
        </p:txBody>
      </p:sp>
      <p:sp>
        <p:nvSpPr>
          <p:cNvPr id="15" name="矩形 14"/>
          <p:cNvSpPr/>
          <p:nvPr/>
        </p:nvSpPr>
        <p:spPr>
          <a:xfrm>
            <a:off x="453876" y="5907864"/>
            <a:ext cx="88036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a:hlinkClick r:id="rId3" action="ppaction://hlinkfile"/>
              </a:rPr>
              <a:t>例子</a:t>
            </a:r>
            <a:r>
              <a:rPr lang="en-US" altLang="zh-CN" dirty="0">
                <a:hlinkClick r:id="rId3" action="ppaction://hlinkfile"/>
              </a:rPr>
              <a:t>12</a:t>
            </a:r>
            <a:endParaRPr lang="zh-CN" altLang="en-US" dirty="0"/>
          </a:p>
        </p:txBody>
      </p:sp>
      <p:sp>
        <p:nvSpPr>
          <p:cNvPr id="16" name="矩形 15"/>
          <p:cNvSpPr/>
          <p:nvPr/>
        </p:nvSpPr>
        <p:spPr>
          <a:xfrm>
            <a:off x="1334245" y="5945047"/>
            <a:ext cx="6912768" cy="369332"/>
          </a:xfrm>
          <a:prstGeom prst="rect">
            <a:avLst/>
          </a:prstGeom>
        </p:spPr>
        <p:txBody>
          <a:bodyPr wrap="square">
            <a:spAutoFit/>
          </a:bodyPr>
          <a:lstStyle/>
          <a:p>
            <a:r>
              <a:rPr lang="zh-CN" altLang="en-US" dirty="0"/>
              <a:t>机动车类的非抽象子类必须给出怎样启动、加速和刹车的</a:t>
            </a:r>
            <a:r>
              <a:rPr lang="zh-CN" altLang="en-US" dirty="0" smtClean="0"/>
              <a:t>细节。</a:t>
            </a:r>
            <a:endParaRPr lang="zh-CN" altLang="en-US" dirty="0"/>
          </a:p>
        </p:txBody>
      </p:sp>
    </p:spTree>
    <p:extLst>
      <p:ext uri="{BB962C8B-B14F-4D97-AF65-F5344CB8AC3E}">
        <p14:creationId xmlns:p14="http://schemas.microsoft.com/office/powerpoint/2010/main" val="15904154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553" y="404664"/>
            <a:ext cx="4104456" cy="602928"/>
          </a:xfrm>
        </p:spPr>
        <p:txBody>
          <a:bodyPr>
            <a:normAutofit fontScale="90000"/>
          </a:bodyPr>
          <a:lstStyle/>
          <a:p>
            <a:pPr lvl="1"/>
            <a:r>
              <a:rPr lang="en-US" altLang="zh-CN" sz="2400" b="1" dirty="0"/>
              <a:t>5.9 abstract</a:t>
            </a:r>
            <a:r>
              <a:rPr lang="zh-CN" altLang="zh-CN" sz="2400" b="1" dirty="0" smtClean="0"/>
              <a:t>类</a:t>
            </a:r>
            <a:r>
              <a:rPr lang="en-US" altLang="zh-CN" sz="2400" b="1" dirty="0" smtClean="0"/>
              <a:t/>
            </a:r>
            <a:br>
              <a:rPr lang="en-US" altLang="zh-CN" sz="2400" b="1" dirty="0" smtClean="0"/>
            </a:br>
            <a:r>
              <a:rPr lang="zh-CN" altLang="zh-CN" sz="2400" b="1" dirty="0" smtClean="0"/>
              <a:t>和</a:t>
            </a:r>
            <a:r>
              <a:rPr lang="en-US" altLang="zh-CN" sz="2400" b="1" dirty="0"/>
              <a:t>abstract</a:t>
            </a:r>
            <a:r>
              <a:rPr lang="zh-CN" altLang="zh-CN" sz="2400" b="1" dirty="0"/>
              <a:t>方法</a:t>
            </a:r>
          </a:p>
        </p:txBody>
      </p:sp>
      <p:sp>
        <p:nvSpPr>
          <p:cNvPr id="4" name="文本占位符 3"/>
          <p:cNvSpPr>
            <a:spLocks noGrp="1"/>
          </p:cNvSpPr>
          <p:nvPr>
            <p:ph type="body" sz="half" idx="2"/>
          </p:nvPr>
        </p:nvSpPr>
        <p:spPr>
          <a:xfrm>
            <a:off x="251520" y="1226369"/>
            <a:ext cx="1872208" cy="1626567"/>
          </a:xfrm>
        </p:spPr>
        <p:style>
          <a:lnRef idx="1">
            <a:schemeClr val="accent5"/>
          </a:lnRef>
          <a:fillRef idx="2">
            <a:schemeClr val="accent5"/>
          </a:fillRef>
          <a:effectRef idx="1">
            <a:schemeClr val="accent5"/>
          </a:effectRef>
          <a:fontRef idx="minor">
            <a:schemeClr val="dk1"/>
          </a:fontRef>
        </p:style>
        <p:txBody>
          <a:bodyPr>
            <a:normAutofit/>
          </a:bodyPr>
          <a:lstStyle/>
          <a:p>
            <a:r>
              <a:rPr lang="en-US" altLang="zh-CN" sz="1800" b="1" dirty="0">
                <a:solidFill>
                  <a:srgbClr val="0070C0"/>
                </a:solidFill>
              </a:rPr>
              <a:t>5.9.1 abstract</a:t>
            </a:r>
            <a:r>
              <a:rPr lang="zh-CN" altLang="en-US" sz="1800" b="1" dirty="0">
                <a:solidFill>
                  <a:srgbClr val="0070C0"/>
                </a:solidFill>
              </a:rPr>
              <a:t>类的特点与理解</a:t>
            </a:r>
          </a:p>
          <a:p>
            <a:endParaRPr lang="en-US" altLang="zh-CN" sz="1800" b="1" dirty="0" smtClean="0">
              <a:solidFill>
                <a:srgbClr val="0070C0"/>
              </a:solidFill>
            </a:endParaRPr>
          </a:p>
          <a:p>
            <a:r>
              <a:rPr lang="en-US" altLang="zh-CN" sz="1800" b="1" dirty="0" smtClean="0">
                <a:solidFill>
                  <a:srgbClr val="C00000"/>
                </a:solidFill>
              </a:rPr>
              <a:t>5.9.2 </a:t>
            </a:r>
            <a:r>
              <a:rPr lang="en-US" altLang="zh-CN" sz="1800" b="1" dirty="0">
                <a:solidFill>
                  <a:srgbClr val="C00000"/>
                </a:solidFill>
              </a:rPr>
              <a:t>abstract</a:t>
            </a:r>
            <a:r>
              <a:rPr lang="zh-CN" altLang="en-US" sz="1800" b="1" dirty="0">
                <a:solidFill>
                  <a:srgbClr val="C00000"/>
                </a:solidFill>
              </a:rPr>
              <a:t>类与多态</a:t>
            </a:r>
            <a:endParaRPr lang="zh-CN" altLang="en-US" dirty="0">
              <a:solidFill>
                <a:srgbClr val="C00000"/>
              </a:solidFill>
            </a:endParaRPr>
          </a:p>
        </p:txBody>
      </p:sp>
      <p:sp>
        <p:nvSpPr>
          <p:cNvPr id="11" name="左箭头 10"/>
          <p:cNvSpPr/>
          <p:nvPr/>
        </p:nvSpPr>
        <p:spPr>
          <a:xfrm>
            <a:off x="2069542" y="2420888"/>
            <a:ext cx="360040"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447292" y="404664"/>
            <a:ext cx="6482320" cy="2585323"/>
          </a:xfrm>
          <a:prstGeom prst="rect">
            <a:avLst/>
          </a:prstGeom>
        </p:spPr>
        <p:txBody>
          <a:bodyPr wrap="square">
            <a:spAutoFit/>
          </a:bodyPr>
          <a:lstStyle/>
          <a:p>
            <a:r>
              <a:rPr lang="zh-CN" altLang="en-US" dirty="0"/>
              <a:t>使用多态进行程序设计的核心技术之一是使用上转型对象，即将</a:t>
            </a:r>
            <a:r>
              <a:rPr lang="en-US" altLang="zh-CN" dirty="0"/>
              <a:t>abstract</a:t>
            </a:r>
            <a:r>
              <a:rPr lang="zh-CN" altLang="en-US" dirty="0"/>
              <a:t>类声明对象作为其子类的上转型对象，那么这个上转型对象就可以调用子类重写的方法。</a:t>
            </a:r>
          </a:p>
          <a:p>
            <a:r>
              <a:rPr lang="zh-CN" altLang="en-US" dirty="0"/>
              <a:t>利用多态设计程序的好处是，可以体现程序设计的</a:t>
            </a:r>
            <a:r>
              <a:rPr lang="zh-CN" altLang="en-US" dirty="0" smtClean="0"/>
              <a:t>所谓开</a:t>
            </a:r>
            <a:r>
              <a:rPr lang="en-US" altLang="zh-CN" dirty="0"/>
              <a:t>-</a:t>
            </a:r>
            <a:r>
              <a:rPr lang="zh-CN" altLang="en-US" dirty="0" smtClean="0"/>
              <a:t>闭原则。开</a:t>
            </a:r>
            <a:r>
              <a:rPr lang="en-US" altLang="zh-CN" dirty="0"/>
              <a:t>-</a:t>
            </a:r>
            <a:r>
              <a:rPr lang="zh-CN" altLang="en-US" dirty="0" smtClean="0"/>
              <a:t>闭原则</a:t>
            </a:r>
            <a:r>
              <a:rPr lang="zh-CN" altLang="en-US" dirty="0"/>
              <a:t>强调一个程序应当对扩展开放，对修改关闭，增强代码的可维护性。比如，程序的主要设计者可以设计出如图一种结构关系，从该图可以看出，当</a:t>
            </a:r>
            <a:r>
              <a:rPr lang="zh-CN" altLang="en-US" b="1" dirty="0"/>
              <a:t>程序再增加一个子类时，上转型对象所在的类不需要做任何修改</a:t>
            </a:r>
            <a:r>
              <a:rPr lang="zh-CN" altLang="en-US" dirty="0"/>
              <a:t>，就可以调用该子类重写的方法。</a:t>
            </a:r>
          </a:p>
        </p:txBody>
      </p:sp>
      <p:sp>
        <p:nvSpPr>
          <p:cNvPr id="15" name="矩形 14"/>
          <p:cNvSpPr/>
          <p:nvPr/>
        </p:nvSpPr>
        <p:spPr>
          <a:xfrm>
            <a:off x="453876" y="3643444"/>
            <a:ext cx="88036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a:hlinkClick r:id="rId2" action="ppaction://hlinkfile"/>
              </a:rPr>
              <a:t>例子</a:t>
            </a:r>
            <a:r>
              <a:rPr lang="en-US" altLang="zh-CN" dirty="0" smtClean="0">
                <a:hlinkClick r:id="rId2" action="ppaction://hlinkfile"/>
              </a:rPr>
              <a:t>13</a:t>
            </a:r>
            <a:endParaRPr lang="zh-CN" altLang="en-US" dirty="0"/>
          </a:p>
        </p:txBody>
      </p:sp>
      <p:sp>
        <p:nvSpPr>
          <p:cNvPr id="5" name="矩形 4"/>
          <p:cNvSpPr/>
          <p:nvPr/>
        </p:nvSpPr>
        <p:spPr>
          <a:xfrm>
            <a:off x="143582" y="2989987"/>
            <a:ext cx="2105980" cy="646331"/>
          </a:xfrm>
          <a:prstGeom prst="rect">
            <a:avLst/>
          </a:prstGeom>
        </p:spPr>
        <p:txBody>
          <a:bodyPr wrap="square">
            <a:spAutoFit/>
          </a:bodyPr>
          <a:lstStyle/>
          <a:p>
            <a:r>
              <a:rPr lang="zh-CN" altLang="en-US" dirty="0"/>
              <a:t>例子</a:t>
            </a:r>
            <a:r>
              <a:rPr lang="en-US" altLang="zh-CN" dirty="0" smtClean="0"/>
              <a:t>13</a:t>
            </a:r>
            <a:r>
              <a:rPr lang="zh-CN" altLang="en-US" dirty="0" smtClean="0"/>
              <a:t>设计了一</a:t>
            </a:r>
            <a:r>
              <a:rPr lang="zh-CN" altLang="en-US" dirty="0"/>
              <a:t>个动物声音“模拟器”</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7292" y="2989987"/>
            <a:ext cx="6482320" cy="250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148196" y="4027735"/>
            <a:ext cx="2105980" cy="1477328"/>
          </a:xfrm>
          <a:prstGeom prst="rect">
            <a:avLst/>
          </a:prstGeom>
        </p:spPr>
        <p:txBody>
          <a:bodyPr wrap="square">
            <a:spAutoFit/>
          </a:bodyPr>
          <a:lstStyle/>
          <a:p>
            <a:r>
              <a:rPr lang="pt-BR" altLang="zh-CN" dirty="0">
                <a:hlinkClick r:id="rId4" action="ppaction://hlinkfile"/>
              </a:rPr>
              <a:t>Animal.java</a:t>
            </a:r>
            <a:endParaRPr lang="pt-BR" altLang="zh-CN" dirty="0"/>
          </a:p>
          <a:p>
            <a:r>
              <a:rPr lang="pt-BR" altLang="zh-CN" dirty="0">
                <a:hlinkClick r:id="rId5" action="ppaction://hlinkfile"/>
              </a:rPr>
              <a:t>Simulator.java</a:t>
            </a:r>
            <a:endParaRPr lang="pt-BR" altLang="zh-CN" dirty="0"/>
          </a:p>
          <a:p>
            <a:r>
              <a:rPr lang="pt-BR" altLang="zh-CN" dirty="0">
                <a:hlinkClick r:id="rId6" action="ppaction://hlinkfile"/>
              </a:rPr>
              <a:t>Dog.java</a:t>
            </a:r>
            <a:endParaRPr lang="pt-BR" altLang="zh-CN" dirty="0"/>
          </a:p>
          <a:p>
            <a:r>
              <a:rPr lang="pt-BR" altLang="zh-CN" dirty="0">
                <a:hlinkClick r:id="rId7" action="ppaction://hlinkfile"/>
              </a:rPr>
              <a:t>Cat.java</a:t>
            </a:r>
            <a:endParaRPr lang="pt-BR" altLang="zh-CN" dirty="0"/>
          </a:p>
          <a:p>
            <a:r>
              <a:rPr lang="pt-BR" altLang="zh-CN" dirty="0">
                <a:hlinkClick r:id="rId8" action="ppaction://hlinkfile"/>
              </a:rPr>
              <a:t>Example5_13.java</a:t>
            </a:r>
            <a:endParaRPr lang="pt-BR" altLang="zh-CN" dirty="0"/>
          </a:p>
        </p:txBody>
      </p:sp>
      <p:pic>
        <p:nvPicPr>
          <p:cNvPr id="1126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59832" y="5442287"/>
            <a:ext cx="4636406" cy="1164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19452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553" y="186682"/>
            <a:ext cx="4104456" cy="602928"/>
          </a:xfrm>
        </p:spPr>
        <p:txBody>
          <a:bodyPr>
            <a:normAutofit/>
          </a:bodyPr>
          <a:lstStyle/>
          <a:p>
            <a:pPr lvl="1"/>
            <a:r>
              <a:rPr lang="en-US" altLang="zh-CN" sz="2400" b="1" dirty="0"/>
              <a:t>5.10 </a:t>
            </a:r>
            <a:r>
              <a:rPr lang="zh-CN" altLang="zh-CN" sz="2400" b="1" dirty="0"/>
              <a:t>接口</a:t>
            </a:r>
          </a:p>
        </p:txBody>
      </p:sp>
      <p:sp>
        <p:nvSpPr>
          <p:cNvPr id="4" name="文本占位符 3"/>
          <p:cNvSpPr>
            <a:spLocks noGrp="1"/>
          </p:cNvSpPr>
          <p:nvPr>
            <p:ph type="body" sz="half" idx="2"/>
          </p:nvPr>
        </p:nvSpPr>
        <p:spPr>
          <a:xfrm>
            <a:off x="260907" y="803352"/>
            <a:ext cx="1872208" cy="2600104"/>
          </a:xfrm>
        </p:spPr>
        <p:style>
          <a:lnRef idx="1">
            <a:schemeClr val="accent5"/>
          </a:lnRef>
          <a:fillRef idx="2">
            <a:schemeClr val="accent5"/>
          </a:fillRef>
          <a:effectRef idx="1">
            <a:schemeClr val="accent5"/>
          </a:effectRef>
          <a:fontRef idx="minor">
            <a:schemeClr val="dk1"/>
          </a:fontRef>
        </p:style>
        <p:txBody>
          <a:bodyPr>
            <a:normAutofit/>
          </a:bodyPr>
          <a:lstStyle/>
          <a:p>
            <a:r>
              <a:rPr lang="en-US" altLang="zh-CN" sz="1800" b="1" dirty="0">
                <a:solidFill>
                  <a:srgbClr val="C00000"/>
                </a:solidFill>
              </a:rPr>
              <a:t>5.10.1 </a:t>
            </a:r>
            <a:r>
              <a:rPr lang="zh-CN" altLang="en-US" sz="1800" b="1" dirty="0">
                <a:solidFill>
                  <a:srgbClr val="C00000"/>
                </a:solidFill>
              </a:rPr>
              <a:t>接口的定义与使用</a:t>
            </a:r>
          </a:p>
          <a:p>
            <a:r>
              <a:rPr lang="en-US" altLang="zh-CN" sz="1800" b="1" dirty="0">
                <a:solidFill>
                  <a:srgbClr val="0070C0"/>
                </a:solidFill>
              </a:rPr>
              <a:t>5.10.2 </a:t>
            </a:r>
            <a:r>
              <a:rPr lang="zh-CN" altLang="en-US" sz="1800" b="1" dirty="0">
                <a:solidFill>
                  <a:srgbClr val="0070C0"/>
                </a:solidFill>
              </a:rPr>
              <a:t>接口回调</a:t>
            </a:r>
          </a:p>
          <a:p>
            <a:r>
              <a:rPr lang="en-US" altLang="zh-CN" sz="1800" b="1" dirty="0">
                <a:solidFill>
                  <a:srgbClr val="0070C0"/>
                </a:solidFill>
              </a:rPr>
              <a:t>5.10.3 </a:t>
            </a:r>
            <a:r>
              <a:rPr lang="zh-CN" altLang="en-US" sz="1800" b="1" dirty="0">
                <a:solidFill>
                  <a:srgbClr val="0070C0"/>
                </a:solidFill>
              </a:rPr>
              <a:t>理解接口</a:t>
            </a:r>
          </a:p>
          <a:p>
            <a:r>
              <a:rPr lang="en-US" altLang="zh-CN" sz="1800" b="1" dirty="0">
                <a:solidFill>
                  <a:srgbClr val="0070C0"/>
                </a:solidFill>
              </a:rPr>
              <a:t>5.10.4 </a:t>
            </a:r>
            <a:r>
              <a:rPr lang="zh-CN" altLang="en-US" sz="1800" b="1" dirty="0">
                <a:solidFill>
                  <a:srgbClr val="0070C0"/>
                </a:solidFill>
              </a:rPr>
              <a:t>接口与多态</a:t>
            </a:r>
          </a:p>
          <a:p>
            <a:r>
              <a:rPr lang="en-US" altLang="zh-CN" sz="1800" b="1" dirty="0">
                <a:solidFill>
                  <a:srgbClr val="0070C0"/>
                </a:solidFill>
              </a:rPr>
              <a:t>5.10.5 abstract</a:t>
            </a:r>
            <a:r>
              <a:rPr lang="zh-CN" altLang="en-US" sz="1800" b="1" dirty="0">
                <a:solidFill>
                  <a:srgbClr val="0070C0"/>
                </a:solidFill>
              </a:rPr>
              <a:t>类与接口的比较</a:t>
            </a:r>
            <a:endParaRPr lang="zh-CN" altLang="en-US" dirty="0"/>
          </a:p>
        </p:txBody>
      </p:sp>
      <p:sp>
        <p:nvSpPr>
          <p:cNvPr id="11" name="左箭头 10"/>
          <p:cNvSpPr/>
          <p:nvPr/>
        </p:nvSpPr>
        <p:spPr>
          <a:xfrm>
            <a:off x="2172615" y="1019403"/>
            <a:ext cx="360040"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567530" y="458366"/>
            <a:ext cx="6315522" cy="1477328"/>
          </a:xfrm>
          <a:prstGeom prst="rect">
            <a:avLst/>
          </a:prstGeom>
        </p:spPr>
        <p:txBody>
          <a:bodyPr wrap="square">
            <a:spAutoFit/>
          </a:bodyPr>
          <a:lstStyle/>
          <a:p>
            <a:r>
              <a:rPr lang="zh-CN" altLang="zh-CN" dirty="0" smtClean="0"/>
              <a:t>通过</a:t>
            </a:r>
            <a:r>
              <a:rPr lang="zh-CN" altLang="zh-CN" dirty="0"/>
              <a:t>使用关键字</a:t>
            </a:r>
            <a:r>
              <a:rPr lang="en-US" altLang="zh-CN" dirty="0" smtClean="0"/>
              <a:t>interface</a:t>
            </a:r>
            <a:r>
              <a:rPr lang="zh-CN" altLang="en-US" dirty="0" smtClean="0"/>
              <a:t>定义接口</a:t>
            </a:r>
            <a:r>
              <a:rPr lang="zh-CN" altLang="zh-CN" dirty="0" smtClean="0"/>
              <a:t>，</a:t>
            </a:r>
            <a:r>
              <a:rPr lang="zh-CN" altLang="zh-CN" dirty="0"/>
              <a:t>格式：</a:t>
            </a:r>
          </a:p>
          <a:p>
            <a:r>
              <a:rPr lang="en-US" altLang="zh-CN" dirty="0"/>
              <a:t> </a:t>
            </a:r>
            <a:r>
              <a:rPr lang="en-US" altLang="zh-CN" b="1" dirty="0">
                <a:solidFill>
                  <a:srgbClr val="C00000"/>
                </a:solidFill>
              </a:rPr>
              <a:t> interface </a:t>
            </a:r>
            <a:r>
              <a:rPr lang="en-US" altLang="zh-CN" b="1" dirty="0" smtClean="0">
                <a:solidFill>
                  <a:srgbClr val="C00000"/>
                </a:solidFill>
              </a:rPr>
              <a:t> </a:t>
            </a:r>
            <a:r>
              <a:rPr lang="zh-CN" altLang="zh-CN" dirty="0" smtClean="0"/>
              <a:t>接口</a:t>
            </a:r>
            <a:r>
              <a:rPr lang="zh-CN" altLang="zh-CN" dirty="0"/>
              <a:t>的名字</a:t>
            </a:r>
            <a:r>
              <a:rPr lang="en-US" altLang="zh-CN" dirty="0"/>
              <a:t>  //</a:t>
            </a:r>
            <a:r>
              <a:rPr lang="zh-CN" altLang="zh-CN" dirty="0"/>
              <a:t>接口声明</a:t>
            </a:r>
          </a:p>
          <a:p>
            <a:r>
              <a:rPr lang="en-US" altLang="zh-CN" dirty="0" smtClean="0"/>
              <a:t> { </a:t>
            </a:r>
            <a:endParaRPr lang="zh-CN" altLang="zh-CN" dirty="0"/>
          </a:p>
          <a:p>
            <a:r>
              <a:rPr lang="en-US" altLang="zh-CN" dirty="0" smtClean="0"/>
              <a:t>         //</a:t>
            </a:r>
            <a:r>
              <a:rPr lang="zh-CN" altLang="zh-CN" dirty="0"/>
              <a:t>接口体</a:t>
            </a:r>
          </a:p>
          <a:p>
            <a:r>
              <a:rPr lang="en-US" altLang="zh-CN" dirty="0" smtClean="0"/>
              <a:t> }</a:t>
            </a:r>
            <a:endParaRPr lang="zh-CN" altLang="zh-CN" dirty="0"/>
          </a:p>
        </p:txBody>
      </p:sp>
      <p:sp>
        <p:nvSpPr>
          <p:cNvPr id="6" name="矩形 5"/>
          <p:cNvSpPr/>
          <p:nvPr/>
        </p:nvSpPr>
        <p:spPr>
          <a:xfrm>
            <a:off x="4204518" y="1235427"/>
            <a:ext cx="4400452" cy="369332"/>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zh-CN" altLang="zh-CN" dirty="0"/>
              <a:t>接口体中包含</a:t>
            </a:r>
            <a:r>
              <a:rPr lang="en-US" altLang="zh-CN" b="1" dirty="0"/>
              <a:t>static</a:t>
            </a:r>
            <a:r>
              <a:rPr lang="zh-CN" altLang="zh-CN" b="1" dirty="0"/>
              <a:t>常量和方法定义两部分</a:t>
            </a:r>
            <a:r>
              <a:rPr lang="zh-CN" altLang="zh-CN" dirty="0"/>
              <a:t>。</a:t>
            </a:r>
          </a:p>
        </p:txBody>
      </p:sp>
      <p:sp>
        <p:nvSpPr>
          <p:cNvPr id="7" name="矩形 6"/>
          <p:cNvSpPr/>
          <p:nvPr/>
        </p:nvSpPr>
        <p:spPr>
          <a:xfrm>
            <a:off x="2213766" y="1925425"/>
            <a:ext cx="6827689" cy="1477328"/>
          </a:xfrm>
          <a:prstGeom prst="rect">
            <a:avLst/>
          </a:prstGeom>
        </p:spPr>
        <p:txBody>
          <a:bodyPr wrap="square">
            <a:spAutoFit/>
          </a:bodyPr>
          <a:lstStyle/>
          <a:p>
            <a:r>
              <a:rPr lang="zh-CN" altLang="zh-CN" dirty="0"/>
              <a:t>（</a:t>
            </a:r>
            <a:r>
              <a:rPr lang="en-US" altLang="zh-CN" dirty="0"/>
              <a:t>1</a:t>
            </a:r>
            <a:r>
              <a:rPr lang="zh-CN" altLang="zh-CN" dirty="0"/>
              <a:t>）接口体中的抽象方法和常量</a:t>
            </a:r>
          </a:p>
          <a:p>
            <a:r>
              <a:rPr lang="en-US" altLang="zh-CN" dirty="0"/>
              <a:t>JDK8</a:t>
            </a:r>
            <a:r>
              <a:rPr lang="zh-CN" altLang="zh-CN" dirty="0"/>
              <a:t>版本之前，接口体中只有抽象方法</a:t>
            </a:r>
            <a:r>
              <a:rPr lang="zh-CN" altLang="zh-CN" dirty="0" smtClean="0"/>
              <a:t>，访问</a:t>
            </a:r>
            <a:r>
              <a:rPr lang="zh-CN" altLang="zh-CN" dirty="0"/>
              <a:t>权限一定都是</a:t>
            </a:r>
            <a:r>
              <a:rPr lang="en-US" altLang="zh-CN" dirty="0"/>
              <a:t>public</a:t>
            </a:r>
            <a:r>
              <a:rPr lang="zh-CN" altLang="zh-CN" dirty="0"/>
              <a:t>（允许省略</a:t>
            </a:r>
            <a:r>
              <a:rPr lang="en-US" altLang="zh-CN" dirty="0"/>
              <a:t>public</a:t>
            </a:r>
            <a:r>
              <a:rPr lang="zh-CN" altLang="zh-CN" dirty="0"/>
              <a:t>、</a:t>
            </a:r>
            <a:r>
              <a:rPr lang="en-US" altLang="zh-CN" dirty="0"/>
              <a:t>abstract</a:t>
            </a:r>
            <a:r>
              <a:rPr lang="zh-CN" altLang="zh-CN" dirty="0"/>
              <a:t>修饰符）</a:t>
            </a:r>
            <a:r>
              <a:rPr lang="zh-CN" altLang="zh-CN" dirty="0" smtClean="0"/>
              <a:t>。所有</a:t>
            </a:r>
            <a:r>
              <a:rPr lang="zh-CN" altLang="zh-CN" dirty="0"/>
              <a:t>的</a:t>
            </a:r>
            <a:r>
              <a:rPr lang="en-US" altLang="zh-CN" dirty="0"/>
              <a:t>static</a:t>
            </a:r>
            <a:r>
              <a:rPr lang="zh-CN" altLang="zh-CN" dirty="0"/>
              <a:t>常量的访问权限一定都是</a:t>
            </a:r>
            <a:r>
              <a:rPr lang="en-US" altLang="zh-CN" dirty="0"/>
              <a:t>public</a:t>
            </a:r>
            <a:r>
              <a:rPr lang="zh-CN" altLang="zh-CN" dirty="0"/>
              <a:t>（允许省略</a:t>
            </a:r>
            <a:r>
              <a:rPr lang="en-US" altLang="zh-CN" dirty="0"/>
              <a:t>public</a:t>
            </a:r>
            <a:r>
              <a:rPr lang="zh-CN" altLang="zh-CN" dirty="0"/>
              <a:t>、</a:t>
            </a:r>
            <a:r>
              <a:rPr lang="en-US" altLang="zh-CN" dirty="0"/>
              <a:t>final</a:t>
            </a:r>
            <a:r>
              <a:rPr lang="zh-CN" altLang="zh-CN" dirty="0"/>
              <a:t>和</a:t>
            </a:r>
            <a:r>
              <a:rPr lang="en-US" altLang="zh-CN" dirty="0"/>
              <a:t>static</a:t>
            </a:r>
            <a:r>
              <a:rPr lang="zh-CN" altLang="zh-CN" dirty="0"/>
              <a:t>修饰符，</a:t>
            </a:r>
            <a:r>
              <a:rPr lang="zh-CN" altLang="zh-CN" b="1" dirty="0"/>
              <a:t>接口中不会有变量</a:t>
            </a:r>
            <a:r>
              <a:rPr lang="zh-CN" altLang="zh-CN" dirty="0"/>
              <a:t>）</a:t>
            </a:r>
            <a:endParaRPr lang="zh-CN" altLang="en-US" dirty="0"/>
          </a:p>
        </p:txBody>
      </p:sp>
      <p:sp>
        <p:nvSpPr>
          <p:cNvPr id="8" name="矩形 7"/>
          <p:cNvSpPr/>
          <p:nvPr/>
        </p:nvSpPr>
        <p:spPr>
          <a:xfrm>
            <a:off x="467543" y="3789040"/>
            <a:ext cx="8573911" cy="1477328"/>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altLang="zh-CN" dirty="0"/>
              <a:t>interface Printable { </a:t>
            </a:r>
          </a:p>
          <a:p>
            <a:r>
              <a:rPr lang="en-US" altLang="zh-CN" dirty="0"/>
              <a:t>    </a:t>
            </a:r>
            <a:r>
              <a:rPr lang="en-US" altLang="zh-CN" dirty="0" smtClean="0"/>
              <a:t>   public </a:t>
            </a:r>
            <a:r>
              <a:rPr lang="en-US" altLang="zh-CN" dirty="0"/>
              <a:t>static final </a:t>
            </a:r>
            <a:r>
              <a:rPr lang="en-US" altLang="zh-CN" dirty="0" err="1"/>
              <a:t>int</a:t>
            </a:r>
            <a:r>
              <a:rPr lang="en-US" altLang="zh-CN" dirty="0"/>
              <a:t> MAX=100;  //</a:t>
            </a:r>
            <a:r>
              <a:rPr lang="zh-CN" altLang="en-US" dirty="0"/>
              <a:t>等价写法：</a:t>
            </a:r>
            <a:r>
              <a:rPr lang="en-US" altLang="zh-CN" dirty="0" err="1"/>
              <a:t>int</a:t>
            </a:r>
            <a:r>
              <a:rPr lang="en-US" altLang="zh-CN" dirty="0"/>
              <a:t> MAX=100;</a:t>
            </a:r>
          </a:p>
          <a:p>
            <a:r>
              <a:rPr lang="en-US" altLang="zh-CN" dirty="0"/>
              <a:t>    </a:t>
            </a:r>
            <a:r>
              <a:rPr lang="en-US" altLang="zh-CN" dirty="0" smtClean="0"/>
              <a:t>   public </a:t>
            </a:r>
            <a:r>
              <a:rPr lang="en-US" altLang="zh-CN" dirty="0"/>
              <a:t>abstract void add();      </a:t>
            </a:r>
            <a:r>
              <a:rPr lang="en-US" altLang="zh-CN" dirty="0" smtClean="0"/>
              <a:t>     </a:t>
            </a:r>
            <a:r>
              <a:rPr lang="en-US" altLang="zh-CN" dirty="0"/>
              <a:t>//</a:t>
            </a:r>
            <a:r>
              <a:rPr lang="zh-CN" altLang="en-US" dirty="0"/>
              <a:t>等价写法：</a:t>
            </a:r>
            <a:r>
              <a:rPr lang="en-US" altLang="zh-CN" dirty="0"/>
              <a:t>void add();</a:t>
            </a:r>
          </a:p>
          <a:p>
            <a:r>
              <a:rPr lang="en-US" altLang="zh-CN" dirty="0"/>
              <a:t>    </a:t>
            </a:r>
            <a:r>
              <a:rPr lang="en-US" altLang="zh-CN" dirty="0" smtClean="0"/>
              <a:t>   public </a:t>
            </a:r>
            <a:r>
              <a:rPr lang="en-US" altLang="zh-CN" dirty="0"/>
              <a:t>abstract float sum(float x ,float y); //</a:t>
            </a:r>
            <a:r>
              <a:rPr lang="zh-CN" altLang="en-US" dirty="0"/>
              <a:t>等价写法：</a:t>
            </a:r>
            <a:r>
              <a:rPr lang="en-US" altLang="zh-CN" dirty="0"/>
              <a:t>float </a:t>
            </a:r>
            <a:r>
              <a:rPr lang="en-US" altLang="zh-CN" dirty="0" smtClean="0"/>
              <a:t>   sum(float </a:t>
            </a:r>
            <a:r>
              <a:rPr lang="en-US" altLang="zh-CN" dirty="0"/>
              <a:t>x ,float y);</a:t>
            </a:r>
          </a:p>
          <a:p>
            <a:r>
              <a:rPr lang="en-US" altLang="zh-CN" dirty="0"/>
              <a:t>}</a:t>
            </a:r>
          </a:p>
        </p:txBody>
      </p:sp>
    </p:spTree>
    <p:extLst>
      <p:ext uri="{BB962C8B-B14F-4D97-AF65-F5344CB8AC3E}">
        <p14:creationId xmlns:p14="http://schemas.microsoft.com/office/powerpoint/2010/main" val="24159920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553" y="186682"/>
            <a:ext cx="4104456" cy="602928"/>
          </a:xfrm>
        </p:spPr>
        <p:txBody>
          <a:bodyPr>
            <a:normAutofit/>
          </a:bodyPr>
          <a:lstStyle/>
          <a:p>
            <a:pPr lvl="1"/>
            <a:r>
              <a:rPr lang="en-US" altLang="zh-CN" sz="2400" b="1" dirty="0"/>
              <a:t>5.10 </a:t>
            </a:r>
            <a:r>
              <a:rPr lang="zh-CN" altLang="zh-CN" sz="2400" b="1" dirty="0"/>
              <a:t>接口</a:t>
            </a:r>
          </a:p>
        </p:txBody>
      </p:sp>
      <p:sp>
        <p:nvSpPr>
          <p:cNvPr id="4" name="文本占位符 3"/>
          <p:cNvSpPr>
            <a:spLocks noGrp="1"/>
          </p:cNvSpPr>
          <p:nvPr>
            <p:ph type="body" sz="half" idx="2"/>
          </p:nvPr>
        </p:nvSpPr>
        <p:spPr>
          <a:xfrm>
            <a:off x="260907" y="803352"/>
            <a:ext cx="1872208" cy="2600104"/>
          </a:xfrm>
        </p:spPr>
        <p:style>
          <a:lnRef idx="1">
            <a:schemeClr val="accent5"/>
          </a:lnRef>
          <a:fillRef idx="2">
            <a:schemeClr val="accent5"/>
          </a:fillRef>
          <a:effectRef idx="1">
            <a:schemeClr val="accent5"/>
          </a:effectRef>
          <a:fontRef idx="minor">
            <a:schemeClr val="dk1"/>
          </a:fontRef>
        </p:style>
        <p:txBody>
          <a:bodyPr>
            <a:normAutofit/>
          </a:bodyPr>
          <a:lstStyle/>
          <a:p>
            <a:r>
              <a:rPr lang="en-US" altLang="zh-CN" sz="1800" b="1" dirty="0">
                <a:solidFill>
                  <a:srgbClr val="C00000"/>
                </a:solidFill>
              </a:rPr>
              <a:t>5.10.1 </a:t>
            </a:r>
            <a:r>
              <a:rPr lang="zh-CN" altLang="en-US" sz="1800" b="1" dirty="0">
                <a:solidFill>
                  <a:srgbClr val="C00000"/>
                </a:solidFill>
              </a:rPr>
              <a:t>接口的定义与使用</a:t>
            </a:r>
          </a:p>
          <a:p>
            <a:r>
              <a:rPr lang="en-US" altLang="zh-CN" sz="1800" b="1" dirty="0">
                <a:solidFill>
                  <a:srgbClr val="0070C0"/>
                </a:solidFill>
              </a:rPr>
              <a:t>5.10.2 </a:t>
            </a:r>
            <a:r>
              <a:rPr lang="zh-CN" altLang="en-US" sz="1800" b="1" dirty="0">
                <a:solidFill>
                  <a:srgbClr val="0070C0"/>
                </a:solidFill>
              </a:rPr>
              <a:t>接口回调</a:t>
            </a:r>
          </a:p>
          <a:p>
            <a:r>
              <a:rPr lang="en-US" altLang="zh-CN" sz="1800" b="1" dirty="0">
                <a:solidFill>
                  <a:srgbClr val="0070C0"/>
                </a:solidFill>
              </a:rPr>
              <a:t>5.10.3 </a:t>
            </a:r>
            <a:r>
              <a:rPr lang="zh-CN" altLang="en-US" sz="1800" b="1" dirty="0">
                <a:solidFill>
                  <a:srgbClr val="0070C0"/>
                </a:solidFill>
              </a:rPr>
              <a:t>理解接口</a:t>
            </a:r>
          </a:p>
          <a:p>
            <a:r>
              <a:rPr lang="en-US" altLang="zh-CN" sz="1800" b="1" dirty="0">
                <a:solidFill>
                  <a:srgbClr val="0070C0"/>
                </a:solidFill>
              </a:rPr>
              <a:t>5.10.4 </a:t>
            </a:r>
            <a:r>
              <a:rPr lang="zh-CN" altLang="en-US" sz="1800" b="1" dirty="0">
                <a:solidFill>
                  <a:srgbClr val="0070C0"/>
                </a:solidFill>
              </a:rPr>
              <a:t>接口与多态</a:t>
            </a:r>
          </a:p>
          <a:p>
            <a:r>
              <a:rPr lang="en-US" altLang="zh-CN" sz="1800" b="1" dirty="0">
                <a:solidFill>
                  <a:srgbClr val="0070C0"/>
                </a:solidFill>
              </a:rPr>
              <a:t>5.10.5 abstract</a:t>
            </a:r>
            <a:r>
              <a:rPr lang="zh-CN" altLang="en-US" sz="1800" b="1" dirty="0">
                <a:solidFill>
                  <a:srgbClr val="0070C0"/>
                </a:solidFill>
              </a:rPr>
              <a:t>类与接口的比较</a:t>
            </a:r>
            <a:endParaRPr lang="zh-CN" altLang="en-US" dirty="0"/>
          </a:p>
        </p:txBody>
      </p:sp>
      <p:sp>
        <p:nvSpPr>
          <p:cNvPr id="11" name="左箭头 10"/>
          <p:cNvSpPr/>
          <p:nvPr/>
        </p:nvSpPr>
        <p:spPr>
          <a:xfrm>
            <a:off x="2172615" y="1019403"/>
            <a:ext cx="360040"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532654" y="836712"/>
            <a:ext cx="6215810" cy="1754326"/>
          </a:xfrm>
          <a:prstGeom prst="rect">
            <a:avLst/>
          </a:prstGeom>
        </p:spPr>
        <p:txBody>
          <a:bodyPr wrap="square">
            <a:spAutoFit/>
          </a:bodyPr>
          <a:lstStyle/>
          <a:p>
            <a:r>
              <a:rPr lang="zh-CN" altLang="zh-CN" dirty="0"/>
              <a:t>（</a:t>
            </a:r>
            <a:r>
              <a:rPr lang="en-US" altLang="zh-CN" dirty="0"/>
              <a:t>2</a:t>
            </a:r>
            <a:r>
              <a:rPr lang="zh-CN" altLang="zh-CN" dirty="0"/>
              <a:t>）接口体中的</a:t>
            </a:r>
            <a:r>
              <a:rPr lang="en-US" altLang="zh-CN" dirty="0"/>
              <a:t>default</a:t>
            </a:r>
            <a:r>
              <a:rPr lang="zh-CN" altLang="zh-CN" dirty="0"/>
              <a:t>实例方法</a:t>
            </a:r>
          </a:p>
          <a:p>
            <a:r>
              <a:rPr lang="zh-CN" altLang="zh-CN" dirty="0"/>
              <a:t>从</a:t>
            </a:r>
            <a:r>
              <a:rPr lang="en-US" altLang="zh-CN" dirty="0"/>
              <a:t>JDK8</a:t>
            </a:r>
            <a:r>
              <a:rPr lang="zh-CN" altLang="zh-CN" dirty="0"/>
              <a:t>版本开始，允许使用</a:t>
            </a:r>
            <a:r>
              <a:rPr lang="en-US" altLang="zh-CN" dirty="0"/>
              <a:t>default</a:t>
            </a:r>
            <a:r>
              <a:rPr lang="zh-CN" altLang="zh-CN" dirty="0"/>
              <a:t>关键字，在接口体中定义称作</a:t>
            </a:r>
            <a:r>
              <a:rPr lang="en-US" altLang="zh-CN" dirty="0"/>
              <a:t>default</a:t>
            </a:r>
            <a:r>
              <a:rPr lang="zh-CN" altLang="zh-CN" dirty="0"/>
              <a:t>的实例方法（不可以定义</a:t>
            </a:r>
            <a:r>
              <a:rPr lang="en-US" altLang="zh-CN" dirty="0"/>
              <a:t>default</a:t>
            </a:r>
            <a:r>
              <a:rPr lang="zh-CN" altLang="zh-CN" dirty="0"/>
              <a:t>的</a:t>
            </a:r>
            <a:r>
              <a:rPr lang="en-US" altLang="zh-CN" dirty="0"/>
              <a:t>static</a:t>
            </a:r>
            <a:r>
              <a:rPr lang="zh-CN" altLang="zh-CN" dirty="0"/>
              <a:t>方法），</a:t>
            </a:r>
            <a:r>
              <a:rPr lang="en-US" altLang="zh-CN" dirty="0"/>
              <a:t>default</a:t>
            </a:r>
            <a:r>
              <a:rPr lang="zh-CN" altLang="zh-CN" dirty="0"/>
              <a:t>的实例方法和通常的普通的方法比就是用关键字</a:t>
            </a:r>
            <a:r>
              <a:rPr lang="en-US" altLang="zh-CN" dirty="0"/>
              <a:t>default</a:t>
            </a:r>
            <a:r>
              <a:rPr lang="zh-CN" altLang="zh-CN" dirty="0"/>
              <a:t>修饰的带方法体的实例方法。</a:t>
            </a:r>
            <a:r>
              <a:rPr lang="en-US" altLang="zh-CN" dirty="0"/>
              <a:t>default</a:t>
            </a:r>
            <a:r>
              <a:rPr lang="zh-CN" altLang="zh-CN" dirty="0"/>
              <a:t>实例方法的访问权限一定是</a:t>
            </a:r>
            <a:r>
              <a:rPr lang="en-US" altLang="zh-CN" dirty="0"/>
              <a:t>public</a:t>
            </a:r>
            <a:r>
              <a:rPr lang="zh-CN" altLang="zh-CN" dirty="0"/>
              <a:t>（允许省略</a:t>
            </a:r>
            <a:r>
              <a:rPr lang="en-US" altLang="zh-CN" dirty="0"/>
              <a:t>public</a:t>
            </a:r>
            <a:r>
              <a:rPr lang="zh-CN" altLang="zh-CN" dirty="0"/>
              <a:t>修饰符）。</a:t>
            </a:r>
            <a:endParaRPr lang="zh-CN" altLang="en-US" dirty="0"/>
          </a:p>
        </p:txBody>
      </p:sp>
      <p:sp>
        <p:nvSpPr>
          <p:cNvPr id="9" name="矩形 8"/>
          <p:cNvSpPr/>
          <p:nvPr/>
        </p:nvSpPr>
        <p:spPr>
          <a:xfrm>
            <a:off x="2387485" y="2591037"/>
            <a:ext cx="6191228" cy="646331"/>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zh-CN" altLang="zh-CN" dirty="0"/>
              <a:t>注意不可以省略</a:t>
            </a:r>
            <a:r>
              <a:rPr lang="en-US" altLang="zh-CN" dirty="0"/>
              <a:t>default</a:t>
            </a:r>
            <a:r>
              <a:rPr lang="zh-CN" altLang="zh-CN" dirty="0"/>
              <a:t>关键字，因为接口里不允许定义通常的带方法体的实例方法。</a:t>
            </a:r>
          </a:p>
        </p:txBody>
      </p:sp>
      <p:sp>
        <p:nvSpPr>
          <p:cNvPr id="10" name="矩形 9"/>
          <p:cNvSpPr/>
          <p:nvPr/>
        </p:nvSpPr>
        <p:spPr>
          <a:xfrm>
            <a:off x="246654" y="3488115"/>
            <a:ext cx="8645825" cy="2308324"/>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altLang="zh-CN" dirty="0"/>
              <a:t>interface Printable { </a:t>
            </a:r>
            <a:endParaRPr lang="zh-CN" altLang="zh-CN" dirty="0"/>
          </a:p>
          <a:p>
            <a:r>
              <a:rPr lang="en-US" altLang="zh-CN" dirty="0"/>
              <a:t>   </a:t>
            </a:r>
            <a:r>
              <a:rPr lang="en-US" altLang="zh-CN" dirty="0" smtClean="0"/>
              <a:t>    </a:t>
            </a:r>
            <a:r>
              <a:rPr lang="en-US" altLang="zh-CN" dirty="0"/>
              <a:t>public final </a:t>
            </a:r>
            <a:r>
              <a:rPr lang="en-US" altLang="zh-CN" dirty="0" err="1"/>
              <a:t>int</a:t>
            </a:r>
            <a:r>
              <a:rPr lang="en-US" altLang="zh-CN" dirty="0"/>
              <a:t> MAX = 100;  //</a:t>
            </a:r>
            <a:r>
              <a:rPr lang="zh-CN" altLang="zh-CN" dirty="0"/>
              <a:t>等价写法：</a:t>
            </a:r>
            <a:r>
              <a:rPr lang="en-US" altLang="zh-CN" dirty="0" err="1"/>
              <a:t>int</a:t>
            </a:r>
            <a:r>
              <a:rPr lang="en-US" altLang="zh-CN" dirty="0"/>
              <a:t> MAX=100;</a:t>
            </a:r>
            <a:endParaRPr lang="zh-CN" altLang="zh-CN" dirty="0"/>
          </a:p>
          <a:p>
            <a:r>
              <a:rPr lang="en-US" altLang="zh-CN" dirty="0"/>
              <a:t> </a:t>
            </a:r>
            <a:r>
              <a:rPr lang="en-US" altLang="zh-CN" dirty="0" smtClean="0"/>
              <a:t>      </a:t>
            </a:r>
            <a:r>
              <a:rPr lang="en-US" altLang="zh-CN" dirty="0"/>
              <a:t>public abstract void add();   //</a:t>
            </a:r>
            <a:r>
              <a:rPr lang="zh-CN" altLang="zh-CN" dirty="0"/>
              <a:t>等价写法：</a:t>
            </a:r>
            <a:r>
              <a:rPr lang="en-US" altLang="zh-CN" dirty="0"/>
              <a:t>void add();</a:t>
            </a:r>
            <a:endParaRPr lang="zh-CN" altLang="zh-CN" dirty="0"/>
          </a:p>
          <a:p>
            <a:r>
              <a:rPr lang="en-US" altLang="zh-CN" dirty="0"/>
              <a:t>  </a:t>
            </a:r>
            <a:r>
              <a:rPr lang="en-US" altLang="zh-CN" dirty="0" smtClean="0"/>
              <a:t>     </a:t>
            </a:r>
            <a:r>
              <a:rPr lang="en-US" altLang="zh-CN" dirty="0"/>
              <a:t>public abstract float sum(float x ,float y);</a:t>
            </a:r>
            <a:endParaRPr lang="zh-CN" altLang="zh-CN" dirty="0"/>
          </a:p>
          <a:p>
            <a:r>
              <a:rPr lang="en-US" altLang="zh-CN" dirty="0"/>
              <a:t>   </a:t>
            </a:r>
            <a:r>
              <a:rPr lang="en-US" altLang="zh-CN" dirty="0" smtClean="0"/>
              <a:t>    </a:t>
            </a:r>
            <a:r>
              <a:rPr lang="en-US" altLang="zh-CN" dirty="0"/>
              <a:t>public default </a:t>
            </a:r>
            <a:r>
              <a:rPr lang="en-US" altLang="zh-CN" dirty="0" err="1"/>
              <a:t>int</a:t>
            </a:r>
            <a:r>
              <a:rPr lang="en-US" altLang="zh-CN" dirty="0"/>
              <a:t> max(</a:t>
            </a:r>
            <a:r>
              <a:rPr lang="en-US" altLang="zh-CN" dirty="0" err="1"/>
              <a:t>int</a:t>
            </a:r>
            <a:r>
              <a:rPr lang="en-US" altLang="zh-CN" dirty="0"/>
              <a:t> </a:t>
            </a:r>
            <a:r>
              <a:rPr lang="en-US" altLang="zh-CN" dirty="0" err="1"/>
              <a:t>a,int</a:t>
            </a:r>
            <a:r>
              <a:rPr lang="en-US" altLang="zh-CN" dirty="0"/>
              <a:t> b) {   </a:t>
            </a:r>
            <a:r>
              <a:rPr lang="en-US" altLang="zh-CN" b="1" dirty="0">
                <a:solidFill>
                  <a:schemeClr val="tx1"/>
                </a:solidFill>
              </a:rPr>
              <a:t>//default</a:t>
            </a:r>
            <a:r>
              <a:rPr lang="zh-CN" altLang="zh-CN" b="1" dirty="0">
                <a:solidFill>
                  <a:schemeClr val="tx1"/>
                </a:solidFill>
              </a:rPr>
              <a:t>方法</a:t>
            </a:r>
          </a:p>
          <a:p>
            <a:r>
              <a:rPr lang="en-US" altLang="zh-CN" dirty="0"/>
              <a:t>       </a:t>
            </a:r>
            <a:r>
              <a:rPr lang="en-US" altLang="zh-CN" dirty="0" smtClean="0"/>
              <a:t>     return </a:t>
            </a:r>
            <a:r>
              <a:rPr lang="en-US" altLang="zh-CN" dirty="0"/>
              <a:t>a&gt;</a:t>
            </a:r>
            <a:r>
              <a:rPr lang="en-US" altLang="zh-CN" dirty="0" err="1"/>
              <a:t>b?a:b</a:t>
            </a:r>
            <a:r>
              <a:rPr lang="en-US" altLang="zh-CN" dirty="0"/>
              <a:t>;</a:t>
            </a:r>
            <a:endParaRPr lang="zh-CN" altLang="zh-CN" dirty="0"/>
          </a:p>
          <a:p>
            <a:r>
              <a:rPr lang="en-US" altLang="zh-CN" dirty="0"/>
              <a:t>  </a:t>
            </a:r>
            <a:r>
              <a:rPr lang="en-US" altLang="zh-CN" dirty="0" smtClean="0"/>
              <a:t>     </a:t>
            </a:r>
            <a:r>
              <a:rPr lang="en-US" altLang="zh-CN" dirty="0"/>
              <a:t>}</a:t>
            </a:r>
            <a:endParaRPr lang="zh-CN" altLang="zh-CN" dirty="0"/>
          </a:p>
          <a:p>
            <a:r>
              <a:rPr lang="en-US" altLang="zh-CN" dirty="0" smtClean="0"/>
              <a:t>}   </a:t>
            </a:r>
            <a:endParaRPr lang="zh-CN" altLang="zh-CN" dirty="0"/>
          </a:p>
        </p:txBody>
      </p:sp>
    </p:spTree>
    <p:extLst>
      <p:ext uri="{BB962C8B-B14F-4D97-AF65-F5344CB8AC3E}">
        <p14:creationId xmlns:p14="http://schemas.microsoft.com/office/powerpoint/2010/main" val="14665879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116632"/>
            <a:ext cx="8136904" cy="1470025"/>
          </a:xfrm>
        </p:spPr>
        <p:txBody>
          <a:bodyPr>
            <a:normAutofit/>
          </a:bodyPr>
          <a:lstStyle/>
          <a:p>
            <a:r>
              <a:rPr lang="zh-CN" altLang="en-US" sz="4000" b="1" dirty="0" smtClean="0">
                <a:solidFill>
                  <a:srgbClr val="C00000"/>
                </a:solidFill>
              </a:rPr>
              <a:t>第</a:t>
            </a:r>
            <a:r>
              <a:rPr lang="en-US" altLang="zh-CN" sz="4000" b="1" dirty="0" smtClean="0">
                <a:solidFill>
                  <a:srgbClr val="C00000"/>
                </a:solidFill>
              </a:rPr>
              <a:t>5</a:t>
            </a:r>
            <a:r>
              <a:rPr lang="zh-CN" altLang="en-US" sz="4000" b="1" dirty="0" smtClean="0">
                <a:solidFill>
                  <a:srgbClr val="C00000"/>
                </a:solidFill>
              </a:rPr>
              <a:t>章 继承与接口</a:t>
            </a:r>
            <a:endParaRPr lang="zh-CN" altLang="en-US" sz="4000" b="1" dirty="0">
              <a:solidFill>
                <a:srgbClr val="C00000"/>
              </a:solidFill>
            </a:endParaRPr>
          </a:p>
        </p:txBody>
      </p:sp>
      <p:sp>
        <p:nvSpPr>
          <p:cNvPr id="4" name="矩形 3"/>
          <p:cNvSpPr/>
          <p:nvPr/>
        </p:nvSpPr>
        <p:spPr>
          <a:xfrm>
            <a:off x="428700" y="1471717"/>
            <a:ext cx="4575348" cy="175432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zh-CN" b="1" dirty="0"/>
              <a:t>主要内容</a:t>
            </a:r>
          </a:p>
          <a:p>
            <a:pPr marL="285750" lvl="0" indent="-285750">
              <a:buFont typeface="Arial" pitchFamily="34" charset="0"/>
              <a:buChar char="•"/>
            </a:pPr>
            <a:r>
              <a:rPr lang="zh-CN" altLang="en-US" b="1" dirty="0">
                <a:solidFill>
                  <a:srgbClr val="002060"/>
                </a:solidFill>
              </a:rPr>
              <a:t>子类与父类</a:t>
            </a:r>
          </a:p>
          <a:p>
            <a:pPr marL="285750" lvl="0" indent="-285750">
              <a:buFont typeface="Arial" pitchFamily="34" charset="0"/>
              <a:buChar char="•"/>
            </a:pPr>
            <a:r>
              <a:rPr lang="zh-CN" altLang="en-US" b="1" dirty="0">
                <a:solidFill>
                  <a:srgbClr val="002060"/>
                </a:solidFill>
              </a:rPr>
              <a:t>子类的继承性</a:t>
            </a:r>
          </a:p>
          <a:p>
            <a:pPr marL="285750" lvl="0" indent="-285750">
              <a:buFont typeface="Arial" pitchFamily="34" charset="0"/>
              <a:buChar char="•"/>
            </a:pPr>
            <a:r>
              <a:rPr lang="zh-CN" altLang="en-US" b="1" dirty="0">
                <a:solidFill>
                  <a:srgbClr val="002060"/>
                </a:solidFill>
              </a:rPr>
              <a:t>子类对象的构造过程</a:t>
            </a:r>
          </a:p>
          <a:p>
            <a:pPr marL="285750" lvl="0" indent="-285750">
              <a:buFont typeface="Arial" pitchFamily="34" charset="0"/>
              <a:buChar char="•"/>
            </a:pPr>
            <a:r>
              <a:rPr lang="zh-CN" altLang="en-US" b="1" dirty="0">
                <a:solidFill>
                  <a:srgbClr val="002060"/>
                </a:solidFill>
              </a:rPr>
              <a:t>成员变量的隐藏和方法重写（重点）</a:t>
            </a:r>
          </a:p>
          <a:p>
            <a:pPr marL="285750" lvl="0" indent="-285750">
              <a:buFont typeface="Arial" pitchFamily="34" charset="0"/>
              <a:buChar char="•"/>
            </a:pPr>
            <a:r>
              <a:rPr lang="en-US" altLang="zh-CN" b="1" dirty="0">
                <a:solidFill>
                  <a:srgbClr val="002060"/>
                </a:solidFill>
              </a:rPr>
              <a:t>super</a:t>
            </a:r>
            <a:r>
              <a:rPr lang="zh-CN" altLang="en-US" b="1" dirty="0">
                <a:solidFill>
                  <a:srgbClr val="002060"/>
                </a:solidFill>
              </a:rPr>
              <a:t>关键字</a:t>
            </a:r>
            <a:endParaRPr lang="zh-CN" altLang="zh-CN" b="1" dirty="0">
              <a:solidFill>
                <a:srgbClr val="002060"/>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6176" y="4077072"/>
            <a:ext cx="2457450" cy="2457450"/>
          </a:xfrm>
          <a:prstGeom prst="rect">
            <a:avLst/>
          </a:prstGeom>
        </p:spPr>
      </p:pic>
      <p:sp>
        <p:nvSpPr>
          <p:cNvPr id="7" name="矩形 6"/>
          <p:cNvSpPr/>
          <p:nvPr/>
        </p:nvSpPr>
        <p:spPr>
          <a:xfrm>
            <a:off x="611560" y="5449813"/>
            <a:ext cx="4812023"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p>
            <a:r>
              <a:rPr lang="zh-CN" altLang="en-US" b="1" dirty="0" smtClean="0"/>
              <a:t>耿祥义老师</a:t>
            </a:r>
            <a:r>
              <a:rPr lang="en-US" altLang="zh-CN" b="1" dirty="0" smtClean="0"/>
              <a:t>java</a:t>
            </a:r>
            <a:r>
              <a:rPr lang="zh-CN" altLang="en-US" b="1" dirty="0" smtClean="0"/>
              <a:t>教学辅助公众号（</a:t>
            </a:r>
            <a:r>
              <a:rPr lang="en-US" altLang="zh-CN" b="1" dirty="0" smtClean="0"/>
              <a:t>java-violin</a:t>
            </a:r>
            <a:r>
              <a:rPr lang="zh-CN" altLang="en-US" b="1" dirty="0" smtClean="0"/>
              <a:t>）</a:t>
            </a:r>
            <a:endParaRPr lang="zh-CN" altLang="en-US" b="1" dirty="0"/>
          </a:p>
        </p:txBody>
      </p:sp>
      <p:sp>
        <p:nvSpPr>
          <p:cNvPr id="8" name="右箭头 7"/>
          <p:cNvSpPr/>
          <p:nvPr/>
        </p:nvSpPr>
        <p:spPr>
          <a:xfrm>
            <a:off x="5450954" y="5542146"/>
            <a:ext cx="360040" cy="184666"/>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758358" y="1471717"/>
            <a:ext cx="3855268" cy="175432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285750" indent="-285750">
              <a:buFont typeface="Arial" pitchFamily="34" charset="0"/>
              <a:buChar char="•"/>
            </a:pPr>
            <a:r>
              <a:rPr lang="en-US" altLang="zh-CN" b="1" dirty="0"/>
              <a:t>final</a:t>
            </a:r>
            <a:r>
              <a:rPr lang="zh-CN" altLang="en-US" b="1" dirty="0"/>
              <a:t>关键字</a:t>
            </a:r>
          </a:p>
          <a:p>
            <a:pPr marL="285750" indent="-285750">
              <a:buFont typeface="Arial" pitchFamily="34" charset="0"/>
              <a:buChar char="•"/>
            </a:pPr>
            <a:r>
              <a:rPr lang="zh-CN" altLang="en-US" b="1" dirty="0"/>
              <a:t>对象的上转型对象（重点）</a:t>
            </a:r>
          </a:p>
          <a:p>
            <a:pPr marL="285750" indent="-285750">
              <a:buFont typeface="Arial" pitchFamily="34" charset="0"/>
              <a:buChar char="•"/>
            </a:pPr>
            <a:r>
              <a:rPr lang="zh-CN" altLang="en-US" b="1" dirty="0"/>
              <a:t>继承与多态（重点）</a:t>
            </a:r>
          </a:p>
          <a:p>
            <a:pPr marL="285750" indent="-285750">
              <a:buFont typeface="Arial" pitchFamily="34" charset="0"/>
              <a:buChar char="•"/>
            </a:pPr>
            <a:r>
              <a:rPr lang="en-US" altLang="zh-CN" b="1" dirty="0"/>
              <a:t>abstract</a:t>
            </a:r>
            <a:r>
              <a:rPr lang="zh-CN" altLang="en-US" b="1" dirty="0"/>
              <a:t>类与</a:t>
            </a:r>
            <a:r>
              <a:rPr lang="en-US" altLang="zh-CN" b="1" dirty="0"/>
              <a:t>abstract</a:t>
            </a:r>
            <a:r>
              <a:rPr lang="zh-CN" altLang="en-US" b="1" dirty="0"/>
              <a:t>方法（难点）</a:t>
            </a:r>
          </a:p>
          <a:p>
            <a:pPr marL="285750" indent="-285750">
              <a:buFont typeface="Arial" pitchFamily="34" charset="0"/>
              <a:buChar char="•"/>
            </a:pPr>
            <a:r>
              <a:rPr lang="zh-CN" altLang="en-US" b="1" dirty="0"/>
              <a:t>接口（重点</a:t>
            </a:r>
            <a:r>
              <a:rPr lang="zh-CN" altLang="en-US" b="1" dirty="0" smtClean="0"/>
              <a:t>）</a:t>
            </a:r>
            <a:endParaRPr lang="en-US" altLang="zh-CN" b="1" dirty="0" smtClean="0"/>
          </a:p>
          <a:p>
            <a:pPr marL="285750" indent="-285750">
              <a:buFont typeface="Arial" pitchFamily="34" charset="0"/>
              <a:buChar char="•"/>
            </a:pPr>
            <a:endParaRPr lang="zh-CN" altLang="zh-CN" b="1" dirty="0">
              <a:solidFill>
                <a:srgbClr val="002060"/>
              </a:solidFill>
            </a:endParaRPr>
          </a:p>
        </p:txBody>
      </p:sp>
    </p:spTree>
    <p:extLst>
      <p:ext uri="{BB962C8B-B14F-4D97-AF65-F5344CB8AC3E}">
        <p14:creationId xmlns:p14="http://schemas.microsoft.com/office/powerpoint/2010/main" val="11060764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553" y="186682"/>
            <a:ext cx="4104456" cy="602928"/>
          </a:xfrm>
        </p:spPr>
        <p:txBody>
          <a:bodyPr>
            <a:normAutofit/>
          </a:bodyPr>
          <a:lstStyle/>
          <a:p>
            <a:pPr lvl="1"/>
            <a:r>
              <a:rPr lang="en-US" altLang="zh-CN" sz="2400" b="1" dirty="0"/>
              <a:t>5.10 </a:t>
            </a:r>
            <a:r>
              <a:rPr lang="zh-CN" altLang="zh-CN" sz="2400" b="1" dirty="0"/>
              <a:t>接口</a:t>
            </a:r>
          </a:p>
        </p:txBody>
      </p:sp>
      <p:sp>
        <p:nvSpPr>
          <p:cNvPr id="4" name="文本占位符 3"/>
          <p:cNvSpPr>
            <a:spLocks noGrp="1"/>
          </p:cNvSpPr>
          <p:nvPr>
            <p:ph type="body" sz="half" idx="2"/>
          </p:nvPr>
        </p:nvSpPr>
        <p:spPr>
          <a:xfrm>
            <a:off x="260907" y="803352"/>
            <a:ext cx="1872208" cy="2600104"/>
          </a:xfrm>
        </p:spPr>
        <p:style>
          <a:lnRef idx="1">
            <a:schemeClr val="accent5"/>
          </a:lnRef>
          <a:fillRef idx="2">
            <a:schemeClr val="accent5"/>
          </a:fillRef>
          <a:effectRef idx="1">
            <a:schemeClr val="accent5"/>
          </a:effectRef>
          <a:fontRef idx="minor">
            <a:schemeClr val="dk1"/>
          </a:fontRef>
        </p:style>
        <p:txBody>
          <a:bodyPr>
            <a:normAutofit/>
          </a:bodyPr>
          <a:lstStyle/>
          <a:p>
            <a:r>
              <a:rPr lang="en-US" altLang="zh-CN" sz="1800" b="1" dirty="0">
                <a:solidFill>
                  <a:srgbClr val="C00000"/>
                </a:solidFill>
              </a:rPr>
              <a:t>5.10.1 </a:t>
            </a:r>
            <a:r>
              <a:rPr lang="zh-CN" altLang="en-US" sz="1800" b="1" dirty="0">
                <a:solidFill>
                  <a:srgbClr val="C00000"/>
                </a:solidFill>
              </a:rPr>
              <a:t>接口的定义与使用</a:t>
            </a:r>
          </a:p>
          <a:p>
            <a:r>
              <a:rPr lang="en-US" altLang="zh-CN" sz="1800" b="1" dirty="0">
                <a:solidFill>
                  <a:srgbClr val="0070C0"/>
                </a:solidFill>
              </a:rPr>
              <a:t>5.10.2 </a:t>
            </a:r>
            <a:r>
              <a:rPr lang="zh-CN" altLang="en-US" sz="1800" b="1" dirty="0">
                <a:solidFill>
                  <a:srgbClr val="0070C0"/>
                </a:solidFill>
              </a:rPr>
              <a:t>接口回调</a:t>
            </a:r>
          </a:p>
          <a:p>
            <a:r>
              <a:rPr lang="en-US" altLang="zh-CN" sz="1800" b="1" dirty="0">
                <a:solidFill>
                  <a:srgbClr val="0070C0"/>
                </a:solidFill>
              </a:rPr>
              <a:t>5.10.3 </a:t>
            </a:r>
            <a:r>
              <a:rPr lang="zh-CN" altLang="en-US" sz="1800" b="1" dirty="0">
                <a:solidFill>
                  <a:srgbClr val="0070C0"/>
                </a:solidFill>
              </a:rPr>
              <a:t>理解接口</a:t>
            </a:r>
          </a:p>
          <a:p>
            <a:r>
              <a:rPr lang="en-US" altLang="zh-CN" sz="1800" b="1" dirty="0">
                <a:solidFill>
                  <a:srgbClr val="0070C0"/>
                </a:solidFill>
              </a:rPr>
              <a:t>5.10.4 </a:t>
            </a:r>
            <a:r>
              <a:rPr lang="zh-CN" altLang="en-US" sz="1800" b="1" dirty="0">
                <a:solidFill>
                  <a:srgbClr val="0070C0"/>
                </a:solidFill>
              </a:rPr>
              <a:t>接口与多态</a:t>
            </a:r>
          </a:p>
          <a:p>
            <a:r>
              <a:rPr lang="en-US" altLang="zh-CN" sz="1800" b="1" dirty="0">
                <a:solidFill>
                  <a:srgbClr val="0070C0"/>
                </a:solidFill>
              </a:rPr>
              <a:t>5.10.5 abstract</a:t>
            </a:r>
            <a:r>
              <a:rPr lang="zh-CN" altLang="en-US" sz="1800" b="1" dirty="0">
                <a:solidFill>
                  <a:srgbClr val="0070C0"/>
                </a:solidFill>
              </a:rPr>
              <a:t>类与接口的比较</a:t>
            </a:r>
            <a:endParaRPr lang="zh-CN" altLang="en-US" dirty="0"/>
          </a:p>
        </p:txBody>
      </p:sp>
      <p:sp>
        <p:nvSpPr>
          <p:cNvPr id="11" name="左箭头 10"/>
          <p:cNvSpPr/>
          <p:nvPr/>
        </p:nvSpPr>
        <p:spPr>
          <a:xfrm>
            <a:off x="2172615" y="1019403"/>
            <a:ext cx="360040"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532654" y="836712"/>
            <a:ext cx="6215810" cy="646331"/>
          </a:xfrm>
          <a:prstGeom prst="rect">
            <a:avLst/>
          </a:prstGeom>
        </p:spPr>
        <p:txBody>
          <a:bodyPr wrap="square">
            <a:spAutoFit/>
          </a:bodyPr>
          <a:lstStyle/>
          <a:p>
            <a:r>
              <a:rPr lang="zh-CN" altLang="zh-CN" dirty="0"/>
              <a:t>（</a:t>
            </a:r>
            <a:r>
              <a:rPr lang="en-US" altLang="zh-CN" dirty="0"/>
              <a:t>3</a:t>
            </a:r>
            <a:r>
              <a:rPr lang="zh-CN" altLang="zh-CN" dirty="0"/>
              <a:t>）接口体中的</a:t>
            </a:r>
            <a:r>
              <a:rPr lang="en-US" altLang="zh-CN" dirty="0"/>
              <a:t>static</a:t>
            </a:r>
            <a:r>
              <a:rPr lang="zh-CN" altLang="zh-CN" dirty="0"/>
              <a:t>方法</a:t>
            </a:r>
          </a:p>
          <a:p>
            <a:r>
              <a:rPr lang="zh-CN" altLang="zh-CN" dirty="0"/>
              <a:t>从</a:t>
            </a:r>
            <a:r>
              <a:rPr lang="en-US" altLang="zh-CN" dirty="0"/>
              <a:t>JDK8</a:t>
            </a:r>
            <a:r>
              <a:rPr lang="zh-CN" altLang="zh-CN" dirty="0"/>
              <a:t>版本开始，允许在接口体中定义</a:t>
            </a:r>
            <a:r>
              <a:rPr lang="en-US" altLang="zh-CN" dirty="0"/>
              <a:t>static</a:t>
            </a:r>
            <a:r>
              <a:rPr lang="zh-CN" altLang="zh-CN" dirty="0"/>
              <a:t>方法</a:t>
            </a:r>
            <a:r>
              <a:rPr lang="zh-CN" altLang="zh-CN" dirty="0" smtClean="0"/>
              <a:t>。</a:t>
            </a:r>
            <a:endParaRPr lang="zh-CN" altLang="en-US" dirty="0"/>
          </a:p>
        </p:txBody>
      </p:sp>
      <p:sp>
        <p:nvSpPr>
          <p:cNvPr id="9" name="矩形 8"/>
          <p:cNvSpPr/>
          <p:nvPr/>
        </p:nvSpPr>
        <p:spPr>
          <a:xfrm>
            <a:off x="2387485" y="1628800"/>
            <a:ext cx="6191228" cy="369332"/>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zh-CN" altLang="zh-CN" dirty="0"/>
              <a:t>注 不可以用</a:t>
            </a:r>
            <a:r>
              <a:rPr lang="en-US" altLang="zh-CN" dirty="0"/>
              <a:t>static</a:t>
            </a:r>
            <a:r>
              <a:rPr lang="zh-CN" altLang="zh-CN" dirty="0"/>
              <a:t>和</a:t>
            </a:r>
            <a:r>
              <a:rPr lang="en-US" altLang="zh-CN" dirty="0"/>
              <a:t>abstract</a:t>
            </a:r>
            <a:r>
              <a:rPr lang="zh-CN" altLang="zh-CN" dirty="0"/>
              <a:t>同时修饰一个</a:t>
            </a:r>
            <a:r>
              <a:rPr lang="zh-CN" altLang="zh-CN" dirty="0" smtClean="0"/>
              <a:t>方法。</a:t>
            </a:r>
            <a:endParaRPr lang="zh-CN" altLang="zh-CN" dirty="0"/>
          </a:p>
        </p:txBody>
      </p:sp>
      <p:sp>
        <p:nvSpPr>
          <p:cNvPr id="10" name="矩形 9"/>
          <p:cNvSpPr/>
          <p:nvPr/>
        </p:nvSpPr>
        <p:spPr>
          <a:xfrm>
            <a:off x="246654" y="3488115"/>
            <a:ext cx="8645825" cy="3139321"/>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altLang="zh-CN" dirty="0" smtClean="0"/>
              <a:t>public interface Printable { </a:t>
            </a:r>
            <a:endParaRPr lang="zh-CN" altLang="zh-CN" dirty="0" smtClean="0"/>
          </a:p>
          <a:p>
            <a:r>
              <a:rPr lang="en-US" altLang="zh-CN" dirty="0" smtClean="0"/>
              <a:t>       public static final </a:t>
            </a:r>
            <a:r>
              <a:rPr lang="en-US" altLang="zh-CN" dirty="0" err="1" smtClean="0"/>
              <a:t>int</a:t>
            </a:r>
            <a:r>
              <a:rPr lang="en-US" altLang="zh-CN" dirty="0" smtClean="0"/>
              <a:t> MAX = 100;  //</a:t>
            </a:r>
            <a:r>
              <a:rPr lang="zh-CN" altLang="zh-CN" dirty="0" smtClean="0"/>
              <a:t>等价写法：</a:t>
            </a:r>
            <a:r>
              <a:rPr lang="en-US" altLang="zh-CN" dirty="0" err="1" smtClean="0"/>
              <a:t>int</a:t>
            </a:r>
            <a:r>
              <a:rPr lang="en-US" altLang="zh-CN" dirty="0" smtClean="0"/>
              <a:t> MAX=100;</a:t>
            </a:r>
            <a:endParaRPr lang="zh-CN" altLang="zh-CN" dirty="0" smtClean="0"/>
          </a:p>
          <a:p>
            <a:r>
              <a:rPr lang="en-US" altLang="zh-CN" dirty="0" smtClean="0"/>
              <a:t>       public abstract void on();   //</a:t>
            </a:r>
            <a:r>
              <a:rPr lang="zh-CN" altLang="zh-CN" dirty="0" smtClean="0"/>
              <a:t>等价写法：</a:t>
            </a:r>
            <a:r>
              <a:rPr lang="en-US" altLang="zh-CN" dirty="0" smtClean="0"/>
              <a:t>void on();</a:t>
            </a:r>
            <a:endParaRPr lang="zh-CN" altLang="zh-CN" dirty="0" smtClean="0"/>
          </a:p>
          <a:p>
            <a:r>
              <a:rPr lang="en-US" altLang="zh-CN" dirty="0" smtClean="0"/>
              <a:t>       public abstract float sum(float x ,float y);</a:t>
            </a:r>
            <a:endParaRPr lang="zh-CN" altLang="zh-CN" dirty="0" smtClean="0"/>
          </a:p>
          <a:p>
            <a:r>
              <a:rPr lang="en-US" altLang="zh-CN" dirty="0" smtClean="0"/>
              <a:t>       public default </a:t>
            </a:r>
            <a:r>
              <a:rPr lang="en-US" altLang="zh-CN" dirty="0" err="1" smtClean="0"/>
              <a:t>int</a:t>
            </a:r>
            <a:r>
              <a:rPr lang="en-US" altLang="zh-CN" dirty="0" smtClean="0"/>
              <a:t> max(</a:t>
            </a:r>
            <a:r>
              <a:rPr lang="en-US" altLang="zh-CN" dirty="0" err="1" smtClean="0"/>
              <a:t>int</a:t>
            </a:r>
            <a:r>
              <a:rPr lang="en-US" altLang="zh-CN" dirty="0" smtClean="0"/>
              <a:t> </a:t>
            </a:r>
            <a:r>
              <a:rPr lang="en-US" altLang="zh-CN" dirty="0" err="1" smtClean="0"/>
              <a:t>a,int</a:t>
            </a:r>
            <a:r>
              <a:rPr lang="en-US" altLang="zh-CN" dirty="0" smtClean="0"/>
              <a:t> b) {   //default</a:t>
            </a:r>
            <a:r>
              <a:rPr lang="zh-CN" altLang="zh-CN" dirty="0" smtClean="0"/>
              <a:t>方法</a:t>
            </a:r>
          </a:p>
          <a:p>
            <a:r>
              <a:rPr lang="en-US" altLang="zh-CN" dirty="0" smtClean="0"/>
              <a:t>              return a&gt;</a:t>
            </a:r>
            <a:r>
              <a:rPr lang="en-US" altLang="zh-CN" dirty="0" err="1" smtClean="0"/>
              <a:t>b?a:b</a:t>
            </a:r>
            <a:r>
              <a:rPr lang="en-US" altLang="zh-CN" dirty="0" smtClean="0"/>
              <a:t>;</a:t>
            </a:r>
            <a:endParaRPr lang="zh-CN" altLang="zh-CN" dirty="0" smtClean="0"/>
          </a:p>
          <a:p>
            <a:r>
              <a:rPr lang="en-US" altLang="zh-CN" dirty="0" smtClean="0"/>
              <a:t>       }</a:t>
            </a:r>
            <a:endParaRPr lang="zh-CN" altLang="zh-CN" dirty="0" smtClean="0"/>
          </a:p>
          <a:p>
            <a:r>
              <a:rPr lang="en-US" altLang="zh-CN" dirty="0" smtClean="0"/>
              <a:t>       </a:t>
            </a:r>
            <a:r>
              <a:rPr lang="en-US" altLang="zh-CN" b="1" dirty="0" smtClean="0"/>
              <a:t>public static void f ()  {</a:t>
            </a:r>
            <a:endParaRPr lang="zh-CN" altLang="zh-CN" b="1" dirty="0" smtClean="0"/>
          </a:p>
          <a:p>
            <a:r>
              <a:rPr lang="en-US" altLang="zh-CN" b="1" dirty="0" smtClean="0"/>
              <a:t>             </a:t>
            </a:r>
            <a:r>
              <a:rPr lang="en-US" altLang="zh-CN" b="1" dirty="0" err="1" smtClean="0"/>
              <a:t>System.out.println</a:t>
            </a:r>
            <a:r>
              <a:rPr lang="en-US" altLang="zh-CN" b="1" dirty="0" smtClean="0"/>
              <a:t>("</a:t>
            </a:r>
            <a:r>
              <a:rPr lang="zh-CN" altLang="zh-CN" b="1" dirty="0" smtClean="0"/>
              <a:t>注意是从</a:t>
            </a:r>
            <a:r>
              <a:rPr lang="en-US" altLang="zh-CN" b="1" dirty="0" smtClean="0"/>
              <a:t>Java SE 8</a:t>
            </a:r>
            <a:r>
              <a:rPr lang="zh-CN" altLang="zh-CN" b="1" dirty="0" smtClean="0"/>
              <a:t>开始的</a:t>
            </a:r>
            <a:r>
              <a:rPr lang="en-US" altLang="zh-CN" b="1" dirty="0" smtClean="0"/>
              <a:t>");</a:t>
            </a:r>
            <a:endParaRPr lang="zh-CN" altLang="zh-CN" b="1" dirty="0" smtClean="0"/>
          </a:p>
          <a:p>
            <a:r>
              <a:rPr lang="en-US" altLang="zh-CN" b="1" dirty="0" smtClean="0"/>
              <a:t>      }</a:t>
            </a:r>
            <a:endParaRPr lang="zh-CN" altLang="zh-CN" b="1" dirty="0" smtClean="0"/>
          </a:p>
          <a:p>
            <a:r>
              <a:rPr lang="en-US" altLang="zh-CN" dirty="0" smtClean="0"/>
              <a:t>}</a:t>
            </a:r>
            <a:endParaRPr lang="zh-CN" altLang="zh-CN" dirty="0"/>
          </a:p>
        </p:txBody>
      </p:sp>
      <p:sp>
        <p:nvSpPr>
          <p:cNvPr id="5" name="矩形 4"/>
          <p:cNvSpPr/>
          <p:nvPr/>
        </p:nvSpPr>
        <p:spPr>
          <a:xfrm>
            <a:off x="3142124" y="5115996"/>
            <a:ext cx="3397597" cy="369332"/>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zh-CN" altLang="zh-CN" dirty="0"/>
              <a:t>接口中</a:t>
            </a:r>
            <a:r>
              <a:rPr lang="zh-CN" altLang="zh-CN" dirty="0" smtClean="0"/>
              <a:t>的</a:t>
            </a:r>
            <a:r>
              <a:rPr lang="en-US" altLang="zh-CN" dirty="0" smtClean="0"/>
              <a:t> f </a:t>
            </a:r>
            <a:r>
              <a:rPr lang="zh-CN" altLang="zh-CN" dirty="0" smtClean="0"/>
              <a:t>方法</a:t>
            </a:r>
            <a:r>
              <a:rPr lang="zh-CN" altLang="zh-CN" dirty="0"/>
              <a:t>就是</a:t>
            </a:r>
            <a:r>
              <a:rPr lang="en-US" altLang="zh-CN" dirty="0"/>
              <a:t>static</a:t>
            </a:r>
            <a:r>
              <a:rPr lang="zh-CN" altLang="zh-CN" dirty="0" smtClean="0"/>
              <a:t>方法</a:t>
            </a:r>
            <a:r>
              <a:rPr lang="zh-CN" altLang="en-US" dirty="0" smtClean="0"/>
              <a:t>。</a:t>
            </a:r>
            <a:endParaRPr lang="zh-CN" altLang="en-US" dirty="0"/>
          </a:p>
        </p:txBody>
      </p:sp>
    </p:spTree>
    <p:extLst>
      <p:ext uri="{BB962C8B-B14F-4D97-AF65-F5344CB8AC3E}">
        <p14:creationId xmlns:p14="http://schemas.microsoft.com/office/powerpoint/2010/main" val="17859309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553" y="186682"/>
            <a:ext cx="4104456" cy="602928"/>
          </a:xfrm>
        </p:spPr>
        <p:txBody>
          <a:bodyPr>
            <a:normAutofit/>
          </a:bodyPr>
          <a:lstStyle/>
          <a:p>
            <a:pPr lvl="1"/>
            <a:r>
              <a:rPr lang="en-US" altLang="zh-CN" sz="2400" b="1" dirty="0"/>
              <a:t>5.10 </a:t>
            </a:r>
            <a:r>
              <a:rPr lang="zh-CN" altLang="zh-CN" sz="2400" b="1" dirty="0"/>
              <a:t>接口</a:t>
            </a:r>
          </a:p>
        </p:txBody>
      </p:sp>
      <p:sp>
        <p:nvSpPr>
          <p:cNvPr id="4" name="文本占位符 3"/>
          <p:cNvSpPr>
            <a:spLocks noGrp="1"/>
          </p:cNvSpPr>
          <p:nvPr>
            <p:ph type="body" sz="half" idx="2"/>
          </p:nvPr>
        </p:nvSpPr>
        <p:spPr>
          <a:xfrm>
            <a:off x="260907" y="803352"/>
            <a:ext cx="1872208" cy="2600104"/>
          </a:xfrm>
        </p:spPr>
        <p:style>
          <a:lnRef idx="1">
            <a:schemeClr val="accent5"/>
          </a:lnRef>
          <a:fillRef idx="2">
            <a:schemeClr val="accent5"/>
          </a:fillRef>
          <a:effectRef idx="1">
            <a:schemeClr val="accent5"/>
          </a:effectRef>
          <a:fontRef idx="minor">
            <a:schemeClr val="dk1"/>
          </a:fontRef>
        </p:style>
        <p:txBody>
          <a:bodyPr>
            <a:normAutofit/>
          </a:bodyPr>
          <a:lstStyle/>
          <a:p>
            <a:r>
              <a:rPr lang="en-US" altLang="zh-CN" sz="1800" b="1" dirty="0">
                <a:solidFill>
                  <a:srgbClr val="C00000"/>
                </a:solidFill>
              </a:rPr>
              <a:t>5.10.1 </a:t>
            </a:r>
            <a:r>
              <a:rPr lang="zh-CN" altLang="en-US" sz="1800" b="1" dirty="0">
                <a:solidFill>
                  <a:srgbClr val="C00000"/>
                </a:solidFill>
              </a:rPr>
              <a:t>接口的定义与使用</a:t>
            </a:r>
          </a:p>
          <a:p>
            <a:r>
              <a:rPr lang="en-US" altLang="zh-CN" sz="1800" b="1" dirty="0">
                <a:solidFill>
                  <a:srgbClr val="0070C0"/>
                </a:solidFill>
              </a:rPr>
              <a:t>5.10.2 </a:t>
            </a:r>
            <a:r>
              <a:rPr lang="zh-CN" altLang="en-US" sz="1800" b="1" dirty="0">
                <a:solidFill>
                  <a:srgbClr val="0070C0"/>
                </a:solidFill>
              </a:rPr>
              <a:t>接口回调</a:t>
            </a:r>
          </a:p>
          <a:p>
            <a:r>
              <a:rPr lang="en-US" altLang="zh-CN" sz="1800" b="1" dirty="0">
                <a:solidFill>
                  <a:srgbClr val="0070C0"/>
                </a:solidFill>
              </a:rPr>
              <a:t>5.10.3 </a:t>
            </a:r>
            <a:r>
              <a:rPr lang="zh-CN" altLang="en-US" sz="1800" b="1" dirty="0">
                <a:solidFill>
                  <a:srgbClr val="0070C0"/>
                </a:solidFill>
              </a:rPr>
              <a:t>理解接口</a:t>
            </a:r>
          </a:p>
          <a:p>
            <a:r>
              <a:rPr lang="en-US" altLang="zh-CN" sz="1800" b="1" dirty="0">
                <a:solidFill>
                  <a:srgbClr val="0070C0"/>
                </a:solidFill>
              </a:rPr>
              <a:t>5.10.4 </a:t>
            </a:r>
            <a:r>
              <a:rPr lang="zh-CN" altLang="en-US" sz="1800" b="1" dirty="0">
                <a:solidFill>
                  <a:srgbClr val="0070C0"/>
                </a:solidFill>
              </a:rPr>
              <a:t>接口与多态</a:t>
            </a:r>
          </a:p>
          <a:p>
            <a:r>
              <a:rPr lang="en-US" altLang="zh-CN" sz="1800" b="1" dirty="0">
                <a:solidFill>
                  <a:srgbClr val="0070C0"/>
                </a:solidFill>
              </a:rPr>
              <a:t>5.10.5 abstract</a:t>
            </a:r>
            <a:r>
              <a:rPr lang="zh-CN" altLang="en-US" sz="1800" b="1" dirty="0">
                <a:solidFill>
                  <a:srgbClr val="0070C0"/>
                </a:solidFill>
              </a:rPr>
              <a:t>类与接口的比较</a:t>
            </a:r>
            <a:endParaRPr lang="zh-CN" altLang="en-US" dirty="0"/>
          </a:p>
        </p:txBody>
      </p:sp>
      <p:sp>
        <p:nvSpPr>
          <p:cNvPr id="11" name="左箭头 10"/>
          <p:cNvSpPr/>
          <p:nvPr/>
        </p:nvSpPr>
        <p:spPr>
          <a:xfrm>
            <a:off x="2172615" y="1019403"/>
            <a:ext cx="360040"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532654" y="836712"/>
            <a:ext cx="6215810" cy="1477328"/>
          </a:xfrm>
          <a:prstGeom prst="rect">
            <a:avLst/>
          </a:prstGeom>
        </p:spPr>
        <p:txBody>
          <a:bodyPr wrap="square">
            <a:spAutoFit/>
          </a:bodyPr>
          <a:lstStyle/>
          <a:p>
            <a:r>
              <a:rPr lang="zh-CN" altLang="zh-CN" dirty="0"/>
              <a:t>一个类通过使用</a:t>
            </a:r>
            <a:r>
              <a:rPr lang="zh-CN" altLang="zh-CN" dirty="0" smtClean="0"/>
              <a:t>关键字</a:t>
            </a:r>
            <a:r>
              <a:rPr lang="en-US" altLang="zh-CN" dirty="0" smtClean="0"/>
              <a:t> </a:t>
            </a:r>
            <a:r>
              <a:rPr lang="en-US" altLang="zh-CN" b="1" dirty="0" smtClean="0">
                <a:solidFill>
                  <a:srgbClr val="C00000"/>
                </a:solidFill>
              </a:rPr>
              <a:t>implements </a:t>
            </a:r>
            <a:r>
              <a:rPr lang="zh-CN" altLang="zh-CN" dirty="0" smtClean="0"/>
              <a:t>声明</a:t>
            </a:r>
            <a:r>
              <a:rPr lang="zh-CN" altLang="zh-CN" dirty="0"/>
              <a:t>自己实现一个或多个接口。如果实现多个接口，用逗号隔开接口名，如</a:t>
            </a:r>
            <a:r>
              <a:rPr lang="en-US" altLang="zh-CN" dirty="0"/>
              <a:t>A</a:t>
            </a:r>
            <a:r>
              <a:rPr lang="zh-CN" altLang="zh-CN" dirty="0"/>
              <a:t>类实现</a:t>
            </a:r>
            <a:r>
              <a:rPr lang="en-US" altLang="zh-CN" dirty="0"/>
              <a:t>Printable</a:t>
            </a:r>
            <a:r>
              <a:rPr lang="zh-CN" altLang="zh-CN" dirty="0"/>
              <a:t>和</a:t>
            </a:r>
            <a:r>
              <a:rPr lang="en-US" altLang="zh-CN" dirty="0"/>
              <a:t>Addable</a:t>
            </a:r>
            <a:r>
              <a:rPr lang="zh-CN" altLang="zh-CN" dirty="0"/>
              <a:t>接口：</a:t>
            </a:r>
          </a:p>
          <a:p>
            <a:r>
              <a:rPr lang="en-US" altLang="zh-CN" b="1" dirty="0">
                <a:solidFill>
                  <a:srgbClr val="C00000"/>
                </a:solidFill>
              </a:rPr>
              <a:t>class A </a:t>
            </a:r>
            <a:r>
              <a:rPr lang="en-US" altLang="zh-CN" b="1" dirty="0" smtClean="0">
                <a:solidFill>
                  <a:srgbClr val="C00000"/>
                </a:solidFill>
              </a:rPr>
              <a:t> implements  Printable ,  Addable </a:t>
            </a:r>
            <a:r>
              <a:rPr lang="en-US" altLang="zh-CN" b="1" dirty="0">
                <a:solidFill>
                  <a:srgbClr val="C00000"/>
                </a:solidFill>
              </a:rPr>
              <a:t>{</a:t>
            </a:r>
            <a:endParaRPr lang="zh-CN" altLang="zh-CN" b="1" dirty="0">
              <a:solidFill>
                <a:srgbClr val="C00000"/>
              </a:solidFill>
            </a:endParaRPr>
          </a:p>
          <a:p>
            <a:r>
              <a:rPr lang="en-US" altLang="zh-CN" b="1" dirty="0">
                <a:solidFill>
                  <a:srgbClr val="C00000"/>
                </a:solidFill>
              </a:rPr>
              <a:t>}</a:t>
            </a:r>
            <a:endParaRPr lang="zh-CN" altLang="zh-CN" b="1" dirty="0">
              <a:solidFill>
                <a:srgbClr val="C00000"/>
              </a:solidFill>
            </a:endParaRPr>
          </a:p>
        </p:txBody>
      </p:sp>
      <p:sp>
        <p:nvSpPr>
          <p:cNvPr id="6" name="矩形 5"/>
          <p:cNvSpPr/>
          <p:nvPr/>
        </p:nvSpPr>
        <p:spPr>
          <a:xfrm>
            <a:off x="2352635" y="2292251"/>
            <a:ext cx="6395829" cy="1477328"/>
          </a:xfrm>
          <a:prstGeom prst="rect">
            <a:avLst/>
          </a:prstGeom>
        </p:spPr>
        <p:txBody>
          <a:bodyPr wrap="square">
            <a:spAutoFit/>
          </a:bodyPr>
          <a:lstStyle/>
          <a:p>
            <a:r>
              <a:rPr lang="zh-CN" altLang="zh-CN" dirty="0"/>
              <a:t>一个类实现了某个接口，那么这个类就自然拥有了接口中的常量，</a:t>
            </a:r>
            <a:r>
              <a:rPr lang="en-US" altLang="zh-CN" dirty="0"/>
              <a:t>default</a:t>
            </a:r>
            <a:r>
              <a:rPr lang="zh-CN" altLang="zh-CN" dirty="0"/>
              <a:t>方法（去掉了</a:t>
            </a:r>
            <a:r>
              <a:rPr lang="en-US" altLang="zh-CN" dirty="0"/>
              <a:t>default</a:t>
            </a:r>
            <a:r>
              <a:rPr lang="zh-CN" altLang="zh-CN" dirty="0"/>
              <a:t>关键字），该类也可以重写接口中的</a:t>
            </a:r>
            <a:r>
              <a:rPr lang="en-US" altLang="zh-CN" dirty="0"/>
              <a:t>default</a:t>
            </a:r>
            <a:r>
              <a:rPr lang="zh-CN" altLang="zh-CN" dirty="0"/>
              <a:t>方法（注意，重写时需要去掉</a:t>
            </a:r>
            <a:r>
              <a:rPr lang="en-US" altLang="zh-CN" dirty="0"/>
              <a:t>default</a:t>
            </a:r>
            <a:r>
              <a:rPr lang="zh-CN" altLang="zh-CN" dirty="0"/>
              <a:t>关键字）。如果一个非</a:t>
            </a:r>
            <a:r>
              <a:rPr lang="en-US" altLang="zh-CN" dirty="0"/>
              <a:t>abstract</a:t>
            </a:r>
            <a:r>
              <a:rPr lang="zh-CN" altLang="zh-CN" dirty="0"/>
              <a:t>类实现了某个接口，那么这个类必须重写该接口的所有</a:t>
            </a:r>
            <a:r>
              <a:rPr lang="en-US" altLang="zh-CN" dirty="0"/>
              <a:t>abstract</a:t>
            </a:r>
            <a:r>
              <a:rPr lang="zh-CN" altLang="zh-CN" dirty="0"/>
              <a:t>方法，即去掉</a:t>
            </a:r>
            <a:r>
              <a:rPr lang="en-US" altLang="zh-CN" dirty="0"/>
              <a:t>abstract</a:t>
            </a:r>
            <a:r>
              <a:rPr lang="zh-CN" altLang="zh-CN" dirty="0"/>
              <a:t>修饰给出方法</a:t>
            </a:r>
            <a:r>
              <a:rPr lang="zh-CN" altLang="zh-CN" dirty="0" smtClean="0"/>
              <a:t>体</a:t>
            </a:r>
            <a:r>
              <a:rPr lang="zh-CN" altLang="en-US" dirty="0" smtClean="0"/>
              <a:t>。</a:t>
            </a:r>
            <a:endParaRPr lang="zh-CN" altLang="en-US" dirty="0"/>
          </a:p>
        </p:txBody>
      </p:sp>
      <p:sp>
        <p:nvSpPr>
          <p:cNvPr id="7" name="矩形 6"/>
          <p:cNvSpPr/>
          <p:nvPr/>
        </p:nvSpPr>
        <p:spPr>
          <a:xfrm>
            <a:off x="395536" y="3752166"/>
            <a:ext cx="7776864" cy="36933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zh-CN" dirty="0"/>
              <a:t>特别注意的是，类实现某接口，但</a:t>
            </a:r>
            <a:r>
              <a:rPr lang="zh-CN" altLang="zh-CN" b="1" dirty="0"/>
              <a:t>类不拥有接口的</a:t>
            </a:r>
            <a:r>
              <a:rPr lang="en-US" altLang="zh-CN" b="1" dirty="0"/>
              <a:t>static</a:t>
            </a:r>
            <a:r>
              <a:rPr lang="zh-CN" altLang="zh-CN" b="1" dirty="0"/>
              <a:t>方法</a:t>
            </a:r>
            <a:r>
              <a:rPr lang="zh-CN" altLang="zh-CN" dirty="0"/>
              <a:t>。</a:t>
            </a:r>
          </a:p>
        </p:txBody>
      </p:sp>
      <p:sp>
        <p:nvSpPr>
          <p:cNvPr id="8" name="矩形 7"/>
          <p:cNvSpPr/>
          <p:nvPr/>
        </p:nvSpPr>
        <p:spPr>
          <a:xfrm>
            <a:off x="395536" y="4121498"/>
            <a:ext cx="8352928" cy="646331"/>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zh-CN" altLang="zh-CN" dirty="0" smtClean="0"/>
              <a:t>接口</a:t>
            </a:r>
            <a:r>
              <a:rPr lang="zh-CN" altLang="zh-CN" dirty="0"/>
              <a:t>中的方法的访问权限都是</a:t>
            </a:r>
            <a:r>
              <a:rPr lang="en-US" altLang="zh-CN" dirty="0"/>
              <a:t>public</a:t>
            </a:r>
            <a:r>
              <a:rPr lang="zh-CN" altLang="zh-CN" dirty="0"/>
              <a:t>的，重写时</a:t>
            </a:r>
            <a:r>
              <a:rPr lang="zh-CN" altLang="zh-CN" b="1" dirty="0"/>
              <a:t>不可省略</a:t>
            </a:r>
            <a:r>
              <a:rPr lang="en-US" altLang="zh-CN" b="1" dirty="0"/>
              <a:t>public</a:t>
            </a:r>
            <a:r>
              <a:rPr lang="zh-CN" altLang="zh-CN" dirty="0"/>
              <a:t>（否则就降低了访问权限，这是不允许的</a:t>
            </a:r>
            <a:r>
              <a:rPr lang="zh-CN" altLang="zh-CN" dirty="0" smtClean="0"/>
              <a:t>）</a:t>
            </a:r>
            <a:r>
              <a:rPr lang="zh-CN" altLang="en-US" dirty="0" smtClean="0"/>
              <a:t>。</a:t>
            </a:r>
            <a:endParaRPr lang="zh-CN" altLang="en-US" dirty="0"/>
          </a:p>
        </p:txBody>
      </p:sp>
      <p:sp>
        <p:nvSpPr>
          <p:cNvPr id="12" name="矩形 11"/>
          <p:cNvSpPr/>
          <p:nvPr/>
        </p:nvSpPr>
        <p:spPr>
          <a:xfrm>
            <a:off x="412039" y="4869160"/>
            <a:ext cx="3368102" cy="369332"/>
          </a:xfrm>
          <a:prstGeom prst="rect">
            <a:avLst/>
          </a:prstGeom>
        </p:spPr>
        <p:txBody>
          <a:bodyPr wrap="none">
            <a:spAutoFit/>
          </a:bodyPr>
          <a:lstStyle/>
          <a:p>
            <a:r>
              <a:rPr lang="zh-CN" altLang="en-US" dirty="0"/>
              <a:t> </a:t>
            </a:r>
            <a:r>
              <a:rPr lang="zh-CN" altLang="en-US" dirty="0" smtClean="0"/>
              <a:t>                 使用了</a:t>
            </a:r>
            <a:r>
              <a:rPr lang="en-US" altLang="zh-CN" dirty="0"/>
              <a:t>Printable</a:t>
            </a:r>
            <a:r>
              <a:rPr lang="zh-CN" altLang="en-US" dirty="0" smtClean="0"/>
              <a:t>接口。</a:t>
            </a:r>
            <a:endParaRPr lang="zh-CN" altLang="en-US" dirty="0"/>
          </a:p>
        </p:txBody>
      </p:sp>
      <p:sp>
        <p:nvSpPr>
          <p:cNvPr id="13" name="矩形 12"/>
          <p:cNvSpPr/>
          <p:nvPr/>
        </p:nvSpPr>
        <p:spPr>
          <a:xfrm>
            <a:off x="442325" y="4869160"/>
            <a:ext cx="93326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a:t>例子</a:t>
            </a:r>
            <a:r>
              <a:rPr lang="en-US" altLang="zh-CN" dirty="0"/>
              <a:t>14 </a:t>
            </a:r>
            <a:endParaRPr lang="zh-CN" altLang="en-US" dirty="0"/>
          </a:p>
        </p:txBody>
      </p:sp>
      <p:sp>
        <p:nvSpPr>
          <p:cNvPr id="14" name="下箭头 13"/>
          <p:cNvSpPr/>
          <p:nvPr/>
        </p:nvSpPr>
        <p:spPr>
          <a:xfrm>
            <a:off x="683568" y="5238492"/>
            <a:ext cx="360040" cy="2067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442325" y="5589240"/>
            <a:ext cx="2401483" cy="923330"/>
          </a:xfrm>
          <a:prstGeom prst="rect">
            <a:avLst/>
          </a:prstGeom>
        </p:spPr>
        <p:txBody>
          <a:bodyPr wrap="square">
            <a:spAutoFit/>
          </a:bodyPr>
          <a:lstStyle/>
          <a:p>
            <a:r>
              <a:rPr lang="en-US" altLang="zh-CN" dirty="0">
                <a:hlinkClick r:id="rId2" action="ppaction://hlinkfile"/>
              </a:rPr>
              <a:t>Printable.java</a:t>
            </a:r>
            <a:endParaRPr lang="en-US" altLang="zh-CN" dirty="0"/>
          </a:p>
          <a:p>
            <a:r>
              <a:rPr lang="en-US" altLang="zh-CN" dirty="0">
                <a:hlinkClick r:id="rId3" action="ppaction://hlinkfile"/>
              </a:rPr>
              <a:t>AAA.java</a:t>
            </a:r>
            <a:endParaRPr lang="en-US" altLang="zh-CN" dirty="0"/>
          </a:p>
          <a:p>
            <a:r>
              <a:rPr lang="en-US" altLang="zh-CN" dirty="0">
                <a:hlinkClick r:id="rId4" action="ppaction://hlinkfile"/>
              </a:rPr>
              <a:t>Example5_14.java</a:t>
            </a:r>
            <a:endParaRPr lang="zh-CN" altLang="en-US" dirty="0"/>
          </a:p>
        </p:txBody>
      </p:sp>
      <p:pic>
        <p:nvPicPr>
          <p:cNvPr id="1229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3968" y="4869160"/>
            <a:ext cx="3267072" cy="1717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右箭头 15"/>
          <p:cNvSpPr/>
          <p:nvPr/>
        </p:nvSpPr>
        <p:spPr>
          <a:xfrm>
            <a:off x="2843808" y="5877272"/>
            <a:ext cx="576064"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893047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553" y="186682"/>
            <a:ext cx="4104456" cy="602928"/>
          </a:xfrm>
        </p:spPr>
        <p:txBody>
          <a:bodyPr>
            <a:normAutofit/>
          </a:bodyPr>
          <a:lstStyle/>
          <a:p>
            <a:pPr lvl="1"/>
            <a:r>
              <a:rPr lang="en-US" altLang="zh-CN" sz="2400" b="1" dirty="0"/>
              <a:t>5.10 </a:t>
            </a:r>
            <a:r>
              <a:rPr lang="zh-CN" altLang="zh-CN" sz="2400" b="1" dirty="0"/>
              <a:t>接口</a:t>
            </a:r>
          </a:p>
        </p:txBody>
      </p:sp>
      <p:sp>
        <p:nvSpPr>
          <p:cNvPr id="4" name="文本占位符 3"/>
          <p:cNvSpPr>
            <a:spLocks noGrp="1"/>
          </p:cNvSpPr>
          <p:nvPr>
            <p:ph type="body" sz="half" idx="2"/>
          </p:nvPr>
        </p:nvSpPr>
        <p:spPr>
          <a:xfrm>
            <a:off x="260907" y="803352"/>
            <a:ext cx="1872208" cy="2600104"/>
          </a:xfrm>
        </p:spPr>
        <p:style>
          <a:lnRef idx="1">
            <a:schemeClr val="accent5"/>
          </a:lnRef>
          <a:fillRef idx="2">
            <a:schemeClr val="accent5"/>
          </a:fillRef>
          <a:effectRef idx="1">
            <a:schemeClr val="accent5"/>
          </a:effectRef>
          <a:fontRef idx="minor">
            <a:schemeClr val="dk1"/>
          </a:fontRef>
        </p:style>
        <p:txBody>
          <a:bodyPr>
            <a:normAutofit/>
          </a:bodyPr>
          <a:lstStyle/>
          <a:p>
            <a:r>
              <a:rPr lang="en-US" altLang="zh-CN" sz="1800" b="1" dirty="0">
                <a:solidFill>
                  <a:srgbClr val="0070C0"/>
                </a:solidFill>
              </a:rPr>
              <a:t>5.10.1 </a:t>
            </a:r>
            <a:r>
              <a:rPr lang="zh-CN" altLang="en-US" sz="1800" b="1" dirty="0">
                <a:solidFill>
                  <a:srgbClr val="0070C0"/>
                </a:solidFill>
              </a:rPr>
              <a:t>接口的定义与使用</a:t>
            </a:r>
          </a:p>
          <a:p>
            <a:r>
              <a:rPr lang="en-US" altLang="zh-CN" sz="1800" b="1" dirty="0">
                <a:solidFill>
                  <a:srgbClr val="C00000"/>
                </a:solidFill>
              </a:rPr>
              <a:t>5.10.2 </a:t>
            </a:r>
            <a:r>
              <a:rPr lang="zh-CN" altLang="en-US" sz="1800" b="1" dirty="0">
                <a:solidFill>
                  <a:srgbClr val="C00000"/>
                </a:solidFill>
              </a:rPr>
              <a:t>接口回调</a:t>
            </a:r>
          </a:p>
          <a:p>
            <a:r>
              <a:rPr lang="en-US" altLang="zh-CN" sz="1800" b="1" dirty="0">
                <a:solidFill>
                  <a:srgbClr val="0070C0"/>
                </a:solidFill>
              </a:rPr>
              <a:t>5.10.3 </a:t>
            </a:r>
            <a:r>
              <a:rPr lang="zh-CN" altLang="en-US" sz="1800" b="1" dirty="0">
                <a:solidFill>
                  <a:srgbClr val="0070C0"/>
                </a:solidFill>
              </a:rPr>
              <a:t>理解接口</a:t>
            </a:r>
          </a:p>
          <a:p>
            <a:r>
              <a:rPr lang="en-US" altLang="zh-CN" sz="1800" b="1" dirty="0">
                <a:solidFill>
                  <a:srgbClr val="0070C0"/>
                </a:solidFill>
              </a:rPr>
              <a:t>5.10.4 </a:t>
            </a:r>
            <a:r>
              <a:rPr lang="zh-CN" altLang="en-US" sz="1800" b="1" dirty="0">
                <a:solidFill>
                  <a:srgbClr val="0070C0"/>
                </a:solidFill>
              </a:rPr>
              <a:t>接口与多态</a:t>
            </a:r>
          </a:p>
          <a:p>
            <a:r>
              <a:rPr lang="en-US" altLang="zh-CN" sz="1800" b="1" dirty="0">
                <a:solidFill>
                  <a:srgbClr val="0070C0"/>
                </a:solidFill>
              </a:rPr>
              <a:t>5.10.5 abstract</a:t>
            </a:r>
            <a:r>
              <a:rPr lang="zh-CN" altLang="en-US" sz="1800" b="1" dirty="0">
                <a:solidFill>
                  <a:srgbClr val="0070C0"/>
                </a:solidFill>
              </a:rPr>
              <a:t>类与接口的比较</a:t>
            </a:r>
            <a:endParaRPr lang="zh-CN" altLang="en-US" dirty="0"/>
          </a:p>
        </p:txBody>
      </p:sp>
      <p:sp>
        <p:nvSpPr>
          <p:cNvPr id="11" name="左箭头 10"/>
          <p:cNvSpPr/>
          <p:nvPr/>
        </p:nvSpPr>
        <p:spPr>
          <a:xfrm>
            <a:off x="2172615" y="1467364"/>
            <a:ext cx="360040"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532654" y="836712"/>
            <a:ext cx="6215810" cy="923330"/>
          </a:xfrm>
          <a:prstGeom prst="rect">
            <a:avLst/>
          </a:prstGeom>
        </p:spPr>
        <p:txBody>
          <a:bodyPr wrap="square">
            <a:spAutoFit/>
          </a:bodyPr>
          <a:lstStyle/>
          <a:p>
            <a:r>
              <a:rPr lang="zh-CN" altLang="zh-CN" dirty="0"/>
              <a:t>可以把实现某一接口的类创建的</a:t>
            </a:r>
            <a:r>
              <a:rPr lang="zh-CN" altLang="zh-CN" b="1" dirty="0"/>
              <a:t>对象的引用赋给该接口声明的接口变量中</a:t>
            </a:r>
            <a:r>
              <a:rPr lang="zh-CN" altLang="zh-CN" dirty="0"/>
              <a:t>，那么该接口变量就可以调用被类重写的接口方法以及接口中的</a:t>
            </a:r>
            <a:r>
              <a:rPr lang="en-US" altLang="zh-CN" dirty="0"/>
              <a:t>default</a:t>
            </a:r>
            <a:r>
              <a:rPr lang="zh-CN" altLang="zh-CN" dirty="0"/>
              <a:t>方法</a:t>
            </a:r>
            <a:endParaRPr lang="zh-CN" altLang="zh-CN" b="1" dirty="0">
              <a:solidFill>
                <a:srgbClr val="C00000"/>
              </a:solidFill>
            </a:endParaRPr>
          </a:p>
        </p:txBody>
      </p:sp>
      <p:sp>
        <p:nvSpPr>
          <p:cNvPr id="6" name="矩形 5"/>
          <p:cNvSpPr/>
          <p:nvPr/>
        </p:nvSpPr>
        <p:spPr>
          <a:xfrm>
            <a:off x="2341769" y="1771739"/>
            <a:ext cx="6395829" cy="646331"/>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zh-CN" altLang="zh-CN" dirty="0"/>
              <a:t>实际上，当接口变量调用被类重写的接口方法或接口中的</a:t>
            </a:r>
            <a:r>
              <a:rPr lang="en-US" altLang="zh-CN" dirty="0"/>
              <a:t>default</a:t>
            </a:r>
            <a:r>
              <a:rPr lang="zh-CN" altLang="zh-CN" dirty="0"/>
              <a:t>方法时，就是通知相应的对象调用这个方法。</a:t>
            </a:r>
            <a:endParaRPr lang="zh-CN" altLang="en-US" dirty="0"/>
          </a:p>
        </p:txBody>
      </p:sp>
      <p:sp>
        <p:nvSpPr>
          <p:cNvPr id="13" name="矩形 12"/>
          <p:cNvSpPr/>
          <p:nvPr/>
        </p:nvSpPr>
        <p:spPr>
          <a:xfrm>
            <a:off x="827584" y="3645024"/>
            <a:ext cx="93326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a:hlinkClick r:id="rId2" action="ppaction://hlinkfile"/>
              </a:rPr>
              <a:t>例子</a:t>
            </a:r>
            <a:r>
              <a:rPr lang="en-US" altLang="zh-CN" dirty="0" smtClean="0">
                <a:hlinkClick r:id="rId2" action="ppaction://hlinkfile"/>
              </a:rPr>
              <a:t>15 </a:t>
            </a:r>
            <a:endParaRPr lang="zh-CN" altLang="en-US" dirty="0"/>
          </a:p>
        </p:txBody>
      </p:sp>
      <p:sp>
        <p:nvSpPr>
          <p:cNvPr id="5" name="矩形 4"/>
          <p:cNvSpPr/>
          <p:nvPr/>
        </p:nvSpPr>
        <p:spPr>
          <a:xfrm>
            <a:off x="2282907" y="2564904"/>
            <a:ext cx="6513552" cy="369332"/>
          </a:xfrm>
          <a:prstGeom prst="rect">
            <a:avLst/>
          </a:prstGeom>
        </p:spPr>
        <p:txBody>
          <a:bodyPr wrap="square">
            <a:spAutoFit/>
          </a:bodyPr>
          <a:lstStyle/>
          <a:p>
            <a:r>
              <a:rPr lang="zh-CN" altLang="en-US" dirty="0"/>
              <a:t>接口回调非常</a:t>
            </a:r>
            <a:r>
              <a:rPr lang="zh-CN" altLang="en-US" dirty="0" smtClean="0"/>
              <a:t>类似</a:t>
            </a:r>
            <a:r>
              <a:rPr lang="en-US" altLang="zh-CN" dirty="0" smtClean="0"/>
              <a:t>5.7</a:t>
            </a:r>
            <a:r>
              <a:rPr lang="zh-CN" altLang="en-US" dirty="0"/>
              <a:t>节介绍的上转型对象调用子类的重写方法</a:t>
            </a:r>
          </a:p>
        </p:txBody>
      </p:sp>
      <p:sp>
        <p:nvSpPr>
          <p:cNvPr id="9" name="矩形 8"/>
          <p:cNvSpPr/>
          <p:nvPr/>
        </p:nvSpPr>
        <p:spPr>
          <a:xfrm>
            <a:off x="1760853" y="3646095"/>
            <a:ext cx="2492990" cy="369332"/>
          </a:xfrm>
          <a:prstGeom prst="rect">
            <a:avLst/>
          </a:prstGeom>
        </p:spPr>
        <p:txBody>
          <a:bodyPr wrap="none">
            <a:spAutoFit/>
          </a:bodyPr>
          <a:lstStyle/>
          <a:p>
            <a:r>
              <a:rPr lang="zh-CN" altLang="en-US" dirty="0" smtClean="0"/>
              <a:t>使用</a:t>
            </a:r>
            <a:r>
              <a:rPr lang="zh-CN" altLang="en-US" dirty="0"/>
              <a:t>了接口的回调技术</a:t>
            </a:r>
          </a:p>
        </p:txBody>
      </p:sp>
    </p:spTree>
    <p:extLst>
      <p:ext uri="{BB962C8B-B14F-4D97-AF65-F5344CB8AC3E}">
        <p14:creationId xmlns:p14="http://schemas.microsoft.com/office/powerpoint/2010/main" val="30612877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553" y="186682"/>
            <a:ext cx="4104456" cy="602928"/>
          </a:xfrm>
        </p:spPr>
        <p:txBody>
          <a:bodyPr>
            <a:normAutofit/>
          </a:bodyPr>
          <a:lstStyle/>
          <a:p>
            <a:pPr lvl="1"/>
            <a:r>
              <a:rPr lang="en-US" altLang="zh-CN" sz="2400" b="1" dirty="0"/>
              <a:t>5.10 </a:t>
            </a:r>
            <a:r>
              <a:rPr lang="zh-CN" altLang="zh-CN" sz="2400" b="1" dirty="0"/>
              <a:t>接口</a:t>
            </a:r>
          </a:p>
        </p:txBody>
      </p:sp>
      <p:sp>
        <p:nvSpPr>
          <p:cNvPr id="4" name="文本占位符 3"/>
          <p:cNvSpPr>
            <a:spLocks noGrp="1"/>
          </p:cNvSpPr>
          <p:nvPr>
            <p:ph type="body" sz="half" idx="2"/>
          </p:nvPr>
        </p:nvSpPr>
        <p:spPr>
          <a:xfrm>
            <a:off x="260907" y="803352"/>
            <a:ext cx="1872208" cy="2600104"/>
          </a:xfrm>
        </p:spPr>
        <p:style>
          <a:lnRef idx="1">
            <a:schemeClr val="accent5"/>
          </a:lnRef>
          <a:fillRef idx="2">
            <a:schemeClr val="accent5"/>
          </a:fillRef>
          <a:effectRef idx="1">
            <a:schemeClr val="accent5"/>
          </a:effectRef>
          <a:fontRef idx="minor">
            <a:schemeClr val="dk1"/>
          </a:fontRef>
        </p:style>
        <p:txBody>
          <a:bodyPr>
            <a:normAutofit/>
          </a:bodyPr>
          <a:lstStyle/>
          <a:p>
            <a:r>
              <a:rPr lang="en-US" altLang="zh-CN" sz="1800" b="1" dirty="0">
                <a:solidFill>
                  <a:srgbClr val="0070C0"/>
                </a:solidFill>
              </a:rPr>
              <a:t>5.10.1 </a:t>
            </a:r>
            <a:r>
              <a:rPr lang="zh-CN" altLang="en-US" sz="1800" b="1" dirty="0">
                <a:solidFill>
                  <a:srgbClr val="0070C0"/>
                </a:solidFill>
              </a:rPr>
              <a:t>接口的定义与使用</a:t>
            </a:r>
          </a:p>
          <a:p>
            <a:r>
              <a:rPr lang="en-US" altLang="zh-CN" sz="1800" b="1" dirty="0">
                <a:solidFill>
                  <a:srgbClr val="0070C0"/>
                </a:solidFill>
              </a:rPr>
              <a:t>5.10.2 </a:t>
            </a:r>
            <a:r>
              <a:rPr lang="zh-CN" altLang="en-US" sz="1800" b="1" dirty="0">
                <a:solidFill>
                  <a:srgbClr val="0070C0"/>
                </a:solidFill>
              </a:rPr>
              <a:t>接口回调</a:t>
            </a:r>
          </a:p>
          <a:p>
            <a:r>
              <a:rPr lang="en-US" altLang="zh-CN" sz="1800" b="1" dirty="0">
                <a:solidFill>
                  <a:srgbClr val="C00000"/>
                </a:solidFill>
              </a:rPr>
              <a:t>5.10.3 </a:t>
            </a:r>
            <a:r>
              <a:rPr lang="zh-CN" altLang="en-US" sz="1800" b="1" dirty="0">
                <a:solidFill>
                  <a:srgbClr val="C00000"/>
                </a:solidFill>
              </a:rPr>
              <a:t>理解接口</a:t>
            </a:r>
          </a:p>
          <a:p>
            <a:r>
              <a:rPr lang="en-US" altLang="zh-CN" sz="1800" b="1" dirty="0">
                <a:solidFill>
                  <a:srgbClr val="0070C0"/>
                </a:solidFill>
              </a:rPr>
              <a:t>5.10.4 </a:t>
            </a:r>
            <a:r>
              <a:rPr lang="zh-CN" altLang="en-US" sz="1800" b="1" dirty="0">
                <a:solidFill>
                  <a:srgbClr val="0070C0"/>
                </a:solidFill>
              </a:rPr>
              <a:t>接口与多态</a:t>
            </a:r>
          </a:p>
          <a:p>
            <a:r>
              <a:rPr lang="en-US" altLang="zh-CN" sz="1800" b="1" dirty="0">
                <a:solidFill>
                  <a:srgbClr val="0070C0"/>
                </a:solidFill>
              </a:rPr>
              <a:t>5.10.5 abstract</a:t>
            </a:r>
            <a:r>
              <a:rPr lang="zh-CN" altLang="en-US" sz="1800" b="1" dirty="0">
                <a:solidFill>
                  <a:srgbClr val="0070C0"/>
                </a:solidFill>
              </a:rPr>
              <a:t>类与接口的比较</a:t>
            </a:r>
            <a:endParaRPr lang="zh-CN" altLang="en-US" dirty="0"/>
          </a:p>
        </p:txBody>
      </p:sp>
      <p:sp>
        <p:nvSpPr>
          <p:cNvPr id="11" name="左箭头 10"/>
          <p:cNvSpPr/>
          <p:nvPr/>
        </p:nvSpPr>
        <p:spPr>
          <a:xfrm>
            <a:off x="2172615" y="1844824"/>
            <a:ext cx="360040"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532654" y="836712"/>
            <a:ext cx="6215810" cy="1477328"/>
          </a:xfrm>
          <a:prstGeom prst="rect">
            <a:avLst/>
          </a:prstGeom>
        </p:spPr>
        <p:txBody>
          <a:bodyPr wrap="square">
            <a:spAutoFit/>
          </a:bodyPr>
          <a:lstStyle/>
          <a:p>
            <a:r>
              <a:rPr lang="zh-CN" altLang="zh-CN" dirty="0"/>
              <a:t>（</a:t>
            </a:r>
            <a:r>
              <a:rPr lang="en-US" altLang="zh-CN" dirty="0"/>
              <a:t>1</a:t>
            </a:r>
            <a:r>
              <a:rPr lang="zh-CN" altLang="zh-CN" dirty="0"/>
              <a:t>）接口可以抽象出重要的行为标准，该行为标准用抽象方法来表示。</a:t>
            </a:r>
          </a:p>
          <a:p>
            <a:r>
              <a:rPr lang="zh-CN" altLang="zh-CN" dirty="0"/>
              <a:t>（</a:t>
            </a:r>
            <a:r>
              <a:rPr lang="en-US" altLang="zh-CN" dirty="0"/>
              <a:t>2</a:t>
            </a:r>
            <a:r>
              <a:rPr lang="zh-CN" altLang="zh-CN" dirty="0"/>
              <a:t>）可以把实现接口的类的对象的引用赋值给接口变量，该</a:t>
            </a:r>
            <a:r>
              <a:rPr lang="zh-CN" altLang="zh-CN" b="1" dirty="0">
                <a:solidFill>
                  <a:srgbClr val="C00000"/>
                </a:solidFill>
              </a:rPr>
              <a:t>接口变量可以调用被该类实现的接口方法</a:t>
            </a:r>
            <a:r>
              <a:rPr lang="zh-CN" altLang="zh-CN" dirty="0"/>
              <a:t>，即体现该类根据接口里的行为标准给出的具体行为。</a:t>
            </a:r>
          </a:p>
        </p:txBody>
      </p:sp>
      <p:sp>
        <p:nvSpPr>
          <p:cNvPr id="6" name="矩形 5"/>
          <p:cNvSpPr/>
          <p:nvPr/>
        </p:nvSpPr>
        <p:spPr>
          <a:xfrm>
            <a:off x="2352635" y="2292251"/>
            <a:ext cx="6395829" cy="147732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zh-CN" altLang="zh-CN" b="1" dirty="0"/>
              <a:t>接口的思想</a:t>
            </a:r>
            <a:r>
              <a:rPr lang="zh-CN" altLang="zh-CN" dirty="0"/>
              <a:t>在于它可以要求某些类有相同名称的方法，但方法的具体</a:t>
            </a:r>
            <a:r>
              <a:rPr lang="zh-CN" altLang="zh-CN" dirty="0" smtClean="0"/>
              <a:t>内容可以</a:t>
            </a:r>
            <a:r>
              <a:rPr lang="zh-CN" altLang="zh-CN" dirty="0"/>
              <a:t>不同，即要求这些类实现接口，以保证这些类一定有接口中所声明的方法（即所谓的方法绑定）。接口在</a:t>
            </a:r>
            <a:r>
              <a:rPr lang="zh-CN" altLang="zh-CN" b="1" dirty="0"/>
              <a:t>要求一些类有相同名称的方法的同时</a:t>
            </a:r>
            <a:r>
              <a:rPr lang="zh-CN" altLang="zh-CN" dirty="0"/>
              <a:t>，</a:t>
            </a:r>
            <a:r>
              <a:rPr lang="zh-CN" altLang="zh-CN" b="1" dirty="0"/>
              <a:t>并不强迫这些类具有相同的父类</a:t>
            </a:r>
            <a:r>
              <a:rPr lang="zh-CN" altLang="zh-CN" b="1" dirty="0" smtClean="0"/>
              <a:t>。</a:t>
            </a:r>
            <a:endParaRPr lang="zh-CN" altLang="en-US" b="1" dirty="0"/>
          </a:p>
        </p:txBody>
      </p:sp>
      <p:sp>
        <p:nvSpPr>
          <p:cNvPr id="12" name="矩形 11"/>
          <p:cNvSpPr/>
          <p:nvPr/>
        </p:nvSpPr>
        <p:spPr>
          <a:xfrm>
            <a:off x="412039" y="4869160"/>
            <a:ext cx="1136850" cy="369332"/>
          </a:xfrm>
          <a:prstGeom prst="rect">
            <a:avLst/>
          </a:prstGeom>
        </p:spPr>
        <p:txBody>
          <a:bodyPr wrap="none">
            <a:spAutoFit/>
          </a:bodyPr>
          <a:lstStyle/>
          <a:p>
            <a:r>
              <a:rPr lang="zh-CN" altLang="en-US" dirty="0"/>
              <a:t> </a:t>
            </a:r>
            <a:r>
              <a:rPr lang="zh-CN" altLang="en-US" dirty="0" smtClean="0"/>
              <a:t>                 </a:t>
            </a:r>
            <a:endParaRPr lang="zh-CN" altLang="en-US" dirty="0"/>
          </a:p>
        </p:txBody>
      </p:sp>
      <p:sp>
        <p:nvSpPr>
          <p:cNvPr id="13" name="矩形 12"/>
          <p:cNvSpPr/>
          <p:nvPr/>
        </p:nvSpPr>
        <p:spPr>
          <a:xfrm>
            <a:off x="1226820" y="5413788"/>
            <a:ext cx="93326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a:hlinkClick r:id="rId2" action="ppaction://hlinkfile"/>
              </a:rPr>
              <a:t>例子</a:t>
            </a:r>
            <a:r>
              <a:rPr lang="en-US" altLang="zh-CN" dirty="0" smtClean="0">
                <a:hlinkClick r:id="rId2" action="ppaction://hlinkfile"/>
              </a:rPr>
              <a:t>16 </a:t>
            </a:r>
            <a:endParaRPr lang="zh-CN" altLang="en-US" dirty="0"/>
          </a:p>
        </p:txBody>
      </p:sp>
      <p:sp>
        <p:nvSpPr>
          <p:cNvPr id="16" name="右箭头 15"/>
          <p:cNvSpPr/>
          <p:nvPr/>
        </p:nvSpPr>
        <p:spPr>
          <a:xfrm>
            <a:off x="2843808" y="5423080"/>
            <a:ext cx="576064"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01744" y="3777080"/>
            <a:ext cx="8346719" cy="923330"/>
          </a:xfrm>
          <a:prstGeom prst="rect">
            <a:avLst/>
          </a:prstGeom>
        </p:spPr>
        <p:txBody>
          <a:bodyPr wrap="square">
            <a:spAutoFit/>
          </a:bodyPr>
          <a:lstStyle/>
          <a:p>
            <a:r>
              <a:rPr lang="zh-CN" altLang="zh-CN" dirty="0"/>
              <a:t>例子</a:t>
            </a:r>
            <a:r>
              <a:rPr lang="en-US" altLang="zh-CN" dirty="0" smtClean="0"/>
              <a:t>16</a:t>
            </a:r>
            <a:r>
              <a:rPr lang="zh-CN" altLang="zh-CN" dirty="0" smtClean="0"/>
              <a:t>要求</a:t>
            </a:r>
            <a:r>
              <a:rPr lang="en-US" altLang="zh-CN" dirty="0" err="1"/>
              <a:t>MotorVehicles</a:t>
            </a:r>
            <a:r>
              <a:rPr lang="zh-CN" altLang="zh-CN" dirty="0" smtClean="0"/>
              <a:t>类的</a:t>
            </a:r>
            <a:r>
              <a:rPr lang="zh-CN" altLang="zh-CN" dirty="0"/>
              <a:t>子类</a:t>
            </a:r>
            <a:r>
              <a:rPr lang="en-US" altLang="zh-CN" dirty="0" smtClean="0"/>
              <a:t>Taxi</a:t>
            </a:r>
            <a:r>
              <a:rPr lang="zh-CN" altLang="zh-CN" dirty="0" smtClean="0"/>
              <a:t>和</a:t>
            </a:r>
            <a:r>
              <a:rPr lang="en-US" altLang="zh-CN" dirty="0" smtClean="0"/>
              <a:t>Bus</a:t>
            </a:r>
            <a:r>
              <a:rPr lang="zh-CN" altLang="zh-CN" dirty="0" smtClean="0"/>
              <a:t>）</a:t>
            </a:r>
            <a:r>
              <a:rPr lang="zh-CN" altLang="zh-CN" dirty="0"/>
              <a:t>必须有名称为</a:t>
            </a:r>
            <a:r>
              <a:rPr lang="en-US" altLang="zh-CN" dirty="0"/>
              <a:t>brake</a:t>
            </a:r>
            <a:r>
              <a:rPr lang="zh-CN" altLang="zh-CN" dirty="0"/>
              <a:t>的</a:t>
            </a:r>
            <a:r>
              <a:rPr lang="zh-CN" altLang="zh-CN" dirty="0" smtClean="0"/>
              <a:t>方法</a:t>
            </a:r>
            <a:r>
              <a:rPr lang="zh-CN" altLang="en-US" dirty="0" smtClean="0"/>
              <a:t>，</a:t>
            </a:r>
            <a:r>
              <a:rPr lang="zh-CN" altLang="zh-CN" dirty="0" smtClean="0"/>
              <a:t>但</a:t>
            </a:r>
            <a:r>
              <a:rPr lang="zh-CN" altLang="zh-CN" dirty="0"/>
              <a:t>额外要求</a:t>
            </a:r>
            <a:r>
              <a:rPr lang="en-US" altLang="zh-CN" dirty="0"/>
              <a:t>Taxi</a:t>
            </a:r>
            <a:r>
              <a:rPr lang="zh-CN" altLang="zh-CN" dirty="0"/>
              <a:t>类有名字为</a:t>
            </a:r>
            <a:r>
              <a:rPr lang="en-US" altLang="zh-CN" dirty="0" err="1"/>
              <a:t>controlAirTemperature</a:t>
            </a:r>
            <a:r>
              <a:rPr lang="zh-CN" altLang="zh-CN" dirty="0"/>
              <a:t>和</a:t>
            </a:r>
            <a:r>
              <a:rPr lang="en-US" altLang="zh-CN" dirty="0"/>
              <a:t>charge</a:t>
            </a:r>
            <a:r>
              <a:rPr lang="zh-CN" altLang="zh-CN" dirty="0"/>
              <a:t>的</a:t>
            </a:r>
            <a:r>
              <a:rPr lang="zh-CN" altLang="zh-CN" dirty="0" smtClean="0"/>
              <a:t>方法），</a:t>
            </a:r>
            <a:r>
              <a:rPr lang="zh-CN" altLang="zh-CN" dirty="0"/>
              <a:t>即要求</a:t>
            </a:r>
            <a:r>
              <a:rPr lang="en-US" altLang="zh-CN" dirty="0"/>
              <a:t>Taxi</a:t>
            </a:r>
            <a:r>
              <a:rPr lang="zh-CN" altLang="zh-CN" dirty="0"/>
              <a:t>实现两个接口，要求客车</a:t>
            </a:r>
            <a:r>
              <a:rPr lang="zh-CN" altLang="zh-CN" dirty="0" smtClean="0"/>
              <a:t>类有名字为</a:t>
            </a:r>
            <a:r>
              <a:rPr lang="en-US" altLang="zh-CN" dirty="0" smtClean="0"/>
              <a:t>charge</a:t>
            </a:r>
            <a:r>
              <a:rPr lang="zh-CN" altLang="zh-CN" dirty="0" smtClean="0"/>
              <a:t>的方法，即要求</a:t>
            </a:r>
            <a:r>
              <a:rPr lang="en-US" altLang="zh-CN" dirty="0" smtClean="0"/>
              <a:t>Bus</a:t>
            </a:r>
            <a:r>
              <a:rPr lang="zh-CN" altLang="zh-CN" dirty="0" smtClean="0"/>
              <a:t>只实现一个接口。</a:t>
            </a:r>
            <a:endParaRPr lang="zh-CN" alt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2367" y="4730388"/>
            <a:ext cx="3456384" cy="1894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85913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553" y="186682"/>
            <a:ext cx="4104456" cy="602928"/>
          </a:xfrm>
        </p:spPr>
        <p:txBody>
          <a:bodyPr>
            <a:normAutofit/>
          </a:bodyPr>
          <a:lstStyle/>
          <a:p>
            <a:pPr lvl="1"/>
            <a:r>
              <a:rPr lang="en-US" altLang="zh-CN" sz="2400" b="1" dirty="0"/>
              <a:t>5.10 </a:t>
            </a:r>
            <a:r>
              <a:rPr lang="zh-CN" altLang="zh-CN" sz="2400" b="1" dirty="0"/>
              <a:t>接口</a:t>
            </a:r>
          </a:p>
        </p:txBody>
      </p:sp>
      <p:sp>
        <p:nvSpPr>
          <p:cNvPr id="4" name="文本占位符 3"/>
          <p:cNvSpPr>
            <a:spLocks noGrp="1"/>
          </p:cNvSpPr>
          <p:nvPr>
            <p:ph type="body" sz="half" idx="2"/>
          </p:nvPr>
        </p:nvSpPr>
        <p:spPr>
          <a:xfrm>
            <a:off x="260907" y="803352"/>
            <a:ext cx="1872208" cy="2600104"/>
          </a:xfrm>
        </p:spPr>
        <p:style>
          <a:lnRef idx="1">
            <a:schemeClr val="accent5"/>
          </a:lnRef>
          <a:fillRef idx="2">
            <a:schemeClr val="accent5"/>
          </a:fillRef>
          <a:effectRef idx="1">
            <a:schemeClr val="accent5"/>
          </a:effectRef>
          <a:fontRef idx="minor">
            <a:schemeClr val="dk1"/>
          </a:fontRef>
        </p:style>
        <p:txBody>
          <a:bodyPr>
            <a:normAutofit/>
          </a:bodyPr>
          <a:lstStyle/>
          <a:p>
            <a:r>
              <a:rPr lang="en-US" altLang="zh-CN" sz="1800" b="1" dirty="0">
                <a:solidFill>
                  <a:srgbClr val="0070C0"/>
                </a:solidFill>
              </a:rPr>
              <a:t>5.10.1 </a:t>
            </a:r>
            <a:r>
              <a:rPr lang="zh-CN" altLang="en-US" sz="1800" b="1" dirty="0">
                <a:solidFill>
                  <a:srgbClr val="0070C0"/>
                </a:solidFill>
              </a:rPr>
              <a:t>接口的定义与使用</a:t>
            </a:r>
          </a:p>
          <a:p>
            <a:r>
              <a:rPr lang="en-US" altLang="zh-CN" sz="1800" b="1" dirty="0">
                <a:solidFill>
                  <a:srgbClr val="0070C0"/>
                </a:solidFill>
              </a:rPr>
              <a:t>5.10.2 </a:t>
            </a:r>
            <a:r>
              <a:rPr lang="zh-CN" altLang="en-US" sz="1800" b="1" dirty="0">
                <a:solidFill>
                  <a:srgbClr val="0070C0"/>
                </a:solidFill>
              </a:rPr>
              <a:t>接口回调</a:t>
            </a:r>
          </a:p>
          <a:p>
            <a:r>
              <a:rPr lang="en-US" altLang="zh-CN" sz="1800" b="1" dirty="0">
                <a:solidFill>
                  <a:srgbClr val="0070C0"/>
                </a:solidFill>
              </a:rPr>
              <a:t>5.10.3 </a:t>
            </a:r>
            <a:r>
              <a:rPr lang="zh-CN" altLang="en-US" sz="1800" b="1" dirty="0">
                <a:solidFill>
                  <a:srgbClr val="0070C0"/>
                </a:solidFill>
              </a:rPr>
              <a:t>理解接口</a:t>
            </a:r>
          </a:p>
          <a:p>
            <a:r>
              <a:rPr lang="en-US" altLang="zh-CN" sz="1800" b="1" dirty="0">
                <a:solidFill>
                  <a:srgbClr val="C00000"/>
                </a:solidFill>
              </a:rPr>
              <a:t>5.10.4 </a:t>
            </a:r>
            <a:r>
              <a:rPr lang="zh-CN" altLang="en-US" sz="1800" b="1" dirty="0">
                <a:solidFill>
                  <a:srgbClr val="C00000"/>
                </a:solidFill>
              </a:rPr>
              <a:t>接口与多态</a:t>
            </a:r>
          </a:p>
          <a:p>
            <a:r>
              <a:rPr lang="en-US" altLang="zh-CN" sz="1800" b="1" dirty="0">
                <a:solidFill>
                  <a:srgbClr val="0070C0"/>
                </a:solidFill>
              </a:rPr>
              <a:t>5.10.5 abstract</a:t>
            </a:r>
            <a:r>
              <a:rPr lang="zh-CN" altLang="en-US" sz="1800" b="1" dirty="0">
                <a:solidFill>
                  <a:srgbClr val="0070C0"/>
                </a:solidFill>
              </a:rPr>
              <a:t>类与接口的比较</a:t>
            </a:r>
            <a:endParaRPr lang="zh-CN" altLang="en-US" dirty="0"/>
          </a:p>
        </p:txBody>
      </p:sp>
      <p:sp>
        <p:nvSpPr>
          <p:cNvPr id="11" name="左箭头 10"/>
          <p:cNvSpPr/>
          <p:nvPr/>
        </p:nvSpPr>
        <p:spPr>
          <a:xfrm>
            <a:off x="2044942" y="2144326"/>
            <a:ext cx="360040"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352634" y="260648"/>
            <a:ext cx="6395829" cy="923330"/>
          </a:xfrm>
          <a:prstGeom prst="rect">
            <a:avLst/>
          </a:prstGeom>
        </p:spPr>
        <p:txBody>
          <a:bodyPr wrap="square">
            <a:spAutoFit/>
          </a:bodyPr>
          <a:lstStyle/>
          <a:p>
            <a:r>
              <a:rPr lang="zh-CN" altLang="zh-CN" dirty="0"/>
              <a:t>接口产生的多态就是指</a:t>
            </a:r>
            <a:r>
              <a:rPr lang="zh-CN" altLang="zh-CN" b="1" dirty="0">
                <a:solidFill>
                  <a:srgbClr val="C00000"/>
                </a:solidFill>
              </a:rPr>
              <a:t>不同的类</a:t>
            </a:r>
            <a:r>
              <a:rPr lang="zh-CN" altLang="zh-CN" dirty="0"/>
              <a:t>在实现同一个接口时可能具有不同的实现方式，那么接口变量在回调接口方法时就可能</a:t>
            </a:r>
            <a:r>
              <a:rPr lang="zh-CN" altLang="zh-CN" b="1" dirty="0">
                <a:solidFill>
                  <a:srgbClr val="C00000"/>
                </a:solidFill>
              </a:rPr>
              <a:t>具有多种形态</a:t>
            </a:r>
          </a:p>
        </p:txBody>
      </p:sp>
      <p:sp>
        <p:nvSpPr>
          <p:cNvPr id="6" name="矩形 5"/>
          <p:cNvSpPr/>
          <p:nvPr/>
        </p:nvSpPr>
        <p:spPr>
          <a:xfrm>
            <a:off x="2442644" y="2071797"/>
            <a:ext cx="6395829"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zh-CN" altLang="zh-CN" dirty="0"/>
              <a:t>利用接口也可以体现程序设计</a:t>
            </a:r>
            <a:r>
              <a:rPr lang="zh-CN" altLang="zh-CN" dirty="0" smtClean="0"/>
              <a:t>的开</a:t>
            </a:r>
            <a:r>
              <a:rPr lang="en-US" altLang="zh-CN" dirty="0"/>
              <a:t>-</a:t>
            </a:r>
            <a:r>
              <a:rPr lang="zh-CN" altLang="zh-CN" dirty="0" smtClean="0"/>
              <a:t>闭原则，</a:t>
            </a:r>
            <a:r>
              <a:rPr lang="zh-CN" altLang="zh-CN" dirty="0"/>
              <a:t>即对扩展开放，对修改关闭。比如，程序的主要设计者可以设计出如</a:t>
            </a:r>
            <a:r>
              <a:rPr lang="zh-CN" altLang="zh-CN" dirty="0" smtClean="0"/>
              <a:t>图的</a:t>
            </a:r>
            <a:r>
              <a:rPr lang="zh-CN" altLang="zh-CN" dirty="0"/>
              <a:t>一种结构关系</a:t>
            </a:r>
            <a:r>
              <a:rPr lang="zh-CN" altLang="zh-CN" dirty="0" smtClean="0"/>
              <a:t>，当</a:t>
            </a:r>
            <a:r>
              <a:rPr lang="zh-CN" altLang="zh-CN" dirty="0"/>
              <a:t>程序再增加实现接口的</a:t>
            </a:r>
            <a:r>
              <a:rPr lang="zh-CN" altLang="zh-CN" dirty="0" smtClean="0"/>
              <a:t>类，</a:t>
            </a:r>
            <a:r>
              <a:rPr lang="zh-CN" altLang="zh-CN" dirty="0"/>
              <a:t>接口变量所在的类不需要做任何修改，就可以回调类重写的接口</a:t>
            </a:r>
            <a:r>
              <a:rPr lang="zh-CN" altLang="zh-CN" dirty="0" smtClean="0"/>
              <a:t>方法</a:t>
            </a:r>
            <a:r>
              <a:rPr lang="zh-CN" altLang="en-US" dirty="0" smtClean="0"/>
              <a:t>。</a:t>
            </a:r>
            <a:endParaRPr lang="zh-CN" altLang="en-US" b="1" dirty="0"/>
          </a:p>
        </p:txBody>
      </p:sp>
      <p:sp>
        <p:nvSpPr>
          <p:cNvPr id="12" name="矩形 11"/>
          <p:cNvSpPr/>
          <p:nvPr/>
        </p:nvSpPr>
        <p:spPr>
          <a:xfrm>
            <a:off x="412039" y="4869160"/>
            <a:ext cx="1136850" cy="369332"/>
          </a:xfrm>
          <a:prstGeom prst="rect">
            <a:avLst/>
          </a:prstGeom>
        </p:spPr>
        <p:txBody>
          <a:bodyPr wrap="none">
            <a:spAutoFit/>
          </a:bodyPr>
          <a:lstStyle/>
          <a:p>
            <a:r>
              <a:rPr lang="zh-CN" altLang="en-US" dirty="0"/>
              <a:t> </a:t>
            </a:r>
            <a:r>
              <a:rPr lang="zh-CN" altLang="en-US" dirty="0" smtClean="0"/>
              <a:t>                 </a:t>
            </a:r>
            <a:endParaRPr lang="zh-CN" altLang="en-US" dirty="0"/>
          </a:p>
        </p:txBody>
      </p:sp>
      <p:sp>
        <p:nvSpPr>
          <p:cNvPr id="13" name="矩形 12"/>
          <p:cNvSpPr/>
          <p:nvPr/>
        </p:nvSpPr>
        <p:spPr>
          <a:xfrm>
            <a:off x="163591" y="4295098"/>
            <a:ext cx="93326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a:t>例子</a:t>
            </a:r>
            <a:r>
              <a:rPr lang="en-US" altLang="zh-CN" dirty="0" smtClean="0"/>
              <a:t>17 </a:t>
            </a:r>
            <a:endParaRPr lang="zh-CN" altLang="en-US" dirty="0"/>
          </a:p>
        </p:txBody>
      </p:sp>
      <p:sp>
        <p:nvSpPr>
          <p:cNvPr id="7" name="矩形 6"/>
          <p:cNvSpPr/>
          <p:nvPr/>
        </p:nvSpPr>
        <p:spPr>
          <a:xfrm>
            <a:off x="2350226" y="1148467"/>
            <a:ext cx="6309201" cy="923330"/>
          </a:xfrm>
          <a:prstGeom prst="rect">
            <a:avLst/>
          </a:prstGeom>
        </p:spPr>
        <p:txBody>
          <a:bodyPr wrap="square">
            <a:spAutoFit/>
          </a:bodyPr>
          <a:lstStyle/>
          <a:p>
            <a:r>
              <a:rPr lang="zh-CN" altLang="en-US" dirty="0"/>
              <a:t>使用接口进行程序设计的核心思想是使用</a:t>
            </a:r>
            <a:r>
              <a:rPr lang="zh-CN" altLang="en-US" b="1" dirty="0"/>
              <a:t>接口回调</a:t>
            </a:r>
            <a:r>
              <a:rPr lang="zh-CN" altLang="en-US" dirty="0"/>
              <a:t>，即接口变量存放实现该接口的类的对象的引用，从而接口变量就可以回调类实现的接口方法</a:t>
            </a:r>
          </a:p>
        </p:txBody>
      </p:sp>
      <p:sp>
        <p:nvSpPr>
          <p:cNvPr id="8" name="矩形 7"/>
          <p:cNvSpPr/>
          <p:nvPr/>
        </p:nvSpPr>
        <p:spPr>
          <a:xfrm>
            <a:off x="290494" y="3651487"/>
            <a:ext cx="1934468" cy="646331"/>
          </a:xfrm>
          <a:prstGeom prst="rect">
            <a:avLst/>
          </a:prstGeom>
        </p:spPr>
        <p:txBody>
          <a:bodyPr wrap="square">
            <a:spAutoFit/>
          </a:bodyPr>
          <a:lstStyle/>
          <a:p>
            <a:r>
              <a:rPr lang="zh-CN" altLang="en-US" dirty="0"/>
              <a:t>例子</a:t>
            </a:r>
            <a:r>
              <a:rPr lang="en-US" altLang="zh-CN" dirty="0"/>
              <a:t>17</a:t>
            </a:r>
            <a:r>
              <a:rPr lang="zh-CN" altLang="en-US" dirty="0" smtClean="0"/>
              <a:t>中设计了一</a:t>
            </a:r>
            <a:r>
              <a:rPr lang="zh-CN" altLang="en-US" dirty="0"/>
              <a:t>个</a:t>
            </a:r>
            <a:r>
              <a:rPr lang="zh-CN" altLang="en-US" dirty="0" smtClean="0"/>
              <a:t>广告牌。</a:t>
            </a:r>
            <a:endParaRPr lang="zh-CN" alt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962" y="3365448"/>
            <a:ext cx="6795993" cy="308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a:xfrm>
            <a:off x="0" y="4869160"/>
            <a:ext cx="2862064" cy="1477328"/>
          </a:xfrm>
          <a:prstGeom prst="rect">
            <a:avLst/>
          </a:prstGeom>
        </p:spPr>
        <p:txBody>
          <a:bodyPr wrap="square">
            <a:spAutoFit/>
          </a:bodyPr>
          <a:lstStyle/>
          <a:p>
            <a:r>
              <a:rPr lang="en-US" altLang="zh-CN" dirty="0">
                <a:hlinkClick r:id="rId3" action="ppaction://hlinkfile"/>
              </a:rPr>
              <a:t>Advertisement.java</a:t>
            </a:r>
            <a:endParaRPr lang="en-US" altLang="zh-CN" dirty="0"/>
          </a:p>
          <a:p>
            <a:r>
              <a:rPr lang="en-US" altLang="zh-CN" dirty="0">
                <a:hlinkClick r:id="rId4" action="ppaction://hlinkfile"/>
              </a:rPr>
              <a:t>AdvertisementBoard.java</a:t>
            </a:r>
            <a:endParaRPr lang="en-US" altLang="zh-CN" dirty="0"/>
          </a:p>
          <a:p>
            <a:r>
              <a:rPr lang="en-US" altLang="zh-CN" dirty="0">
                <a:hlinkClick r:id="rId5" action="ppaction://hlinkfile"/>
              </a:rPr>
              <a:t>PhilipsCorp.java</a:t>
            </a:r>
            <a:endParaRPr lang="en-US" altLang="zh-CN" dirty="0"/>
          </a:p>
          <a:p>
            <a:r>
              <a:rPr lang="en-US" altLang="zh-CN" dirty="0">
                <a:hlinkClick r:id="rId6" action="ppaction://hlinkfile"/>
              </a:rPr>
              <a:t>LenovoCorp.java</a:t>
            </a:r>
            <a:endParaRPr lang="en-US" altLang="zh-CN" dirty="0"/>
          </a:p>
          <a:p>
            <a:r>
              <a:rPr lang="en-US" altLang="zh-CN" dirty="0">
                <a:hlinkClick r:id="rId7" action="ppaction://hlinkfile"/>
              </a:rPr>
              <a:t>Example5_17.java</a:t>
            </a:r>
            <a:endParaRPr lang="zh-CN" altLang="en-US" dirty="0"/>
          </a:p>
        </p:txBody>
      </p:sp>
    </p:spTree>
    <p:extLst>
      <p:ext uri="{BB962C8B-B14F-4D97-AF65-F5344CB8AC3E}">
        <p14:creationId xmlns:p14="http://schemas.microsoft.com/office/powerpoint/2010/main" val="8215053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553" y="186682"/>
            <a:ext cx="4104456" cy="602928"/>
          </a:xfrm>
        </p:spPr>
        <p:txBody>
          <a:bodyPr>
            <a:normAutofit/>
          </a:bodyPr>
          <a:lstStyle/>
          <a:p>
            <a:pPr lvl="1"/>
            <a:r>
              <a:rPr lang="en-US" altLang="zh-CN" sz="2400" b="1" dirty="0"/>
              <a:t>5.10 </a:t>
            </a:r>
            <a:r>
              <a:rPr lang="zh-CN" altLang="zh-CN" sz="2400" b="1" dirty="0"/>
              <a:t>接口</a:t>
            </a:r>
          </a:p>
        </p:txBody>
      </p:sp>
      <p:sp>
        <p:nvSpPr>
          <p:cNvPr id="4" name="文本占位符 3"/>
          <p:cNvSpPr>
            <a:spLocks noGrp="1"/>
          </p:cNvSpPr>
          <p:nvPr>
            <p:ph type="body" sz="half" idx="2"/>
          </p:nvPr>
        </p:nvSpPr>
        <p:spPr>
          <a:xfrm>
            <a:off x="260907" y="803352"/>
            <a:ext cx="1872208" cy="2600104"/>
          </a:xfrm>
        </p:spPr>
        <p:style>
          <a:lnRef idx="1">
            <a:schemeClr val="accent5"/>
          </a:lnRef>
          <a:fillRef idx="2">
            <a:schemeClr val="accent5"/>
          </a:fillRef>
          <a:effectRef idx="1">
            <a:schemeClr val="accent5"/>
          </a:effectRef>
          <a:fontRef idx="minor">
            <a:schemeClr val="dk1"/>
          </a:fontRef>
        </p:style>
        <p:txBody>
          <a:bodyPr>
            <a:normAutofit/>
          </a:bodyPr>
          <a:lstStyle/>
          <a:p>
            <a:r>
              <a:rPr lang="en-US" altLang="zh-CN" sz="1800" b="1" dirty="0">
                <a:solidFill>
                  <a:srgbClr val="0070C0"/>
                </a:solidFill>
              </a:rPr>
              <a:t>5.10.1 </a:t>
            </a:r>
            <a:r>
              <a:rPr lang="zh-CN" altLang="en-US" sz="1800" b="1" dirty="0">
                <a:solidFill>
                  <a:srgbClr val="0070C0"/>
                </a:solidFill>
              </a:rPr>
              <a:t>接口的定义与使用</a:t>
            </a:r>
          </a:p>
          <a:p>
            <a:r>
              <a:rPr lang="en-US" altLang="zh-CN" sz="1800" b="1" dirty="0">
                <a:solidFill>
                  <a:srgbClr val="0070C0"/>
                </a:solidFill>
              </a:rPr>
              <a:t>5.10.2 </a:t>
            </a:r>
            <a:r>
              <a:rPr lang="zh-CN" altLang="en-US" sz="1800" b="1" dirty="0">
                <a:solidFill>
                  <a:srgbClr val="0070C0"/>
                </a:solidFill>
              </a:rPr>
              <a:t>接口回调</a:t>
            </a:r>
          </a:p>
          <a:p>
            <a:r>
              <a:rPr lang="en-US" altLang="zh-CN" sz="1800" b="1" dirty="0">
                <a:solidFill>
                  <a:srgbClr val="0070C0"/>
                </a:solidFill>
              </a:rPr>
              <a:t>5.10.3 </a:t>
            </a:r>
            <a:r>
              <a:rPr lang="zh-CN" altLang="en-US" sz="1800" b="1" dirty="0">
                <a:solidFill>
                  <a:srgbClr val="0070C0"/>
                </a:solidFill>
              </a:rPr>
              <a:t>理解接口</a:t>
            </a:r>
          </a:p>
          <a:p>
            <a:r>
              <a:rPr lang="en-US" altLang="zh-CN" sz="1800" b="1" dirty="0">
                <a:solidFill>
                  <a:srgbClr val="0070C0"/>
                </a:solidFill>
              </a:rPr>
              <a:t>5.10.4 </a:t>
            </a:r>
            <a:r>
              <a:rPr lang="zh-CN" altLang="en-US" sz="1800" b="1" dirty="0">
                <a:solidFill>
                  <a:srgbClr val="0070C0"/>
                </a:solidFill>
              </a:rPr>
              <a:t>接口与多态</a:t>
            </a:r>
          </a:p>
          <a:p>
            <a:r>
              <a:rPr lang="en-US" altLang="zh-CN" sz="1800" b="1" dirty="0">
                <a:solidFill>
                  <a:srgbClr val="C00000"/>
                </a:solidFill>
              </a:rPr>
              <a:t>5.10.5 abstract</a:t>
            </a:r>
            <a:r>
              <a:rPr lang="zh-CN" altLang="en-US" sz="1800" b="1" dirty="0">
                <a:solidFill>
                  <a:srgbClr val="C00000"/>
                </a:solidFill>
              </a:rPr>
              <a:t>类与接口的比较</a:t>
            </a:r>
            <a:endParaRPr lang="zh-CN" altLang="en-US" dirty="0">
              <a:solidFill>
                <a:srgbClr val="C00000"/>
              </a:solidFill>
            </a:endParaRPr>
          </a:p>
        </p:txBody>
      </p:sp>
      <p:sp>
        <p:nvSpPr>
          <p:cNvPr id="11" name="左箭头 10"/>
          <p:cNvSpPr/>
          <p:nvPr/>
        </p:nvSpPr>
        <p:spPr>
          <a:xfrm>
            <a:off x="2082604" y="2852936"/>
            <a:ext cx="360040"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322347" y="836712"/>
            <a:ext cx="6395829" cy="369332"/>
          </a:xfrm>
          <a:prstGeom prst="rect">
            <a:avLst/>
          </a:prstGeom>
        </p:spPr>
        <p:txBody>
          <a:bodyPr wrap="square">
            <a:spAutoFit/>
          </a:bodyPr>
          <a:lstStyle/>
          <a:p>
            <a:r>
              <a:rPr lang="en-US" altLang="zh-CN" dirty="0"/>
              <a:t>1</a:t>
            </a:r>
            <a:r>
              <a:rPr lang="zh-CN" altLang="zh-CN" dirty="0"/>
              <a:t>．</a:t>
            </a:r>
            <a:r>
              <a:rPr lang="en-US" altLang="zh-CN" dirty="0"/>
              <a:t>abstract</a:t>
            </a:r>
            <a:r>
              <a:rPr lang="zh-CN" altLang="zh-CN" dirty="0"/>
              <a:t>类和接口都可以有</a:t>
            </a:r>
            <a:r>
              <a:rPr lang="en-US" altLang="zh-CN" dirty="0"/>
              <a:t>abstract</a:t>
            </a:r>
            <a:r>
              <a:rPr lang="zh-CN" altLang="zh-CN" dirty="0"/>
              <a:t>方法。</a:t>
            </a:r>
          </a:p>
        </p:txBody>
      </p:sp>
      <p:sp>
        <p:nvSpPr>
          <p:cNvPr id="6" name="矩形 5"/>
          <p:cNvSpPr/>
          <p:nvPr/>
        </p:nvSpPr>
        <p:spPr>
          <a:xfrm>
            <a:off x="323528" y="3576498"/>
            <a:ext cx="8496944" cy="2585323"/>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nSpc>
                <a:spcPct val="150000"/>
              </a:lnSpc>
            </a:pPr>
            <a:r>
              <a:rPr lang="en-US" altLang="zh-CN" dirty="0" smtClean="0"/>
              <a:t>         </a:t>
            </a:r>
            <a:r>
              <a:rPr lang="zh-CN" altLang="zh-CN" dirty="0" smtClean="0"/>
              <a:t>在</a:t>
            </a:r>
            <a:r>
              <a:rPr lang="zh-CN" altLang="zh-CN" dirty="0"/>
              <a:t>设计程序时应当根据具体的分析来确定是使用抽象类还是接口。</a:t>
            </a:r>
            <a:r>
              <a:rPr lang="en-US" altLang="zh-CN" dirty="0"/>
              <a:t>abstract</a:t>
            </a:r>
            <a:r>
              <a:rPr lang="zh-CN" altLang="zh-CN" dirty="0"/>
              <a:t>类除了提供重要的需要子类去实现的</a:t>
            </a:r>
            <a:r>
              <a:rPr lang="en-US" altLang="zh-CN" dirty="0"/>
              <a:t>abstract</a:t>
            </a:r>
            <a:r>
              <a:rPr lang="zh-CN" altLang="zh-CN" dirty="0"/>
              <a:t>方法外，也提供了子类可以继承的变量和非</a:t>
            </a:r>
            <a:r>
              <a:rPr lang="en-US" altLang="zh-CN" dirty="0"/>
              <a:t>abstract</a:t>
            </a:r>
            <a:r>
              <a:rPr lang="zh-CN" altLang="zh-CN" dirty="0"/>
              <a:t>方法。如果某个问题需要使用继承才能更好的解决，比如，子类除了需要实现父类的</a:t>
            </a:r>
            <a:r>
              <a:rPr lang="en-US" altLang="zh-CN" dirty="0"/>
              <a:t>abstract</a:t>
            </a:r>
            <a:r>
              <a:rPr lang="zh-CN" altLang="zh-CN" dirty="0"/>
              <a:t>方法，还需要从父类继承一些变量或继承一些重要的非</a:t>
            </a:r>
            <a:r>
              <a:rPr lang="en-US" altLang="zh-CN" dirty="0"/>
              <a:t>abstract</a:t>
            </a:r>
            <a:r>
              <a:rPr lang="zh-CN" altLang="zh-CN" dirty="0"/>
              <a:t>方法，就可以考虑用</a:t>
            </a:r>
            <a:r>
              <a:rPr lang="en-US" altLang="zh-CN" dirty="0"/>
              <a:t>abstract</a:t>
            </a:r>
            <a:r>
              <a:rPr lang="zh-CN" altLang="zh-CN" dirty="0"/>
              <a:t>类。如果某个问题不需要继承，只是需要若干个类给出某些重要的</a:t>
            </a:r>
            <a:r>
              <a:rPr lang="en-US" altLang="zh-CN" dirty="0"/>
              <a:t>abstract</a:t>
            </a:r>
            <a:r>
              <a:rPr lang="zh-CN" altLang="zh-CN" dirty="0"/>
              <a:t>方法的实现细节，就可以考虑使用接口。</a:t>
            </a:r>
          </a:p>
        </p:txBody>
      </p:sp>
      <p:sp>
        <p:nvSpPr>
          <p:cNvPr id="12" name="矩形 11"/>
          <p:cNvSpPr/>
          <p:nvPr/>
        </p:nvSpPr>
        <p:spPr>
          <a:xfrm>
            <a:off x="412039" y="4869160"/>
            <a:ext cx="1136850" cy="369332"/>
          </a:xfrm>
          <a:prstGeom prst="rect">
            <a:avLst/>
          </a:prstGeom>
        </p:spPr>
        <p:txBody>
          <a:bodyPr wrap="none">
            <a:spAutoFit/>
          </a:bodyPr>
          <a:lstStyle/>
          <a:p>
            <a:r>
              <a:rPr lang="zh-CN" altLang="en-US" dirty="0"/>
              <a:t> </a:t>
            </a:r>
            <a:r>
              <a:rPr lang="zh-CN" altLang="en-US" dirty="0" smtClean="0"/>
              <a:t>                 </a:t>
            </a:r>
            <a:endParaRPr lang="zh-CN" altLang="en-US" dirty="0"/>
          </a:p>
        </p:txBody>
      </p:sp>
      <p:sp>
        <p:nvSpPr>
          <p:cNvPr id="5" name="矩形 4"/>
          <p:cNvSpPr/>
          <p:nvPr/>
        </p:nvSpPr>
        <p:spPr>
          <a:xfrm>
            <a:off x="2335492" y="1206044"/>
            <a:ext cx="6628995" cy="646331"/>
          </a:xfrm>
          <a:prstGeom prst="rect">
            <a:avLst/>
          </a:prstGeom>
        </p:spPr>
        <p:txBody>
          <a:bodyPr wrap="square">
            <a:spAutoFit/>
          </a:bodyPr>
          <a:lstStyle/>
          <a:p>
            <a:r>
              <a:rPr lang="en-US" altLang="zh-CN" dirty="0"/>
              <a:t>2</a:t>
            </a:r>
            <a:r>
              <a:rPr lang="zh-CN" altLang="zh-CN" dirty="0"/>
              <a:t>．接口中只可以有常量，不能有变量；而</a:t>
            </a:r>
            <a:r>
              <a:rPr lang="en-US" altLang="zh-CN" dirty="0"/>
              <a:t>abstract</a:t>
            </a:r>
            <a:r>
              <a:rPr lang="zh-CN" altLang="zh-CN" dirty="0"/>
              <a:t>类中即可以有常量也可以有变量。</a:t>
            </a:r>
          </a:p>
        </p:txBody>
      </p:sp>
      <p:sp>
        <p:nvSpPr>
          <p:cNvPr id="10" name="矩形 9"/>
          <p:cNvSpPr/>
          <p:nvPr/>
        </p:nvSpPr>
        <p:spPr>
          <a:xfrm>
            <a:off x="2352634" y="1841344"/>
            <a:ext cx="6467838" cy="923330"/>
          </a:xfrm>
          <a:prstGeom prst="rect">
            <a:avLst/>
          </a:prstGeom>
        </p:spPr>
        <p:txBody>
          <a:bodyPr wrap="square">
            <a:spAutoFit/>
          </a:bodyPr>
          <a:lstStyle/>
          <a:p>
            <a:r>
              <a:rPr lang="en-US" altLang="zh-CN" dirty="0"/>
              <a:t>3</a:t>
            </a:r>
            <a:r>
              <a:rPr lang="zh-CN" altLang="en-US" dirty="0"/>
              <a:t>． </a:t>
            </a:r>
            <a:r>
              <a:rPr lang="en-US" altLang="zh-CN" dirty="0"/>
              <a:t>abstract</a:t>
            </a:r>
            <a:r>
              <a:rPr lang="zh-CN" altLang="en-US" dirty="0"/>
              <a:t>类中也可以非</a:t>
            </a:r>
            <a:r>
              <a:rPr lang="en-US" altLang="zh-CN" dirty="0"/>
              <a:t>abstract</a:t>
            </a:r>
            <a:r>
              <a:rPr lang="zh-CN" altLang="en-US" dirty="0"/>
              <a:t>方法，但不可以有</a:t>
            </a:r>
            <a:r>
              <a:rPr lang="en-US" altLang="zh-CN" dirty="0"/>
              <a:t>default</a:t>
            </a:r>
            <a:r>
              <a:rPr lang="zh-CN" altLang="en-US" dirty="0"/>
              <a:t>实例方法。接口不可以有非</a:t>
            </a:r>
            <a:r>
              <a:rPr lang="en-US" altLang="zh-CN" dirty="0"/>
              <a:t>abstract</a:t>
            </a:r>
            <a:r>
              <a:rPr lang="zh-CN" altLang="en-US" dirty="0"/>
              <a:t>的方法（不是</a:t>
            </a:r>
            <a:r>
              <a:rPr lang="en-US" altLang="zh-CN" dirty="0"/>
              <a:t>default</a:t>
            </a:r>
            <a:r>
              <a:rPr lang="zh-CN" altLang="en-US" dirty="0"/>
              <a:t>方法，还带有方法体的方法），但可以有</a:t>
            </a:r>
            <a:r>
              <a:rPr lang="en-US" altLang="zh-CN" dirty="0"/>
              <a:t>default</a:t>
            </a:r>
            <a:r>
              <a:rPr lang="zh-CN" altLang="en-US" dirty="0"/>
              <a:t>实例方法。</a:t>
            </a:r>
          </a:p>
        </p:txBody>
      </p:sp>
    </p:spTree>
    <p:extLst>
      <p:ext uri="{BB962C8B-B14F-4D97-AF65-F5344CB8AC3E}">
        <p14:creationId xmlns:p14="http://schemas.microsoft.com/office/powerpoint/2010/main" val="38207598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5312" y="116632"/>
            <a:ext cx="2962672" cy="526380"/>
          </a:xfrm>
        </p:spPr>
        <p:txBody>
          <a:bodyPr>
            <a:normAutofit/>
          </a:bodyPr>
          <a:lstStyle/>
          <a:p>
            <a:pPr lvl="1" algn="l" rtl="0">
              <a:spcBef>
                <a:spcPct val="0"/>
              </a:spcBef>
            </a:pPr>
            <a:r>
              <a:rPr lang="en-US" altLang="zh-CN" sz="2400" b="1" dirty="0" smtClean="0"/>
              <a:t>5.11 </a:t>
            </a:r>
            <a:r>
              <a:rPr lang="zh-CN" altLang="zh-CN" sz="2400" b="1" dirty="0" smtClean="0"/>
              <a:t>小结</a:t>
            </a:r>
            <a:endParaRPr lang="zh-CN" altLang="en-US" sz="2400" dirty="0"/>
          </a:p>
        </p:txBody>
      </p:sp>
      <p:sp>
        <p:nvSpPr>
          <p:cNvPr id="7" name="矩形 6"/>
          <p:cNvSpPr/>
          <p:nvPr/>
        </p:nvSpPr>
        <p:spPr>
          <a:xfrm>
            <a:off x="499567" y="764704"/>
            <a:ext cx="8064896" cy="5030864"/>
          </a:xfrm>
          <a:prstGeom prst="rect">
            <a:avLst/>
          </a:prstGeom>
        </p:spPr>
        <p:txBody>
          <a:bodyPr wrap="square">
            <a:spAutoFit/>
          </a:bodyPr>
          <a:lstStyle/>
          <a:p>
            <a:pPr marL="285750" lvl="0" indent="-285750">
              <a:lnSpc>
                <a:spcPct val="150000"/>
              </a:lnSpc>
              <a:buFont typeface="Wingdings" pitchFamily="2" charset="2"/>
              <a:buChar char="u"/>
            </a:pPr>
            <a:r>
              <a:rPr lang="zh-CN" altLang="zh-CN" dirty="0"/>
              <a:t>继承是一种由已有的类创建新类的机制。利用继承，我们可以先创建一个共有属性的一般类，根据该一般类再创建具有特殊属性的新类。</a:t>
            </a:r>
          </a:p>
          <a:p>
            <a:pPr marL="285750" lvl="0" indent="-285750">
              <a:lnSpc>
                <a:spcPct val="150000"/>
              </a:lnSpc>
              <a:buFont typeface="Wingdings" pitchFamily="2" charset="2"/>
              <a:buChar char="u"/>
            </a:pPr>
            <a:r>
              <a:rPr lang="zh-CN" altLang="zh-CN" dirty="0"/>
              <a:t>所谓子类继承父类的成员变量作为自己的一个成员变量，就好像它们是在子类中直接声明一样，可以被子类中自己声明的任何实例方法操作。</a:t>
            </a:r>
          </a:p>
          <a:p>
            <a:pPr marL="285750" lvl="0" indent="-285750">
              <a:lnSpc>
                <a:spcPct val="150000"/>
              </a:lnSpc>
              <a:buFont typeface="Wingdings" pitchFamily="2" charset="2"/>
              <a:buChar char="u"/>
            </a:pPr>
            <a:r>
              <a:rPr lang="zh-CN" altLang="zh-CN" dirty="0"/>
              <a:t>所谓子类继承父类的方法作为子类中的一个方法，就像它们是在子类中直接声明一样，可以被子类中自己声明的任何实例方法调用。</a:t>
            </a:r>
          </a:p>
          <a:p>
            <a:pPr marL="285750" lvl="0" indent="-285750">
              <a:lnSpc>
                <a:spcPct val="150000"/>
              </a:lnSpc>
              <a:buFont typeface="Wingdings" pitchFamily="2" charset="2"/>
              <a:buChar char="u"/>
            </a:pPr>
            <a:r>
              <a:rPr lang="zh-CN" altLang="zh-CN" dirty="0"/>
              <a:t>多态是面向对象编程的又一重要特性。子类可以体现多态，即子类可以根据各自的需要重写的父类的某个方法，子类通过方法的重写可以把父类的状态和行为改变为自身的状态和行为。接口也可以体现多态，即不同的类在实现同一接口时，可以给出不同的实现手段。</a:t>
            </a:r>
          </a:p>
          <a:p>
            <a:pPr marL="285750" indent="-285750">
              <a:lnSpc>
                <a:spcPct val="150000"/>
              </a:lnSpc>
              <a:buFont typeface="Wingdings" pitchFamily="2" charset="2"/>
              <a:buChar char="u"/>
            </a:pPr>
            <a:r>
              <a:rPr lang="zh-CN" altLang="zh-CN" dirty="0"/>
              <a:t>在使用多态设计程序时，要熟练使用上转型对象或接口回调，以便体现程序设计所提倡的“开</a:t>
            </a:r>
            <a:r>
              <a:rPr lang="en-US" altLang="zh-CN" dirty="0"/>
              <a:t>-</a:t>
            </a:r>
            <a:r>
              <a:rPr lang="zh-CN" altLang="zh-CN" dirty="0"/>
              <a:t>闭”原则</a:t>
            </a:r>
            <a:r>
              <a:rPr lang="zh-CN" altLang="zh-CN" dirty="0" smtClean="0"/>
              <a:t>。</a:t>
            </a:r>
            <a:endParaRPr lang="zh-CN" altLang="zh-CN" sz="2400" dirty="0"/>
          </a:p>
        </p:txBody>
      </p:sp>
    </p:spTree>
    <p:extLst>
      <p:ext uri="{BB962C8B-B14F-4D97-AF65-F5344CB8AC3E}">
        <p14:creationId xmlns:p14="http://schemas.microsoft.com/office/powerpoint/2010/main" val="23620211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7760"/>
            <a:ext cx="5436604" cy="1162050"/>
          </a:xfrm>
        </p:spPr>
        <p:txBody>
          <a:bodyPr>
            <a:normAutofit fontScale="90000"/>
          </a:bodyPr>
          <a:lstStyle/>
          <a:p>
            <a:pPr lvl="1" algn="l" rtl="0">
              <a:spcBef>
                <a:spcPct val="0"/>
              </a:spcBef>
            </a:pPr>
            <a:r>
              <a:rPr lang="en-US" altLang="zh-CN" sz="2400" b="1" dirty="0"/>
              <a:t>5.1 </a:t>
            </a:r>
            <a:r>
              <a:rPr lang="zh-CN" altLang="zh-CN" sz="2400" b="1" dirty="0"/>
              <a:t>子类与父类</a:t>
            </a:r>
            <a:br>
              <a:rPr lang="zh-CN" altLang="zh-CN" sz="2400" b="1" dirty="0"/>
            </a:br>
            <a:r>
              <a:rPr lang="zh-CN" altLang="zh-CN" sz="2400" b="1" dirty="0"/>
              <a:t/>
            </a:r>
            <a:br>
              <a:rPr lang="zh-CN" altLang="zh-CN" sz="2400" b="1" dirty="0"/>
            </a:br>
            <a:endParaRPr lang="zh-CN" altLang="en-US" sz="2400" dirty="0"/>
          </a:p>
        </p:txBody>
      </p:sp>
      <p:sp>
        <p:nvSpPr>
          <p:cNvPr id="9" name="矩形 8"/>
          <p:cNvSpPr/>
          <p:nvPr/>
        </p:nvSpPr>
        <p:spPr>
          <a:xfrm>
            <a:off x="2699792" y="116632"/>
            <a:ext cx="6264696" cy="64633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dirty="0" smtClean="0"/>
              <a:t>第</a:t>
            </a:r>
            <a:r>
              <a:rPr lang="en-US" altLang="zh-CN" dirty="0" smtClean="0"/>
              <a:t>5</a:t>
            </a:r>
            <a:r>
              <a:rPr lang="zh-CN" altLang="zh-CN" dirty="0" smtClean="0"/>
              <a:t>章</a:t>
            </a:r>
            <a:r>
              <a:rPr lang="zh-CN" altLang="zh-CN" dirty="0"/>
              <a:t>将讲述两方面的重要内容：类的继承与多态，接口的实现与多态</a:t>
            </a:r>
            <a:endParaRPr lang="zh-CN" altLang="en-US" dirty="0"/>
          </a:p>
        </p:txBody>
      </p:sp>
      <p:sp>
        <p:nvSpPr>
          <p:cNvPr id="10" name="矩形 9"/>
          <p:cNvSpPr/>
          <p:nvPr/>
        </p:nvSpPr>
        <p:spPr>
          <a:xfrm>
            <a:off x="539552" y="1124744"/>
            <a:ext cx="8280920" cy="2585323"/>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zh-CN" altLang="zh-CN" dirty="0"/>
              <a:t>使用关键字</a:t>
            </a:r>
            <a:r>
              <a:rPr lang="en-US" altLang="zh-CN" dirty="0"/>
              <a:t>extends</a:t>
            </a:r>
            <a:r>
              <a:rPr lang="zh-CN" altLang="zh-CN" dirty="0"/>
              <a:t>来声明一个类的子类，格式如下：</a:t>
            </a:r>
          </a:p>
          <a:p>
            <a:r>
              <a:rPr lang="en-US" altLang="zh-CN" dirty="0"/>
              <a:t>class </a:t>
            </a:r>
            <a:r>
              <a:rPr lang="zh-CN" altLang="zh-CN" b="1" dirty="0">
                <a:solidFill>
                  <a:srgbClr val="FF0000"/>
                </a:solidFill>
              </a:rPr>
              <a:t>子类名</a:t>
            </a:r>
            <a:r>
              <a:rPr lang="en-US" altLang="zh-CN" dirty="0"/>
              <a:t> extends </a:t>
            </a:r>
            <a:r>
              <a:rPr lang="zh-CN" altLang="zh-CN" b="1" dirty="0"/>
              <a:t>父类名</a:t>
            </a:r>
            <a:r>
              <a:rPr lang="zh-CN" altLang="zh-CN" dirty="0"/>
              <a:t> </a:t>
            </a:r>
            <a:r>
              <a:rPr lang="en-US" altLang="zh-CN" dirty="0"/>
              <a:t>{</a:t>
            </a:r>
            <a:endParaRPr lang="zh-CN" altLang="zh-CN" dirty="0"/>
          </a:p>
          <a:p>
            <a:r>
              <a:rPr lang="en-US" altLang="zh-CN" dirty="0"/>
              <a:t>… </a:t>
            </a:r>
            <a:endParaRPr lang="zh-CN" altLang="zh-CN" dirty="0"/>
          </a:p>
          <a:p>
            <a:r>
              <a:rPr lang="en-US" altLang="zh-CN" dirty="0"/>
              <a:t>}</a:t>
            </a:r>
            <a:endParaRPr lang="zh-CN" altLang="zh-CN" dirty="0"/>
          </a:p>
          <a:p>
            <a:r>
              <a:rPr lang="zh-CN" altLang="zh-CN" dirty="0"/>
              <a:t>例如：</a:t>
            </a:r>
          </a:p>
          <a:p>
            <a:r>
              <a:rPr lang="en-US" altLang="zh-CN" dirty="0"/>
              <a:t>class </a:t>
            </a:r>
            <a:r>
              <a:rPr lang="en-US" altLang="zh-CN" b="1" dirty="0">
                <a:solidFill>
                  <a:srgbClr val="FF0000"/>
                </a:solidFill>
              </a:rPr>
              <a:t>Student</a:t>
            </a:r>
            <a:r>
              <a:rPr lang="en-US" altLang="zh-CN" dirty="0"/>
              <a:t> extends </a:t>
            </a:r>
            <a:r>
              <a:rPr lang="en-US" altLang="zh-CN" b="1" dirty="0"/>
              <a:t>People</a:t>
            </a:r>
            <a:r>
              <a:rPr lang="en-US" altLang="zh-CN" dirty="0"/>
              <a:t> {</a:t>
            </a:r>
            <a:endParaRPr lang="zh-CN" altLang="zh-CN" dirty="0"/>
          </a:p>
          <a:p>
            <a:r>
              <a:rPr lang="en-US" altLang="zh-CN" dirty="0"/>
              <a:t>… </a:t>
            </a:r>
            <a:endParaRPr lang="zh-CN" altLang="zh-CN" dirty="0"/>
          </a:p>
          <a:p>
            <a:r>
              <a:rPr lang="en-US" altLang="zh-CN" dirty="0"/>
              <a:t>}</a:t>
            </a:r>
            <a:endParaRPr lang="zh-CN" altLang="zh-CN" dirty="0"/>
          </a:p>
          <a:p>
            <a:r>
              <a:rPr lang="zh-CN" altLang="zh-CN" dirty="0"/>
              <a:t>把</a:t>
            </a:r>
            <a:r>
              <a:rPr lang="en-US" altLang="zh-CN" b="1" dirty="0">
                <a:solidFill>
                  <a:srgbClr val="FF0000"/>
                </a:solidFill>
              </a:rPr>
              <a:t>Student</a:t>
            </a:r>
            <a:r>
              <a:rPr lang="zh-CN" altLang="zh-CN" dirty="0"/>
              <a:t>类声明为</a:t>
            </a:r>
            <a:r>
              <a:rPr lang="en-US" altLang="zh-CN" b="1" dirty="0"/>
              <a:t>People</a:t>
            </a:r>
            <a:r>
              <a:rPr lang="zh-CN" altLang="zh-CN" dirty="0"/>
              <a:t>类的子类、</a:t>
            </a:r>
            <a:r>
              <a:rPr lang="en-US" altLang="zh-CN" dirty="0"/>
              <a:t>People</a:t>
            </a:r>
            <a:r>
              <a:rPr lang="zh-CN" altLang="zh-CN" dirty="0"/>
              <a:t>类是</a:t>
            </a:r>
            <a:r>
              <a:rPr lang="en-US" altLang="zh-CN" dirty="0"/>
              <a:t>Student</a:t>
            </a:r>
            <a:r>
              <a:rPr lang="zh-CN" altLang="zh-CN" dirty="0"/>
              <a:t>类的父类</a:t>
            </a:r>
            <a:endParaRPr lang="zh-CN" altLang="en-US" dirty="0"/>
          </a:p>
        </p:txBody>
      </p:sp>
      <p:sp>
        <p:nvSpPr>
          <p:cNvPr id="6" name="矩形 5"/>
          <p:cNvSpPr/>
          <p:nvPr/>
        </p:nvSpPr>
        <p:spPr>
          <a:xfrm>
            <a:off x="539552" y="4077072"/>
            <a:ext cx="6480720" cy="646331"/>
          </a:xfrm>
          <a:prstGeom prst="rect">
            <a:avLst/>
          </a:prstGeom>
        </p:spPr>
        <p:txBody>
          <a:bodyPr wrap="square">
            <a:spAutoFit/>
          </a:bodyPr>
          <a:lstStyle/>
          <a:p>
            <a:r>
              <a:rPr lang="zh-CN" altLang="en-US" dirty="0"/>
              <a:t>如果一个类的声明中没有使用</a:t>
            </a:r>
            <a:r>
              <a:rPr lang="en-US" altLang="zh-CN" dirty="0"/>
              <a:t>extends</a:t>
            </a:r>
            <a:r>
              <a:rPr lang="zh-CN" altLang="en-US" dirty="0"/>
              <a:t>关键字，这个类被系统默认为是</a:t>
            </a:r>
            <a:r>
              <a:rPr lang="en-US" altLang="zh-CN" dirty="0"/>
              <a:t>Object</a:t>
            </a:r>
            <a:r>
              <a:rPr lang="zh-CN" altLang="en-US" dirty="0"/>
              <a:t>的子类。</a:t>
            </a:r>
            <a:r>
              <a:rPr lang="en-US" altLang="zh-CN" dirty="0"/>
              <a:t>Object</a:t>
            </a:r>
            <a:r>
              <a:rPr lang="zh-CN" altLang="en-US" dirty="0"/>
              <a:t>是</a:t>
            </a:r>
            <a:r>
              <a:rPr lang="en-US" altLang="zh-CN" dirty="0" err="1"/>
              <a:t>java.lang</a:t>
            </a:r>
            <a:r>
              <a:rPr lang="zh-CN" altLang="en-US" dirty="0"/>
              <a:t>包中的类。</a:t>
            </a:r>
          </a:p>
        </p:txBody>
      </p:sp>
    </p:spTree>
    <p:extLst>
      <p:ext uri="{BB962C8B-B14F-4D97-AF65-F5344CB8AC3E}">
        <p14:creationId xmlns:p14="http://schemas.microsoft.com/office/powerpoint/2010/main" val="34957806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716138"/>
            <a:ext cx="4104456" cy="602928"/>
          </a:xfrm>
        </p:spPr>
        <p:txBody>
          <a:bodyPr>
            <a:noAutofit/>
          </a:bodyPr>
          <a:lstStyle/>
          <a:p>
            <a:pPr lvl="1" algn="l" rtl="0">
              <a:spcBef>
                <a:spcPct val="0"/>
              </a:spcBef>
            </a:pPr>
            <a:r>
              <a:rPr lang="en-US" altLang="zh-CN" sz="2400" b="1" dirty="0">
                <a:solidFill>
                  <a:srgbClr val="0070C0"/>
                </a:solidFill>
              </a:rPr>
              <a:t>5.2 </a:t>
            </a:r>
            <a:r>
              <a:rPr lang="zh-CN" altLang="zh-CN" sz="2400" b="1" dirty="0">
                <a:solidFill>
                  <a:srgbClr val="0070C0"/>
                </a:solidFill>
              </a:rPr>
              <a:t>子类的</a:t>
            </a:r>
            <a:r>
              <a:rPr lang="zh-CN" altLang="zh-CN" sz="2400" b="1" dirty="0" smtClean="0">
                <a:solidFill>
                  <a:srgbClr val="0070C0"/>
                </a:solidFill>
              </a:rPr>
              <a:t>继承性</a:t>
            </a:r>
            <a:r>
              <a:rPr lang="zh-CN" altLang="zh-CN" sz="2400" b="1" dirty="0">
                <a:solidFill>
                  <a:srgbClr val="0070C0"/>
                </a:solidFill>
              </a:rPr>
              <a:t/>
            </a:r>
            <a:br>
              <a:rPr lang="zh-CN" altLang="zh-CN" sz="2400" b="1" dirty="0">
                <a:solidFill>
                  <a:srgbClr val="0070C0"/>
                </a:solidFill>
              </a:rPr>
            </a:br>
            <a:r>
              <a:rPr lang="zh-CN" altLang="zh-CN" sz="2400" b="1" dirty="0">
                <a:solidFill>
                  <a:srgbClr val="0070C0"/>
                </a:solidFill>
              </a:rPr>
              <a:t/>
            </a:r>
            <a:br>
              <a:rPr lang="zh-CN" altLang="zh-CN" sz="2400" b="1" dirty="0">
                <a:solidFill>
                  <a:srgbClr val="0070C0"/>
                </a:solidFill>
              </a:rPr>
            </a:br>
            <a:endParaRPr lang="zh-CN" altLang="en-US" sz="2400" b="1" dirty="0">
              <a:solidFill>
                <a:srgbClr val="0070C0"/>
              </a:solidFill>
            </a:endParaRPr>
          </a:p>
        </p:txBody>
      </p:sp>
      <p:sp>
        <p:nvSpPr>
          <p:cNvPr id="4" name="文本占位符 3"/>
          <p:cNvSpPr>
            <a:spLocks noGrp="1"/>
          </p:cNvSpPr>
          <p:nvPr>
            <p:ph type="body" sz="half" idx="2"/>
          </p:nvPr>
        </p:nvSpPr>
        <p:spPr>
          <a:xfrm>
            <a:off x="416186" y="663108"/>
            <a:ext cx="1872208" cy="4494084"/>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285750" indent="-285750">
              <a:buFont typeface="Arial" pitchFamily="34" charset="0"/>
              <a:buChar char="•"/>
            </a:pPr>
            <a:r>
              <a:rPr lang="zh-CN" altLang="en-US" sz="1800" b="1" dirty="0" smtClean="0">
                <a:solidFill>
                  <a:srgbClr val="C00000"/>
                </a:solidFill>
              </a:rPr>
              <a:t>继承性</a:t>
            </a:r>
            <a:endParaRPr lang="en-US" altLang="zh-CN" sz="1800" b="1" dirty="0" smtClean="0">
              <a:solidFill>
                <a:srgbClr val="C00000"/>
              </a:solidFill>
            </a:endParaRPr>
          </a:p>
          <a:p>
            <a:endParaRPr lang="en-US" altLang="zh-CN" sz="1800" b="1" dirty="0">
              <a:solidFill>
                <a:srgbClr val="C00000"/>
              </a:solidFill>
            </a:endParaRPr>
          </a:p>
          <a:p>
            <a:endParaRPr lang="en-US" altLang="zh-CN" sz="1800" b="1" dirty="0" smtClean="0">
              <a:solidFill>
                <a:srgbClr val="C00000"/>
              </a:solidFill>
            </a:endParaRPr>
          </a:p>
          <a:p>
            <a:endParaRPr lang="en-US" altLang="zh-CN" sz="1800" b="1" dirty="0">
              <a:solidFill>
                <a:srgbClr val="C00000"/>
              </a:solidFill>
            </a:endParaRPr>
          </a:p>
          <a:p>
            <a:endParaRPr lang="en-US" altLang="zh-CN" sz="1800" b="1" dirty="0" smtClean="0">
              <a:solidFill>
                <a:srgbClr val="C00000"/>
              </a:solidFill>
            </a:endParaRPr>
          </a:p>
          <a:p>
            <a:endParaRPr lang="en-US" altLang="zh-CN" sz="1800" b="1" dirty="0">
              <a:solidFill>
                <a:srgbClr val="C00000"/>
              </a:solidFill>
            </a:endParaRPr>
          </a:p>
          <a:p>
            <a:endParaRPr lang="en-US" altLang="zh-CN" sz="1800" b="1" dirty="0" smtClean="0">
              <a:solidFill>
                <a:srgbClr val="C00000"/>
              </a:solidFill>
            </a:endParaRPr>
          </a:p>
          <a:p>
            <a:r>
              <a:rPr lang="en-US" altLang="zh-CN" sz="1800" b="1" dirty="0" smtClean="0">
                <a:solidFill>
                  <a:srgbClr val="C00000"/>
                </a:solidFill>
              </a:rPr>
              <a:t>5.2.1 </a:t>
            </a:r>
            <a:r>
              <a:rPr lang="zh-CN" altLang="en-US" sz="1800" b="1" dirty="0">
                <a:solidFill>
                  <a:srgbClr val="C00000"/>
                </a:solidFill>
              </a:rPr>
              <a:t>子类和父类在同一包中的</a:t>
            </a:r>
            <a:r>
              <a:rPr lang="zh-CN" altLang="en-US" sz="1800" b="1" dirty="0" smtClean="0">
                <a:solidFill>
                  <a:srgbClr val="C00000"/>
                </a:solidFill>
              </a:rPr>
              <a:t>继承性</a:t>
            </a:r>
          </a:p>
          <a:p>
            <a:r>
              <a:rPr lang="en-US" altLang="zh-CN" sz="1800" b="1" dirty="0" smtClean="0">
                <a:solidFill>
                  <a:srgbClr val="C00000"/>
                </a:solidFill>
              </a:rPr>
              <a:t>5.1.2 </a:t>
            </a:r>
            <a:r>
              <a:rPr lang="zh-CN" altLang="en-US" sz="1800" b="1" dirty="0" smtClean="0">
                <a:solidFill>
                  <a:srgbClr val="C00000"/>
                </a:solidFill>
              </a:rPr>
              <a:t>子类和父类不在同一包中的继承性</a:t>
            </a:r>
          </a:p>
          <a:p>
            <a:r>
              <a:rPr lang="en-US" altLang="zh-CN" sz="1800" b="1" dirty="0" smtClean="0">
                <a:solidFill>
                  <a:srgbClr val="0070C0"/>
                </a:solidFill>
              </a:rPr>
              <a:t>5.1.3 protected</a:t>
            </a:r>
            <a:r>
              <a:rPr lang="zh-CN" altLang="en-US" sz="1800" b="1" dirty="0" smtClean="0">
                <a:solidFill>
                  <a:srgbClr val="0070C0"/>
                </a:solidFill>
              </a:rPr>
              <a:t>的进一步说明</a:t>
            </a:r>
            <a:endParaRPr lang="zh-CN" altLang="en-US" dirty="0">
              <a:solidFill>
                <a:srgbClr val="0070C0"/>
              </a:solidFill>
            </a:endParaRPr>
          </a:p>
        </p:txBody>
      </p:sp>
      <p:sp>
        <p:nvSpPr>
          <p:cNvPr id="9" name="矩形 8"/>
          <p:cNvSpPr/>
          <p:nvPr/>
        </p:nvSpPr>
        <p:spPr>
          <a:xfrm>
            <a:off x="2637538" y="663107"/>
            <a:ext cx="6454434" cy="2031325"/>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zh-CN" altLang="zh-CN" dirty="0"/>
              <a:t>所谓子类继承父类的成员变量作为自己的一个成员变量，</a:t>
            </a:r>
            <a:r>
              <a:rPr lang="zh-CN" altLang="zh-CN" b="1" dirty="0"/>
              <a:t>就好像它们是在子类中直接声明了一样</a:t>
            </a:r>
            <a:r>
              <a:rPr lang="zh-CN" altLang="zh-CN" dirty="0"/>
              <a:t>，可以被子类中自己定义的任何实例方法操作，所谓子类继承父类的方法作为子类中的一个方法，就像它们是</a:t>
            </a:r>
            <a:r>
              <a:rPr lang="zh-CN" altLang="zh-CN" b="1" dirty="0"/>
              <a:t>在子类中直接定义了一样</a:t>
            </a:r>
            <a:r>
              <a:rPr lang="zh-CN" altLang="zh-CN" dirty="0"/>
              <a:t>，可以被子类中自己定义的任何实例方法调用。也就是说，如果</a:t>
            </a:r>
            <a:r>
              <a:rPr lang="zh-CN" altLang="zh-CN" b="1" dirty="0"/>
              <a:t>子类中定义的实例方法不能操作父类的某个成员变量或方法，那么该成员变量或方法就没有被子类继承</a:t>
            </a:r>
            <a:r>
              <a:rPr lang="zh-CN" altLang="zh-CN" dirty="0"/>
              <a:t>。</a:t>
            </a:r>
            <a:endParaRPr lang="zh-CN" altLang="zh-CN" b="1" dirty="0">
              <a:solidFill>
                <a:srgbClr val="0070C0"/>
              </a:solidFill>
            </a:endParaRPr>
          </a:p>
        </p:txBody>
      </p:sp>
      <p:sp>
        <p:nvSpPr>
          <p:cNvPr id="11" name="左箭头 10"/>
          <p:cNvSpPr/>
          <p:nvPr/>
        </p:nvSpPr>
        <p:spPr>
          <a:xfrm>
            <a:off x="2277498" y="692696"/>
            <a:ext cx="360040"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左箭头 11"/>
          <p:cNvSpPr/>
          <p:nvPr/>
        </p:nvSpPr>
        <p:spPr>
          <a:xfrm>
            <a:off x="2292808" y="3068960"/>
            <a:ext cx="360040"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652848" y="2690336"/>
            <a:ext cx="6439124" cy="92333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dirty="0"/>
              <a:t>子</a:t>
            </a:r>
            <a:r>
              <a:rPr lang="zh-CN" altLang="en-US" dirty="0" smtClean="0"/>
              <a:t>类继承父</a:t>
            </a:r>
            <a:r>
              <a:rPr lang="zh-CN" altLang="en-US" dirty="0"/>
              <a:t>类中不是</a:t>
            </a:r>
            <a:r>
              <a:rPr lang="en-US" altLang="zh-CN" dirty="0"/>
              <a:t>private</a:t>
            </a:r>
            <a:r>
              <a:rPr lang="zh-CN" altLang="en-US" dirty="0"/>
              <a:t>的成员变量作为自己的成员变量</a:t>
            </a:r>
            <a:r>
              <a:rPr lang="zh-CN" altLang="en-US" dirty="0" smtClean="0"/>
              <a:t>，继承不是</a:t>
            </a:r>
            <a:r>
              <a:rPr lang="en-US" altLang="zh-CN" dirty="0"/>
              <a:t>private</a:t>
            </a:r>
            <a:r>
              <a:rPr lang="zh-CN" altLang="en-US" dirty="0"/>
              <a:t>的方法作为自己的方法，继承的成员变量或方法的访问权限保持不变。</a:t>
            </a:r>
          </a:p>
        </p:txBody>
      </p:sp>
      <p:sp>
        <p:nvSpPr>
          <p:cNvPr id="13" name="左箭头 12"/>
          <p:cNvSpPr/>
          <p:nvPr/>
        </p:nvSpPr>
        <p:spPr>
          <a:xfrm>
            <a:off x="2292808" y="3994368"/>
            <a:ext cx="360040"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652848" y="3631957"/>
            <a:ext cx="6439124" cy="1200329"/>
          </a:xfrm>
          <a:prstGeom prst="rect">
            <a:avLst/>
          </a:prstGeom>
        </p:spPr>
        <p:txBody>
          <a:bodyPr wrap="square">
            <a:spAutoFit/>
          </a:bodyPr>
          <a:lstStyle/>
          <a:p>
            <a:r>
              <a:rPr lang="zh-CN" altLang="zh-CN" dirty="0"/>
              <a:t>子类</a:t>
            </a:r>
            <a:r>
              <a:rPr lang="zh-CN" altLang="zh-CN" dirty="0" smtClean="0"/>
              <a:t>继承父</a:t>
            </a:r>
            <a:r>
              <a:rPr lang="zh-CN" altLang="zh-CN" dirty="0"/>
              <a:t>类的</a:t>
            </a:r>
            <a:r>
              <a:rPr lang="en-US" altLang="zh-CN" dirty="0"/>
              <a:t>protected</a:t>
            </a:r>
            <a:r>
              <a:rPr lang="zh-CN" altLang="zh-CN" dirty="0"/>
              <a:t>、</a:t>
            </a:r>
            <a:r>
              <a:rPr lang="en-US" altLang="zh-CN" dirty="0"/>
              <a:t>public</a:t>
            </a:r>
            <a:r>
              <a:rPr lang="zh-CN" altLang="zh-CN" dirty="0"/>
              <a:t>成员变量做为子类的成员变量</a:t>
            </a:r>
            <a:r>
              <a:rPr lang="zh-CN" altLang="zh-CN" dirty="0" smtClean="0"/>
              <a:t>，继承父</a:t>
            </a:r>
            <a:r>
              <a:rPr lang="zh-CN" altLang="zh-CN" dirty="0"/>
              <a:t>类的</a:t>
            </a:r>
            <a:r>
              <a:rPr lang="en-US" altLang="zh-CN" dirty="0"/>
              <a:t>protected</a:t>
            </a:r>
            <a:r>
              <a:rPr lang="zh-CN" altLang="zh-CN" dirty="0"/>
              <a:t>、</a:t>
            </a:r>
            <a:r>
              <a:rPr lang="en-US" altLang="zh-CN" dirty="0"/>
              <a:t>public</a:t>
            </a:r>
            <a:r>
              <a:rPr lang="zh-CN" altLang="zh-CN" dirty="0"/>
              <a:t>方法为子类的方法，继承的成员或方法的访问权限保持不变。</a:t>
            </a:r>
            <a:r>
              <a:rPr lang="zh-CN" altLang="zh-CN" b="1" dirty="0"/>
              <a:t>如果子类和父类不在同一个包里，子类不能继承父类的友好变量和友好方法</a:t>
            </a:r>
            <a:r>
              <a:rPr lang="zh-CN" altLang="zh-CN" dirty="0"/>
              <a:t>。</a:t>
            </a:r>
          </a:p>
        </p:txBody>
      </p:sp>
      <p:sp>
        <p:nvSpPr>
          <p:cNvPr id="8" name="矩形 7"/>
          <p:cNvSpPr/>
          <p:nvPr/>
        </p:nvSpPr>
        <p:spPr>
          <a:xfrm>
            <a:off x="452282" y="5564267"/>
            <a:ext cx="763351"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a:t>例子</a:t>
            </a:r>
            <a:r>
              <a:rPr lang="en-US" altLang="zh-CN" dirty="0"/>
              <a:t>1</a:t>
            </a:r>
            <a:endParaRPr lang="zh-CN" altLang="en-US" dirty="0"/>
          </a:p>
        </p:txBody>
      </p:sp>
      <p:sp>
        <p:nvSpPr>
          <p:cNvPr id="15" name="矩形 14"/>
          <p:cNvSpPr/>
          <p:nvPr/>
        </p:nvSpPr>
        <p:spPr>
          <a:xfrm>
            <a:off x="1619672" y="5148768"/>
            <a:ext cx="2160240" cy="1200329"/>
          </a:xfrm>
          <a:prstGeom prst="rect">
            <a:avLst/>
          </a:prstGeom>
        </p:spPr>
        <p:txBody>
          <a:bodyPr wrap="square">
            <a:spAutoFit/>
          </a:bodyPr>
          <a:lstStyle/>
          <a:p>
            <a:r>
              <a:rPr lang="en-US" altLang="zh-CN" dirty="0">
                <a:hlinkClick r:id="rId2" action="ppaction://hlinkfile"/>
              </a:rPr>
              <a:t>Father.java</a:t>
            </a:r>
            <a:endParaRPr lang="en-US" altLang="zh-CN" dirty="0"/>
          </a:p>
          <a:p>
            <a:r>
              <a:rPr lang="en-US" altLang="zh-CN" dirty="0">
                <a:hlinkClick r:id="rId3" action="ppaction://hlinkfile"/>
              </a:rPr>
              <a:t>Son.java</a:t>
            </a:r>
            <a:endParaRPr lang="en-US" altLang="zh-CN" dirty="0"/>
          </a:p>
          <a:p>
            <a:r>
              <a:rPr lang="en-US" altLang="zh-CN" dirty="0">
                <a:hlinkClick r:id="rId4" action="ppaction://hlinkfile"/>
              </a:rPr>
              <a:t>Grandson.java</a:t>
            </a:r>
            <a:endParaRPr lang="en-US" altLang="zh-CN" dirty="0"/>
          </a:p>
          <a:p>
            <a:r>
              <a:rPr lang="en-US" altLang="zh-CN" dirty="0">
                <a:hlinkClick r:id="rId5" action="ppaction://hlinkfile"/>
              </a:rPr>
              <a:t>Example5_1.java</a:t>
            </a:r>
            <a:endParaRPr lang="zh-CN" altLang="en-US" dirty="0"/>
          </a:p>
        </p:txBody>
      </p:sp>
      <p:sp>
        <p:nvSpPr>
          <p:cNvPr id="16" name="右箭头 15"/>
          <p:cNvSpPr/>
          <p:nvPr/>
        </p:nvSpPr>
        <p:spPr>
          <a:xfrm>
            <a:off x="1215633" y="5656598"/>
            <a:ext cx="260023" cy="1846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84476" y="4904827"/>
            <a:ext cx="4907408" cy="1444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43719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716138"/>
            <a:ext cx="4104456" cy="602928"/>
          </a:xfrm>
        </p:spPr>
        <p:txBody>
          <a:bodyPr>
            <a:noAutofit/>
          </a:bodyPr>
          <a:lstStyle/>
          <a:p>
            <a:pPr lvl="1" algn="l" rtl="0">
              <a:spcBef>
                <a:spcPct val="0"/>
              </a:spcBef>
            </a:pPr>
            <a:r>
              <a:rPr lang="en-US" altLang="zh-CN" sz="2400" b="1" dirty="0">
                <a:solidFill>
                  <a:srgbClr val="0070C0"/>
                </a:solidFill>
              </a:rPr>
              <a:t>5.2 </a:t>
            </a:r>
            <a:r>
              <a:rPr lang="zh-CN" altLang="zh-CN" sz="2400" b="1" dirty="0">
                <a:solidFill>
                  <a:srgbClr val="0070C0"/>
                </a:solidFill>
              </a:rPr>
              <a:t>子类的</a:t>
            </a:r>
            <a:r>
              <a:rPr lang="zh-CN" altLang="zh-CN" sz="2400" b="1" dirty="0" smtClean="0">
                <a:solidFill>
                  <a:srgbClr val="0070C0"/>
                </a:solidFill>
              </a:rPr>
              <a:t>继承性</a:t>
            </a:r>
            <a:r>
              <a:rPr lang="zh-CN" altLang="zh-CN" sz="2400" b="1" dirty="0">
                <a:solidFill>
                  <a:srgbClr val="0070C0"/>
                </a:solidFill>
              </a:rPr>
              <a:t/>
            </a:r>
            <a:br>
              <a:rPr lang="zh-CN" altLang="zh-CN" sz="2400" b="1" dirty="0">
                <a:solidFill>
                  <a:srgbClr val="0070C0"/>
                </a:solidFill>
              </a:rPr>
            </a:br>
            <a:r>
              <a:rPr lang="zh-CN" altLang="zh-CN" sz="2400" b="1" dirty="0">
                <a:solidFill>
                  <a:srgbClr val="0070C0"/>
                </a:solidFill>
              </a:rPr>
              <a:t/>
            </a:r>
            <a:br>
              <a:rPr lang="zh-CN" altLang="zh-CN" sz="2400" b="1" dirty="0">
                <a:solidFill>
                  <a:srgbClr val="0070C0"/>
                </a:solidFill>
              </a:rPr>
            </a:br>
            <a:endParaRPr lang="zh-CN" altLang="en-US" sz="2400" b="1" dirty="0">
              <a:solidFill>
                <a:srgbClr val="0070C0"/>
              </a:solidFill>
            </a:endParaRPr>
          </a:p>
        </p:txBody>
      </p:sp>
      <p:sp>
        <p:nvSpPr>
          <p:cNvPr id="4" name="文本占位符 3"/>
          <p:cNvSpPr>
            <a:spLocks noGrp="1"/>
          </p:cNvSpPr>
          <p:nvPr>
            <p:ph type="body" sz="half" idx="2"/>
          </p:nvPr>
        </p:nvSpPr>
        <p:spPr>
          <a:xfrm>
            <a:off x="416186" y="663108"/>
            <a:ext cx="1872208" cy="2513864"/>
          </a:xfrm>
        </p:spPr>
        <p:style>
          <a:lnRef idx="1">
            <a:schemeClr val="accent5"/>
          </a:lnRef>
          <a:fillRef idx="2">
            <a:schemeClr val="accent5"/>
          </a:fillRef>
          <a:effectRef idx="1">
            <a:schemeClr val="accent5"/>
          </a:effectRef>
          <a:fontRef idx="minor">
            <a:schemeClr val="dk1"/>
          </a:fontRef>
        </p:style>
        <p:txBody>
          <a:bodyPr>
            <a:normAutofit/>
          </a:bodyPr>
          <a:lstStyle/>
          <a:p>
            <a:r>
              <a:rPr lang="en-US" altLang="zh-CN" sz="1800" b="1" dirty="0" smtClean="0">
                <a:solidFill>
                  <a:srgbClr val="0070C0"/>
                </a:solidFill>
              </a:rPr>
              <a:t>5.2.1 </a:t>
            </a:r>
            <a:r>
              <a:rPr lang="zh-CN" altLang="en-US" sz="1800" b="1" dirty="0">
                <a:solidFill>
                  <a:srgbClr val="0070C0"/>
                </a:solidFill>
              </a:rPr>
              <a:t>子类和父类在同一包中的</a:t>
            </a:r>
            <a:r>
              <a:rPr lang="zh-CN" altLang="en-US" sz="1800" b="1" dirty="0" smtClean="0">
                <a:solidFill>
                  <a:srgbClr val="0070C0"/>
                </a:solidFill>
              </a:rPr>
              <a:t>继承性</a:t>
            </a:r>
          </a:p>
          <a:p>
            <a:r>
              <a:rPr lang="en-US" altLang="zh-CN" sz="1800" b="1" dirty="0" smtClean="0">
                <a:solidFill>
                  <a:srgbClr val="0070C0"/>
                </a:solidFill>
              </a:rPr>
              <a:t>5.1.2 </a:t>
            </a:r>
            <a:r>
              <a:rPr lang="zh-CN" altLang="en-US" sz="1800" b="1" dirty="0" smtClean="0">
                <a:solidFill>
                  <a:srgbClr val="0070C0"/>
                </a:solidFill>
              </a:rPr>
              <a:t>子类和父类不在同一包中的继承性</a:t>
            </a:r>
          </a:p>
          <a:p>
            <a:r>
              <a:rPr lang="en-US" altLang="zh-CN" sz="1800" b="1" dirty="0" smtClean="0">
                <a:solidFill>
                  <a:srgbClr val="C00000"/>
                </a:solidFill>
              </a:rPr>
              <a:t>5.1.3 protected</a:t>
            </a:r>
            <a:r>
              <a:rPr lang="zh-CN" altLang="en-US" sz="1800" b="1" dirty="0" smtClean="0">
                <a:solidFill>
                  <a:srgbClr val="C00000"/>
                </a:solidFill>
              </a:rPr>
              <a:t>的进一步说明</a:t>
            </a:r>
            <a:endParaRPr lang="zh-CN" altLang="en-US" dirty="0">
              <a:solidFill>
                <a:srgbClr val="C00000"/>
              </a:solidFill>
            </a:endParaRPr>
          </a:p>
        </p:txBody>
      </p:sp>
      <p:sp>
        <p:nvSpPr>
          <p:cNvPr id="12" name="左箭头 11"/>
          <p:cNvSpPr/>
          <p:nvPr/>
        </p:nvSpPr>
        <p:spPr>
          <a:xfrm>
            <a:off x="2292808" y="2636912"/>
            <a:ext cx="360040"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472828" y="692696"/>
            <a:ext cx="5843588" cy="1200329"/>
          </a:xfrm>
          <a:prstGeom prst="rect">
            <a:avLst/>
          </a:prstGeom>
        </p:spPr>
        <p:txBody>
          <a:bodyPr wrap="square">
            <a:spAutoFit/>
          </a:bodyPr>
          <a:lstStyle/>
          <a:p>
            <a:r>
              <a:rPr lang="zh-CN" altLang="en-US" dirty="0"/>
              <a:t>类</a:t>
            </a:r>
            <a:r>
              <a:rPr lang="en-US" altLang="zh-CN" dirty="0"/>
              <a:t>A</a:t>
            </a:r>
            <a:r>
              <a:rPr lang="zh-CN" altLang="en-US" dirty="0"/>
              <a:t>中的</a:t>
            </a:r>
            <a:r>
              <a:rPr lang="en-US" altLang="zh-CN" dirty="0"/>
              <a:t>protected</a:t>
            </a:r>
            <a:r>
              <a:rPr lang="zh-CN" altLang="en-US" dirty="0"/>
              <a:t>成员变量和方法可以</a:t>
            </a:r>
            <a:r>
              <a:rPr lang="zh-CN" altLang="en-US" b="1" dirty="0"/>
              <a:t>被它的直接子类和间接子类</a:t>
            </a:r>
            <a:r>
              <a:rPr lang="zh-CN" altLang="en-US" b="1" dirty="0" smtClean="0"/>
              <a:t>继承（</a:t>
            </a:r>
            <a:r>
              <a:rPr lang="zh-CN" altLang="en-US" b="1" dirty="0" smtClean="0">
                <a:solidFill>
                  <a:srgbClr val="C00000"/>
                </a:solidFill>
              </a:rPr>
              <a:t>不要求同包</a:t>
            </a:r>
            <a:r>
              <a:rPr lang="zh-CN" altLang="en-US" b="1" dirty="0" smtClean="0"/>
              <a:t>）</a:t>
            </a:r>
            <a:r>
              <a:rPr lang="zh-CN" altLang="en-US" dirty="0" smtClean="0"/>
              <a:t>，</a:t>
            </a:r>
            <a:r>
              <a:rPr lang="zh-CN" altLang="en-US" dirty="0"/>
              <a:t>比如</a:t>
            </a:r>
            <a:r>
              <a:rPr lang="en-US" altLang="zh-CN" dirty="0"/>
              <a:t>B</a:t>
            </a:r>
            <a:r>
              <a:rPr lang="zh-CN" altLang="en-US" dirty="0"/>
              <a:t>是</a:t>
            </a:r>
            <a:r>
              <a:rPr lang="en-US" altLang="zh-CN" dirty="0"/>
              <a:t>A</a:t>
            </a:r>
            <a:r>
              <a:rPr lang="zh-CN" altLang="en-US" dirty="0"/>
              <a:t>的子类，</a:t>
            </a:r>
            <a:r>
              <a:rPr lang="en-US" altLang="zh-CN" dirty="0"/>
              <a:t>C</a:t>
            </a:r>
            <a:r>
              <a:rPr lang="zh-CN" altLang="en-US" dirty="0"/>
              <a:t>是</a:t>
            </a:r>
            <a:r>
              <a:rPr lang="en-US" altLang="zh-CN" dirty="0"/>
              <a:t>B</a:t>
            </a:r>
            <a:r>
              <a:rPr lang="zh-CN" altLang="en-US" dirty="0"/>
              <a:t>的子类，</a:t>
            </a:r>
            <a:r>
              <a:rPr lang="en-US" altLang="zh-CN" dirty="0"/>
              <a:t>D</a:t>
            </a:r>
            <a:r>
              <a:rPr lang="zh-CN" altLang="en-US" dirty="0"/>
              <a:t>又是</a:t>
            </a:r>
            <a:r>
              <a:rPr lang="en-US" altLang="zh-CN" dirty="0"/>
              <a:t>C</a:t>
            </a:r>
            <a:r>
              <a:rPr lang="zh-CN" altLang="en-US" dirty="0"/>
              <a:t>的子类，那么</a:t>
            </a:r>
            <a:r>
              <a:rPr lang="en-US" altLang="zh-CN" dirty="0"/>
              <a:t>B</a:t>
            </a:r>
            <a:r>
              <a:rPr lang="zh-CN" altLang="en-US" dirty="0"/>
              <a:t>、</a:t>
            </a:r>
            <a:r>
              <a:rPr lang="en-US" altLang="zh-CN" dirty="0"/>
              <a:t>C</a:t>
            </a:r>
            <a:r>
              <a:rPr lang="zh-CN" altLang="en-US" dirty="0"/>
              <a:t>和</a:t>
            </a:r>
            <a:r>
              <a:rPr lang="en-US" altLang="zh-CN" dirty="0"/>
              <a:t>D</a:t>
            </a:r>
            <a:r>
              <a:rPr lang="zh-CN" altLang="en-US" dirty="0"/>
              <a:t>类都继承了</a:t>
            </a:r>
            <a:r>
              <a:rPr lang="en-US" altLang="zh-CN" dirty="0"/>
              <a:t>A</a:t>
            </a:r>
            <a:r>
              <a:rPr lang="zh-CN" altLang="en-US" dirty="0"/>
              <a:t>类的</a:t>
            </a:r>
            <a:r>
              <a:rPr lang="en-US" altLang="zh-CN" dirty="0"/>
              <a:t>protected</a:t>
            </a:r>
            <a:r>
              <a:rPr lang="zh-CN" altLang="en-US" dirty="0"/>
              <a:t>成员变量和方法。</a:t>
            </a:r>
          </a:p>
        </p:txBody>
      </p:sp>
      <p:sp>
        <p:nvSpPr>
          <p:cNvPr id="7" name="矩形 6"/>
          <p:cNvSpPr/>
          <p:nvPr/>
        </p:nvSpPr>
        <p:spPr>
          <a:xfrm>
            <a:off x="2652848" y="2175247"/>
            <a:ext cx="5904656" cy="923330"/>
          </a:xfrm>
          <a:prstGeom prst="rect">
            <a:avLst/>
          </a:prstGeom>
        </p:spPr>
        <p:txBody>
          <a:bodyPr wrap="square">
            <a:spAutoFit/>
          </a:bodyPr>
          <a:lstStyle/>
          <a:p>
            <a:r>
              <a:rPr lang="zh-CN" altLang="en-US" dirty="0"/>
              <a:t>比如在</a:t>
            </a:r>
            <a:r>
              <a:rPr lang="en-US" altLang="zh-CN" dirty="0"/>
              <a:t>Other</a:t>
            </a:r>
            <a:r>
              <a:rPr lang="zh-CN" altLang="en-US" dirty="0"/>
              <a:t>类中用</a:t>
            </a:r>
            <a:r>
              <a:rPr lang="en-US" altLang="zh-CN" dirty="0"/>
              <a:t>D</a:t>
            </a:r>
            <a:r>
              <a:rPr lang="zh-CN" altLang="en-US" dirty="0"/>
              <a:t>类创建了一个对象</a:t>
            </a:r>
            <a:r>
              <a:rPr lang="en-US" altLang="zh-CN" dirty="0"/>
              <a:t>object</a:t>
            </a:r>
            <a:r>
              <a:rPr lang="zh-CN" altLang="en-US" dirty="0"/>
              <a:t>，该对象</a:t>
            </a:r>
            <a:r>
              <a:rPr lang="zh-CN" altLang="en-US" dirty="0" smtClean="0"/>
              <a:t>通过 </a:t>
            </a:r>
            <a:r>
              <a:rPr lang="en-US" altLang="zh-CN" dirty="0" smtClean="0"/>
              <a:t>.  </a:t>
            </a:r>
            <a:r>
              <a:rPr lang="zh-CN" altLang="en-US" dirty="0" smtClean="0"/>
              <a:t>运算符</a:t>
            </a:r>
            <a:r>
              <a:rPr lang="zh-CN" altLang="en-US" dirty="0"/>
              <a:t>访问</a:t>
            </a:r>
            <a:r>
              <a:rPr lang="en-US" altLang="zh-CN" dirty="0"/>
              <a:t>protected</a:t>
            </a:r>
            <a:r>
              <a:rPr lang="zh-CN" altLang="en-US" dirty="0"/>
              <a:t>变量和</a:t>
            </a:r>
            <a:r>
              <a:rPr lang="en-US" altLang="zh-CN" dirty="0"/>
              <a:t>protected</a:t>
            </a:r>
            <a:r>
              <a:rPr lang="zh-CN" altLang="en-US" dirty="0"/>
              <a:t>方法的权限如下列（</a:t>
            </a:r>
            <a:r>
              <a:rPr lang="en-US" altLang="zh-CN" dirty="0"/>
              <a:t>a</a:t>
            </a:r>
            <a:r>
              <a:rPr lang="zh-CN" altLang="en-US" dirty="0"/>
              <a:t>）、（</a:t>
            </a:r>
            <a:r>
              <a:rPr lang="en-US" altLang="zh-CN" dirty="0"/>
              <a:t>b</a:t>
            </a:r>
            <a:r>
              <a:rPr lang="zh-CN" altLang="en-US" dirty="0"/>
              <a:t>）所</a:t>
            </a:r>
            <a:r>
              <a:rPr lang="zh-CN" altLang="en-US" dirty="0" smtClean="0"/>
              <a:t>述：</a:t>
            </a:r>
            <a:endParaRPr lang="zh-CN" altLang="en-US" dirty="0"/>
          </a:p>
        </p:txBody>
      </p:sp>
      <p:sp>
        <p:nvSpPr>
          <p:cNvPr id="10" name="矩形 9"/>
          <p:cNvSpPr/>
          <p:nvPr/>
        </p:nvSpPr>
        <p:spPr>
          <a:xfrm>
            <a:off x="366848" y="3356992"/>
            <a:ext cx="8525632" cy="1477328"/>
          </a:xfrm>
          <a:prstGeom prst="rect">
            <a:avLst/>
          </a:prstGeom>
        </p:spPr>
        <p:txBody>
          <a:bodyPr wrap="square">
            <a:spAutoFit/>
          </a:bodyPr>
          <a:lstStyle/>
          <a:p>
            <a:r>
              <a:rPr lang="zh-CN" altLang="en-US" dirty="0" smtClean="0"/>
              <a:t>（</a:t>
            </a:r>
            <a:r>
              <a:rPr lang="en-US" altLang="zh-CN" dirty="0" smtClean="0"/>
              <a:t>a</a:t>
            </a:r>
            <a:r>
              <a:rPr lang="zh-CN" altLang="zh-CN" dirty="0"/>
              <a:t>）对于子类</a:t>
            </a:r>
            <a:r>
              <a:rPr lang="en-US" altLang="zh-CN" dirty="0"/>
              <a:t>D</a:t>
            </a:r>
            <a:r>
              <a:rPr lang="zh-CN" altLang="zh-CN" dirty="0" smtClean="0"/>
              <a:t>中</a:t>
            </a:r>
            <a:r>
              <a:rPr lang="zh-CN" altLang="en-US" dirty="0" smtClean="0"/>
              <a:t>自己</a:t>
            </a:r>
            <a:r>
              <a:rPr lang="zh-CN" altLang="zh-CN" dirty="0" smtClean="0"/>
              <a:t>声明</a:t>
            </a:r>
            <a:r>
              <a:rPr lang="zh-CN" altLang="zh-CN" dirty="0"/>
              <a:t>的</a:t>
            </a:r>
            <a:r>
              <a:rPr lang="en-US" altLang="zh-CN" dirty="0"/>
              <a:t>protected</a:t>
            </a:r>
            <a:r>
              <a:rPr lang="zh-CN" altLang="zh-CN" dirty="0"/>
              <a:t>成员变量和方法，如果</a:t>
            </a:r>
            <a:r>
              <a:rPr lang="en-US" altLang="zh-CN" dirty="0"/>
              <a:t>object</a:t>
            </a:r>
            <a:r>
              <a:rPr lang="zh-CN" altLang="zh-CN" dirty="0"/>
              <a:t>要</a:t>
            </a:r>
            <a:r>
              <a:rPr lang="zh-CN" altLang="zh-CN" dirty="0" smtClean="0"/>
              <a:t>访问</a:t>
            </a:r>
            <a:r>
              <a:rPr lang="en-US" altLang="zh-CN" dirty="0" smtClean="0"/>
              <a:t>protected</a:t>
            </a:r>
            <a:r>
              <a:rPr lang="zh-CN" altLang="zh-CN" dirty="0"/>
              <a:t>成员变量和方法，只要</a:t>
            </a:r>
            <a:r>
              <a:rPr lang="en-US" altLang="zh-CN" dirty="0"/>
              <a:t>Other</a:t>
            </a:r>
            <a:r>
              <a:rPr lang="zh-CN" altLang="zh-CN" dirty="0"/>
              <a:t>类和</a:t>
            </a:r>
            <a:r>
              <a:rPr lang="en-US" altLang="zh-CN" dirty="0"/>
              <a:t>D</a:t>
            </a:r>
            <a:r>
              <a:rPr lang="zh-CN" altLang="zh-CN" dirty="0"/>
              <a:t>类在同一个包中就可以了。</a:t>
            </a:r>
          </a:p>
          <a:p>
            <a:r>
              <a:rPr lang="zh-CN" altLang="zh-CN" dirty="0"/>
              <a:t>（</a:t>
            </a:r>
            <a:r>
              <a:rPr lang="en-US" altLang="zh-CN" dirty="0"/>
              <a:t>b</a:t>
            </a:r>
            <a:r>
              <a:rPr lang="zh-CN" altLang="zh-CN" dirty="0"/>
              <a:t>）如果子类</a:t>
            </a:r>
            <a:r>
              <a:rPr lang="en-US" altLang="zh-CN" dirty="0"/>
              <a:t>D</a:t>
            </a:r>
            <a:r>
              <a:rPr lang="zh-CN" altLang="zh-CN" dirty="0"/>
              <a:t>的对象的</a:t>
            </a:r>
            <a:r>
              <a:rPr lang="en-US" altLang="zh-CN" dirty="0"/>
              <a:t>protected</a:t>
            </a:r>
            <a:r>
              <a:rPr lang="zh-CN" altLang="zh-CN" dirty="0"/>
              <a:t>成员变量或</a:t>
            </a:r>
            <a:r>
              <a:rPr lang="en-US" altLang="zh-CN" dirty="0"/>
              <a:t>protected</a:t>
            </a:r>
            <a:r>
              <a:rPr lang="zh-CN" altLang="zh-CN" dirty="0"/>
              <a:t>方法</a:t>
            </a:r>
            <a:r>
              <a:rPr lang="zh-CN" altLang="zh-CN" b="1" dirty="0"/>
              <a:t>是从父类继承的</a:t>
            </a:r>
            <a:r>
              <a:rPr lang="zh-CN" altLang="zh-CN" dirty="0"/>
              <a:t>，那么</a:t>
            </a:r>
            <a:r>
              <a:rPr lang="zh-CN" altLang="zh-CN" b="1" dirty="0"/>
              <a:t>就要一直追溯到该</a:t>
            </a:r>
            <a:r>
              <a:rPr lang="en-US" altLang="zh-CN" b="1" dirty="0"/>
              <a:t>protected</a:t>
            </a:r>
            <a:r>
              <a:rPr lang="zh-CN" altLang="zh-CN" b="1" dirty="0"/>
              <a:t>成员变量或方法的“祖先”类</a:t>
            </a:r>
            <a:r>
              <a:rPr lang="zh-CN" altLang="zh-CN" dirty="0"/>
              <a:t>，即</a:t>
            </a:r>
            <a:r>
              <a:rPr lang="en-US" altLang="zh-CN" dirty="0"/>
              <a:t>A</a:t>
            </a:r>
            <a:r>
              <a:rPr lang="zh-CN" altLang="zh-CN" dirty="0"/>
              <a:t>类，如果</a:t>
            </a:r>
            <a:r>
              <a:rPr lang="en-US" altLang="zh-CN" b="1" dirty="0"/>
              <a:t>Other</a:t>
            </a:r>
            <a:r>
              <a:rPr lang="zh-CN" altLang="zh-CN" b="1" dirty="0"/>
              <a:t>类和</a:t>
            </a:r>
            <a:r>
              <a:rPr lang="en-US" altLang="zh-CN" b="1" dirty="0"/>
              <a:t>A</a:t>
            </a:r>
            <a:r>
              <a:rPr lang="zh-CN" altLang="zh-CN" b="1" dirty="0"/>
              <a:t>类在同一个包中</a:t>
            </a:r>
            <a:r>
              <a:rPr lang="zh-CN" altLang="zh-CN" dirty="0"/>
              <a:t>，</a:t>
            </a:r>
            <a:r>
              <a:rPr lang="en-US" altLang="zh-CN" dirty="0"/>
              <a:t>object</a:t>
            </a:r>
            <a:r>
              <a:rPr lang="zh-CN" altLang="zh-CN" dirty="0"/>
              <a:t>对象能访问继承的</a:t>
            </a:r>
            <a:r>
              <a:rPr lang="en-US" altLang="zh-CN" dirty="0"/>
              <a:t>protected</a:t>
            </a:r>
            <a:r>
              <a:rPr lang="zh-CN" altLang="zh-CN" dirty="0"/>
              <a:t>变量和</a:t>
            </a:r>
            <a:r>
              <a:rPr lang="en-US" altLang="zh-CN" dirty="0"/>
              <a:t>protected</a:t>
            </a:r>
            <a:r>
              <a:rPr lang="zh-CN" altLang="zh-CN" dirty="0"/>
              <a:t>方法。</a:t>
            </a:r>
          </a:p>
        </p:txBody>
      </p:sp>
    </p:spTree>
    <p:extLst>
      <p:ext uri="{BB962C8B-B14F-4D97-AF65-F5344CB8AC3E}">
        <p14:creationId xmlns:p14="http://schemas.microsoft.com/office/powerpoint/2010/main" val="2078673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553" y="841799"/>
            <a:ext cx="4104456" cy="602928"/>
          </a:xfrm>
        </p:spPr>
        <p:txBody>
          <a:bodyPr>
            <a:normAutofit fontScale="90000"/>
          </a:bodyPr>
          <a:lstStyle/>
          <a:p>
            <a:pPr lvl="1" algn="l" rtl="0">
              <a:spcBef>
                <a:spcPct val="0"/>
              </a:spcBef>
            </a:pPr>
            <a:r>
              <a:rPr lang="en-US" altLang="zh-CN" sz="2700" b="1" dirty="0"/>
              <a:t>5.3 </a:t>
            </a:r>
            <a:r>
              <a:rPr lang="zh-CN" altLang="zh-CN" sz="2700" b="1" dirty="0"/>
              <a:t>子类对象的构造过程</a:t>
            </a:r>
            <a:br>
              <a:rPr lang="zh-CN" altLang="zh-CN" sz="2700" b="1" dirty="0"/>
            </a:br>
            <a:r>
              <a:rPr lang="zh-CN" altLang="zh-CN" sz="2400" b="1" dirty="0"/>
              <a:t/>
            </a:r>
            <a:br>
              <a:rPr lang="zh-CN" altLang="zh-CN" sz="2400" b="1" dirty="0"/>
            </a:br>
            <a:r>
              <a:rPr lang="zh-CN" altLang="zh-CN" sz="2400" b="1" dirty="0"/>
              <a:t/>
            </a:r>
            <a:br>
              <a:rPr lang="zh-CN" altLang="zh-CN" sz="2400" b="1" dirty="0"/>
            </a:br>
            <a:endParaRPr lang="zh-CN" altLang="en-US" sz="2400" dirty="0"/>
          </a:p>
        </p:txBody>
      </p:sp>
      <p:sp>
        <p:nvSpPr>
          <p:cNvPr id="9" name="矩形 8"/>
          <p:cNvSpPr/>
          <p:nvPr/>
        </p:nvSpPr>
        <p:spPr>
          <a:xfrm>
            <a:off x="378991" y="548680"/>
            <a:ext cx="8352928" cy="92333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zh-CN" altLang="zh-CN" dirty="0"/>
              <a:t>子类的构造</a:t>
            </a:r>
            <a:r>
              <a:rPr lang="zh-CN" altLang="zh-CN" dirty="0" smtClean="0"/>
              <a:t>方法</a:t>
            </a:r>
            <a:r>
              <a:rPr lang="zh-CN" altLang="en-US" dirty="0" smtClean="0"/>
              <a:t>中</a:t>
            </a:r>
            <a:r>
              <a:rPr lang="zh-CN" altLang="zh-CN" b="1" dirty="0" smtClean="0"/>
              <a:t>总是</a:t>
            </a:r>
            <a:r>
              <a:rPr lang="zh-CN" altLang="zh-CN" b="1" dirty="0"/>
              <a:t>先调用父类的某个构造方法</a:t>
            </a:r>
            <a:r>
              <a:rPr lang="zh-CN" altLang="zh-CN" dirty="0"/>
              <a:t>，也就是说，如果子类的构造</a:t>
            </a:r>
            <a:r>
              <a:rPr lang="zh-CN" altLang="zh-CN" dirty="0" smtClean="0"/>
              <a:t>方法</a:t>
            </a:r>
            <a:r>
              <a:rPr lang="zh-CN" altLang="en-US" dirty="0" smtClean="0"/>
              <a:t>中</a:t>
            </a:r>
            <a:r>
              <a:rPr lang="zh-CN" altLang="zh-CN" dirty="0" smtClean="0"/>
              <a:t>没有</a:t>
            </a:r>
            <a:r>
              <a:rPr lang="zh-CN" altLang="zh-CN" dirty="0"/>
              <a:t>明显地指明使用父类的哪个构造方法，子类就调用父类的不带参数的构造方法。</a:t>
            </a:r>
            <a:endParaRPr lang="zh-CN" altLang="zh-CN" b="1" dirty="0">
              <a:solidFill>
                <a:srgbClr val="0070C0"/>
              </a:solidFill>
            </a:endParaRPr>
          </a:p>
        </p:txBody>
      </p:sp>
      <p:sp>
        <p:nvSpPr>
          <p:cNvPr id="8" name="矩形 7"/>
          <p:cNvSpPr/>
          <p:nvPr/>
        </p:nvSpPr>
        <p:spPr>
          <a:xfrm>
            <a:off x="388999" y="1672828"/>
            <a:ext cx="8332911" cy="923330"/>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zh-CN" altLang="en-US" dirty="0"/>
              <a:t>用子类创建的对象时，不仅子类中声明的成员变量被分配了内存，而且父类的成员变量也都分配了内存空间，但只将其中一部分（子类继承的那部分）作为分配给子类对象的变量。</a:t>
            </a:r>
          </a:p>
        </p:txBody>
      </p:sp>
      <p:sp>
        <p:nvSpPr>
          <p:cNvPr id="10" name="矩形 9"/>
          <p:cNvSpPr/>
          <p:nvPr/>
        </p:nvSpPr>
        <p:spPr>
          <a:xfrm>
            <a:off x="355859" y="2596158"/>
            <a:ext cx="2382801" cy="2308324"/>
          </a:xfrm>
          <a:prstGeom prst="rect">
            <a:avLst/>
          </a:prstGeom>
        </p:spPr>
        <p:txBody>
          <a:bodyPr wrap="square">
            <a:spAutoFit/>
          </a:bodyPr>
          <a:lstStyle/>
          <a:p>
            <a:r>
              <a:rPr lang="zh-CN" altLang="en-US" dirty="0"/>
              <a:t>子类对象内存示意图如</a:t>
            </a:r>
            <a:r>
              <a:rPr lang="zh-CN" altLang="en-US" dirty="0" smtClean="0"/>
              <a:t>图示意。“叉号”</a:t>
            </a:r>
            <a:r>
              <a:rPr lang="zh-CN" altLang="en-US" dirty="0"/>
              <a:t>表示子类中声明定义的方法不可以操作这些内存单元，“对号”表示子类中声明定义的方法可以操作这些内存单元。</a:t>
            </a:r>
          </a:p>
        </p:txBody>
      </p:sp>
      <p:sp>
        <p:nvSpPr>
          <p:cNvPr id="12" name="矩形 11"/>
          <p:cNvSpPr/>
          <p:nvPr/>
        </p:nvSpPr>
        <p:spPr>
          <a:xfrm>
            <a:off x="2738660" y="2708920"/>
            <a:ext cx="2049364" cy="14773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zh-CN" dirty="0"/>
              <a:t>子类</a:t>
            </a:r>
            <a:r>
              <a:rPr lang="zh-CN" altLang="zh-CN" dirty="0" smtClean="0"/>
              <a:t>中有</a:t>
            </a:r>
            <a:r>
              <a:rPr lang="zh-CN" altLang="zh-CN" dirty="0"/>
              <a:t>一部分</a:t>
            </a:r>
            <a:r>
              <a:rPr lang="zh-CN" altLang="zh-CN" b="1" dirty="0"/>
              <a:t>方法是从父类继承的，这部分方法却可以操作这部分未继承的</a:t>
            </a:r>
            <a:r>
              <a:rPr lang="zh-CN" altLang="zh-CN" b="1" dirty="0" smtClean="0"/>
              <a:t>变量</a:t>
            </a:r>
            <a:r>
              <a:rPr lang="zh-CN" altLang="en-US" dirty="0" smtClean="0"/>
              <a:t>。</a:t>
            </a:r>
            <a:endParaRPr lang="zh-CN" altLang="en-US" dirty="0"/>
          </a:p>
        </p:txBody>
      </p:sp>
      <p:sp>
        <p:nvSpPr>
          <p:cNvPr id="13" name="矩形 12"/>
          <p:cNvSpPr/>
          <p:nvPr/>
        </p:nvSpPr>
        <p:spPr>
          <a:xfrm>
            <a:off x="378991" y="4906089"/>
            <a:ext cx="4572000" cy="646331"/>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zh-CN" altLang="zh-CN" dirty="0"/>
              <a:t>例子</a:t>
            </a:r>
            <a:r>
              <a:rPr lang="en-US" altLang="zh-CN" dirty="0"/>
              <a:t>2</a:t>
            </a:r>
            <a:r>
              <a:rPr lang="zh-CN" altLang="zh-CN" dirty="0"/>
              <a:t>中，子类对象调用继承的方法操作这些未被子类继承却分配了内存空间的</a:t>
            </a:r>
            <a:r>
              <a:rPr lang="zh-CN" altLang="zh-CN" dirty="0" smtClean="0"/>
              <a:t>变量</a:t>
            </a:r>
            <a:r>
              <a:rPr lang="zh-CN" altLang="en-US" dirty="0" smtClean="0"/>
              <a:t>。</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087" y="2793057"/>
            <a:ext cx="3465885" cy="2940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矩形 13"/>
          <p:cNvSpPr/>
          <p:nvPr/>
        </p:nvSpPr>
        <p:spPr>
          <a:xfrm>
            <a:off x="388999" y="5949280"/>
            <a:ext cx="763351"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zh-CN" dirty="0"/>
              <a:t>例子</a:t>
            </a:r>
            <a:r>
              <a:rPr lang="en-US" altLang="zh-CN" dirty="0"/>
              <a:t>2</a:t>
            </a:r>
            <a:endParaRPr lang="zh-CN" altLang="en-US" dirty="0"/>
          </a:p>
        </p:txBody>
      </p:sp>
      <p:sp>
        <p:nvSpPr>
          <p:cNvPr id="15" name="右箭头 14"/>
          <p:cNvSpPr/>
          <p:nvPr/>
        </p:nvSpPr>
        <p:spPr>
          <a:xfrm>
            <a:off x="1152350" y="6093692"/>
            <a:ext cx="394909" cy="184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547259" y="5700216"/>
            <a:ext cx="4572000" cy="923330"/>
          </a:xfrm>
          <a:prstGeom prst="rect">
            <a:avLst/>
          </a:prstGeom>
        </p:spPr>
        <p:txBody>
          <a:bodyPr>
            <a:spAutoFit/>
          </a:bodyPr>
          <a:lstStyle/>
          <a:p>
            <a:r>
              <a:rPr lang="en-US" altLang="zh-CN" dirty="0">
                <a:hlinkClick r:id="rId3" action="ppaction://hlinkfile"/>
              </a:rPr>
              <a:t>A.java</a:t>
            </a:r>
            <a:endParaRPr lang="en-US" altLang="zh-CN" dirty="0"/>
          </a:p>
          <a:p>
            <a:r>
              <a:rPr lang="en-US" altLang="zh-CN" dirty="0">
                <a:hlinkClick r:id="rId4" action="ppaction://hlinkfile"/>
              </a:rPr>
              <a:t>B.java</a:t>
            </a:r>
            <a:endParaRPr lang="en-US" altLang="zh-CN" dirty="0"/>
          </a:p>
          <a:p>
            <a:r>
              <a:rPr lang="en-US" altLang="zh-CN" dirty="0">
                <a:hlinkClick r:id="rId5" action="ppaction://hlinkfile"/>
              </a:rPr>
              <a:t>Example5_2.java</a:t>
            </a:r>
            <a:endParaRPr lang="zh-CN" altLang="en-US" dirty="0"/>
          </a:p>
        </p:txBody>
      </p:sp>
    </p:spTree>
    <p:extLst>
      <p:ext uri="{BB962C8B-B14F-4D97-AF65-F5344CB8AC3E}">
        <p14:creationId xmlns:p14="http://schemas.microsoft.com/office/powerpoint/2010/main" val="31179007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553" y="949811"/>
            <a:ext cx="4104456" cy="602928"/>
          </a:xfrm>
        </p:spPr>
        <p:txBody>
          <a:bodyPr>
            <a:normAutofit fontScale="90000"/>
          </a:bodyPr>
          <a:lstStyle/>
          <a:p>
            <a:pPr lvl="1" algn="l" rtl="0">
              <a:spcBef>
                <a:spcPct val="0"/>
              </a:spcBef>
            </a:pPr>
            <a:r>
              <a:rPr lang="en-US" altLang="zh-CN" sz="2400" b="1" dirty="0" smtClean="0"/>
              <a:t>5.4 </a:t>
            </a:r>
            <a:r>
              <a:rPr lang="zh-CN" altLang="en-US" sz="2400" b="1" dirty="0" smtClean="0"/>
              <a:t>成员变量的隐藏和方法重写</a:t>
            </a:r>
            <a:br>
              <a:rPr lang="zh-CN" altLang="en-US" sz="2400" b="1" dirty="0" smtClean="0"/>
            </a:br>
            <a:r>
              <a:rPr lang="zh-CN" altLang="zh-CN" sz="2400" b="1" dirty="0"/>
              <a:t/>
            </a:r>
            <a:br>
              <a:rPr lang="zh-CN" altLang="zh-CN" sz="2400" b="1" dirty="0"/>
            </a:br>
            <a:r>
              <a:rPr lang="zh-CN" altLang="zh-CN" sz="2400" b="1" dirty="0"/>
              <a:t/>
            </a:r>
            <a:br>
              <a:rPr lang="zh-CN" altLang="zh-CN" sz="2400" b="1" dirty="0"/>
            </a:br>
            <a:endParaRPr lang="zh-CN" altLang="en-US" sz="2400" dirty="0"/>
          </a:p>
        </p:txBody>
      </p:sp>
      <p:sp>
        <p:nvSpPr>
          <p:cNvPr id="4" name="文本占位符 3"/>
          <p:cNvSpPr>
            <a:spLocks noGrp="1"/>
          </p:cNvSpPr>
          <p:nvPr>
            <p:ph type="body" sz="half" idx="2"/>
          </p:nvPr>
        </p:nvSpPr>
        <p:spPr>
          <a:xfrm>
            <a:off x="225277" y="641599"/>
            <a:ext cx="1872208" cy="1563265"/>
          </a:xfrm>
        </p:spPr>
        <p:style>
          <a:lnRef idx="1">
            <a:schemeClr val="accent5"/>
          </a:lnRef>
          <a:fillRef idx="2">
            <a:schemeClr val="accent5"/>
          </a:fillRef>
          <a:effectRef idx="1">
            <a:schemeClr val="accent5"/>
          </a:effectRef>
          <a:fontRef idx="minor">
            <a:schemeClr val="dk1"/>
          </a:fontRef>
        </p:style>
        <p:txBody>
          <a:bodyPr>
            <a:normAutofit/>
          </a:bodyPr>
          <a:lstStyle/>
          <a:p>
            <a:r>
              <a:rPr lang="en-US" altLang="zh-CN" sz="1800" b="1" dirty="0">
                <a:solidFill>
                  <a:srgbClr val="C00000"/>
                </a:solidFill>
              </a:rPr>
              <a:t>5.4.1 </a:t>
            </a:r>
            <a:r>
              <a:rPr lang="zh-CN" altLang="en-US" sz="1800" b="1" dirty="0">
                <a:solidFill>
                  <a:srgbClr val="C00000"/>
                </a:solidFill>
              </a:rPr>
              <a:t>成员变量的隐藏</a:t>
            </a:r>
          </a:p>
          <a:p>
            <a:r>
              <a:rPr lang="en-US" altLang="zh-CN" sz="1800" b="1" dirty="0">
                <a:solidFill>
                  <a:srgbClr val="0070C0"/>
                </a:solidFill>
              </a:rPr>
              <a:t>5.4.2 </a:t>
            </a:r>
            <a:r>
              <a:rPr lang="zh-CN" altLang="en-US" sz="1800" b="1" dirty="0">
                <a:solidFill>
                  <a:srgbClr val="0070C0"/>
                </a:solidFill>
              </a:rPr>
              <a:t>方法重写（</a:t>
            </a:r>
            <a:r>
              <a:rPr lang="en-US" altLang="zh-CN" sz="1800" b="1" dirty="0">
                <a:solidFill>
                  <a:srgbClr val="0070C0"/>
                </a:solidFill>
              </a:rPr>
              <a:t>Override</a:t>
            </a:r>
            <a:r>
              <a:rPr lang="zh-CN" altLang="en-US" sz="1800" b="1" dirty="0">
                <a:solidFill>
                  <a:srgbClr val="0070C0"/>
                </a:solidFill>
              </a:rPr>
              <a:t>）</a:t>
            </a:r>
            <a:endParaRPr lang="zh-CN" altLang="en-US" dirty="0"/>
          </a:p>
        </p:txBody>
      </p:sp>
      <p:sp>
        <p:nvSpPr>
          <p:cNvPr id="11" name="左箭头 10"/>
          <p:cNvSpPr/>
          <p:nvPr/>
        </p:nvSpPr>
        <p:spPr>
          <a:xfrm>
            <a:off x="2087761" y="908720"/>
            <a:ext cx="360040"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513568" y="779120"/>
            <a:ext cx="6315522" cy="1200329"/>
          </a:xfrm>
          <a:prstGeom prst="rect">
            <a:avLst/>
          </a:prstGeom>
        </p:spPr>
        <p:txBody>
          <a:bodyPr wrap="square">
            <a:spAutoFit/>
          </a:bodyPr>
          <a:lstStyle/>
          <a:p>
            <a:r>
              <a:rPr lang="zh-CN" altLang="zh-CN" dirty="0"/>
              <a:t>子类中声明的成员变量和父类中的成员变量同名时，子类就隐藏了继承的成员变量，即子类对象以及子类自己声明定义的方法操作与父类同名的成员变量是指子类重新声明定义的这个成员变量。</a:t>
            </a:r>
            <a:endParaRPr lang="zh-CN" altLang="en-US" dirty="0"/>
          </a:p>
        </p:txBody>
      </p:sp>
      <p:sp>
        <p:nvSpPr>
          <p:cNvPr id="8" name="矩形 7"/>
          <p:cNvSpPr/>
          <p:nvPr/>
        </p:nvSpPr>
        <p:spPr>
          <a:xfrm>
            <a:off x="2539265" y="1979449"/>
            <a:ext cx="5958408"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zh-CN" altLang="zh-CN" dirty="0"/>
              <a:t>子类对象可以调用从父类</a:t>
            </a:r>
            <a:r>
              <a:rPr lang="zh-CN" altLang="zh-CN" b="1" dirty="0"/>
              <a:t>继承的方法操作隐藏的成员</a:t>
            </a:r>
            <a:r>
              <a:rPr lang="zh-CN" altLang="zh-CN" b="1" dirty="0" smtClean="0"/>
              <a:t>变量</a:t>
            </a:r>
            <a:r>
              <a:rPr lang="zh-CN" altLang="en-US" dirty="0" smtClean="0"/>
              <a:t>。</a:t>
            </a:r>
            <a:endParaRPr lang="en-US" altLang="zh-CN" dirty="0" smtClean="0"/>
          </a:p>
          <a:p>
            <a:r>
              <a:rPr lang="zh-CN" altLang="en-US" dirty="0" smtClean="0"/>
              <a:t>即，如果子类隐藏了继承的成员变量，继承的方法只能操作隐藏的成员变量。</a:t>
            </a:r>
            <a:endParaRPr lang="zh-CN" altLang="en-US" dirty="0"/>
          </a:p>
        </p:txBody>
      </p:sp>
      <p:sp>
        <p:nvSpPr>
          <p:cNvPr id="3" name="矩形 2"/>
          <p:cNvSpPr/>
          <p:nvPr/>
        </p:nvSpPr>
        <p:spPr>
          <a:xfrm>
            <a:off x="203577" y="2962345"/>
            <a:ext cx="3768368" cy="2308324"/>
          </a:xfrm>
          <a:prstGeom prst="rect">
            <a:avLst/>
          </a:prstGeom>
        </p:spPr>
        <p:txBody>
          <a:bodyPr wrap="square">
            <a:spAutoFit/>
          </a:bodyPr>
          <a:lstStyle/>
          <a:p>
            <a:r>
              <a:rPr lang="zh-CN" altLang="en-US" dirty="0" smtClean="0"/>
              <a:t>                中</a:t>
            </a:r>
            <a:r>
              <a:rPr lang="zh-CN" altLang="en-US" dirty="0"/>
              <a:t>，父类</a:t>
            </a:r>
            <a:r>
              <a:rPr lang="en-US" altLang="zh-CN" dirty="0"/>
              <a:t>People</a:t>
            </a:r>
            <a:r>
              <a:rPr lang="zh-CN" altLang="en-US" dirty="0"/>
              <a:t>有一个名字为</a:t>
            </a:r>
            <a:r>
              <a:rPr lang="en-US" altLang="zh-CN" dirty="0"/>
              <a:t>weight</a:t>
            </a:r>
            <a:r>
              <a:rPr lang="zh-CN" altLang="en-US" dirty="0"/>
              <a:t>的</a:t>
            </a:r>
            <a:r>
              <a:rPr lang="en-US" altLang="zh-CN" dirty="0"/>
              <a:t>double</a:t>
            </a:r>
            <a:r>
              <a:rPr lang="zh-CN" altLang="en-US" dirty="0"/>
              <a:t>型成员变量</a:t>
            </a:r>
            <a:r>
              <a:rPr lang="zh-CN" altLang="en-US" dirty="0" smtClean="0"/>
              <a:t>，子</a:t>
            </a:r>
            <a:r>
              <a:rPr lang="zh-CN" altLang="en-US" dirty="0"/>
              <a:t>类</a:t>
            </a:r>
            <a:r>
              <a:rPr lang="en-US" altLang="zh-CN" dirty="0"/>
              <a:t>Student</a:t>
            </a:r>
            <a:r>
              <a:rPr lang="zh-CN" altLang="en-US" dirty="0"/>
              <a:t>又重新声明了一个</a:t>
            </a:r>
            <a:r>
              <a:rPr lang="en-US" altLang="zh-CN" dirty="0" err="1"/>
              <a:t>int</a:t>
            </a:r>
            <a:r>
              <a:rPr lang="zh-CN" altLang="en-US" dirty="0"/>
              <a:t>型的名字为</a:t>
            </a:r>
            <a:r>
              <a:rPr lang="en-US" altLang="zh-CN" dirty="0"/>
              <a:t>weight</a:t>
            </a:r>
            <a:r>
              <a:rPr lang="zh-CN" altLang="en-US" dirty="0"/>
              <a:t>的成员变量，这样就隐藏了继承的</a:t>
            </a:r>
            <a:r>
              <a:rPr lang="en-US" altLang="zh-CN" dirty="0"/>
              <a:t>double</a:t>
            </a:r>
            <a:r>
              <a:rPr lang="zh-CN" altLang="en-US" dirty="0"/>
              <a:t>型</a:t>
            </a:r>
            <a:r>
              <a:rPr lang="zh-CN" altLang="en-US" dirty="0" smtClean="0"/>
              <a:t>的</a:t>
            </a:r>
            <a:r>
              <a:rPr lang="en-US" altLang="zh-CN" dirty="0" smtClean="0"/>
              <a:t>weight</a:t>
            </a:r>
            <a:r>
              <a:rPr lang="zh-CN" altLang="en-US" dirty="0"/>
              <a:t>的成员变量。但是，子类对象可以调用从父类继承的方法操作隐藏的</a:t>
            </a:r>
            <a:r>
              <a:rPr lang="en-US" altLang="zh-CN" dirty="0"/>
              <a:t>double</a:t>
            </a:r>
            <a:r>
              <a:rPr lang="zh-CN" altLang="en-US" dirty="0"/>
              <a:t>型成员变量。程序运行效果如</a:t>
            </a:r>
            <a:r>
              <a:rPr lang="zh-CN" altLang="en-US" dirty="0" smtClean="0"/>
              <a:t>图。</a:t>
            </a:r>
            <a:endParaRPr lang="zh-CN" altLang="en-US" dirty="0"/>
          </a:p>
        </p:txBody>
      </p:sp>
      <p:sp>
        <p:nvSpPr>
          <p:cNvPr id="6" name="矩形 5"/>
          <p:cNvSpPr/>
          <p:nvPr/>
        </p:nvSpPr>
        <p:spPr>
          <a:xfrm>
            <a:off x="223068" y="2962345"/>
            <a:ext cx="883063"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zh-CN" altLang="en-US" dirty="0">
                <a:hlinkClick r:id="rId2" action="ppaction://hlinkfile"/>
              </a:rPr>
              <a:t>例子</a:t>
            </a:r>
            <a:r>
              <a:rPr lang="en-US" altLang="zh-CN" dirty="0" smtClean="0">
                <a:hlinkClick r:id="rId2" action="ppaction://hlinkfile"/>
              </a:rPr>
              <a:t>3   </a:t>
            </a:r>
            <a:endParaRPr lang="zh-CN"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1945" y="3573016"/>
            <a:ext cx="4824536" cy="1433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77456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553" y="949811"/>
            <a:ext cx="4104456" cy="602928"/>
          </a:xfrm>
        </p:spPr>
        <p:txBody>
          <a:bodyPr>
            <a:normAutofit fontScale="90000"/>
          </a:bodyPr>
          <a:lstStyle/>
          <a:p>
            <a:pPr lvl="1" algn="l" rtl="0">
              <a:spcBef>
                <a:spcPct val="0"/>
              </a:spcBef>
            </a:pPr>
            <a:r>
              <a:rPr lang="en-US" altLang="zh-CN" sz="2400" b="1" dirty="0" smtClean="0"/>
              <a:t>5.4 </a:t>
            </a:r>
            <a:r>
              <a:rPr lang="zh-CN" altLang="en-US" sz="2400" b="1" dirty="0" smtClean="0"/>
              <a:t>成员变量的隐藏和方法重写</a:t>
            </a:r>
            <a:br>
              <a:rPr lang="zh-CN" altLang="en-US" sz="2400" b="1" dirty="0" smtClean="0"/>
            </a:br>
            <a:r>
              <a:rPr lang="zh-CN" altLang="zh-CN" sz="2400" b="1" dirty="0"/>
              <a:t/>
            </a:r>
            <a:br>
              <a:rPr lang="zh-CN" altLang="zh-CN" sz="2400" b="1" dirty="0"/>
            </a:br>
            <a:r>
              <a:rPr lang="zh-CN" altLang="zh-CN" sz="2400" b="1" dirty="0"/>
              <a:t/>
            </a:r>
            <a:br>
              <a:rPr lang="zh-CN" altLang="zh-CN" sz="2400" b="1" dirty="0"/>
            </a:br>
            <a:endParaRPr lang="zh-CN" altLang="en-US" sz="2400" dirty="0"/>
          </a:p>
        </p:txBody>
      </p:sp>
      <p:sp>
        <p:nvSpPr>
          <p:cNvPr id="4" name="文本占位符 3"/>
          <p:cNvSpPr>
            <a:spLocks noGrp="1"/>
          </p:cNvSpPr>
          <p:nvPr>
            <p:ph type="body" sz="half" idx="2"/>
          </p:nvPr>
        </p:nvSpPr>
        <p:spPr>
          <a:xfrm>
            <a:off x="225277" y="641599"/>
            <a:ext cx="1872208" cy="1563265"/>
          </a:xfrm>
        </p:spPr>
        <p:style>
          <a:lnRef idx="1">
            <a:schemeClr val="accent5"/>
          </a:lnRef>
          <a:fillRef idx="2">
            <a:schemeClr val="accent5"/>
          </a:fillRef>
          <a:effectRef idx="1">
            <a:schemeClr val="accent5"/>
          </a:effectRef>
          <a:fontRef idx="minor">
            <a:schemeClr val="dk1"/>
          </a:fontRef>
        </p:style>
        <p:txBody>
          <a:bodyPr>
            <a:normAutofit/>
          </a:bodyPr>
          <a:lstStyle/>
          <a:p>
            <a:r>
              <a:rPr lang="en-US" altLang="zh-CN" sz="1800" b="1" dirty="0">
                <a:solidFill>
                  <a:srgbClr val="0070C0"/>
                </a:solidFill>
              </a:rPr>
              <a:t>5.4.1 </a:t>
            </a:r>
            <a:r>
              <a:rPr lang="zh-CN" altLang="en-US" sz="1800" b="1" dirty="0">
                <a:solidFill>
                  <a:srgbClr val="0070C0"/>
                </a:solidFill>
              </a:rPr>
              <a:t>成员变量的隐藏</a:t>
            </a:r>
          </a:p>
          <a:p>
            <a:r>
              <a:rPr lang="en-US" altLang="zh-CN" sz="1800" b="1" dirty="0" smtClean="0">
                <a:solidFill>
                  <a:srgbClr val="C00000"/>
                </a:solidFill>
              </a:rPr>
              <a:t>5.4.2 </a:t>
            </a:r>
            <a:r>
              <a:rPr lang="zh-CN" altLang="en-US" sz="1800" b="1" dirty="0" smtClean="0">
                <a:solidFill>
                  <a:srgbClr val="C00000"/>
                </a:solidFill>
              </a:rPr>
              <a:t>方法重写（</a:t>
            </a:r>
            <a:r>
              <a:rPr lang="en-US" altLang="zh-CN" sz="1800" b="1" dirty="0" smtClean="0">
                <a:solidFill>
                  <a:srgbClr val="C00000"/>
                </a:solidFill>
              </a:rPr>
              <a:t>Override</a:t>
            </a:r>
            <a:r>
              <a:rPr lang="zh-CN" altLang="en-US" sz="1800" b="1" dirty="0" smtClean="0">
                <a:solidFill>
                  <a:srgbClr val="C00000"/>
                </a:solidFill>
              </a:rPr>
              <a:t>）</a:t>
            </a:r>
            <a:endParaRPr lang="zh-CN" altLang="en-US" dirty="0">
              <a:solidFill>
                <a:srgbClr val="C00000"/>
              </a:solidFill>
            </a:endParaRPr>
          </a:p>
        </p:txBody>
      </p:sp>
      <p:sp>
        <p:nvSpPr>
          <p:cNvPr id="11" name="左箭头 10"/>
          <p:cNvSpPr/>
          <p:nvPr/>
        </p:nvSpPr>
        <p:spPr>
          <a:xfrm>
            <a:off x="2087761" y="1556792"/>
            <a:ext cx="360040"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513568" y="679629"/>
            <a:ext cx="6315522" cy="1754326"/>
          </a:xfrm>
          <a:prstGeom prst="rect">
            <a:avLst/>
          </a:prstGeom>
        </p:spPr>
        <p:txBody>
          <a:bodyPr wrap="square">
            <a:spAutoFit/>
          </a:bodyPr>
          <a:lstStyle/>
          <a:p>
            <a:r>
              <a:rPr lang="zh-CN" altLang="zh-CN" dirty="0"/>
              <a:t>方法重写是指：子类中定义一个方法，这个方法的类型和父类的方法的类型一致或者是父类的方法的类型的子类型（所谓子类型是指：如果父类的方法的类型是“类”，那么允许子类的重写方法的类型是“子类”），并且这个方法的名字、参数个数、参数的类型和父类的方法完全相同。子类如此定义的方法称作子类重写的</a:t>
            </a:r>
            <a:r>
              <a:rPr lang="zh-CN" altLang="zh-CN" dirty="0" smtClean="0"/>
              <a:t>方法。</a:t>
            </a:r>
            <a:endParaRPr lang="zh-CN" altLang="en-US" dirty="0"/>
          </a:p>
        </p:txBody>
      </p:sp>
      <p:sp>
        <p:nvSpPr>
          <p:cNvPr id="3" name="矩形 2"/>
          <p:cNvSpPr/>
          <p:nvPr/>
        </p:nvSpPr>
        <p:spPr>
          <a:xfrm>
            <a:off x="421450" y="4415869"/>
            <a:ext cx="2854406" cy="646331"/>
          </a:xfrm>
          <a:prstGeom prst="rect">
            <a:avLst/>
          </a:prstGeom>
        </p:spPr>
        <p:txBody>
          <a:bodyPr wrap="square">
            <a:spAutoFit/>
          </a:bodyPr>
          <a:lstStyle/>
          <a:p>
            <a:r>
              <a:rPr lang="zh-CN" altLang="en-US" dirty="0" smtClean="0"/>
              <a:t>                中</a:t>
            </a:r>
            <a:r>
              <a:rPr lang="zh-CN" altLang="zh-CN" dirty="0" smtClean="0"/>
              <a:t>，</a:t>
            </a:r>
            <a:r>
              <a:rPr lang="zh-CN" altLang="zh-CN" dirty="0"/>
              <a:t>子类重写了父类的方法</a:t>
            </a:r>
            <a:r>
              <a:rPr lang="en-US" altLang="zh-CN" dirty="0"/>
              <a:t>f</a:t>
            </a:r>
            <a:r>
              <a:rPr lang="zh-CN" altLang="zh-CN" dirty="0"/>
              <a:t>，运行效果如图</a:t>
            </a:r>
            <a:r>
              <a:rPr lang="zh-CN" altLang="en-US" dirty="0" smtClean="0"/>
              <a:t>。</a:t>
            </a:r>
            <a:endParaRPr lang="zh-CN" altLang="en-US" dirty="0"/>
          </a:p>
        </p:txBody>
      </p:sp>
      <p:sp>
        <p:nvSpPr>
          <p:cNvPr id="6" name="矩形 5"/>
          <p:cNvSpPr/>
          <p:nvPr/>
        </p:nvSpPr>
        <p:spPr>
          <a:xfrm>
            <a:off x="421450" y="4353142"/>
            <a:ext cx="883063"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zh-CN" altLang="en-US" dirty="0" smtClean="0">
                <a:hlinkClick r:id="rId2" action="ppaction://hlinkfile"/>
              </a:rPr>
              <a:t>例子</a:t>
            </a:r>
            <a:r>
              <a:rPr lang="en-US" altLang="zh-CN" dirty="0" smtClean="0">
                <a:hlinkClick r:id="rId2" action="ppaction://hlinkfile"/>
              </a:rPr>
              <a:t>4   </a:t>
            </a:r>
            <a:endParaRPr lang="zh-CN" altLang="en-US" dirty="0"/>
          </a:p>
        </p:txBody>
      </p:sp>
      <p:sp>
        <p:nvSpPr>
          <p:cNvPr id="7" name="矩形 6"/>
          <p:cNvSpPr/>
          <p:nvPr/>
        </p:nvSpPr>
        <p:spPr>
          <a:xfrm>
            <a:off x="305246" y="2892375"/>
            <a:ext cx="8381380" cy="1477328"/>
          </a:xfrm>
          <a:prstGeom prst="rect">
            <a:avLst/>
          </a:prstGeom>
        </p:spPr>
        <p:txBody>
          <a:bodyPr wrap="square">
            <a:spAutoFit/>
          </a:bodyPr>
          <a:lstStyle/>
          <a:p>
            <a:pPr marL="285750" indent="-285750">
              <a:buFont typeface="Wingdings" pitchFamily="2" charset="2"/>
              <a:buChar char="Ø"/>
            </a:pPr>
            <a:r>
              <a:rPr lang="zh-CN" altLang="zh-CN" b="1" dirty="0"/>
              <a:t>重写的目的</a:t>
            </a:r>
          </a:p>
          <a:p>
            <a:r>
              <a:rPr lang="zh-CN" altLang="zh-CN" dirty="0" smtClean="0"/>
              <a:t>子</a:t>
            </a:r>
            <a:r>
              <a:rPr lang="zh-CN" altLang="zh-CN" dirty="0"/>
              <a:t>类通过方法的重写可以把父类的状态和行为改变为自身的状态和行为</a:t>
            </a:r>
            <a:r>
              <a:rPr lang="zh-CN" altLang="zh-CN" dirty="0" smtClean="0"/>
              <a:t>。一旦</a:t>
            </a:r>
            <a:r>
              <a:rPr lang="zh-CN" altLang="zh-CN" dirty="0"/>
              <a:t>子类重写了父类的方法</a:t>
            </a:r>
            <a:r>
              <a:rPr lang="en-US" altLang="zh-CN" dirty="0"/>
              <a:t>f</a:t>
            </a:r>
            <a:r>
              <a:rPr lang="zh-CN" altLang="zh-CN" dirty="0" smtClean="0"/>
              <a:t>，那么</a:t>
            </a:r>
            <a:r>
              <a:rPr lang="zh-CN" altLang="zh-CN" dirty="0"/>
              <a:t>子类对象调用方法</a:t>
            </a:r>
            <a:r>
              <a:rPr lang="en-US" altLang="zh-CN" dirty="0"/>
              <a:t>f</a:t>
            </a:r>
            <a:r>
              <a:rPr lang="zh-CN" altLang="zh-CN" dirty="0"/>
              <a:t>一定是调用的是重写方法</a:t>
            </a:r>
            <a:r>
              <a:rPr lang="en-US" altLang="zh-CN" dirty="0"/>
              <a:t>f</a:t>
            </a:r>
            <a:r>
              <a:rPr lang="zh-CN" altLang="zh-CN" dirty="0"/>
              <a:t>。重写方法既可以操作继承的成员变量也可以操作子类新声明的成员变量。如果子类想使用被隐藏的方法，必须使用关键字</a:t>
            </a:r>
            <a:r>
              <a:rPr lang="en-US" altLang="zh-CN" dirty="0"/>
              <a:t>super</a:t>
            </a:r>
            <a:r>
              <a:rPr lang="zh-CN" altLang="zh-CN" dirty="0" smtClean="0"/>
              <a:t>，将</a:t>
            </a:r>
            <a:r>
              <a:rPr lang="zh-CN" altLang="zh-CN" dirty="0"/>
              <a:t>在</a:t>
            </a:r>
            <a:r>
              <a:rPr lang="en-US" altLang="zh-CN" dirty="0"/>
              <a:t>5.5</a:t>
            </a:r>
            <a:r>
              <a:rPr lang="zh-CN" altLang="zh-CN" dirty="0"/>
              <a:t>节讲述</a:t>
            </a:r>
            <a:r>
              <a:rPr lang="en-US" altLang="zh-CN" dirty="0"/>
              <a:t>super</a:t>
            </a:r>
            <a:r>
              <a:rPr lang="zh-CN" altLang="zh-CN" dirty="0"/>
              <a:t>的用法。</a:t>
            </a:r>
          </a:p>
        </p:txBody>
      </p:sp>
      <p:sp>
        <p:nvSpPr>
          <p:cNvPr id="9" name="矩形 8"/>
          <p:cNvSpPr/>
          <p:nvPr/>
        </p:nvSpPr>
        <p:spPr>
          <a:xfrm>
            <a:off x="388237" y="2433955"/>
            <a:ext cx="8051607" cy="36933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dirty="0"/>
              <a:t>子类通过重写可以隐藏已继承的实例方法（方法重写</a:t>
            </a:r>
            <a:r>
              <a:rPr lang="zh-CN" altLang="en-US" dirty="0" smtClean="0"/>
              <a:t>也称方法</a:t>
            </a:r>
            <a:r>
              <a:rPr lang="zh-CN" altLang="en-US" dirty="0"/>
              <a:t>覆盖）</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7904" y="4326998"/>
            <a:ext cx="4539258" cy="853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右箭头 9"/>
          <p:cNvSpPr/>
          <p:nvPr/>
        </p:nvSpPr>
        <p:spPr>
          <a:xfrm>
            <a:off x="3275856" y="4537808"/>
            <a:ext cx="432048" cy="3313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21500" y="5181023"/>
            <a:ext cx="883063"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zh-CN" altLang="zh-CN" dirty="0"/>
              <a:t>例子</a:t>
            </a:r>
            <a:r>
              <a:rPr lang="en-US" altLang="zh-CN" dirty="0" smtClean="0"/>
              <a:t>5</a:t>
            </a:r>
            <a:endParaRPr lang="zh-CN" altLang="en-US" dirty="0"/>
          </a:p>
        </p:txBody>
      </p:sp>
      <p:sp>
        <p:nvSpPr>
          <p:cNvPr id="13" name="矩形 12"/>
          <p:cNvSpPr/>
          <p:nvPr/>
        </p:nvSpPr>
        <p:spPr>
          <a:xfrm>
            <a:off x="2447801" y="5316041"/>
            <a:ext cx="2160240" cy="1200329"/>
          </a:xfrm>
          <a:prstGeom prst="rect">
            <a:avLst/>
          </a:prstGeom>
        </p:spPr>
        <p:txBody>
          <a:bodyPr wrap="square">
            <a:spAutoFit/>
          </a:bodyPr>
          <a:lstStyle/>
          <a:p>
            <a:r>
              <a:rPr lang="zh-CN" altLang="en-US" dirty="0" smtClean="0"/>
              <a:t>例子</a:t>
            </a:r>
            <a:r>
              <a:rPr lang="en-US" altLang="zh-CN" dirty="0" smtClean="0"/>
              <a:t>5</a:t>
            </a:r>
            <a:r>
              <a:rPr lang="zh-CN" altLang="zh-CN" dirty="0" smtClean="0"/>
              <a:t>中</a:t>
            </a:r>
            <a:r>
              <a:rPr lang="zh-CN" altLang="en-US" dirty="0" smtClean="0"/>
              <a:t>子类</a:t>
            </a:r>
            <a:r>
              <a:rPr lang="en-US" altLang="zh-CN" dirty="0" smtClean="0"/>
              <a:t>Chinese</a:t>
            </a:r>
            <a:r>
              <a:rPr lang="zh-CN" altLang="en-US" dirty="0"/>
              <a:t>重写了父类的</a:t>
            </a:r>
            <a:r>
              <a:rPr lang="en-US" altLang="zh-CN" dirty="0" err="1"/>
              <a:t>createPeople</a:t>
            </a:r>
            <a:r>
              <a:rPr lang="en-US" altLang="zh-CN" dirty="0"/>
              <a:t>()</a:t>
            </a:r>
            <a:r>
              <a:rPr lang="zh-CN" altLang="en-US" dirty="0"/>
              <a:t>方法</a:t>
            </a:r>
          </a:p>
        </p:txBody>
      </p:sp>
      <p:sp>
        <p:nvSpPr>
          <p:cNvPr id="16" name="右箭头 15"/>
          <p:cNvSpPr/>
          <p:nvPr/>
        </p:nvSpPr>
        <p:spPr>
          <a:xfrm>
            <a:off x="4503402" y="5698949"/>
            <a:ext cx="432048" cy="3313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05246" y="5816331"/>
            <a:ext cx="1846331" cy="923330"/>
          </a:xfrm>
          <a:prstGeom prst="rect">
            <a:avLst/>
          </a:prstGeom>
        </p:spPr>
        <p:txBody>
          <a:bodyPr wrap="square">
            <a:spAutoFit/>
          </a:bodyPr>
          <a:lstStyle/>
          <a:p>
            <a:r>
              <a:rPr lang="en-US" altLang="zh-CN" dirty="0">
                <a:hlinkClick r:id="rId4" action="ppaction://hlinkfile"/>
              </a:rPr>
              <a:t>People.java</a:t>
            </a:r>
            <a:endParaRPr lang="en-US" altLang="zh-CN" dirty="0"/>
          </a:p>
          <a:p>
            <a:r>
              <a:rPr lang="en-US" altLang="zh-CN" dirty="0">
                <a:hlinkClick r:id="rId5" action="ppaction://hlinkfile"/>
              </a:rPr>
              <a:t>Chinese.java</a:t>
            </a:r>
            <a:endParaRPr lang="en-US" altLang="zh-CN" dirty="0"/>
          </a:p>
          <a:p>
            <a:r>
              <a:rPr lang="en-US" altLang="zh-CN" dirty="0">
                <a:hlinkClick r:id="rId6" action="ppaction://hlinkfile"/>
              </a:rPr>
              <a:t>Example5_5.java</a:t>
            </a:r>
            <a:endParaRPr lang="zh-CN" altLang="en-US" dirty="0"/>
          </a:p>
        </p:txBody>
      </p:sp>
      <p:sp>
        <p:nvSpPr>
          <p:cNvPr id="15" name="下箭头 14"/>
          <p:cNvSpPr/>
          <p:nvPr/>
        </p:nvSpPr>
        <p:spPr>
          <a:xfrm>
            <a:off x="611560" y="5550355"/>
            <a:ext cx="432048" cy="2659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99"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35450" y="5365689"/>
            <a:ext cx="3708262" cy="919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9954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553" y="879132"/>
            <a:ext cx="4104456" cy="602928"/>
          </a:xfrm>
        </p:spPr>
        <p:txBody>
          <a:bodyPr>
            <a:normAutofit fontScale="90000"/>
          </a:bodyPr>
          <a:lstStyle/>
          <a:p>
            <a:pPr lvl="1" algn="l" rtl="0">
              <a:spcBef>
                <a:spcPct val="0"/>
              </a:spcBef>
            </a:pPr>
            <a:r>
              <a:rPr lang="en-US" altLang="zh-CN" sz="2700" b="1" dirty="0"/>
              <a:t>5.5 super</a:t>
            </a:r>
            <a:r>
              <a:rPr lang="zh-CN" altLang="zh-CN" sz="2700" b="1" dirty="0"/>
              <a:t>关键字</a:t>
            </a:r>
            <a:r>
              <a:rPr lang="zh-CN" altLang="zh-CN" sz="2000" b="1" dirty="0"/>
              <a:t/>
            </a:r>
            <a:br>
              <a:rPr lang="zh-CN" altLang="zh-CN" sz="2000" b="1" dirty="0"/>
            </a:br>
            <a:r>
              <a:rPr lang="zh-CN" altLang="zh-CN" sz="2400" b="1" dirty="0"/>
              <a:t/>
            </a:r>
            <a:br>
              <a:rPr lang="zh-CN" altLang="zh-CN" sz="2400" b="1" dirty="0"/>
            </a:br>
            <a:r>
              <a:rPr lang="zh-CN" altLang="zh-CN" sz="2400" b="1" dirty="0"/>
              <a:t/>
            </a:r>
            <a:br>
              <a:rPr lang="zh-CN" altLang="zh-CN" sz="2400" b="1" dirty="0"/>
            </a:br>
            <a:endParaRPr lang="zh-CN" altLang="en-US" sz="2400" dirty="0"/>
          </a:p>
        </p:txBody>
      </p:sp>
      <p:sp>
        <p:nvSpPr>
          <p:cNvPr id="5" name="矩形 4"/>
          <p:cNvSpPr/>
          <p:nvPr/>
        </p:nvSpPr>
        <p:spPr>
          <a:xfrm>
            <a:off x="2619820" y="789610"/>
            <a:ext cx="6315522" cy="1477328"/>
          </a:xfrm>
          <a:prstGeom prst="rect">
            <a:avLst/>
          </a:prstGeom>
        </p:spPr>
        <p:txBody>
          <a:bodyPr wrap="square">
            <a:spAutoFit/>
          </a:bodyPr>
          <a:lstStyle/>
          <a:p>
            <a:r>
              <a:rPr lang="zh-CN" altLang="zh-CN" dirty="0"/>
              <a:t>子类不继承父类的构造</a:t>
            </a:r>
            <a:r>
              <a:rPr lang="zh-CN" altLang="zh-CN" dirty="0" smtClean="0"/>
              <a:t>方法</a:t>
            </a:r>
            <a:r>
              <a:rPr lang="zh-CN" altLang="en-US" dirty="0" smtClean="0"/>
              <a:t>。</a:t>
            </a:r>
            <a:r>
              <a:rPr lang="zh-CN" altLang="zh-CN" dirty="0"/>
              <a:t>如果在子类的构造方法中，没有明显地写出</a:t>
            </a:r>
            <a:r>
              <a:rPr lang="en-US" altLang="zh-CN" dirty="0"/>
              <a:t>super</a:t>
            </a:r>
            <a:r>
              <a:rPr lang="zh-CN" altLang="zh-CN" dirty="0"/>
              <a:t>关键字来调用父类的某个构造方法，那么默认地有：</a:t>
            </a:r>
          </a:p>
          <a:p>
            <a:r>
              <a:rPr lang="en-US" altLang="zh-CN" dirty="0"/>
              <a:t>    super();</a:t>
            </a:r>
            <a:endParaRPr lang="zh-CN" altLang="zh-CN" dirty="0"/>
          </a:p>
          <a:p>
            <a:r>
              <a:rPr lang="zh-CN" altLang="zh-CN" dirty="0"/>
              <a:t>语句，即调用父类的不带参数的构造方法</a:t>
            </a:r>
            <a:r>
              <a:rPr lang="zh-CN" altLang="zh-CN" dirty="0" smtClean="0"/>
              <a:t>。</a:t>
            </a:r>
            <a:endParaRPr lang="zh-CN" altLang="zh-CN" dirty="0"/>
          </a:p>
        </p:txBody>
      </p:sp>
      <p:sp>
        <p:nvSpPr>
          <p:cNvPr id="7" name="矩形 6"/>
          <p:cNvSpPr/>
          <p:nvPr/>
        </p:nvSpPr>
        <p:spPr>
          <a:xfrm>
            <a:off x="467544" y="2913269"/>
            <a:ext cx="8208912" cy="64633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zh-CN" dirty="0"/>
              <a:t>当我们在父类中定义多个构造方法时，应当</a:t>
            </a:r>
            <a:r>
              <a:rPr lang="zh-CN" altLang="zh-CN" b="1" dirty="0"/>
              <a:t>包括一个不带参数的构造方法</a:t>
            </a:r>
            <a:r>
              <a:rPr lang="zh-CN" altLang="zh-CN" dirty="0"/>
              <a:t>（</a:t>
            </a:r>
            <a:r>
              <a:rPr lang="zh-CN" altLang="zh-CN" dirty="0" smtClean="0"/>
              <a:t>如例子</a:t>
            </a:r>
            <a:r>
              <a:rPr lang="en-US" altLang="zh-CN" dirty="0"/>
              <a:t>6</a:t>
            </a:r>
            <a:r>
              <a:rPr lang="zh-CN" altLang="zh-CN" dirty="0"/>
              <a:t>中的</a:t>
            </a:r>
            <a:r>
              <a:rPr lang="en-US" altLang="zh-CN" dirty="0"/>
              <a:t>Student</a:t>
            </a:r>
            <a:r>
              <a:rPr lang="zh-CN" altLang="zh-CN" dirty="0"/>
              <a:t>类），以防子类省略</a:t>
            </a:r>
            <a:r>
              <a:rPr lang="en-US" altLang="zh-CN" dirty="0"/>
              <a:t>super</a:t>
            </a:r>
            <a:r>
              <a:rPr lang="zh-CN" altLang="zh-CN" dirty="0"/>
              <a:t>时出现</a:t>
            </a:r>
            <a:r>
              <a:rPr lang="zh-CN" altLang="zh-CN" dirty="0" smtClean="0"/>
              <a:t>错误</a:t>
            </a:r>
            <a:r>
              <a:rPr lang="zh-CN" altLang="en-US" dirty="0" smtClean="0"/>
              <a:t>。</a:t>
            </a:r>
            <a:endParaRPr lang="zh-CN" altLang="zh-CN" dirty="0"/>
          </a:p>
        </p:txBody>
      </p:sp>
      <p:sp>
        <p:nvSpPr>
          <p:cNvPr id="10" name="文本占位符 3"/>
          <p:cNvSpPr>
            <a:spLocks noGrp="1"/>
          </p:cNvSpPr>
          <p:nvPr>
            <p:ph type="body" sz="half" idx="2"/>
          </p:nvPr>
        </p:nvSpPr>
        <p:spPr>
          <a:xfrm>
            <a:off x="308718" y="669418"/>
            <a:ext cx="1872208" cy="1563265"/>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r>
              <a:rPr lang="en-US" altLang="zh-CN" sz="1800" b="1" dirty="0">
                <a:solidFill>
                  <a:srgbClr val="C00000"/>
                </a:solidFill>
              </a:rPr>
              <a:t>5.5.1 </a:t>
            </a:r>
            <a:r>
              <a:rPr lang="zh-CN" altLang="en-US" sz="1800" b="1" dirty="0">
                <a:solidFill>
                  <a:srgbClr val="C00000"/>
                </a:solidFill>
              </a:rPr>
              <a:t>使用</a:t>
            </a:r>
            <a:r>
              <a:rPr lang="en-US" altLang="zh-CN" sz="1800" b="1" dirty="0">
                <a:solidFill>
                  <a:srgbClr val="C00000"/>
                </a:solidFill>
              </a:rPr>
              <a:t>super</a:t>
            </a:r>
            <a:r>
              <a:rPr lang="zh-CN" altLang="en-US" sz="1800" b="1" dirty="0">
                <a:solidFill>
                  <a:srgbClr val="C00000"/>
                </a:solidFill>
              </a:rPr>
              <a:t>调用父类的构造方法</a:t>
            </a:r>
          </a:p>
          <a:p>
            <a:r>
              <a:rPr lang="en-US" altLang="zh-CN" sz="1800" b="1" dirty="0">
                <a:solidFill>
                  <a:srgbClr val="0070C0"/>
                </a:solidFill>
              </a:rPr>
              <a:t>5.5.2 </a:t>
            </a:r>
            <a:r>
              <a:rPr lang="zh-CN" altLang="en-US" sz="1800" b="1" dirty="0">
                <a:solidFill>
                  <a:srgbClr val="0070C0"/>
                </a:solidFill>
              </a:rPr>
              <a:t>使用</a:t>
            </a:r>
            <a:r>
              <a:rPr lang="en-US" altLang="zh-CN" sz="1800" b="1" dirty="0">
                <a:solidFill>
                  <a:srgbClr val="0070C0"/>
                </a:solidFill>
              </a:rPr>
              <a:t>super</a:t>
            </a:r>
            <a:r>
              <a:rPr lang="zh-CN" altLang="en-US" sz="1800" b="1" dirty="0">
                <a:solidFill>
                  <a:srgbClr val="0070C0"/>
                </a:solidFill>
              </a:rPr>
              <a:t>操作被隐藏的成员变量和方法</a:t>
            </a:r>
            <a:endParaRPr lang="zh-CN" altLang="en-US" dirty="0">
              <a:solidFill>
                <a:srgbClr val="C00000"/>
              </a:solidFill>
            </a:endParaRPr>
          </a:p>
        </p:txBody>
      </p:sp>
      <p:sp>
        <p:nvSpPr>
          <p:cNvPr id="9" name="右箭头 8"/>
          <p:cNvSpPr/>
          <p:nvPr/>
        </p:nvSpPr>
        <p:spPr>
          <a:xfrm rot="10800000">
            <a:off x="2192337" y="836712"/>
            <a:ext cx="352076" cy="288032"/>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2" name="矩形 11"/>
          <p:cNvSpPr/>
          <p:nvPr/>
        </p:nvSpPr>
        <p:spPr>
          <a:xfrm>
            <a:off x="364701" y="2266938"/>
            <a:ext cx="8394601" cy="646331"/>
          </a:xfrm>
          <a:prstGeom prst="rect">
            <a:avLst/>
          </a:prstGeom>
        </p:spPr>
        <p:txBody>
          <a:bodyPr wrap="square">
            <a:spAutoFit/>
          </a:bodyPr>
          <a:lstStyle/>
          <a:p>
            <a:r>
              <a:rPr lang="zh-CN" altLang="zh-CN" dirty="0"/>
              <a:t>子类如果</a:t>
            </a:r>
            <a:r>
              <a:rPr lang="zh-CN" altLang="zh-CN" dirty="0" smtClean="0"/>
              <a:t>想</a:t>
            </a:r>
            <a:r>
              <a:rPr lang="zh-CN" altLang="en-US" dirty="0" smtClean="0"/>
              <a:t>明确</a:t>
            </a:r>
            <a:r>
              <a:rPr lang="zh-CN" altLang="zh-CN" dirty="0" smtClean="0"/>
              <a:t>使用</a:t>
            </a:r>
            <a:r>
              <a:rPr lang="zh-CN" altLang="zh-CN" dirty="0"/>
              <a:t>父类的构造方法，必须在子类的构造方法</a:t>
            </a:r>
            <a:r>
              <a:rPr lang="zh-CN" altLang="zh-CN" dirty="0" smtClean="0"/>
              <a:t>中使用</a:t>
            </a:r>
            <a:r>
              <a:rPr lang="zh-CN" altLang="zh-CN" dirty="0"/>
              <a:t>关键字</a:t>
            </a:r>
            <a:r>
              <a:rPr lang="en-US" altLang="zh-CN" dirty="0"/>
              <a:t>super</a:t>
            </a:r>
            <a:r>
              <a:rPr lang="zh-CN" altLang="zh-CN" dirty="0" smtClean="0"/>
              <a:t>来</a:t>
            </a:r>
            <a:r>
              <a:rPr lang="zh-CN" altLang="en-US" dirty="0" smtClean="0"/>
              <a:t>调用父类的构造方法</a:t>
            </a:r>
            <a:r>
              <a:rPr lang="zh-CN" altLang="zh-CN" dirty="0" smtClean="0"/>
              <a:t>，</a:t>
            </a:r>
            <a:r>
              <a:rPr lang="zh-CN" altLang="zh-CN" dirty="0"/>
              <a:t>而且</a:t>
            </a:r>
            <a:r>
              <a:rPr lang="en-US" altLang="zh-CN" b="1" dirty="0"/>
              <a:t>super</a:t>
            </a:r>
            <a:r>
              <a:rPr lang="zh-CN" altLang="zh-CN" b="1" dirty="0"/>
              <a:t>必须是子类构造方法中的头一条语句</a:t>
            </a:r>
            <a:r>
              <a:rPr lang="zh-CN" altLang="zh-CN" dirty="0"/>
              <a:t>。</a:t>
            </a:r>
            <a:endParaRPr lang="zh-CN" altLang="en-US" dirty="0"/>
          </a:p>
        </p:txBody>
      </p:sp>
      <p:sp>
        <p:nvSpPr>
          <p:cNvPr id="13" name="矩形 12"/>
          <p:cNvSpPr/>
          <p:nvPr/>
        </p:nvSpPr>
        <p:spPr>
          <a:xfrm>
            <a:off x="521344" y="3790652"/>
            <a:ext cx="3888432" cy="923330"/>
          </a:xfrm>
          <a:prstGeom prst="rect">
            <a:avLst/>
          </a:prstGeom>
        </p:spPr>
        <p:txBody>
          <a:bodyPr wrap="square">
            <a:spAutoFit/>
          </a:bodyPr>
          <a:lstStyle/>
          <a:p>
            <a:r>
              <a:rPr lang="zh-CN" altLang="en-US" dirty="0" smtClean="0"/>
              <a:t> 例子</a:t>
            </a:r>
            <a:r>
              <a:rPr lang="en-US" altLang="zh-CN" dirty="0" smtClean="0"/>
              <a:t>6</a:t>
            </a:r>
            <a:r>
              <a:rPr lang="zh-CN" altLang="en-US" dirty="0" smtClean="0"/>
              <a:t>  中</a:t>
            </a:r>
            <a:r>
              <a:rPr lang="zh-CN" altLang="en-US" dirty="0"/>
              <a:t>，</a:t>
            </a:r>
            <a:r>
              <a:rPr lang="en-US" altLang="zh-CN" dirty="0" err="1"/>
              <a:t>UniverStudent</a:t>
            </a:r>
            <a:r>
              <a:rPr lang="zh-CN" altLang="en-US" dirty="0"/>
              <a:t>类的构造方法中使用</a:t>
            </a:r>
            <a:r>
              <a:rPr lang="en-US" altLang="zh-CN" dirty="0"/>
              <a:t>super</a:t>
            </a:r>
            <a:r>
              <a:rPr lang="zh-CN" altLang="en-US" dirty="0"/>
              <a:t>调用父类</a:t>
            </a:r>
            <a:r>
              <a:rPr lang="en-US" altLang="zh-CN" dirty="0"/>
              <a:t>Student</a:t>
            </a:r>
            <a:r>
              <a:rPr lang="zh-CN" altLang="en-US" dirty="0"/>
              <a:t>的构造方法，运行效果如</a:t>
            </a:r>
            <a:r>
              <a:rPr lang="zh-CN" altLang="en-US" dirty="0" smtClean="0"/>
              <a:t>图。</a:t>
            </a:r>
            <a:endParaRPr lang="zh-CN" altLang="en-US" dirty="0"/>
          </a:p>
        </p:txBody>
      </p:sp>
      <p:sp>
        <p:nvSpPr>
          <p:cNvPr id="14" name="矩形 13"/>
          <p:cNvSpPr/>
          <p:nvPr/>
        </p:nvSpPr>
        <p:spPr>
          <a:xfrm>
            <a:off x="643695" y="4756502"/>
            <a:ext cx="81624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a:t>例子</a:t>
            </a:r>
            <a:r>
              <a:rPr lang="en-US" altLang="zh-CN" dirty="0"/>
              <a:t>6 </a:t>
            </a:r>
            <a:endParaRPr lang="zh-CN" altLang="en-US" dirty="0"/>
          </a:p>
        </p:txBody>
      </p:sp>
      <p:sp>
        <p:nvSpPr>
          <p:cNvPr id="15" name="下箭头 14"/>
          <p:cNvSpPr/>
          <p:nvPr/>
        </p:nvSpPr>
        <p:spPr>
          <a:xfrm>
            <a:off x="899592" y="5125834"/>
            <a:ext cx="288032" cy="2473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15601" y="5361185"/>
            <a:ext cx="2049959" cy="923330"/>
          </a:xfrm>
          <a:prstGeom prst="rect">
            <a:avLst/>
          </a:prstGeom>
        </p:spPr>
        <p:txBody>
          <a:bodyPr wrap="square">
            <a:spAutoFit/>
          </a:bodyPr>
          <a:lstStyle/>
          <a:p>
            <a:r>
              <a:rPr lang="en-US" altLang="zh-CN" dirty="0">
                <a:hlinkClick r:id="rId2" action="ppaction://hlinkfile"/>
              </a:rPr>
              <a:t>Student.java</a:t>
            </a:r>
            <a:endParaRPr lang="en-US" altLang="zh-CN" dirty="0"/>
          </a:p>
          <a:p>
            <a:r>
              <a:rPr lang="en-US" altLang="zh-CN" dirty="0">
                <a:hlinkClick r:id="rId3" action="ppaction://hlinkfile"/>
              </a:rPr>
              <a:t>UniverStudent.java</a:t>
            </a:r>
            <a:endParaRPr lang="en-US" altLang="zh-CN" dirty="0"/>
          </a:p>
          <a:p>
            <a:r>
              <a:rPr lang="en-US" altLang="zh-CN" dirty="0">
                <a:hlinkClick r:id="rId4" action="ppaction://hlinkfile"/>
              </a:rPr>
              <a:t>Example5_6.java</a:t>
            </a:r>
            <a:endParaRPr lang="zh-CN" altLang="en-US" dirty="0"/>
          </a:p>
        </p:txBody>
      </p:sp>
      <p:pic>
        <p:nvPicPr>
          <p:cNvPr id="51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7944" y="4725461"/>
            <a:ext cx="3738563" cy="1097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54538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7798</TotalTime>
  <Words>4717</Words>
  <Application>Microsoft Office PowerPoint</Application>
  <PresentationFormat>全屏显示(4:3)</PresentationFormat>
  <Paragraphs>326</Paragraphs>
  <Slides>26</Slides>
  <Notes>0</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Office 主题​​</vt:lpstr>
      <vt:lpstr>PowerPoint 演示文稿</vt:lpstr>
      <vt:lpstr>第5章 继承与接口</vt:lpstr>
      <vt:lpstr>5.1 子类与父类  </vt:lpstr>
      <vt:lpstr>5.2 子类的继承性  </vt:lpstr>
      <vt:lpstr>5.2 子类的继承性  </vt:lpstr>
      <vt:lpstr>5.3 子类对象的构造过程   </vt:lpstr>
      <vt:lpstr>5.4 成员变量的隐藏和方法重写   </vt:lpstr>
      <vt:lpstr>5.4 成员变量的隐藏和方法重写   </vt:lpstr>
      <vt:lpstr>5.5 super关键字   </vt:lpstr>
      <vt:lpstr>5.5 super关键字   </vt:lpstr>
      <vt:lpstr>5.6 final关键字    </vt:lpstr>
      <vt:lpstr>5.7 对象的上转型对象   </vt:lpstr>
      <vt:lpstr>5.7 对象的上转型对象   </vt:lpstr>
      <vt:lpstr>5.8 继承与多态</vt:lpstr>
      <vt:lpstr>5.9 abstract类 和abstract方法</vt:lpstr>
      <vt:lpstr>5.9 abstract类 和abstract方法</vt:lpstr>
      <vt:lpstr>5.9 abstract类 和abstract方法</vt:lpstr>
      <vt:lpstr>5.10 接口</vt:lpstr>
      <vt:lpstr>5.10 接口</vt:lpstr>
      <vt:lpstr>5.10 接口</vt:lpstr>
      <vt:lpstr>5.10 接口</vt:lpstr>
      <vt:lpstr>5.10 接口</vt:lpstr>
      <vt:lpstr>5.10 接口</vt:lpstr>
      <vt:lpstr>5.10 接口</vt:lpstr>
      <vt:lpstr>5.10 接口</vt:lpstr>
      <vt:lpstr>5.11 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197</cp:revision>
  <dcterms:created xsi:type="dcterms:W3CDTF">2019-09-15T12:42:56Z</dcterms:created>
  <dcterms:modified xsi:type="dcterms:W3CDTF">2019-11-15T23:33:01Z</dcterms:modified>
</cp:coreProperties>
</file>