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1" r:id="rId2"/>
    <p:sldId id="256" r:id="rId3"/>
    <p:sldId id="257" r:id="rId4"/>
    <p:sldId id="349" r:id="rId5"/>
    <p:sldId id="350" r:id="rId6"/>
    <p:sldId id="351" r:id="rId7"/>
    <p:sldId id="352" r:id="rId8"/>
    <p:sldId id="353" r:id="rId9"/>
    <p:sldId id="283" r:id="rId10"/>
    <p:sldId id="354" r:id="rId11"/>
    <p:sldId id="355" r:id="rId12"/>
    <p:sldId id="356" r:id="rId13"/>
    <p:sldId id="357" r:id="rId14"/>
    <p:sldId id="348" r:id="rId15"/>
    <p:sldId id="329" r:id="rId16"/>
    <p:sldId id="358" r:id="rId17"/>
    <p:sldId id="359" r:id="rId18"/>
    <p:sldId id="345" r:id="rId19"/>
    <p:sldId id="36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D79E5-4102-4098-BC11-32C84D0F02CB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6FBBA-F973-4AB4-ABB1-BD2B34C7E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5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6FBBA-F973-4AB4-ABB1-BD2B34C7EA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6FBBA-F973-4AB4-ABB1-BD2B34C7EA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44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6FBBA-F973-4AB4-ABB1-BD2B34C7EA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1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6FBBA-F973-4AB4-ABB1-BD2B34C7EA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6FBBA-F973-4AB4-ABB1-BD2B34C7EA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7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8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8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1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4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7/7.2.2%20&#38754;&#21521;&#25277;&#35937;&#20195;&#30721;/Geometry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Java&#38754;&#21521;&#23545;&#35937;&#31532;3&#29256;&#20195;&#30721;/chapter7/7.2.2%20&#38754;&#21521;&#25277;&#35937;&#20195;&#30721;/Pillar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7/7.2.2%20&#38754;&#21521;&#25277;&#35937;&#20195;&#30721;/Circle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Java&#38754;&#21521;&#23545;&#35937;&#31532;3&#29256;&#20195;&#30721;/chapter7/7.2.2%20&#38754;&#21521;&#25277;&#35937;&#20195;&#30721;/Rectangle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7/7.2.2%20&#38754;&#21521;&#25277;&#35937;&#20195;&#30721;/Application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Java&#38754;&#21521;&#23545;&#35937;&#31532;3&#29256;&#20195;&#30721;/chapter7/7.2.2%20&#38754;&#21521;&#25277;&#35937;&#20195;&#30721;/Pillar.jav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7/7.4.2%20&#32452;&#21512;&#19982;&#22797;&#29992;&#20195;&#30721;/Car.java" TargetMode="External"/><Relationship Id="rId2" Type="http://schemas.openxmlformats.org/officeDocument/2006/relationships/hyperlink" Target="Java&#38754;&#21521;&#23545;&#35937;&#31532;3&#29256;&#20195;&#30721;/chapter7/7.4.2%20&#32452;&#21512;&#19982;&#22797;&#29992;&#20195;&#30721;/Person.java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hyperlink" Target="Java&#38754;&#21521;&#23545;&#35937;&#31532;3&#29256;&#20195;&#30721;/chapter7/7.4.2%20&#32452;&#21512;&#19982;&#22797;&#29992;&#20195;&#30721;/Driver7.java" TargetMode="External"/><Relationship Id="rId4" Type="http://schemas.openxmlformats.org/officeDocument/2006/relationships/hyperlink" Target="Java&#38754;&#21521;&#23545;&#35937;&#31532;3&#29256;&#20195;&#30721;/chapter7/7.4.2%20&#32452;&#21512;&#19982;&#22797;&#29992;&#20195;&#30721;/MainClass.jav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0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64" y="50449"/>
            <a:ext cx="2635844" cy="60292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dirty="0"/>
              <a:t>7.2 </a:t>
            </a:r>
            <a:r>
              <a:rPr lang="zh-CN" altLang="zh-CN" sz="2400" dirty="0"/>
              <a:t>面向抽象原则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7964" y="625204"/>
            <a:ext cx="1872208" cy="139774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7.2.1 </a:t>
            </a:r>
            <a:r>
              <a:rPr lang="zh-CN" altLang="en-US" sz="1800" b="1" dirty="0">
                <a:solidFill>
                  <a:srgbClr val="0070C0"/>
                </a:solidFill>
              </a:rPr>
              <a:t>抽象类和接口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7.2.2 </a:t>
            </a:r>
            <a:r>
              <a:rPr lang="zh-CN" altLang="en-US" sz="1800" b="1" dirty="0">
                <a:solidFill>
                  <a:srgbClr val="C00000"/>
                </a:solidFill>
              </a:rPr>
              <a:t>面向抽象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8196" y="610847"/>
            <a:ext cx="643912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当设计一个类时，不让该类面向具体的类，而是面向抽象类或接口，即所设计类中的重要数据是抽象类或接口声明的变量，而不是具体类声明的变量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1311" y="1582034"/>
            <a:ext cx="651600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dirty="0"/>
              <a:t>简单的问题来说明面向抽象编程的思想</a:t>
            </a:r>
          </a:p>
        </p:txBody>
      </p:sp>
      <p:sp>
        <p:nvSpPr>
          <p:cNvPr id="18" name="左箭头 10">
            <a:extLst>
              <a:ext uri="{FF2B5EF4-FFF2-40B4-BE49-F238E27FC236}">
                <a16:creationId xmlns="" xmlns:a16="http://schemas.microsoft.com/office/drawing/2014/main" id="{2074826E-81C0-4A3B-AB81-A1A13E6E5821}"/>
              </a:ext>
            </a:extLst>
          </p:cNvPr>
          <p:cNvSpPr/>
          <p:nvPr/>
        </p:nvSpPr>
        <p:spPr>
          <a:xfrm>
            <a:off x="2080172" y="129340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E9EF4E2-9528-445E-B0D5-EB7198E7F621}"/>
              </a:ext>
            </a:extLst>
          </p:cNvPr>
          <p:cNvSpPr/>
          <p:nvPr/>
        </p:nvSpPr>
        <p:spPr>
          <a:xfrm>
            <a:off x="202043" y="2127356"/>
            <a:ext cx="8739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如果不涉及用户需求的变化，上面</a:t>
            </a:r>
            <a:r>
              <a:rPr lang="en-US" altLang="zh-CN" dirty="0"/>
              <a:t>Pillar</a:t>
            </a:r>
            <a:r>
              <a:rPr lang="zh-CN" altLang="zh-CN" dirty="0"/>
              <a:t>类的设计没有什么不妥，但是在某个时候，用户希望</a:t>
            </a:r>
            <a:r>
              <a:rPr lang="en-US" altLang="zh-CN" dirty="0"/>
              <a:t>Pillar</a:t>
            </a:r>
            <a:r>
              <a:rPr lang="zh-CN" altLang="zh-CN" dirty="0"/>
              <a:t>类能创建出底是三角形的柱体。显然上述</a:t>
            </a:r>
            <a:r>
              <a:rPr lang="en-US" altLang="zh-CN" dirty="0"/>
              <a:t>Pillar</a:t>
            </a:r>
            <a:r>
              <a:rPr lang="zh-CN" altLang="zh-CN" dirty="0"/>
              <a:t>类无法创建出这样的柱体，即上述设计的</a:t>
            </a:r>
            <a:r>
              <a:rPr lang="en-US" altLang="zh-CN" dirty="0"/>
              <a:t>Pillar</a:t>
            </a:r>
            <a:r>
              <a:rPr lang="zh-CN" altLang="zh-CN" dirty="0"/>
              <a:t>类不能应对用户的这种需求。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61889AD5-1CD0-48F4-ADB3-F4128444D71E}"/>
              </a:ext>
            </a:extLst>
          </p:cNvPr>
          <p:cNvSpPr/>
          <p:nvPr/>
        </p:nvSpPr>
        <p:spPr>
          <a:xfrm>
            <a:off x="323528" y="3226676"/>
            <a:ext cx="833467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因此，我们在设计</a:t>
            </a:r>
            <a:r>
              <a:rPr lang="en-US" altLang="zh-CN" dirty="0"/>
              <a:t>Pillar</a:t>
            </a:r>
            <a:r>
              <a:rPr lang="zh-CN" altLang="en-US" dirty="0"/>
              <a:t>类时</a:t>
            </a:r>
            <a:r>
              <a:rPr lang="zh-CN" altLang="en-US" b="1" dirty="0"/>
              <a:t>不应当让它的底是某个具体类声明的变量</a:t>
            </a:r>
            <a:r>
              <a:rPr lang="zh-CN" altLang="en-US" dirty="0"/>
              <a:t>，一旦这样做，</a:t>
            </a:r>
            <a:r>
              <a:rPr lang="en-US" altLang="zh-CN" dirty="0"/>
              <a:t>Pillar</a:t>
            </a:r>
            <a:r>
              <a:rPr lang="zh-CN" altLang="en-US" dirty="0"/>
              <a:t>类就依赖该具体类，缺乏弹性，难以应对需求的变化。</a:t>
            </a:r>
          </a:p>
        </p:txBody>
      </p:sp>
    </p:spTree>
    <p:extLst>
      <p:ext uri="{BB962C8B-B14F-4D97-AF65-F5344CB8AC3E}">
        <p14:creationId xmlns:p14="http://schemas.microsoft.com/office/powerpoint/2010/main" val="34361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64" y="50449"/>
            <a:ext cx="2635844" cy="60292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dirty="0"/>
              <a:t>7.2 </a:t>
            </a:r>
            <a:r>
              <a:rPr lang="zh-CN" altLang="zh-CN" sz="2400" dirty="0"/>
              <a:t>面向抽象原则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7964" y="625204"/>
            <a:ext cx="1872208" cy="139774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7.2.1 </a:t>
            </a:r>
            <a:r>
              <a:rPr lang="zh-CN" altLang="en-US" sz="1800" b="1" dirty="0">
                <a:solidFill>
                  <a:srgbClr val="0070C0"/>
                </a:solidFill>
              </a:rPr>
              <a:t>抽象类和接口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7.2.2 </a:t>
            </a:r>
            <a:r>
              <a:rPr lang="zh-CN" altLang="en-US" sz="1800" b="1" dirty="0">
                <a:solidFill>
                  <a:srgbClr val="C00000"/>
                </a:solidFill>
              </a:rPr>
              <a:t>面向抽象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8196" y="610847"/>
            <a:ext cx="643912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当设计一个类时，不让该类面向具体的类，而是面向抽象类或接口，即所设计类中的重要数据是抽象类或接口声明的变量，而不是具体类声明的变量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1311" y="1582034"/>
            <a:ext cx="651600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dirty="0"/>
              <a:t>简单的问题来说明面向抽象编程的思想</a:t>
            </a:r>
          </a:p>
        </p:txBody>
      </p:sp>
      <p:sp>
        <p:nvSpPr>
          <p:cNvPr id="18" name="左箭头 10">
            <a:extLst>
              <a:ext uri="{FF2B5EF4-FFF2-40B4-BE49-F238E27FC236}">
                <a16:creationId xmlns="" xmlns:a16="http://schemas.microsoft.com/office/drawing/2014/main" id="{2074826E-81C0-4A3B-AB81-A1A13E6E5821}"/>
              </a:ext>
            </a:extLst>
          </p:cNvPr>
          <p:cNvSpPr/>
          <p:nvPr/>
        </p:nvSpPr>
        <p:spPr>
          <a:xfrm>
            <a:off x="2080172" y="129340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E9EF4E2-9528-445E-B0D5-EB7198E7F621}"/>
              </a:ext>
            </a:extLst>
          </p:cNvPr>
          <p:cNvSpPr/>
          <p:nvPr/>
        </p:nvSpPr>
        <p:spPr>
          <a:xfrm>
            <a:off x="231637" y="2047151"/>
            <a:ext cx="8739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下面我们将面向抽象重新设计</a:t>
            </a:r>
            <a:r>
              <a:rPr lang="en-US" altLang="zh-CN" dirty="0"/>
              <a:t>Pillar</a:t>
            </a:r>
            <a:r>
              <a:rPr lang="zh-CN" altLang="zh-CN" dirty="0"/>
              <a:t>类。首先编写一个抽象类</a:t>
            </a:r>
            <a:r>
              <a:rPr lang="en-US" altLang="zh-CN" dirty="0"/>
              <a:t>Geometry</a:t>
            </a:r>
            <a:r>
              <a:rPr lang="zh-CN" altLang="zh-CN" dirty="0"/>
              <a:t>（或接口），该抽象类（接口）中定义了一个抽象的</a:t>
            </a:r>
            <a:r>
              <a:rPr lang="en-US" altLang="zh-CN" dirty="0" err="1"/>
              <a:t>getArea</a:t>
            </a:r>
            <a:r>
              <a:rPr lang="en-US" altLang="zh-CN" dirty="0"/>
              <a:t>()</a:t>
            </a:r>
            <a:r>
              <a:rPr lang="zh-CN" altLang="zh-CN" dirty="0"/>
              <a:t>方法，</a:t>
            </a:r>
            <a:r>
              <a:rPr lang="en-US" altLang="zh-CN" dirty="0">
                <a:hlinkClick r:id="rId3" action="ppaction://hlinkfile"/>
              </a:rPr>
              <a:t>Geometry</a:t>
            </a:r>
            <a:r>
              <a:rPr lang="zh-CN" altLang="zh-CN" dirty="0">
                <a:hlinkClick r:id="rId3" action="ppaction://hlinkfile"/>
              </a:rPr>
              <a:t>类</a:t>
            </a:r>
            <a:r>
              <a:rPr lang="zh-CN" altLang="zh-CN" dirty="0"/>
              <a:t>如下：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5DC238B-3EFA-48A0-AFBF-227F79D5C70C}"/>
              </a:ext>
            </a:extLst>
          </p:cNvPr>
          <p:cNvSpPr/>
          <p:nvPr/>
        </p:nvSpPr>
        <p:spPr>
          <a:xfrm>
            <a:off x="188228" y="2773687"/>
            <a:ext cx="8064896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abstract class Geometry { //</a:t>
            </a:r>
            <a:r>
              <a:rPr lang="zh-CN" altLang="en-US" dirty="0"/>
              <a:t>如果使用接口需用</a:t>
            </a:r>
            <a:r>
              <a:rPr lang="en-US" altLang="zh-CN" dirty="0"/>
              <a:t>interface</a:t>
            </a:r>
            <a:r>
              <a:rPr lang="zh-CN" altLang="en-US" dirty="0"/>
              <a:t>来定义</a:t>
            </a:r>
            <a:r>
              <a:rPr lang="en-US" altLang="zh-CN" dirty="0"/>
              <a:t>Geometry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public abstract double </a:t>
            </a:r>
            <a:r>
              <a:rPr lang="en-US" altLang="zh-CN" dirty="0" err="1"/>
              <a:t>getArea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FD52C3B-1057-4888-9125-F1D67091BAC0}"/>
              </a:ext>
            </a:extLst>
          </p:cNvPr>
          <p:cNvSpPr/>
          <p:nvPr/>
        </p:nvSpPr>
        <p:spPr>
          <a:xfrm>
            <a:off x="166516" y="4439133"/>
            <a:ext cx="1736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 action="ppaction://hlinkfile"/>
              </a:rPr>
              <a:t>Pillar</a:t>
            </a:r>
            <a:r>
              <a:rPr lang="zh-CN" altLang="en-US" dirty="0">
                <a:hlinkClick r:id="rId4" action="ppaction://hlinkfile"/>
              </a:rPr>
              <a:t>类</a:t>
            </a:r>
            <a:r>
              <a:rPr lang="zh-CN" altLang="en-US" dirty="0"/>
              <a:t>的设计不再依赖具体类，而是面向</a:t>
            </a:r>
            <a:r>
              <a:rPr lang="en-US" altLang="zh-CN" dirty="0"/>
              <a:t>Geometry</a:t>
            </a:r>
            <a:r>
              <a:rPr lang="zh-CN" altLang="en-US" dirty="0"/>
              <a:t>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AC18E768-56AC-42CF-B120-A95E528FB630}"/>
              </a:ext>
            </a:extLst>
          </p:cNvPr>
          <p:cNvSpPr/>
          <p:nvPr/>
        </p:nvSpPr>
        <p:spPr>
          <a:xfrm>
            <a:off x="2248569" y="3844805"/>
            <a:ext cx="6571903" cy="28623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public class Pillar {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b="1" kern="100" dirty="0">
                <a:latin typeface="Times New Roman" panose="02020603050405020304" pitchFamily="18" charset="0"/>
              </a:rPr>
              <a:t>Geometry  bottom;  </a:t>
            </a:r>
            <a:r>
              <a:rPr lang="en-US" altLang="zh-CN" kern="100" dirty="0">
                <a:latin typeface="Times New Roman" panose="02020603050405020304" pitchFamily="18" charset="0"/>
              </a:rPr>
              <a:t>//bottom</a:t>
            </a:r>
            <a:r>
              <a:rPr lang="zh-CN" altLang="zh-CN" kern="100" dirty="0">
                <a:latin typeface="Times New Roman" panose="02020603050405020304" pitchFamily="18" charset="0"/>
              </a:rPr>
              <a:t>是抽象类</a:t>
            </a:r>
            <a:r>
              <a:rPr lang="en-US" altLang="zh-CN" kern="100" dirty="0">
                <a:latin typeface="Times New Roman" panose="02020603050405020304" pitchFamily="18" charset="0"/>
              </a:rPr>
              <a:t>Geometry</a:t>
            </a:r>
            <a:r>
              <a:rPr lang="zh-CN" altLang="zh-CN" kern="100" dirty="0">
                <a:latin typeface="Times New Roman" panose="02020603050405020304" pitchFamily="18" charset="0"/>
              </a:rPr>
              <a:t>声明的变量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double height;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Pillar (Geometry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bottom,double</a:t>
            </a:r>
            <a:r>
              <a:rPr lang="en-US" altLang="zh-CN" kern="100" dirty="0">
                <a:latin typeface="Times New Roman" panose="02020603050405020304" pitchFamily="18" charset="0"/>
              </a:rPr>
              <a:t> height) {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this.bottom</a:t>
            </a:r>
            <a:r>
              <a:rPr lang="en-US" altLang="zh-CN" kern="100" dirty="0">
                <a:latin typeface="Times New Roman" panose="02020603050405020304" pitchFamily="18" charset="0"/>
              </a:rPr>
              <a:t> = bottom;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this.height</a:t>
            </a:r>
            <a:r>
              <a:rPr lang="en-US" altLang="zh-CN" kern="100" dirty="0">
                <a:latin typeface="Times New Roman" panose="02020603050405020304" pitchFamily="18" charset="0"/>
              </a:rPr>
              <a:t>=height;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public double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getVolume</a:t>
            </a:r>
            <a:r>
              <a:rPr lang="en-US" altLang="zh-CN" kern="100" dirty="0">
                <a:latin typeface="Times New Roman" panose="02020603050405020304" pitchFamily="18" charset="0"/>
              </a:rPr>
              <a:t>() {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return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bottom.getArea</a:t>
            </a:r>
            <a:r>
              <a:rPr lang="en-US" altLang="zh-CN" kern="100" dirty="0">
                <a:latin typeface="Times New Roman" panose="02020603050405020304" pitchFamily="18" charset="0"/>
              </a:rPr>
              <a:t>()*height; 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</a:rPr>
              <a:t>   }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="" xmlns:a16="http://schemas.microsoft.com/office/drawing/2014/main" id="{9B5A1E56-0740-436D-B177-22DED15BD7C7}"/>
              </a:ext>
            </a:extLst>
          </p:cNvPr>
          <p:cNvSpPr/>
          <p:nvPr/>
        </p:nvSpPr>
        <p:spPr>
          <a:xfrm>
            <a:off x="1763688" y="4869160"/>
            <a:ext cx="31648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9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64" y="50449"/>
            <a:ext cx="2635844" cy="60292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dirty="0"/>
              <a:t>7.2 </a:t>
            </a:r>
            <a:r>
              <a:rPr lang="zh-CN" altLang="zh-CN" sz="2400" dirty="0"/>
              <a:t>面向抽象原则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7964" y="625204"/>
            <a:ext cx="1872208" cy="139774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7.2.1 </a:t>
            </a:r>
            <a:r>
              <a:rPr lang="zh-CN" altLang="en-US" sz="1800" b="1" dirty="0">
                <a:solidFill>
                  <a:srgbClr val="0070C0"/>
                </a:solidFill>
              </a:rPr>
              <a:t>抽象类和接口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7.2.2 </a:t>
            </a:r>
            <a:r>
              <a:rPr lang="zh-CN" altLang="en-US" sz="1800" b="1" dirty="0">
                <a:solidFill>
                  <a:srgbClr val="C00000"/>
                </a:solidFill>
              </a:rPr>
              <a:t>面向抽象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8196" y="610847"/>
            <a:ext cx="643912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当设计一个类时，不让该类面向具体的类，而是面向抽象类或接口，即所设计类中的重要数据是抽象类或接口声明的变量，而不是具体类声明的变量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1311" y="1582034"/>
            <a:ext cx="651600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dirty="0"/>
              <a:t>简单的问题来说明面向抽象编程的思想</a:t>
            </a:r>
          </a:p>
        </p:txBody>
      </p:sp>
      <p:sp>
        <p:nvSpPr>
          <p:cNvPr id="18" name="左箭头 10">
            <a:extLst>
              <a:ext uri="{FF2B5EF4-FFF2-40B4-BE49-F238E27FC236}">
                <a16:creationId xmlns="" xmlns:a16="http://schemas.microsoft.com/office/drawing/2014/main" id="{2074826E-81C0-4A3B-AB81-A1A13E6E5821}"/>
              </a:ext>
            </a:extLst>
          </p:cNvPr>
          <p:cNvSpPr/>
          <p:nvPr/>
        </p:nvSpPr>
        <p:spPr>
          <a:xfrm>
            <a:off x="2080172" y="129340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FD52C3B-1057-4888-9125-F1D67091BAC0}"/>
              </a:ext>
            </a:extLst>
          </p:cNvPr>
          <p:cNvSpPr/>
          <p:nvPr/>
        </p:nvSpPr>
        <p:spPr>
          <a:xfrm>
            <a:off x="1133298" y="2764520"/>
            <a:ext cx="1306914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hlinkClick r:id="rId3" action="ppaction://hlinkfile"/>
              </a:rPr>
              <a:t>  Circle</a:t>
            </a:r>
            <a:r>
              <a:rPr lang="zh-CN" altLang="en-US" dirty="0">
                <a:hlinkClick r:id="rId3" action="ppaction://hlinkfile"/>
              </a:rPr>
              <a:t>类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AC18E768-56AC-42CF-B120-A95E528FB630}"/>
              </a:ext>
            </a:extLst>
          </p:cNvPr>
          <p:cNvSpPr/>
          <p:nvPr/>
        </p:nvSpPr>
        <p:spPr>
          <a:xfrm>
            <a:off x="201053" y="3647473"/>
            <a:ext cx="3715964" cy="2585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class Circle extends Geometry {</a:t>
            </a:r>
            <a:endParaRPr lang="zh-CN" altLang="zh-CN" dirty="0"/>
          </a:p>
          <a:p>
            <a:r>
              <a:rPr lang="en-US" altLang="zh-CN" dirty="0"/>
              <a:t>    double r;</a:t>
            </a:r>
            <a:endParaRPr lang="zh-CN" altLang="zh-CN" dirty="0"/>
          </a:p>
          <a:p>
            <a:r>
              <a:rPr lang="en-US" altLang="zh-CN" dirty="0"/>
              <a:t>    Circle(double r)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this.r</a:t>
            </a:r>
            <a:r>
              <a:rPr lang="en-US" altLang="zh-CN" dirty="0"/>
              <a:t>=r;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b="1" dirty="0"/>
              <a:t>    public double </a:t>
            </a:r>
            <a:r>
              <a:rPr lang="en-US" altLang="zh-CN" b="1" dirty="0" err="1"/>
              <a:t>getArea</a:t>
            </a:r>
            <a:r>
              <a:rPr lang="en-US" altLang="zh-CN" b="1" dirty="0"/>
              <a:t>() {</a:t>
            </a:r>
            <a:endParaRPr lang="zh-CN" altLang="zh-CN" b="1" dirty="0"/>
          </a:p>
          <a:p>
            <a:r>
              <a:rPr lang="en-US" altLang="zh-CN" b="1" dirty="0"/>
              <a:t>        return(3.14*r*r);</a:t>
            </a:r>
            <a:endParaRPr lang="zh-CN" altLang="zh-CN" b="1" dirty="0"/>
          </a:p>
          <a:p>
            <a:r>
              <a:rPr lang="en-US" altLang="zh-CN" b="1" dirty="0"/>
              <a:t>    }</a:t>
            </a:r>
            <a:endParaRPr lang="zh-CN" altLang="zh-CN" b="1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85D2485-C5A7-484D-B72F-B386871CEF02}"/>
              </a:ext>
            </a:extLst>
          </p:cNvPr>
          <p:cNvSpPr/>
          <p:nvPr/>
        </p:nvSpPr>
        <p:spPr>
          <a:xfrm>
            <a:off x="292196" y="2118189"/>
            <a:ext cx="8528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Circle</a:t>
            </a:r>
            <a:r>
              <a:rPr lang="zh-CN" altLang="en-US" dirty="0"/>
              <a:t>和</a:t>
            </a:r>
            <a:r>
              <a:rPr lang="en-US" altLang="zh-CN" dirty="0"/>
              <a:t>Rectangle</a:t>
            </a:r>
            <a:r>
              <a:rPr lang="zh-CN" altLang="en-US" dirty="0"/>
              <a:t>类都是</a:t>
            </a:r>
            <a:r>
              <a:rPr lang="en-US" altLang="zh-CN" dirty="0"/>
              <a:t>Geometry</a:t>
            </a:r>
            <a:r>
              <a:rPr lang="zh-CN" altLang="en-US" dirty="0"/>
              <a:t>的子类，二者都必须重写</a:t>
            </a:r>
            <a:r>
              <a:rPr lang="en-US" altLang="zh-CN" dirty="0"/>
              <a:t>Geometry</a:t>
            </a:r>
            <a:r>
              <a:rPr lang="zh-CN" altLang="en-US" dirty="0"/>
              <a:t>类的</a:t>
            </a:r>
            <a:r>
              <a:rPr lang="en-US" altLang="zh-CN" dirty="0" err="1"/>
              <a:t>getArea</a:t>
            </a:r>
            <a:r>
              <a:rPr lang="en-US" altLang="zh-CN" dirty="0"/>
              <a:t>()</a:t>
            </a:r>
            <a:r>
              <a:rPr lang="zh-CN" altLang="en-US" dirty="0"/>
              <a:t>方法来计算各自的面积。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="" xmlns:a16="http://schemas.microsoft.com/office/drawing/2014/main" id="{EA84746F-6FA3-4C6E-8BEE-4774051532A5}"/>
              </a:ext>
            </a:extLst>
          </p:cNvPr>
          <p:cNvSpPr/>
          <p:nvPr/>
        </p:nvSpPr>
        <p:spPr>
          <a:xfrm>
            <a:off x="1403648" y="3158706"/>
            <a:ext cx="576064" cy="270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F43A7B72-D2AB-454A-989A-35EA13D8AFD0}"/>
              </a:ext>
            </a:extLst>
          </p:cNvPr>
          <p:cNvSpPr/>
          <p:nvPr/>
        </p:nvSpPr>
        <p:spPr>
          <a:xfrm>
            <a:off x="5759315" y="2764520"/>
            <a:ext cx="133357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>
                <a:hlinkClick r:id="rId4" action="ppaction://hlinkfile"/>
              </a:rPr>
              <a:t>Rectangle</a:t>
            </a:r>
            <a:r>
              <a:rPr lang="zh-CN" altLang="en-US" dirty="0">
                <a:hlinkClick r:id="rId4" action="ppaction://hlinkfile"/>
              </a:rPr>
              <a:t>类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CBDACDC6-2E17-4B89-A04C-DA1763E3C5F8}"/>
              </a:ext>
            </a:extLst>
          </p:cNvPr>
          <p:cNvSpPr/>
          <p:nvPr/>
        </p:nvSpPr>
        <p:spPr>
          <a:xfrm>
            <a:off x="4140100" y="3696267"/>
            <a:ext cx="4572000" cy="25853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public class Rectangle extends Geometry {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double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a,b</a:t>
            </a:r>
            <a:r>
              <a:rPr lang="en-US" altLang="zh-CN" kern="100" dirty="0">
                <a:latin typeface="Times New Roman" panose="02020603050405020304" pitchFamily="18" charset="0"/>
              </a:rPr>
              <a:t>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Lader</a:t>
            </a:r>
            <a:r>
              <a:rPr lang="en-US" altLang="zh-CN" kern="100" dirty="0">
                <a:latin typeface="Times New Roman" panose="02020603050405020304" pitchFamily="18" charset="0"/>
              </a:rPr>
              <a:t>(double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a,double</a:t>
            </a:r>
            <a:r>
              <a:rPr lang="en-US" altLang="zh-CN" kern="100" dirty="0">
                <a:latin typeface="Times New Roman" panose="02020603050405020304" pitchFamily="18" charset="0"/>
              </a:rPr>
              <a:t> b) {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this.a</a:t>
            </a:r>
            <a:r>
              <a:rPr lang="en-US" altLang="zh-CN" kern="100" dirty="0">
                <a:latin typeface="Times New Roman" panose="02020603050405020304" pitchFamily="18" charset="0"/>
              </a:rPr>
              <a:t>=a;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this.b</a:t>
            </a:r>
            <a:r>
              <a:rPr lang="en-US" altLang="zh-CN" kern="100" dirty="0">
                <a:latin typeface="Times New Roman" panose="02020603050405020304" pitchFamily="18" charset="0"/>
              </a:rPr>
              <a:t>=b;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    public double </a:t>
            </a:r>
            <a:r>
              <a:rPr lang="en-US" altLang="zh-CN" b="1" kern="100" dirty="0" err="1">
                <a:latin typeface="Times New Roman" panose="02020603050405020304" pitchFamily="18" charset="0"/>
              </a:rPr>
              <a:t>getArea</a:t>
            </a:r>
            <a:r>
              <a:rPr lang="en-US" altLang="zh-CN" b="1" kern="100" dirty="0">
                <a:latin typeface="Times New Roman" panose="02020603050405020304" pitchFamily="18" charset="0"/>
              </a:rPr>
              <a:t>() {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        return a*b;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    }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="" xmlns:a16="http://schemas.microsoft.com/office/drawing/2014/main" id="{0FF43D3A-2058-416D-8FF9-1A01F7FD5C53}"/>
              </a:ext>
            </a:extLst>
          </p:cNvPr>
          <p:cNvSpPr/>
          <p:nvPr/>
        </p:nvSpPr>
        <p:spPr>
          <a:xfrm>
            <a:off x="6156176" y="3133852"/>
            <a:ext cx="504056" cy="27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64" y="50449"/>
            <a:ext cx="2635844" cy="60292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dirty="0"/>
              <a:t>7.2 </a:t>
            </a:r>
            <a:r>
              <a:rPr lang="zh-CN" altLang="zh-CN" sz="2400" dirty="0"/>
              <a:t>面向抽象原则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7964" y="625204"/>
            <a:ext cx="1872208" cy="139774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7.2.1 </a:t>
            </a:r>
            <a:r>
              <a:rPr lang="zh-CN" altLang="en-US" sz="1800" b="1" dirty="0">
                <a:solidFill>
                  <a:srgbClr val="0070C0"/>
                </a:solidFill>
              </a:rPr>
              <a:t>抽象类和接口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7.2.2 </a:t>
            </a:r>
            <a:r>
              <a:rPr lang="zh-CN" altLang="en-US" sz="1800" b="1" dirty="0">
                <a:solidFill>
                  <a:srgbClr val="C00000"/>
                </a:solidFill>
              </a:rPr>
              <a:t>面向抽象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8196" y="610847"/>
            <a:ext cx="643912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当设计一个类时，不让该类面向具体的类，而是面向抽象类或接口，即所设计类中的重要数据是抽象类或接口声明的变量，而不是具体类声明的变量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1311" y="1582034"/>
            <a:ext cx="651600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dirty="0"/>
              <a:t>简单的问题来说明面向抽象编程的思想</a:t>
            </a:r>
          </a:p>
        </p:txBody>
      </p:sp>
      <p:sp>
        <p:nvSpPr>
          <p:cNvPr id="18" name="左箭头 10">
            <a:extLst>
              <a:ext uri="{FF2B5EF4-FFF2-40B4-BE49-F238E27FC236}">
                <a16:creationId xmlns="" xmlns:a16="http://schemas.microsoft.com/office/drawing/2014/main" id="{2074826E-81C0-4A3B-AB81-A1A13E6E5821}"/>
              </a:ext>
            </a:extLst>
          </p:cNvPr>
          <p:cNvSpPr/>
          <p:nvPr/>
        </p:nvSpPr>
        <p:spPr>
          <a:xfrm>
            <a:off x="2080172" y="129340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FD52C3B-1057-4888-9125-F1D67091BAC0}"/>
              </a:ext>
            </a:extLst>
          </p:cNvPr>
          <p:cNvSpPr/>
          <p:nvPr/>
        </p:nvSpPr>
        <p:spPr>
          <a:xfrm>
            <a:off x="6936426" y="2082066"/>
            <a:ext cx="1854527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hlinkClick r:id="rId3" action="ppaction://hlinkfile"/>
              </a:rPr>
              <a:t>Application.java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AC18E768-56AC-42CF-B120-A95E528FB630}"/>
              </a:ext>
            </a:extLst>
          </p:cNvPr>
          <p:cNvSpPr/>
          <p:nvPr/>
        </p:nvSpPr>
        <p:spPr>
          <a:xfrm>
            <a:off x="877814" y="2523644"/>
            <a:ext cx="7388372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public class Application{</a:t>
            </a:r>
            <a:endParaRPr lang="zh-CN" altLang="zh-CN" dirty="0"/>
          </a:p>
          <a:p>
            <a:r>
              <a:rPr lang="en-US" altLang="zh-CN" dirty="0"/>
              <a:t>  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  <a:endParaRPr lang="zh-CN" altLang="zh-CN" dirty="0"/>
          </a:p>
          <a:p>
            <a:r>
              <a:rPr lang="en-US" altLang="zh-CN" dirty="0"/>
              <a:t>        Pillar </a:t>
            </a:r>
            <a:r>
              <a:rPr lang="en-US" altLang="zh-CN" dirty="0" err="1"/>
              <a:t>pillar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Geometry bottom;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b="1" dirty="0"/>
              <a:t>bottom=new Rectangle(12,22,100);</a:t>
            </a:r>
            <a:endParaRPr lang="zh-CN" altLang="zh-CN" b="1" dirty="0"/>
          </a:p>
          <a:p>
            <a:r>
              <a:rPr lang="en-US" altLang="zh-CN" dirty="0"/>
              <a:t>        pillar = new Pillar (bottom,58);  //pillar</a:t>
            </a:r>
            <a:r>
              <a:rPr lang="zh-CN" altLang="zh-CN" dirty="0"/>
              <a:t>是具有矩形底的柱体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zh-CN" dirty="0"/>
              <a:t>矩形底的柱体的体积</a:t>
            </a:r>
            <a:r>
              <a:rPr lang="en-US" altLang="zh-CN" dirty="0"/>
              <a:t>"+</a:t>
            </a:r>
            <a:r>
              <a:rPr lang="en-US" altLang="zh-CN" dirty="0" err="1"/>
              <a:t>pillar.getVolume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b="1" dirty="0"/>
              <a:t>        bottom=new Circle(10);</a:t>
            </a:r>
            <a:endParaRPr lang="zh-CN" altLang="zh-CN" b="1" dirty="0"/>
          </a:p>
          <a:p>
            <a:r>
              <a:rPr lang="en-US" altLang="zh-CN" dirty="0"/>
              <a:t>        pillar = new Pillar (bottom,58); //pillar</a:t>
            </a:r>
            <a:r>
              <a:rPr lang="zh-CN" altLang="zh-CN" dirty="0"/>
              <a:t>是具有圆形底的柱体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zh-CN" dirty="0"/>
              <a:t>圆形底的柱体的体积</a:t>
            </a:r>
            <a:r>
              <a:rPr lang="en-US" altLang="zh-CN" dirty="0"/>
              <a:t>"+</a:t>
            </a:r>
            <a:r>
              <a:rPr lang="en-US" altLang="zh-CN" dirty="0" err="1"/>
              <a:t>pillar.getVolume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85D2485-C5A7-484D-B72F-B386871CEF02}"/>
              </a:ext>
            </a:extLst>
          </p:cNvPr>
          <p:cNvSpPr/>
          <p:nvPr/>
        </p:nvSpPr>
        <p:spPr>
          <a:xfrm>
            <a:off x="292196" y="2118189"/>
            <a:ext cx="6656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现在就可以用</a:t>
            </a:r>
            <a:r>
              <a:rPr lang="en-US" altLang="zh-CN" dirty="0"/>
              <a:t>Pillar </a:t>
            </a:r>
            <a:r>
              <a:rPr lang="zh-CN" altLang="zh-CN" dirty="0"/>
              <a:t>类创建出具有矩形底或圆形底的柱体了如下列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FD55158-D317-4E7B-8F0D-D7300F717A3B}"/>
              </a:ext>
            </a:extLst>
          </p:cNvPr>
          <p:cNvSpPr/>
          <p:nvPr/>
        </p:nvSpPr>
        <p:spPr>
          <a:xfrm>
            <a:off x="74953" y="5952696"/>
            <a:ext cx="8683449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hlinkClick r:id="rId4" action="ppaction://hlinkfile"/>
              </a:rPr>
              <a:t>Pillar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类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不再依赖具体类，因此每当系统增加新的</a:t>
            </a:r>
            <a:r>
              <a:rPr lang="en-US" altLang="zh-CN" kern="100" dirty="0">
                <a:latin typeface="Times New Roman" panose="02020603050405020304" pitchFamily="18" charset="0"/>
              </a:rPr>
              <a:t>Geometry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的子类时，比如增加一个</a:t>
            </a:r>
            <a:r>
              <a:rPr lang="en-US" altLang="zh-CN" kern="100" dirty="0">
                <a:latin typeface="Times New Roman" panose="02020603050405020304" pitchFamily="18" charset="0"/>
              </a:rPr>
              <a:t>Triangle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子类，那么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不需要修改</a:t>
            </a:r>
            <a:r>
              <a:rPr lang="en-US" altLang="zh-CN" b="1" kern="100" dirty="0">
                <a:latin typeface="Times New Roman" panose="02020603050405020304" pitchFamily="18" charset="0"/>
              </a:rPr>
              <a:t>Pillar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类的任何代码，就可以使用</a:t>
            </a:r>
            <a:r>
              <a:rPr lang="en-US" altLang="zh-CN" b="1" kern="100" dirty="0">
                <a:latin typeface="Times New Roman" panose="02020603050405020304" pitchFamily="18" charset="0"/>
              </a:rPr>
              <a:t>Pillar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创建出具有三角形底的柱体。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070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760"/>
            <a:ext cx="2160240" cy="48926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dirty="0"/>
              <a:t>7.3 </a:t>
            </a:r>
            <a:r>
              <a:rPr lang="zh-CN" altLang="en-US" sz="2400" dirty="0"/>
              <a:t>开</a:t>
            </a:r>
            <a:r>
              <a:rPr lang="en-US" altLang="zh-CN" sz="2400" dirty="0"/>
              <a:t>-</a:t>
            </a:r>
            <a:r>
              <a:rPr lang="zh-CN" altLang="en-US" sz="2400" dirty="0"/>
              <a:t>闭原则</a:t>
            </a:r>
          </a:p>
        </p:txBody>
      </p:sp>
      <p:sp>
        <p:nvSpPr>
          <p:cNvPr id="10" name="矩形 9"/>
          <p:cNvSpPr/>
          <p:nvPr/>
        </p:nvSpPr>
        <p:spPr>
          <a:xfrm>
            <a:off x="536296" y="690550"/>
            <a:ext cx="828092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所谓 开</a:t>
            </a:r>
            <a:r>
              <a:rPr lang="en-US" altLang="zh-CN" dirty="0"/>
              <a:t>-</a:t>
            </a:r>
            <a:r>
              <a:rPr lang="zh-CN" altLang="zh-CN" dirty="0"/>
              <a:t>闭原则（</a:t>
            </a:r>
            <a:r>
              <a:rPr lang="en-US" altLang="zh-CN" dirty="0"/>
              <a:t>Open-Closed Principle</a:t>
            </a:r>
            <a:r>
              <a:rPr lang="zh-CN" altLang="zh-CN" dirty="0"/>
              <a:t>）就是让你的设计应当对扩展开放，对修改关闭。怎么理解对扩展开放，对修改关闭呢？实际上这句话的本质是指当一个设计中增加新的模块时，不需要修改现有的模块。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9E9C9882-6750-43D3-9677-E9E527F16402}"/>
              </a:ext>
            </a:extLst>
          </p:cNvPr>
          <p:cNvSpPr/>
          <p:nvPr/>
        </p:nvSpPr>
        <p:spPr>
          <a:xfrm>
            <a:off x="275280" y="1688661"/>
            <a:ext cx="8761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</a:t>
            </a:r>
            <a:r>
              <a:rPr lang="zh-CN" altLang="zh-CN" dirty="0"/>
              <a:t>在给出一个设计时，应当首先考虑到</a:t>
            </a:r>
            <a:r>
              <a:rPr lang="zh-CN" altLang="zh-CN" b="1" dirty="0"/>
              <a:t>用户需求的变化</a:t>
            </a:r>
            <a:r>
              <a:rPr lang="zh-CN" altLang="zh-CN" dirty="0"/>
              <a:t>，将应对用户变化的部分设计为对扩展开放，而设计的核心部分是经过精心考虑之后确定下来的基本结构，这部分应当是对修改关闭的，即不能因为用户的需求变化而再发生变化，因为这部分不是用来应对需求变化的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4F481896-4FC7-420B-BC0A-DD940D97FDA0}"/>
              </a:ext>
            </a:extLst>
          </p:cNvPr>
          <p:cNvSpPr/>
          <p:nvPr/>
        </p:nvSpPr>
        <p:spPr>
          <a:xfrm>
            <a:off x="2339752" y="2519658"/>
            <a:ext cx="6336704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7.2.2</a:t>
            </a:r>
            <a:r>
              <a:rPr lang="zh-CN" altLang="en-US" dirty="0"/>
              <a:t>节给出的设计中有</a:t>
            </a:r>
            <a:r>
              <a:rPr lang="en-US" altLang="zh-CN" dirty="0"/>
              <a:t>4</a:t>
            </a:r>
            <a:r>
              <a:rPr lang="zh-CN" altLang="en-US" dirty="0"/>
              <a:t>个类，</a:t>
            </a:r>
            <a:r>
              <a:rPr lang="en-US" altLang="zh-CN" dirty="0"/>
              <a:t>UML</a:t>
            </a:r>
            <a:r>
              <a:rPr lang="zh-CN" altLang="en-US" dirty="0"/>
              <a:t>类图如下：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A2F59C02-095B-4295-80EE-91307F194C6C}"/>
              </a:ext>
            </a:extLst>
          </p:cNvPr>
          <p:cNvSpPr/>
          <p:nvPr/>
        </p:nvSpPr>
        <p:spPr>
          <a:xfrm>
            <a:off x="275280" y="3062066"/>
            <a:ext cx="1776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该设计中的</a:t>
            </a:r>
            <a:r>
              <a:rPr lang="en-US" altLang="zh-CN" b="1" dirty="0"/>
              <a:t>Geometry</a:t>
            </a:r>
            <a:r>
              <a:rPr lang="zh-CN" altLang="en-US" b="1" dirty="0"/>
              <a:t>和</a:t>
            </a:r>
            <a:r>
              <a:rPr lang="en-US" altLang="zh-CN" b="1" dirty="0"/>
              <a:t>Pillar</a:t>
            </a:r>
            <a:r>
              <a:rPr lang="zh-CN" altLang="en-US" b="1" dirty="0"/>
              <a:t>类就是系统中对修改关闭的部分</a:t>
            </a:r>
            <a:r>
              <a:rPr lang="zh-CN" altLang="en-US" dirty="0"/>
              <a:t>，而</a:t>
            </a:r>
            <a:r>
              <a:rPr lang="en-US" altLang="zh-CN" b="1" dirty="0">
                <a:solidFill>
                  <a:srgbClr val="C00000"/>
                </a:solidFill>
              </a:rPr>
              <a:t>Geometry</a:t>
            </a:r>
            <a:r>
              <a:rPr lang="zh-CN" altLang="en-US" b="1" dirty="0">
                <a:solidFill>
                  <a:srgbClr val="C00000"/>
                </a:solidFill>
              </a:rPr>
              <a:t>的子类是对扩展开放的部分。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F3E3E080-2592-41F7-8686-44C6A561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935300"/>
            <a:ext cx="5688632" cy="256185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21D8240-ECED-4E71-9E87-6442D1864C36}"/>
              </a:ext>
            </a:extLst>
          </p:cNvPr>
          <p:cNvSpPr/>
          <p:nvPr/>
        </p:nvSpPr>
        <p:spPr>
          <a:xfrm>
            <a:off x="395536" y="5680986"/>
            <a:ext cx="7938938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经常需要</a:t>
            </a:r>
            <a:r>
              <a:rPr lang="zh-CN" altLang="zh-CN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面向抽象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来考虑系统的总体设计，不要考虑具体类，这样就容易设计出满足“开</a:t>
            </a:r>
            <a:r>
              <a:rPr lang="en-US" altLang="zh-CN" b="1" kern="100" dirty="0">
                <a:latin typeface="Times New Roman" panose="02020603050405020304" pitchFamily="18" charset="0"/>
              </a:rPr>
              <a:t>-</a:t>
            </a:r>
            <a:r>
              <a:rPr lang="zh-CN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闭原则”的系统</a:t>
            </a:r>
            <a:r>
              <a:rPr lang="zh-CN" altLang="en-US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53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6186" y="1037196"/>
            <a:ext cx="1873472" cy="16857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7.4.1 </a:t>
            </a:r>
            <a:r>
              <a:rPr lang="zh-CN" altLang="en-US" sz="1800" b="1" dirty="0">
                <a:solidFill>
                  <a:srgbClr val="C00000"/>
                </a:solidFill>
              </a:rPr>
              <a:t>继承与复用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7.4.2 </a:t>
            </a:r>
            <a:r>
              <a:rPr lang="zh-CN" altLang="en-US" sz="1800" b="1" dirty="0">
                <a:solidFill>
                  <a:srgbClr val="0070C0"/>
                </a:solidFill>
              </a:rPr>
              <a:t>组合与复用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7.4.3 </a:t>
            </a:r>
            <a:r>
              <a:rPr lang="zh-CN" altLang="en-US" sz="1800" b="1" dirty="0">
                <a:solidFill>
                  <a:srgbClr val="0070C0"/>
                </a:solidFill>
              </a:rPr>
              <a:t>多用组合，少用继承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2289658" y="1094318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="" xmlns:a16="http://schemas.microsoft.com/office/drawing/2014/main" id="{B413D12D-F9FC-4F3A-BEA2-8FE1A104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664916" cy="495605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7.4 </a:t>
            </a:r>
            <a:r>
              <a:rPr lang="zh-CN" altLang="en-US" sz="2400" dirty="0"/>
              <a:t>多用组合少用继承原则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618ECC6-F475-4312-B211-D2B8451330E9}"/>
              </a:ext>
            </a:extLst>
          </p:cNvPr>
          <p:cNvSpPr/>
          <p:nvPr/>
        </p:nvSpPr>
        <p:spPr>
          <a:xfrm>
            <a:off x="2626796" y="1932977"/>
            <a:ext cx="573999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方法复用的两种最常用的技术就是类继承和对象组合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4A16B18-BC6E-4A67-B235-1118565F0261}"/>
              </a:ext>
            </a:extLst>
          </p:cNvPr>
          <p:cNvSpPr/>
          <p:nvPr/>
        </p:nvSpPr>
        <p:spPr>
          <a:xfrm>
            <a:off x="683568" y="2924944"/>
            <a:ext cx="79362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子类可以重写父类的方法，即易于修改或扩展那些被复用的方法。</a:t>
            </a:r>
          </a:p>
          <a:p>
            <a:r>
              <a:rPr lang="zh-CN" altLang="en-US" dirty="0"/>
              <a:t>通过继承复用方法的缺点是：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子类从父类继承的方法在编译时刻就确定下来了，所以无法在运行期间改变从父类继承的方法的行为。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子类和父类的关系是强耦合关系，也就是说当父类的方法的行为更改时，必然导致子类发生变化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通过继承进行复用也称“白盒”复用，其缺点是父类的内部细节对于子类而言是可见的。</a:t>
            </a:r>
          </a:p>
        </p:txBody>
      </p:sp>
    </p:spTree>
    <p:extLst>
      <p:ext uri="{BB962C8B-B14F-4D97-AF65-F5344CB8AC3E}">
        <p14:creationId xmlns:p14="http://schemas.microsoft.com/office/powerpoint/2010/main" val="2078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970631"/>
            <a:ext cx="1873472" cy="16857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7.4.1 </a:t>
            </a:r>
            <a:r>
              <a:rPr lang="zh-CN" altLang="en-US" sz="1800" b="1" dirty="0">
                <a:solidFill>
                  <a:srgbClr val="0070C0"/>
                </a:solidFill>
              </a:rPr>
              <a:t>继承与复用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7.4.2 </a:t>
            </a:r>
            <a:r>
              <a:rPr lang="zh-CN" altLang="en-US" sz="1800" b="1" dirty="0">
                <a:solidFill>
                  <a:srgbClr val="C00000"/>
                </a:solidFill>
              </a:rPr>
              <a:t>组合与复用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7.4.3 </a:t>
            </a:r>
            <a:r>
              <a:rPr lang="zh-CN" altLang="en-US" sz="1800" b="1" dirty="0">
                <a:solidFill>
                  <a:srgbClr val="0070C0"/>
                </a:solidFill>
              </a:rPr>
              <a:t>多用组合，少用继承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1983798" y="1339963"/>
            <a:ext cx="284578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="" xmlns:a16="http://schemas.microsoft.com/office/drawing/2014/main" id="{B413D12D-F9FC-4F3A-BEA2-8FE1A104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664916" cy="495605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7.4 </a:t>
            </a:r>
            <a:r>
              <a:rPr lang="zh-CN" altLang="en-US" sz="2400" dirty="0"/>
              <a:t>多用组合少用继承原则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618ECC6-F475-4312-B211-D2B8451330E9}"/>
              </a:ext>
            </a:extLst>
          </p:cNvPr>
          <p:cNvSpPr/>
          <p:nvPr/>
        </p:nvSpPr>
        <p:spPr>
          <a:xfrm>
            <a:off x="2289658" y="970631"/>
            <a:ext cx="573999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方法复用的两种最常用的技术就是类继承和对象组合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4A16B18-BC6E-4A67-B235-1118565F0261}"/>
              </a:ext>
            </a:extLst>
          </p:cNvPr>
          <p:cNvSpPr/>
          <p:nvPr/>
        </p:nvSpPr>
        <p:spPr>
          <a:xfrm>
            <a:off x="2255556" y="1339963"/>
            <a:ext cx="68884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组合对象来复用方法的优点是：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通过组合对象来复用方法也称“黑盒”复用，因为当前对象只能委托所包含的对象调用其方法，这样一来，当前对象所包含的对象的方法的细节对当前对象是不可见的。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对象与所包含的对象属于弱耦合关系，因为，如果修改当前对象所包含的对象的类的代码，不必修改当前对象的类的代码。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当前对象可以在运行时刻动态指定所包含的对象</a:t>
            </a:r>
            <a:r>
              <a:rPr lang="zh-CN" altLang="en-US" dirty="0"/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EF8ACDC-C254-4B83-807D-6579227DA3EE}"/>
              </a:ext>
            </a:extLst>
          </p:cNvPr>
          <p:cNvSpPr/>
          <p:nvPr/>
        </p:nvSpPr>
        <p:spPr>
          <a:xfrm>
            <a:off x="172608" y="3265794"/>
            <a:ext cx="850384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模拟汽车动态更换驾驶员（维护代码时，不停止软件的运行）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25B6238-83EF-4A04-897D-C9014BBF9FE1}"/>
              </a:ext>
            </a:extLst>
          </p:cNvPr>
          <p:cNvSpPr/>
          <p:nvPr/>
        </p:nvSpPr>
        <p:spPr>
          <a:xfrm>
            <a:off x="58434" y="4244517"/>
            <a:ext cx="180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Peron.java</a:t>
            </a:r>
            <a:endParaRPr lang="zh-CN" altLang="en-US" dirty="0"/>
          </a:p>
          <a:p>
            <a:r>
              <a:rPr lang="zh-CN" altLang="en-US" dirty="0">
                <a:hlinkClick r:id="rId3" action="ppaction://hlinkfile"/>
              </a:rPr>
              <a:t>Car.java</a:t>
            </a:r>
            <a:endParaRPr lang="zh-CN" altLang="en-US" dirty="0"/>
          </a:p>
          <a:p>
            <a:r>
              <a:rPr lang="zh-CN" altLang="en-US" dirty="0">
                <a:hlinkClick r:id="rId4" action="ppaction://hlinkfile"/>
              </a:rPr>
              <a:t>MainClass.java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9A45F5F-E1FC-4235-97CA-26A88BED8E7A}"/>
              </a:ext>
            </a:extLst>
          </p:cNvPr>
          <p:cNvSpPr/>
          <p:nvPr/>
        </p:nvSpPr>
        <p:spPr>
          <a:xfrm>
            <a:off x="1655676" y="3946079"/>
            <a:ext cx="2736304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运行主类MainClass之后，不要关闭程序，然后编写</a:t>
            </a:r>
            <a:r>
              <a:rPr lang="en-US" altLang="zh-CN" dirty="0"/>
              <a:t>Person</a:t>
            </a:r>
            <a:r>
              <a:rPr lang="zh-CN" altLang="en-US" dirty="0"/>
              <a:t>的子类。名字可以是</a:t>
            </a:r>
            <a:r>
              <a:rPr lang="en-US" altLang="zh-CN" dirty="0"/>
              <a:t>Driver1,Driver2…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       </a:t>
            </a:r>
            <a:r>
              <a:rPr lang="zh-CN" altLang="en-US" b="1" dirty="0">
                <a:solidFill>
                  <a:srgbClr val="C00000"/>
                </a:solidFill>
              </a:rPr>
              <a:t>重新打开一个命令行编译这些子类，比如</a:t>
            </a:r>
            <a:r>
              <a:rPr lang="en-US" altLang="zh-CN" b="1" dirty="0">
                <a:solidFill>
                  <a:srgbClr val="C00000"/>
                </a:solidFill>
                <a:hlinkClick r:id="rId5" action="ppaction://hlinkfile"/>
              </a:rPr>
              <a:t>Driver7.java</a:t>
            </a:r>
            <a:r>
              <a:rPr lang="zh-CN" altLang="en-US" b="1" dirty="0">
                <a:solidFill>
                  <a:srgbClr val="C00000"/>
                </a:solidFill>
              </a:rPr>
              <a:t>。然后就会看到程序运行结果的变化（更换驾驶员）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22E5128-9680-4FF9-8CE1-4315E4C11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653" y="3740620"/>
            <a:ext cx="3486150" cy="288607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40A18E3B-31E2-460E-8CBE-BF296F6754D9}"/>
              </a:ext>
            </a:extLst>
          </p:cNvPr>
          <p:cNvSpPr/>
          <p:nvPr/>
        </p:nvSpPr>
        <p:spPr>
          <a:xfrm>
            <a:off x="4499992" y="5183657"/>
            <a:ext cx="360042" cy="33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970631"/>
            <a:ext cx="1873472" cy="16857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7.4.1 </a:t>
            </a:r>
            <a:r>
              <a:rPr lang="zh-CN" altLang="en-US" sz="1800" b="1" dirty="0">
                <a:solidFill>
                  <a:srgbClr val="0070C0"/>
                </a:solidFill>
              </a:rPr>
              <a:t>继承与复用</a:t>
            </a:r>
          </a:p>
          <a:p>
            <a:r>
              <a:rPr lang="en-US" altLang="zh-CN" sz="1800" b="1" dirty="0">
                <a:solidFill>
                  <a:srgbClr val="0070C0"/>
                </a:solidFill>
              </a:rPr>
              <a:t>7.4.2 </a:t>
            </a:r>
            <a:r>
              <a:rPr lang="zh-CN" altLang="en-US" sz="1800" b="1" dirty="0">
                <a:solidFill>
                  <a:srgbClr val="0070C0"/>
                </a:solidFill>
              </a:rPr>
              <a:t>组合与复用</a:t>
            </a:r>
          </a:p>
          <a:p>
            <a:r>
              <a:rPr lang="en-US" altLang="zh-CN" sz="1800" b="1" dirty="0">
                <a:solidFill>
                  <a:srgbClr val="C00000"/>
                </a:solidFill>
              </a:rPr>
              <a:t>7.4.3 </a:t>
            </a:r>
            <a:r>
              <a:rPr lang="zh-CN" altLang="en-US" sz="1800" b="1" dirty="0">
                <a:solidFill>
                  <a:srgbClr val="C00000"/>
                </a:solidFill>
              </a:rPr>
              <a:t>多用组合，少用继承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1982807" y="1824608"/>
            <a:ext cx="284578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="" xmlns:a16="http://schemas.microsoft.com/office/drawing/2014/main" id="{B413D12D-F9FC-4F3A-BEA2-8FE1A104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664916" cy="495605"/>
          </a:xfrm>
        </p:spPr>
        <p:txBody>
          <a:bodyPr>
            <a:normAutofit fontScale="90000"/>
          </a:bodyPr>
          <a:lstStyle/>
          <a:p>
            <a:r>
              <a:rPr lang="en-US" altLang="zh-CN" sz="2400" dirty="0"/>
              <a:t>7.4 </a:t>
            </a:r>
            <a:r>
              <a:rPr lang="zh-CN" altLang="en-US" sz="2400" dirty="0"/>
              <a:t>多用组合少用继承原则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7618ECC6-F475-4312-B211-D2B8451330E9}"/>
              </a:ext>
            </a:extLst>
          </p:cNvPr>
          <p:cNvSpPr/>
          <p:nvPr/>
        </p:nvSpPr>
        <p:spPr>
          <a:xfrm>
            <a:off x="2483768" y="964718"/>
            <a:ext cx="573999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方法复用的两种最常用的技术就是类继承和对象组合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D9E8AD0-2A84-4810-ABD1-1343F547F48E}"/>
              </a:ext>
            </a:extLst>
          </p:cNvPr>
          <p:cNvSpPr/>
          <p:nvPr/>
        </p:nvSpPr>
        <p:spPr>
          <a:xfrm>
            <a:off x="2339752" y="1412776"/>
            <a:ext cx="61926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之所以提倡多用组合，少用继承，是因为在许多设计中，人们希望系统的类之间尽量是低耦合的关系，而不希望是强偶合关系。即在许多情况下需要避开继承的缺点，而需要组合的优点。怎样合理地使用组合，而不是使用继承来获得方法的复用需要经过一定时间的认真思考、学习和编程实践才能悟出其中的道理。关于多用组合，少用继承，在后面底</a:t>
            </a:r>
            <a:r>
              <a:rPr lang="en-US" altLang="zh-CN" dirty="0"/>
              <a:t>8</a:t>
            </a:r>
            <a:r>
              <a:rPr lang="zh-CN" altLang="en-US" dirty="0"/>
              <a:t>章讲述几个重要的设计模式时，将结合模式给予重点讲解。</a:t>
            </a:r>
          </a:p>
        </p:txBody>
      </p:sp>
    </p:spTree>
    <p:extLst>
      <p:ext uri="{BB962C8B-B14F-4D97-AF65-F5344CB8AC3E}">
        <p14:creationId xmlns:p14="http://schemas.microsoft.com/office/powerpoint/2010/main" val="4743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977" y="27896"/>
            <a:ext cx="3388919" cy="60292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dirty="0"/>
              <a:t>7.5 </a:t>
            </a:r>
            <a:r>
              <a:rPr lang="zh-CN" altLang="zh-CN" sz="2400" dirty="0"/>
              <a:t>高内聚</a:t>
            </a:r>
            <a:r>
              <a:rPr lang="en-US" altLang="zh-CN" sz="2400" dirty="0"/>
              <a:t>-</a:t>
            </a:r>
            <a:r>
              <a:rPr lang="zh-CN" altLang="zh-CN" sz="2400" dirty="0"/>
              <a:t>低耦合原则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2B21E360-70EF-46D4-814F-37FCAD6F501C}"/>
              </a:ext>
            </a:extLst>
          </p:cNvPr>
          <p:cNvSpPr/>
          <p:nvPr/>
        </p:nvSpPr>
        <p:spPr>
          <a:xfrm>
            <a:off x="539552" y="1120676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latin typeface="Times New Roman" panose="02020603050405020304" pitchFamily="18" charset="0"/>
              </a:rPr>
              <a:t>如果类中的方法是一组相关的行为，则称该类是高内聚的，反之称为低内聚的。高内聚便于类的维护，而低内聚不利于类的维护。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latin typeface="Times New Roman" panose="02020603050405020304" pitchFamily="18" charset="0"/>
              </a:rPr>
              <a:t>低耦合就是尽量不要让一个类含有太多的其它类的实例的引用，以避免修改系统的其中一部分会影响到其它部分，比如在后面学习中介者模式和模板方法模式时就会体会到这一原则。</a:t>
            </a:r>
          </a:p>
        </p:txBody>
      </p:sp>
    </p:spTree>
    <p:extLst>
      <p:ext uri="{BB962C8B-B14F-4D97-AF65-F5344CB8AC3E}">
        <p14:creationId xmlns:p14="http://schemas.microsoft.com/office/powerpoint/2010/main" val="29952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977" y="27896"/>
            <a:ext cx="3388919" cy="60292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dirty="0"/>
              <a:t>7.6 </a:t>
            </a:r>
            <a:r>
              <a:rPr lang="zh-CN" altLang="en-US" sz="2400" dirty="0"/>
              <a:t>小结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5AD1CCF-3036-4EB4-A6B4-89DC9FA31F48}"/>
              </a:ext>
            </a:extLst>
          </p:cNvPr>
          <p:cNvSpPr/>
          <p:nvPr/>
        </p:nvSpPr>
        <p:spPr>
          <a:xfrm>
            <a:off x="539552" y="1412776"/>
            <a:ext cx="77723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在设计模式中,使用简单的 UML类图可以简洁地表达一个模式中类之间的关系。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面向抽象原则的核心思想是:在设计一个类时,不让该类面向具体的类,而是面向抽象类或接口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开-闭原则的本质是指当一个设计中增加新的模块时,不需要修改现有的模块。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“多用组合、少用继承”原则的目的是减少类之间的强耦合关系。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“高内聚-低耦合”原则的目的是尽量不要让一个类含有太多的其他类的实例的引用,便于类的维护。</a:t>
            </a:r>
          </a:p>
        </p:txBody>
      </p:sp>
    </p:spTree>
    <p:extLst>
      <p:ext uri="{BB962C8B-B14F-4D97-AF65-F5344CB8AC3E}">
        <p14:creationId xmlns:p14="http://schemas.microsoft.com/office/powerpoint/2010/main" val="25608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8136904" cy="147002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第</a:t>
            </a:r>
            <a:r>
              <a:rPr lang="en-US" altLang="zh-CN" sz="4000" b="1" dirty="0">
                <a:solidFill>
                  <a:srgbClr val="C00000"/>
                </a:solidFill>
              </a:rPr>
              <a:t>7</a:t>
            </a:r>
            <a:r>
              <a:rPr lang="zh-CN" altLang="en-US" sz="4000" b="1" dirty="0">
                <a:solidFill>
                  <a:srgbClr val="C00000"/>
                </a:solidFill>
              </a:rPr>
              <a:t>章</a:t>
            </a:r>
            <a:r>
              <a:rPr lang="zh-CN" altLang="zh-CN" dirty="0">
                <a:solidFill>
                  <a:srgbClr val="C00000"/>
                </a:solidFill>
              </a:rPr>
              <a:t>面向对象的几个基本原则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700" y="1471717"/>
            <a:ext cx="781570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b="1" dirty="0"/>
              <a:t>主要内容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UML</a:t>
            </a:r>
            <a:r>
              <a:rPr lang="zh-CN" altLang="en-US" dirty="0"/>
              <a:t>类图简介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面向抽象原则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开</a:t>
            </a:r>
            <a:r>
              <a:rPr lang="en-US" altLang="zh-CN" dirty="0"/>
              <a:t>-</a:t>
            </a:r>
            <a:r>
              <a:rPr lang="zh-CN" altLang="en-US" dirty="0"/>
              <a:t>闭原则（难点）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多用组合少用继承原则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高内聚</a:t>
            </a:r>
            <a:r>
              <a:rPr lang="en-US" altLang="zh-CN" dirty="0"/>
              <a:t>-</a:t>
            </a:r>
            <a:r>
              <a:rPr lang="zh-CN" altLang="en-US" dirty="0"/>
              <a:t>低耦合原则</a:t>
            </a:r>
            <a:endParaRPr lang="zh-CN" altLang="zh-CN" b="1" dirty="0">
              <a:solidFill>
                <a:srgbClr val="00206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30" y="4157558"/>
            <a:ext cx="2457450" cy="2457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24128" y="3328392"/>
            <a:ext cx="2793454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/>
              <a:t>耿祥义老师</a:t>
            </a:r>
            <a:r>
              <a:rPr lang="en-US" altLang="zh-CN" b="1" dirty="0"/>
              <a:t>java</a:t>
            </a:r>
            <a:r>
              <a:rPr lang="zh-CN" altLang="en-US" b="1" dirty="0"/>
              <a:t>教学辅助公众号（</a:t>
            </a:r>
            <a:r>
              <a:rPr lang="en-US" altLang="zh-CN" b="1" dirty="0"/>
              <a:t>java-violin</a:t>
            </a:r>
            <a:r>
              <a:rPr lang="zh-CN" altLang="en-US" b="1" dirty="0"/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59AD660-EA9A-4CA5-AC6B-4CF5A743FE8B}"/>
              </a:ext>
            </a:extLst>
          </p:cNvPr>
          <p:cNvSpPr/>
          <p:nvPr/>
        </p:nvSpPr>
        <p:spPr>
          <a:xfrm>
            <a:off x="504056" y="357301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本章给出面向对象设计的几个基本原则，了解这些基本原则，有助于知道如何使用面向对象语言编写出易维护、易扩展和易复用的程序代码。本书在下一章还要介绍几个重要的设计模式，这些模式都充分体现了本章所述的一些基本原则。需要强调的一点是，本章介绍的</a:t>
            </a:r>
            <a:r>
              <a:rPr lang="zh-CN" altLang="en-US" b="1" dirty="0"/>
              <a:t>这些原则是在许多设计中总结出的指导性原则，并不是任何设计都必须要遵守的“法律”规定</a:t>
            </a:r>
            <a:r>
              <a:rPr lang="zh-CN" altLang="en-US" dirty="0"/>
              <a:t>。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="" xmlns:a16="http://schemas.microsoft.com/office/drawing/2014/main" id="{4A776008-D0EE-4860-83DF-3079741AD992}"/>
              </a:ext>
            </a:extLst>
          </p:cNvPr>
          <p:cNvSpPr/>
          <p:nvPr/>
        </p:nvSpPr>
        <p:spPr>
          <a:xfrm>
            <a:off x="6832823" y="3989893"/>
            <a:ext cx="576064" cy="17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7226"/>
            <a:ext cx="2808312" cy="527646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7.1 UML</a:t>
            </a:r>
            <a:r>
              <a:rPr lang="zh-CN" altLang="zh-CN" sz="2400" b="1" dirty="0"/>
              <a:t>类图简介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="" xmlns:a16="http://schemas.microsoft.com/office/drawing/2014/main" id="{FCA8A8DE-C6AB-4DBD-9B69-EAC294818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836711"/>
            <a:ext cx="2160240" cy="367240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7.1.1 </a:t>
            </a:r>
            <a:r>
              <a:rPr lang="zh-CN" altLang="en-US" sz="1800" b="1" dirty="0">
                <a:solidFill>
                  <a:srgbClr val="C00000"/>
                </a:solidFill>
              </a:rPr>
              <a:t>类的</a:t>
            </a:r>
            <a:r>
              <a:rPr lang="en-US" altLang="zh-CN" sz="1800" b="1" dirty="0">
                <a:solidFill>
                  <a:srgbClr val="C00000"/>
                </a:solidFill>
              </a:rPr>
              <a:t>UML</a:t>
            </a:r>
            <a:r>
              <a:rPr lang="zh-CN" altLang="en-US" sz="1800" b="1" dirty="0">
                <a:solidFill>
                  <a:srgbClr val="C00000"/>
                </a:solidFill>
              </a:rPr>
              <a:t>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7.1.2 </a:t>
            </a:r>
            <a:r>
              <a:rPr lang="zh-CN" altLang="en-US" sz="1800" b="1" dirty="0">
                <a:solidFill>
                  <a:srgbClr val="0070C0"/>
                </a:solidFill>
              </a:rPr>
              <a:t>接口（</a:t>
            </a:r>
            <a:r>
              <a:rPr lang="en-US" altLang="zh-CN" sz="1800" b="1" dirty="0">
                <a:solidFill>
                  <a:srgbClr val="0070C0"/>
                </a:solidFill>
              </a:rPr>
              <a:t>Interface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7.1.3 </a:t>
            </a:r>
            <a:r>
              <a:rPr lang="zh-CN" altLang="en-US" sz="1800" b="1" dirty="0">
                <a:solidFill>
                  <a:srgbClr val="0070C0"/>
                </a:solidFill>
              </a:rPr>
              <a:t>泛化关系（</a:t>
            </a:r>
            <a:r>
              <a:rPr lang="en-US" altLang="zh-CN" sz="1800" b="1" dirty="0">
                <a:solidFill>
                  <a:srgbClr val="0070C0"/>
                </a:solidFill>
              </a:rPr>
              <a:t>Generalization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7.1.4 </a:t>
            </a:r>
            <a:r>
              <a:rPr lang="zh-CN" altLang="en-US" sz="1800" b="1" dirty="0">
                <a:solidFill>
                  <a:srgbClr val="0070C0"/>
                </a:solidFill>
              </a:rPr>
              <a:t>关联关系（</a:t>
            </a:r>
            <a:r>
              <a:rPr lang="en-US" altLang="zh-CN" sz="1800" b="1" dirty="0">
                <a:solidFill>
                  <a:srgbClr val="0070C0"/>
                </a:solidFill>
              </a:rPr>
              <a:t>Association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7.1.5 </a:t>
            </a:r>
            <a:r>
              <a:rPr lang="zh-CN" altLang="en-US" sz="1800" b="1" dirty="0">
                <a:solidFill>
                  <a:srgbClr val="0070C0"/>
                </a:solidFill>
              </a:rPr>
              <a:t>依赖关系（</a:t>
            </a:r>
            <a:r>
              <a:rPr lang="en-US" altLang="zh-CN" sz="1800" b="1" dirty="0">
                <a:solidFill>
                  <a:srgbClr val="0070C0"/>
                </a:solidFill>
              </a:rPr>
              <a:t>Dependency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7.1.6 </a:t>
            </a:r>
            <a:r>
              <a:rPr lang="zh-CN" altLang="en-US" sz="1800" b="1" dirty="0">
                <a:solidFill>
                  <a:srgbClr val="0070C0"/>
                </a:solidFill>
              </a:rPr>
              <a:t>实现关系（</a:t>
            </a:r>
            <a:r>
              <a:rPr lang="en-US" altLang="zh-CN" sz="1800" b="1" dirty="0">
                <a:solidFill>
                  <a:srgbClr val="0070C0"/>
                </a:solidFill>
              </a:rPr>
              <a:t>Realization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箭头: 左 13">
            <a:extLst>
              <a:ext uri="{FF2B5EF4-FFF2-40B4-BE49-F238E27FC236}">
                <a16:creationId xmlns="" xmlns:a16="http://schemas.microsoft.com/office/drawing/2014/main" id="{9A28DBE8-6554-4001-95DF-56C5B784050D}"/>
              </a:ext>
            </a:extLst>
          </p:cNvPr>
          <p:cNvSpPr/>
          <p:nvPr/>
        </p:nvSpPr>
        <p:spPr>
          <a:xfrm>
            <a:off x="2339752" y="917360"/>
            <a:ext cx="28803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FD9BD472-68DC-4DE9-9EED-FCE269C8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866304"/>
            <a:ext cx="3394770" cy="385327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7996F549-A65D-4680-BBFB-D3A0CC06486D}"/>
              </a:ext>
            </a:extLst>
          </p:cNvPr>
          <p:cNvSpPr/>
          <p:nvPr/>
        </p:nvSpPr>
        <p:spPr>
          <a:xfrm>
            <a:off x="2627784" y="4719575"/>
            <a:ext cx="5904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层是名字层，如果类的名字是斜体字形，表明该类是抽象类。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层是变量层，也称属性层。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层是方法层，也称操作层，列出类的方法及返回类型。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32964C1-E784-4F5E-91FF-38CD7C3FECB7}"/>
              </a:ext>
            </a:extLst>
          </p:cNvPr>
          <p:cNvSpPr/>
          <p:nvPr/>
        </p:nvSpPr>
        <p:spPr>
          <a:xfrm>
            <a:off x="6022554" y="1915776"/>
            <a:ext cx="2880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权限是</a:t>
            </a:r>
            <a:r>
              <a:rPr lang="en-US" altLang="zh-CN" dirty="0"/>
              <a:t>public</a:t>
            </a:r>
            <a:r>
              <a:rPr lang="zh-CN" altLang="en-US" dirty="0"/>
              <a:t>的，名字前面用“</a:t>
            </a:r>
            <a:r>
              <a:rPr lang="en-US" altLang="zh-CN" dirty="0"/>
              <a:t>+”</a:t>
            </a:r>
            <a:r>
              <a:rPr lang="zh-CN" altLang="en-US" dirty="0"/>
              <a:t>符号修饰，</a:t>
            </a:r>
            <a:r>
              <a:rPr lang="en-US" altLang="zh-CN" dirty="0"/>
              <a:t>protected</a:t>
            </a:r>
            <a:r>
              <a:rPr lang="zh-CN" altLang="en-US" dirty="0"/>
              <a:t>用“</a:t>
            </a:r>
            <a:r>
              <a:rPr lang="en-US" altLang="zh-CN" dirty="0"/>
              <a:t>#”</a:t>
            </a:r>
            <a:r>
              <a:rPr lang="zh-CN" altLang="en-US" dirty="0"/>
              <a:t>符号修</a:t>
            </a:r>
            <a:r>
              <a:rPr lang="en-US" altLang="zh-CN" dirty="0"/>
              <a:t>private</a:t>
            </a:r>
            <a:r>
              <a:rPr lang="zh-CN" altLang="en-US" dirty="0"/>
              <a:t>用“</a:t>
            </a:r>
            <a:r>
              <a:rPr lang="en-US" altLang="zh-CN" dirty="0"/>
              <a:t>-”</a:t>
            </a:r>
            <a:r>
              <a:rPr lang="zh-CN" altLang="en-US" dirty="0"/>
              <a:t>符号修饰，</a:t>
            </a:r>
            <a:endParaRPr lang="en-US" altLang="zh-CN" dirty="0"/>
          </a:p>
          <a:p>
            <a:r>
              <a:rPr lang="zh-CN" altLang="en-US" dirty="0"/>
              <a:t>友好的，不使用任何符号修饰。</a:t>
            </a:r>
          </a:p>
        </p:txBody>
      </p:sp>
    </p:spTree>
    <p:extLst>
      <p:ext uri="{BB962C8B-B14F-4D97-AF65-F5344CB8AC3E}">
        <p14:creationId xmlns:p14="http://schemas.microsoft.com/office/powerpoint/2010/main" val="34957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7226"/>
            <a:ext cx="2808312" cy="527646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7.1 UML</a:t>
            </a:r>
            <a:r>
              <a:rPr lang="zh-CN" altLang="zh-CN" sz="2400" b="1" dirty="0"/>
              <a:t>类图简介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="" xmlns:a16="http://schemas.microsoft.com/office/drawing/2014/main" id="{FCA8A8DE-C6AB-4DBD-9B69-EAC294818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836711"/>
            <a:ext cx="2160240" cy="367240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7.1.1 </a:t>
            </a:r>
            <a:r>
              <a:rPr lang="zh-CN" altLang="en-US" sz="1800" b="1" dirty="0">
                <a:solidFill>
                  <a:srgbClr val="0070C0"/>
                </a:solidFill>
              </a:rPr>
              <a:t>类的</a:t>
            </a:r>
            <a:r>
              <a:rPr lang="en-US" altLang="zh-CN" sz="1800" b="1" dirty="0">
                <a:solidFill>
                  <a:srgbClr val="0070C0"/>
                </a:solidFill>
              </a:rPr>
              <a:t>UML</a:t>
            </a:r>
            <a:r>
              <a:rPr lang="zh-CN" altLang="en-US" sz="1800" b="1" dirty="0">
                <a:solidFill>
                  <a:srgbClr val="0070C0"/>
                </a:solidFill>
              </a:rPr>
              <a:t>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7.1.2 </a:t>
            </a:r>
            <a:r>
              <a:rPr lang="zh-CN" altLang="en-US" sz="1800" b="1" dirty="0">
                <a:solidFill>
                  <a:srgbClr val="C00000"/>
                </a:solidFill>
              </a:rPr>
              <a:t>接口（</a:t>
            </a:r>
            <a:r>
              <a:rPr lang="en-US" altLang="zh-CN" sz="1800" b="1" dirty="0">
                <a:solidFill>
                  <a:srgbClr val="C00000"/>
                </a:solidFill>
              </a:rPr>
              <a:t>Interface</a:t>
            </a:r>
            <a:r>
              <a:rPr lang="zh-CN" altLang="en-US" sz="1800" b="1" dirty="0">
                <a:solidFill>
                  <a:srgbClr val="C0000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7.1.3 </a:t>
            </a:r>
            <a:r>
              <a:rPr lang="zh-CN" altLang="en-US" sz="1800" b="1" dirty="0">
                <a:solidFill>
                  <a:srgbClr val="0070C0"/>
                </a:solidFill>
              </a:rPr>
              <a:t>泛化关系（</a:t>
            </a:r>
            <a:r>
              <a:rPr lang="en-US" altLang="zh-CN" sz="1800" b="1" dirty="0">
                <a:solidFill>
                  <a:srgbClr val="0070C0"/>
                </a:solidFill>
              </a:rPr>
              <a:t>Generalization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7.1.4 </a:t>
            </a:r>
            <a:r>
              <a:rPr lang="zh-CN" altLang="en-US" sz="1800" b="1" dirty="0">
                <a:solidFill>
                  <a:srgbClr val="0070C0"/>
                </a:solidFill>
              </a:rPr>
              <a:t>关联关系（</a:t>
            </a:r>
            <a:r>
              <a:rPr lang="en-US" altLang="zh-CN" sz="1800" b="1" dirty="0">
                <a:solidFill>
                  <a:srgbClr val="0070C0"/>
                </a:solidFill>
              </a:rPr>
              <a:t>Association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7.1.5 </a:t>
            </a:r>
            <a:r>
              <a:rPr lang="zh-CN" altLang="en-US" sz="1800" b="1" dirty="0">
                <a:solidFill>
                  <a:srgbClr val="0070C0"/>
                </a:solidFill>
              </a:rPr>
              <a:t>依赖关系（</a:t>
            </a:r>
            <a:r>
              <a:rPr lang="en-US" altLang="zh-CN" sz="1800" b="1" dirty="0">
                <a:solidFill>
                  <a:srgbClr val="0070C0"/>
                </a:solidFill>
              </a:rPr>
              <a:t>Dependency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7.1.6 </a:t>
            </a:r>
            <a:r>
              <a:rPr lang="zh-CN" altLang="en-US" sz="1800" b="1" dirty="0">
                <a:solidFill>
                  <a:srgbClr val="0070C0"/>
                </a:solidFill>
              </a:rPr>
              <a:t>实现关系（</a:t>
            </a:r>
            <a:r>
              <a:rPr lang="en-US" altLang="zh-CN" sz="1800" b="1" dirty="0">
                <a:solidFill>
                  <a:srgbClr val="0070C0"/>
                </a:solidFill>
              </a:rPr>
              <a:t>Realization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箭头: 左 13">
            <a:extLst>
              <a:ext uri="{FF2B5EF4-FFF2-40B4-BE49-F238E27FC236}">
                <a16:creationId xmlns="" xmlns:a16="http://schemas.microsoft.com/office/drawing/2014/main" id="{9A28DBE8-6554-4001-95DF-56C5B784050D}"/>
              </a:ext>
            </a:extLst>
          </p:cNvPr>
          <p:cNvSpPr/>
          <p:nvPr/>
        </p:nvSpPr>
        <p:spPr>
          <a:xfrm>
            <a:off x="2339752" y="1340768"/>
            <a:ext cx="28803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7996F549-A65D-4680-BBFB-D3A0CC06486D}"/>
              </a:ext>
            </a:extLst>
          </p:cNvPr>
          <p:cNvSpPr/>
          <p:nvPr/>
        </p:nvSpPr>
        <p:spPr>
          <a:xfrm>
            <a:off x="2829729" y="4135509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层是名字层，接口的名字必须是斜体字形。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层是常量层。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层是方法层。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32964C1-E784-4F5E-91FF-38CD7C3FECB7}"/>
              </a:ext>
            </a:extLst>
          </p:cNvPr>
          <p:cNvSpPr/>
          <p:nvPr/>
        </p:nvSpPr>
        <p:spPr>
          <a:xfrm>
            <a:off x="6022554" y="1915776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权限是</a:t>
            </a:r>
            <a:r>
              <a:rPr lang="en-US" altLang="zh-CN" dirty="0"/>
              <a:t>public</a:t>
            </a:r>
            <a:r>
              <a:rPr lang="zh-CN" altLang="en-US" dirty="0"/>
              <a:t>的，名字前面用“</a:t>
            </a:r>
            <a:r>
              <a:rPr lang="en-US" altLang="zh-CN" dirty="0"/>
              <a:t>+”</a:t>
            </a:r>
            <a:r>
              <a:rPr lang="zh-CN" altLang="en-US" dirty="0"/>
              <a:t>符号修饰。</a:t>
            </a:r>
            <a:endParaRPr lang="en-US" altLang="zh-CN" dirty="0"/>
          </a:p>
          <a:p>
            <a:r>
              <a:rPr lang="zh-CN" altLang="zh-CN" dirty="0"/>
              <a:t>接口中的常量</a:t>
            </a:r>
            <a:r>
              <a:rPr lang="zh-CN" altLang="en-US" dirty="0"/>
              <a:t>和方法</a:t>
            </a:r>
            <a:r>
              <a:rPr lang="zh-CN" altLang="zh-CN" dirty="0"/>
              <a:t>的访问权限都是</a:t>
            </a:r>
            <a:r>
              <a:rPr lang="en-US" altLang="zh-CN" dirty="0"/>
              <a:t>public</a:t>
            </a:r>
            <a:r>
              <a:rPr lang="zh-CN" altLang="zh-CN" dirty="0"/>
              <a:t>的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5E0637C-8B93-48B5-8A24-75A0A83E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077665"/>
            <a:ext cx="2639367" cy="26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7226"/>
            <a:ext cx="2808312" cy="527646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7.1 UML</a:t>
            </a:r>
            <a:r>
              <a:rPr lang="zh-CN" altLang="zh-CN" sz="2400" b="1" dirty="0"/>
              <a:t>类图简介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="" xmlns:a16="http://schemas.microsoft.com/office/drawing/2014/main" id="{FCA8A8DE-C6AB-4DBD-9B69-EAC294818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836711"/>
            <a:ext cx="2160240" cy="367240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7.1.1 </a:t>
            </a:r>
            <a:r>
              <a:rPr lang="zh-CN" altLang="en-US" sz="1800" b="1" dirty="0">
                <a:solidFill>
                  <a:srgbClr val="0070C0"/>
                </a:solidFill>
              </a:rPr>
              <a:t>类的</a:t>
            </a:r>
            <a:r>
              <a:rPr lang="en-US" altLang="zh-CN" sz="1800" b="1" dirty="0">
                <a:solidFill>
                  <a:srgbClr val="0070C0"/>
                </a:solidFill>
              </a:rPr>
              <a:t>UML</a:t>
            </a:r>
            <a:r>
              <a:rPr lang="zh-CN" altLang="en-US" sz="1800" b="1" dirty="0">
                <a:solidFill>
                  <a:srgbClr val="0070C0"/>
                </a:solidFill>
              </a:rPr>
              <a:t>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7.1.2 </a:t>
            </a:r>
            <a:r>
              <a:rPr lang="zh-CN" altLang="en-US" sz="1800" b="1" dirty="0">
                <a:solidFill>
                  <a:srgbClr val="0070C0"/>
                </a:solidFill>
              </a:rPr>
              <a:t>接口（</a:t>
            </a:r>
            <a:r>
              <a:rPr lang="en-US" altLang="zh-CN" sz="1800" b="1" dirty="0">
                <a:solidFill>
                  <a:srgbClr val="0070C0"/>
                </a:solidFill>
              </a:rPr>
              <a:t>Interface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7.1.3 </a:t>
            </a:r>
            <a:r>
              <a:rPr lang="zh-CN" altLang="en-US" sz="1800" b="1" dirty="0">
                <a:solidFill>
                  <a:srgbClr val="C00000"/>
                </a:solidFill>
              </a:rPr>
              <a:t>泛化关系（</a:t>
            </a:r>
            <a:r>
              <a:rPr lang="en-US" altLang="zh-CN" sz="1800" b="1" dirty="0">
                <a:solidFill>
                  <a:srgbClr val="C00000"/>
                </a:solidFill>
              </a:rPr>
              <a:t>Generalization</a:t>
            </a:r>
            <a:r>
              <a:rPr lang="zh-CN" altLang="en-US" sz="1800" b="1" dirty="0">
                <a:solidFill>
                  <a:srgbClr val="C0000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7.1.4 </a:t>
            </a:r>
            <a:r>
              <a:rPr lang="zh-CN" altLang="en-US" sz="1800" b="1" dirty="0">
                <a:solidFill>
                  <a:srgbClr val="0070C0"/>
                </a:solidFill>
              </a:rPr>
              <a:t>关联关系（</a:t>
            </a:r>
            <a:r>
              <a:rPr lang="en-US" altLang="zh-CN" sz="1800" b="1" dirty="0">
                <a:solidFill>
                  <a:srgbClr val="0070C0"/>
                </a:solidFill>
              </a:rPr>
              <a:t>Association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7.1.5 </a:t>
            </a:r>
            <a:r>
              <a:rPr lang="zh-CN" altLang="en-US" sz="1800" b="1" dirty="0">
                <a:solidFill>
                  <a:srgbClr val="0070C0"/>
                </a:solidFill>
              </a:rPr>
              <a:t>依赖关系（</a:t>
            </a:r>
            <a:r>
              <a:rPr lang="en-US" altLang="zh-CN" sz="1800" b="1" dirty="0">
                <a:solidFill>
                  <a:srgbClr val="0070C0"/>
                </a:solidFill>
              </a:rPr>
              <a:t>Dependency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7.1.6 </a:t>
            </a:r>
            <a:r>
              <a:rPr lang="zh-CN" altLang="en-US" sz="1800" b="1" dirty="0">
                <a:solidFill>
                  <a:srgbClr val="0070C0"/>
                </a:solidFill>
              </a:rPr>
              <a:t>实现关系（</a:t>
            </a:r>
            <a:r>
              <a:rPr lang="en-US" altLang="zh-CN" sz="1800" b="1" dirty="0">
                <a:solidFill>
                  <a:srgbClr val="0070C0"/>
                </a:solidFill>
              </a:rPr>
              <a:t>Realization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箭头: 左 13">
            <a:extLst>
              <a:ext uri="{FF2B5EF4-FFF2-40B4-BE49-F238E27FC236}">
                <a16:creationId xmlns="" xmlns:a16="http://schemas.microsoft.com/office/drawing/2014/main" id="{9A28DBE8-6554-4001-95DF-56C5B784050D}"/>
              </a:ext>
            </a:extLst>
          </p:cNvPr>
          <p:cNvSpPr/>
          <p:nvPr/>
        </p:nvSpPr>
        <p:spPr>
          <a:xfrm>
            <a:off x="2339752" y="1915776"/>
            <a:ext cx="28803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32964C1-E784-4F5E-91FF-38CD7C3FECB7}"/>
              </a:ext>
            </a:extLst>
          </p:cNvPr>
          <p:cNvSpPr/>
          <p:nvPr/>
        </p:nvSpPr>
        <p:spPr>
          <a:xfrm>
            <a:off x="5854065" y="1103254"/>
            <a:ext cx="28803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中所说的泛化关系就是指类的继承关系。如果一个类是另一个类的子类，那么</a:t>
            </a:r>
            <a:r>
              <a:rPr lang="en-US" altLang="zh-CN" dirty="0"/>
              <a:t>UML</a:t>
            </a:r>
            <a:r>
              <a:rPr lang="zh-CN" altLang="en-US" dirty="0"/>
              <a:t>通过使用一个实线连接两个类的</a:t>
            </a:r>
            <a:r>
              <a:rPr lang="en-US" altLang="zh-CN" dirty="0"/>
              <a:t>UML</a:t>
            </a:r>
            <a:r>
              <a:rPr lang="zh-CN" altLang="en-US" dirty="0"/>
              <a:t>图来表示二者之间的继承关系，实线的起始端是子类的</a:t>
            </a:r>
            <a:r>
              <a:rPr lang="en-US" altLang="zh-CN" dirty="0"/>
              <a:t>UML</a:t>
            </a:r>
            <a:r>
              <a:rPr lang="zh-CN" altLang="en-US" dirty="0"/>
              <a:t>图，终点端是父类的</a:t>
            </a:r>
            <a:r>
              <a:rPr lang="en-US" altLang="zh-CN" dirty="0"/>
              <a:t>UML</a:t>
            </a:r>
            <a:r>
              <a:rPr lang="zh-CN" altLang="en-US" dirty="0"/>
              <a:t>图，但终点端使用一个空心的三角形表示实线的结束。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4AD8A7D-BB4A-4084-B250-4116F2D5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0" y="988800"/>
            <a:ext cx="2943113" cy="31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7226"/>
            <a:ext cx="2808312" cy="527646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7.1 UML</a:t>
            </a:r>
            <a:r>
              <a:rPr lang="zh-CN" altLang="zh-CN" sz="2400" b="1" dirty="0"/>
              <a:t>类图简介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="" xmlns:a16="http://schemas.microsoft.com/office/drawing/2014/main" id="{FCA8A8DE-C6AB-4DBD-9B69-EAC294818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836711"/>
            <a:ext cx="2160240" cy="367240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7.1.1 </a:t>
            </a:r>
            <a:r>
              <a:rPr lang="zh-CN" altLang="en-US" sz="1800" b="1" dirty="0">
                <a:solidFill>
                  <a:srgbClr val="0070C0"/>
                </a:solidFill>
              </a:rPr>
              <a:t>类的</a:t>
            </a:r>
            <a:r>
              <a:rPr lang="en-US" altLang="zh-CN" sz="1800" b="1" dirty="0">
                <a:solidFill>
                  <a:srgbClr val="0070C0"/>
                </a:solidFill>
              </a:rPr>
              <a:t>UML</a:t>
            </a:r>
            <a:r>
              <a:rPr lang="zh-CN" altLang="en-US" sz="1800" b="1" dirty="0">
                <a:solidFill>
                  <a:srgbClr val="0070C0"/>
                </a:solidFill>
              </a:rPr>
              <a:t>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7.1.2 </a:t>
            </a:r>
            <a:r>
              <a:rPr lang="zh-CN" altLang="en-US" sz="1800" b="1" dirty="0">
                <a:solidFill>
                  <a:srgbClr val="0070C0"/>
                </a:solidFill>
              </a:rPr>
              <a:t>接口（</a:t>
            </a:r>
            <a:r>
              <a:rPr lang="en-US" altLang="zh-CN" sz="1800" b="1" dirty="0">
                <a:solidFill>
                  <a:srgbClr val="0070C0"/>
                </a:solidFill>
              </a:rPr>
              <a:t>Interface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7.1.3 </a:t>
            </a:r>
            <a:r>
              <a:rPr lang="zh-CN" altLang="en-US" sz="1800" b="1" dirty="0">
                <a:solidFill>
                  <a:srgbClr val="0070C0"/>
                </a:solidFill>
              </a:rPr>
              <a:t>泛化关系（</a:t>
            </a:r>
            <a:r>
              <a:rPr lang="en-US" altLang="zh-CN" sz="1800" b="1" dirty="0">
                <a:solidFill>
                  <a:srgbClr val="0070C0"/>
                </a:solidFill>
              </a:rPr>
              <a:t>Generalization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7.1.4 </a:t>
            </a:r>
            <a:r>
              <a:rPr lang="zh-CN" altLang="en-US" sz="1800" b="1" dirty="0">
                <a:solidFill>
                  <a:srgbClr val="C00000"/>
                </a:solidFill>
              </a:rPr>
              <a:t>关联关系（</a:t>
            </a:r>
            <a:r>
              <a:rPr lang="en-US" altLang="zh-CN" sz="1800" b="1" dirty="0">
                <a:solidFill>
                  <a:srgbClr val="C00000"/>
                </a:solidFill>
              </a:rPr>
              <a:t>Association</a:t>
            </a:r>
            <a:r>
              <a:rPr lang="zh-CN" altLang="en-US" sz="1800" b="1" dirty="0">
                <a:solidFill>
                  <a:srgbClr val="C0000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7.1.5 </a:t>
            </a:r>
            <a:r>
              <a:rPr lang="zh-CN" altLang="en-US" sz="1800" b="1" dirty="0">
                <a:solidFill>
                  <a:srgbClr val="0070C0"/>
                </a:solidFill>
              </a:rPr>
              <a:t>依赖关系（</a:t>
            </a:r>
            <a:r>
              <a:rPr lang="en-US" altLang="zh-CN" sz="1800" b="1" dirty="0">
                <a:solidFill>
                  <a:srgbClr val="0070C0"/>
                </a:solidFill>
              </a:rPr>
              <a:t>Dependency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7.1.6 </a:t>
            </a:r>
            <a:r>
              <a:rPr lang="zh-CN" altLang="en-US" sz="1800" b="1" dirty="0">
                <a:solidFill>
                  <a:srgbClr val="0070C0"/>
                </a:solidFill>
              </a:rPr>
              <a:t>实现关系（</a:t>
            </a:r>
            <a:r>
              <a:rPr lang="en-US" altLang="zh-CN" sz="1800" b="1" dirty="0">
                <a:solidFill>
                  <a:srgbClr val="0070C0"/>
                </a:solidFill>
              </a:rPr>
              <a:t>Realization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箭头: 左 13">
            <a:extLst>
              <a:ext uri="{FF2B5EF4-FFF2-40B4-BE49-F238E27FC236}">
                <a16:creationId xmlns="" xmlns:a16="http://schemas.microsoft.com/office/drawing/2014/main" id="{9A28DBE8-6554-4001-95DF-56C5B784050D}"/>
              </a:ext>
            </a:extLst>
          </p:cNvPr>
          <p:cNvSpPr/>
          <p:nvPr/>
        </p:nvSpPr>
        <p:spPr>
          <a:xfrm>
            <a:off x="2322509" y="2558460"/>
            <a:ext cx="28803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32964C1-E784-4F5E-91FF-38CD7C3FECB7}"/>
              </a:ext>
            </a:extLst>
          </p:cNvPr>
          <p:cNvSpPr/>
          <p:nvPr/>
        </p:nvSpPr>
        <p:spPr>
          <a:xfrm>
            <a:off x="296901" y="4658829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如果</a:t>
            </a:r>
            <a:r>
              <a:rPr lang="en-US" altLang="zh-CN" dirty="0"/>
              <a:t>A</a:t>
            </a:r>
            <a:r>
              <a:rPr lang="zh-CN" altLang="zh-CN" dirty="0"/>
              <a:t>类中成员变量是用</a:t>
            </a:r>
            <a:r>
              <a:rPr lang="en-US" altLang="zh-CN" dirty="0"/>
              <a:t>B</a:t>
            </a:r>
            <a:r>
              <a:rPr lang="zh-CN" altLang="zh-CN" dirty="0"/>
              <a:t>类（接口）来声明的变量，那么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的关系是关联关系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组合关系</a:t>
            </a:r>
            <a:r>
              <a:rPr lang="zh-CN" altLang="en-US" dirty="0"/>
              <a:t>）</a:t>
            </a:r>
            <a:r>
              <a:rPr lang="zh-CN" altLang="zh-CN" dirty="0"/>
              <a:t>，称</a:t>
            </a:r>
            <a:r>
              <a:rPr lang="en-US" altLang="zh-CN" dirty="0"/>
              <a:t>A</a:t>
            </a:r>
            <a:r>
              <a:rPr lang="zh-CN" altLang="zh-CN" dirty="0"/>
              <a:t>关联于</a:t>
            </a:r>
            <a:r>
              <a:rPr lang="en-US" altLang="zh-CN" dirty="0"/>
              <a:t>B</a:t>
            </a:r>
            <a:r>
              <a:rPr lang="zh-CN" altLang="zh-CN" dirty="0"/>
              <a:t>。如果</a:t>
            </a:r>
            <a:r>
              <a:rPr lang="en-US" altLang="zh-CN" dirty="0"/>
              <a:t>A</a:t>
            </a:r>
            <a:r>
              <a:rPr lang="zh-CN" altLang="zh-CN" dirty="0"/>
              <a:t>关联于</a:t>
            </a:r>
            <a:r>
              <a:rPr lang="en-US" altLang="zh-CN" dirty="0"/>
              <a:t>B</a:t>
            </a:r>
            <a:r>
              <a:rPr lang="zh-CN" altLang="zh-CN" dirty="0"/>
              <a:t>，那么</a:t>
            </a:r>
            <a:r>
              <a:rPr lang="en-US" altLang="zh-CN" dirty="0"/>
              <a:t>UML</a:t>
            </a:r>
            <a:r>
              <a:rPr lang="zh-CN" altLang="zh-CN" dirty="0"/>
              <a:t>通过使用一个实线连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的</a:t>
            </a:r>
            <a:r>
              <a:rPr lang="en-US" altLang="zh-CN" dirty="0"/>
              <a:t>UML</a:t>
            </a:r>
            <a:r>
              <a:rPr lang="zh-CN" altLang="zh-CN" dirty="0"/>
              <a:t>图，实线的起始端是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UML</a:t>
            </a:r>
            <a:r>
              <a:rPr lang="zh-CN" altLang="zh-CN" dirty="0"/>
              <a:t>图，终点端是</a:t>
            </a:r>
            <a:r>
              <a:rPr lang="en-US" altLang="zh-CN" dirty="0"/>
              <a:t>B</a:t>
            </a:r>
            <a:r>
              <a:rPr lang="zh-CN" altLang="zh-CN" dirty="0"/>
              <a:t>的</a:t>
            </a:r>
            <a:r>
              <a:rPr lang="en-US" altLang="zh-CN" dirty="0"/>
              <a:t>UML</a:t>
            </a:r>
            <a:r>
              <a:rPr lang="zh-CN" altLang="zh-CN" dirty="0"/>
              <a:t>图，但终点端使用一个指向</a:t>
            </a:r>
            <a:r>
              <a:rPr lang="en-US" altLang="zh-CN" dirty="0"/>
              <a:t>B</a:t>
            </a:r>
            <a:r>
              <a:rPr lang="zh-CN" altLang="zh-CN" dirty="0"/>
              <a:t>的</a:t>
            </a:r>
            <a:r>
              <a:rPr lang="en-US" altLang="zh-CN" dirty="0"/>
              <a:t>UML</a:t>
            </a:r>
            <a:r>
              <a:rPr lang="zh-CN" altLang="zh-CN" dirty="0"/>
              <a:t>图的方向箭头表示实线的结束。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0B920B2-ADC0-42E7-8D73-5F93FD8C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8" y="1386397"/>
            <a:ext cx="5383652" cy="25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7226"/>
            <a:ext cx="2808312" cy="527646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7.1 UML</a:t>
            </a:r>
            <a:r>
              <a:rPr lang="zh-CN" altLang="zh-CN" sz="2400" b="1" dirty="0"/>
              <a:t>类图简介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="" xmlns:a16="http://schemas.microsoft.com/office/drawing/2014/main" id="{FCA8A8DE-C6AB-4DBD-9B69-EAC294818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836711"/>
            <a:ext cx="2160240" cy="367240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7.1.1 </a:t>
            </a:r>
            <a:r>
              <a:rPr lang="zh-CN" altLang="en-US" sz="1800" b="1" dirty="0">
                <a:solidFill>
                  <a:srgbClr val="0070C0"/>
                </a:solidFill>
              </a:rPr>
              <a:t>类的</a:t>
            </a:r>
            <a:r>
              <a:rPr lang="en-US" altLang="zh-CN" sz="1800" b="1" dirty="0">
                <a:solidFill>
                  <a:srgbClr val="0070C0"/>
                </a:solidFill>
              </a:rPr>
              <a:t>UML</a:t>
            </a:r>
            <a:r>
              <a:rPr lang="zh-CN" altLang="en-US" sz="1800" b="1" dirty="0">
                <a:solidFill>
                  <a:srgbClr val="0070C0"/>
                </a:solidFill>
              </a:rPr>
              <a:t>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7.1.2 </a:t>
            </a:r>
            <a:r>
              <a:rPr lang="zh-CN" altLang="en-US" sz="1800" b="1" dirty="0">
                <a:solidFill>
                  <a:srgbClr val="0070C0"/>
                </a:solidFill>
              </a:rPr>
              <a:t>接口（</a:t>
            </a:r>
            <a:r>
              <a:rPr lang="en-US" altLang="zh-CN" sz="1800" b="1" dirty="0">
                <a:solidFill>
                  <a:srgbClr val="0070C0"/>
                </a:solidFill>
              </a:rPr>
              <a:t>Interface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7.1.3 </a:t>
            </a:r>
            <a:r>
              <a:rPr lang="zh-CN" altLang="en-US" sz="1800" b="1" dirty="0">
                <a:solidFill>
                  <a:srgbClr val="0070C0"/>
                </a:solidFill>
              </a:rPr>
              <a:t>泛化关系（</a:t>
            </a:r>
            <a:r>
              <a:rPr lang="en-US" altLang="zh-CN" sz="1800" b="1" dirty="0">
                <a:solidFill>
                  <a:srgbClr val="0070C0"/>
                </a:solidFill>
              </a:rPr>
              <a:t>Generalization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7.1.4 </a:t>
            </a:r>
            <a:r>
              <a:rPr lang="zh-CN" altLang="en-US" sz="1800" b="1" dirty="0">
                <a:solidFill>
                  <a:srgbClr val="0070C0"/>
                </a:solidFill>
              </a:rPr>
              <a:t>关联关系（</a:t>
            </a:r>
            <a:r>
              <a:rPr lang="en-US" altLang="zh-CN" sz="1800" b="1" dirty="0">
                <a:solidFill>
                  <a:srgbClr val="0070C0"/>
                </a:solidFill>
              </a:rPr>
              <a:t>Association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7.1.5 </a:t>
            </a:r>
            <a:r>
              <a:rPr lang="zh-CN" altLang="en-US" sz="1800" b="1" dirty="0">
                <a:solidFill>
                  <a:srgbClr val="C00000"/>
                </a:solidFill>
              </a:rPr>
              <a:t>依赖关系（</a:t>
            </a:r>
            <a:r>
              <a:rPr lang="en-US" altLang="zh-CN" sz="1800" b="1" dirty="0">
                <a:solidFill>
                  <a:srgbClr val="C00000"/>
                </a:solidFill>
              </a:rPr>
              <a:t>Dependency</a:t>
            </a:r>
            <a:r>
              <a:rPr lang="zh-CN" altLang="en-US" sz="1800" b="1" dirty="0">
                <a:solidFill>
                  <a:srgbClr val="C0000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7.1.6 </a:t>
            </a:r>
            <a:r>
              <a:rPr lang="zh-CN" altLang="en-US" sz="1800" b="1" dirty="0">
                <a:solidFill>
                  <a:srgbClr val="0070C0"/>
                </a:solidFill>
              </a:rPr>
              <a:t>实现关系（</a:t>
            </a:r>
            <a:r>
              <a:rPr lang="en-US" altLang="zh-CN" sz="1800" b="1" dirty="0">
                <a:solidFill>
                  <a:srgbClr val="0070C0"/>
                </a:solidFill>
              </a:rPr>
              <a:t>Realization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箭头: 左 13">
            <a:extLst>
              <a:ext uri="{FF2B5EF4-FFF2-40B4-BE49-F238E27FC236}">
                <a16:creationId xmlns="" xmlns:a16="http://schemas.microsoft.com/office/drawing/2014/main" id="{9A28DBE8-6554-4001-95DF-56C5B784050D}"/>
              </a:ext>
            </a:extLst>
          </p:cNvPr>
          <p:cNvSpPr/>
          <p:nvPr/>
        </p:nvSpPr>
        <p:spPr>
          <a:xfrm>
            <a:off x="2339752" y="3212976"/>
            <a:ext cx="28803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32964C1-E784-4F5E-91FF-38CD7C3FECB7}"/>
              </a:ext>
            </a:extLst>
          </p:cNvPr>
          <p:cNvSpPr/>
          <p:nvPr/>
        </p:nvSpPr>
        <p:spPr>
          <a:xfrm>
            <a:off x="296901" y="4658829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如果</a:t>
            </a:r>
            <a:r>
              <a:rPr lang="en-US" altLang="zh-CN" dirty="0"/>
              <a:t>A</a:t>
            </a:r>
            <a:r>
              <a:rPr lang="zh-CN" altLang="zh-CN" dirty="0"/>
              <a:t>类中某个方法的参数用</a:t>
            </a:r>
            <a:r>
              <a:rPr lang="en-US" altLang="zh-CN" dirty="0"/>
              <a:t>B</a:t>
            </a:r>
            <a:r>
              <a:rPr lang="zh-CN" altLang="zh-CN" dirty="0"/>
              <a:t>类（接口）来声明的变量或某个方法返回的数据类型是</a:t>
            </a:r>
            <a:r>
              <a:rPr lang="en-US" altLang="zh-CN" dirty="0"/>
              <a:t>B</a:t>
            </a:r>
            <a:r>
              <a:rPr lang="zh-CN" altLang="zh-CN" dirty="0"/>
              <a:t>类型的，那么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的关系是依赖关系，称</a:t>
            </a:r>
            <a:r>
              <a:rPr lang="en-US" altLang="zh-CN" dirty="0"/>
              <a:t>A</a:t>
            </a:r>
            <a:r>
              <a:rPr lang="zh-CN" altLang="zh-CN" dirty="0"/>
              <a:t>依赖于</a:t>
            </a:r>
            <a:r>
              <a:rPr lang="en-US" altLang="zh-CN" dirty="0"/>
              <a:t>B</a:t>
            </a:r>
            <a:r>
              <a:rPr lang="zh-CN" altLang="zh-CN" dirty="0"/>
              <a:t>。如果</a:t>
            </a:r>
            <a:r>
              <a:rPr lang="en-US" altLang="zh-CN" dirty="0"/>
              <a:t>A</a:t>
            </a:r>
            <a:r>
              <a:rPr lang="zh-CN" altLang="zh-CN" dirty="0"/>
              <a:t>依赖于</a:t>
            </a:r>
            <a:r>
              <a:rPr lang="en-US" altLang="zh-CN" dirty="0"/>
              <a:t>B</a:t>
            </a:r>
            <a:r>
              <a:rPr lang="zh-CN" altLang="zh-CN" dirty="0"/>
              <a:t>，那么</a:t>
            </a:r>
            <a:r>
              <a:rPr lang="en-US" altLang="zh-CN" dirty="0"/>
              <a:t>UML</a:t>
            </a:r>
            <a:r>
              <a:rPr lang="zh-CN" altLang="zh-CN" dirty="0"/>
              <a:t>通过使用一个</a:t>
            </a:r>
            <a:r>
              <a:rPr lang="zh-CN" altLang="zh-CN" b="1" dirty="0"/>
              <a:t>虚线</a:t>
            </a:r>
            <a:r>
              <a:rPr lang="zh-CN" altLang="zh-CN" dirty="0"/>
              <a:t>连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的</a:t>
            </a:r>
            <a:r>
              <a:rPr lang="en-US" altLang="zh-CN" dirty="0"/>
              <a:t>UML</a:t>
            </a:r>
            <a:r>
              <a:rPr lang="zh-CN" altLang="zh-CN" dirty="0"/>
              <a:t>图，虚线的起始端是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UML</a:t>
            </a:r>
            <a:r>
              <a:rPr lang="zh-CN" altLang="zh-CN" dirty="0"/>
              <a:t>图，终点端是</a:t>
            </a:r>
            <a:r>
              <a:rPr lang="en-US" altLang="zh-CN" dirty="0"/>
              <a:t>B</a:t>
            </a:r>
            <a:r>
              <a:rPr lang="zh-CN" altLang="zh-CN" dirty="0"/>
              <a:t>的</a:t>
            </a:r>
            <a:r>
              <a:rPr lang="en-US" altLang="zh-CN" dirty="0"/>
              <a:t>UML</a:t>
            </a:r>
            <a:r>
              <a:rPr lang="zh-CN" altLang="zh-CN" dirty="0"/>
              <a:t>图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CD05A2E-3D06-4824-9142-406CDAA5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45" y="1665666"/>
            <a:ext cx="5708222" cy="16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7226"/>
            <a:ext cx="2808312" cy="527646"/>
          </a:xfrm>
        </p:spPr>
        <p:txBody>
          <a:bodyPr>
            <a:noAutofit/>
          </a:bodyPr>
          <a:lstStyle/>
          <a:p>
            <a:pPr lvl="1"/>
            <a:r>
              <a:rPr lang="en-US" altLang="zh-CN" sz="2400" b="1" dirty="0"/>
              <a:t>7.1 UML</a:t>
            </a:r>
            <a:r>
              <a:rPr lang="zh-CN" altLang="zh-CN" sz="2400" b="1" dirty="0"/>
              <a:t>类图简介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="" xmlns:a16="http://schemas.microsoft.com/office/drawing/2014/main" id="{FCA8A8DE-C6AB-4DBD-9B69-EAC294818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512" y="836711"/>
            <a:ext cx="2160240" cy="367240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7.1.1 </a:t>
            </a:r>
            <a:r>
              <a:rPr lang="zh-CN" altLang="en-US" sz="1800" b="1" dirty="0">
                <a:solidFill>
                  <a:srgbClr val="0070C0"/>
                </a:solidFill>
              </a:rPr>
              <a:t>类的</a:t>
            </a:r>
            <a:r>
              <a:rPr lang="en-US" altLang="zh-CN" sz="1800" b="1" dirty="0">
                <a:solidFill>
                  <a:srgbClr val="0070C0"/>
                </a:solidFill>
              </a:rPr>
              <a:t>UML</a:t>
            </a:r>
            <a:r>
              <a:rPr lang="zh-CN" altLang="en-US" sz="1800" b="1" dirty="0">
                <a:solidFill>
                  <a:srgbClr val="0070C0"/>
                </a:solidFill>
              </a:rPr>
              <a:t>图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7.1.2 </a:t>
            </a:r>
            <a:r>
              <a:rPr lang="zh-CN" altLang="en-US" sz="1800" b="1" dirty="0">
                <a:solidFill>
                  <a:srgbClr val="0070C0"/>
                </a:solidFill>
              </a:rPr>
              <a:t>接口（</a:t>
            </a:r>
            <a:r>
              <a:rPr lang="en-US" altLang="zh-CN" sz="1800" b="1" dirty="0">
                <a:solidFill>
                  <a:srgbClr val="0070C0"/>
                </a:solidFill>
              </a:rPr>
              <a:t>Interface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7.1.3 </a:t>
            </a:r>
            <a:r>
              <a:rPr lang="zh-CN" altLang="en-US" sz="1800" b="1" dirty="0">
                <a:solidFill>
                  <a:srgbClr val="0070C0"/>
                </a:solidFill>
              </a:rPr>
              <a:t>泛化关系（</a:t>
            </a:r>
            <a:r>
              <a:rPr lang="en-US" altLang="zh-CN" sz="1800" b="1" dirty="0">
                <a:solidFill>
                  <a:srgbClr val="0070C0"/>
                </a:solidFill>
              </a:rPr>
              <a:t>Generalization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7.1.4 </a:t>
            </a:r>
            <a:r>
              <a:rPr lang="zh-CN" altLang="en-US" sz="1800" b="1" dirty="0">
                <a:solidFill>
                  <a:srgbClr val="0070C0"/>
                </a:solidFill>
              </a:rPr>
              <a:t>关联关系（</a:t>
            </a:r>
            <a:r>
              <a:rPr lang="en-US" altLang="zh-CN" sz="1800" b="1" dirty="0">
                <a:solidFill>
                  <a:srgbClr val="0070C0"/>
                </a:solidFill>
              </a:rPr>
              <a:t>Association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7.1.5 </a:t>
            </a:r>
            <a:r>
              <a:rPr lang="zh-CN" altLang="en-US" sz="1800" b="1" dirty="0">
                <a:solidFill>
                  <a:srgbClr val="0070C0"/>
                </a:solidFill>
              </a:rPr>
              <a:t>依赖关系（</a:t>
            </a:r>
            <a:r>
              <a:rPr lang="en-US" altLang="zh-CN" sz="1800" b="1" dirty="0">
                <a:solidFill>
                  <a:srgbClr val="0070C0"/>
                </a:solidFill>
              </a:rPr>
              <a:t>Dependency</a:t>
            </a:r>
            <a:r>
              <a:rPr lang="zh-CN" altLang="en-US" sz="1800" b="1" dirty="0">
                <a:solidFill>
                  <a:srgbClr val="0070C0"/>
                </a:solidFill>
              </a:rPr>
              <a:t>）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7.1.6 </a:t>
            </a:r>
            <a:r>
              <a:rPr lang="zh-CN" altLang="en-US" sz="1800" b="1" dirty="0">
                <a:solidFill>
                  <a:srgbClr val="C00000"/>
                </a:solidFill>
              </a:rPr>
              <a:t>实现关系（</a:t>
            </a:r>
            <a:r>
              <a:rPr lang="en-US" altLang="zh-CN" sz="1800" b="1" dirty="0">
                <a:solidFill>
                  <a:srgbClr val="C00000"/>
                </a:solidFill>
              </a:rPr>
              <a:t>Realization</a:t>
            </a:r>
            <a:r>
              <a:rPr lang="zh-CN" altLang="en-US" sz="1800" b="1" dirty="0">
                <a:solidFill>
                  <a:srgbClr val="C00000"/>
                </a:solidFill>
              </a:rPr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箭头: 左 13">
            <a:extLst>
              <a:ext uri="{FF2B5EF4-FFF2-40B4-BE49-F238E27FC236}">
                <a16:creationId xmlns="" xmlns:a16="http://schemas.microsoft.com/office/drawing/2014/main" id="{9A28DBE8-6554-4001-95DF-56C5B784050D}"/>
              </a:ext>
            </a:extLst>
          </p:cNvPr>
          <p:cNvSpPr/>
          <p:nvPr/>
        </p:nvSpPr>
        <p:spPr>
          <a:xfrm>
            <a:off x="2374270" y="3702861"/>
            <a:ext cx="28803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32964C1-E784-4F5E-91FF-38CD7C3FECB7}"/>
              </a:ext>
            </a:extLst>
          </p:cNvPr>
          <p:cNvSpPr/>
          <p:nvPr/>
        </p:nvSpPr>
        <p:spPr>
          <a:xfrm>
            <a:off x="296901" y="4658829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一个类实现了一个接口，那么类和接口的关系是实现关系，称类实现接口。</a:t>
            </a:r>
            <a:r>
              <a:rPr lang="en-US" altLang="zh-CN" dirty="0"/>
              <a:t>UML</a:t>
            </a:r>
            <a:r>
              <a:rPr lang="zh-CN" altLang="zh-CN" dirty="0"/>
              <a:t>通过使用虚线连接类和它所实现的接口，虚线起始端是类，虚线的终点端是它实现的接口，但终点端使用一个空心的三角形表示虚线的结束。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57B7B0C-2983-455A-8A68-E3BD7D47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1" y="384359"/>
            <a:ext cx="4990217" cy="39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64" y="50449"/>
            <a:ext cx="2635844" cy="60292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dirty="0"/>
              <a:t>7.2 </a:t>
            </a:r>
            <a:r>
              <a:rPr lang="zh-CN" altLang="zh-CN" sz="2400" dirty="0"/>
              <a:t>面向抽象原则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7964" y="625204"/>
            <a:ext cx="1872208" cy="139774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7.2.1 </a:t>
            </a:r>
            <a:r>
              <a:rPr lang="zh-CN" altLang="en-US" sz="1800" b="1" dirty="0">
                <a:solidFill>
                  <a:srgbClr val="C00000"/>
                </a:solidFill>
              </a:rPr>
              <a:t>抽象类和接口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7.2.2 </a:t>
            </a:r>
            <a:r>
              <a:rPr lang="zh-CN" altLang="en-US" sz="1800" b="1" dirty="0">
                <a:solidFill>
                  <a:srgbClr val="C00000"/>
                </a:solidFill>
              </a:rPr>
              <a:t>面向抽象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7538" y="663107"/>
            <a:ext cx="645443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第</a:t>
            </a:r>
            <a:r>
              <a:rPr lang="en-US" altLang="zh-CN" dirty="0"/>
              <a:t>5</a:t>
            </a:r>
            <a:r>
              <a:rPr lang="zh-CN" altLang="zh-CN" dirty="0"/>
              <a:t>章的</a:t>
            </a:r>
            <a:r>
              <a:rPr lang="en-US" altLang="zh-CN" dirty="0"/>
              <a:t>5.9</a:t>
            </a:r>
            <a:r>
              <a:rPr lang="zh-CN" altLang="zh-CN" dirty="0"/>
              <a:t>和</a:t>
            </a:r>
            <a:r>
              <a:rPr lang="en-US" altLang="zh-CN" dirty="0"/>
              <a:t>5.10</a:t>
            </a:r>
            <a:r>
              <a:rPr lang="zh-CN" altLang="zh-CN" dirty="0"/>
              <a:t>节分别讲述了抽象类和接口</a:t>
            </a:r>
            <a:r>
              <a:rPr lang="zh-CN" altLang="en-US" dirty="0"/>
              <a:t>。</a:t>
            </a:r>
            <a:endParaRPr lang="zh-CN" altLang="zh-CN" b="1" dirty="0">
              <a:solidFill>
                <a:srgbClr val="0070C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080172" y="683454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37538" y="1085469"/>
            <a:ext cx="643912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/>
              <a:t>当设计一个类时，不让该类面向具体的类，而是面向抽象类或接口，即所设计类中的重要数据是抽象类或接口声明的变量，而不是具体类声明的变量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964" y="2136034"/>
            <a:ext cx="882514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dirty="0"/>
              <a:t>简单的问题来说明面向抽象编程的思想</a:t>
            </a:r>
          </a:p>
        </p:txBody>
      </p:sp>
      <p:sp>
        <p:nvSpPr>
          <p:cNvPr id="18" name="左箭头 10">
            <a:extLst>
              <a:ext uri="{FF2B5EF4-FFF2-40B4-BE49-F238E27FC236}">
                <a16:creationId xmlns="" xmlns:a16="http://schemas.microsoft.com/office/drawing/2014/main" id="{2074826E-81C0-4A3B-AB81-A1A13E6E5821}"/>
              </a:ext>
            </a:extLst>
          </p:cNvPr>
          <p:cNvSpPr/>
          <p:nvPr/>
        </p:nvSpPr>
        <p:spPr>
          <a:xfrm>
            <a:off x="2080172" y="1293402"/>
            <a:ext cx="360040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56D8F2B5-B24F-47AB-BE08-2D8DEA6F6090}"/>
              </a:ext>
            </a:extLst>
          </p:cNvPr>
          <p:cNvSpPr/>
          <p:nvPr/>
        </p:nvSpPr>
        <p:spPr>
          <a:xfrm>
            <a:off x="207964" y="2515096"/>
            <a:ext cx="8825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我们已经有了一个</a:t>
            </a:r>
            <a:r>
              <a:rPr lang="en-US" altLang="zh-CN" dirty="0"/>
              <a:t>Circle</a:t>
            </a:r>
            <a:r>
              <a:rPr lang="zh-CN" altLang="en-US" dirty="0"/>
              <a:t>类，该类创建的对象</a:t>
            </a:r>
            <a:r>
              <a:rPr lang="en-US" altLang="zh-CN" dirty="0"/>
              <a:t>circle</a:t>
            </a:r>
            <a:r>
              <a:rPr lang="zh-CN" altLang="en-US" dirty="0"/>
              <a:t>调用</a:t>
            </a:r>
            <a:r>
              <a:rPr lang="en-US" altLang="zh-CN" dirty="0" err="1"/>
              <a:t>getArea</a:t>
            </a:r>
            <a:r>
              <a:rPr lang="en-US" altLang="zh-CN" dirty="0"/>
              <a:t>()</a:t>
            </a:r>
            <a:r>
              <a:rPr lang="zh-CN" altLang="en-US" dirty="0"/>
              <a:t>方法可以计算圆的面积。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E9EF4E2-9528-445E-B0D5-EB7198E7F621}"/>
              </a:ext>
            </a:extLst>
          </p:cNvPr>
          <p:cNvSpPr/>
          <p:nvPr/>
        </p:nvSpPr>
        <p:spPr>
          <a:xfrm>
            <a:off x="202043" y="2845125"/>
            <a:ext cx="8739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现在要设计一个</a:t>
            </a:r>
            <a:r>
              <a:rPr lang="en-US" altLang="zh-CN" dirty="0"/>
              <a:t>Pillar</a:t>
            </a:r>
            <a:r>
              <a:rPr lang="zh-CN" altLang="en-US" dirty="0"/>
              <a:t>类（柱类），该类的对象调用</a:t>
            </a:r>
            <a:r>
              <a:rPr lang="en-US" altLang="zh-CN" dirty="0" err="1"/>
              <a:t>getVolume</a:t>
            </a:r>
            <a:r>
              <a:rPr lang="en-US" altLang="zh-CN" dirty="0"/>
              <a:t>()</a:t>
            </a:r>
            <a:r>
              <a:rPr lang="zh-CN" altLang="en-US" dirty="0"/>
              <a:t>方法可以计算柱体的体积，</a:t>
            </a:r>
            <a:r>
              <a:rPr lang="en-US" altLang="zh-CN" dirty="0"/>
              <a:t>Pillar</a:t>
            </a:r>
            <a:r>
              <a:rPr lang="zh-CN" altLang="en-US" dirty="0"/>
              <a:t>类的代码如下：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175422C5-545E-4E4A-BD2A-1BC1FF12F0B9}"/>
              </a:ext>
            </a:extLst>
          </p:cNvPr>
          <p:cNvSpPr/>
          <p:nvPr/>
        </p:nvSpPr>
        <p:spPr>
          <a:xfrm>
            <a:off x="395537" y="3658881"/>
            <a:ext cx="8546420" cy="28623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public class Pillar {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Circle  bottom;    //</a:t>
            </a:r>
            <a:r>
              <a:rPr lang="zh-CN" altLang="zh-CN" b="1" kern="100" dirty="0">
                <a:latin typeface="Times New Roman" panose="02020603050405020304" pitchFamily="18" charset="0"/>
              </a:rPr>
              <a:t>将</a:t>
            </a:r>
            <a:r>
              <a:rPr lang="en-US" altLang="zh-CN" b="1" kern="100" dirty="0">
                <a:latin typeface="Times New Roman" panose="02020603050405020304" pitchFamily="18" charset="0"/>
              </a:rPr>
              <a:t>Circle</a:t>
            </a:r>
            <a:r>
              <a:rPr lang="zh-CN" altLang="zh-CN" b="1" kern="100" dirty="0">
                <a:latin typeface="Times New Roman" panose="02020603050405020304" pitchFamily="18" charset="0"/>
              </a:rPr>
              <a:t>对象作为成员，</a:t>
            </a:r>
            <a:r>
              <a:rPr lang="en-US" altLang="zh-CN" b="1" kern="100" dirty="0">
                <a:latin typeface="Times New Roman" panose="02020603050405020304" pitchFamily="18" charset="0"/>
              </a:rPr>
              <a:t>bottom</a:t>
            </a:r>
            <a:r>
              <a:rPr lang="zh-CN" altLang="zh-CN" b="1" kern="100" dirty="0">
                <a:latin typeface="Times New Roman" panose="02020603050405020304" pitchFamily="18" charset="0"/>
              </a:rPr>
              <a:t>是用具体类声明的变量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double height;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Pillar (Circle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bottom,double</a:t>
            </a:r>
            <a:r>
              <a:rPr lang="en-US" altLang="zh-CN" kern="100" dirty="0">
                <a:latin typeface="Times New Roman" panose="02020603050405020304" pitchFamily="18" charset="0"/>
              </a:rPr>
              <a:t> height) {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this.bottom</a:t>
            </a:r>
            <a:r>
              <a:rPr lang="en-US" altLang="zh-CN" kern="100" dirty="0">
                <a:latin typeface="Times New Roman" panose="02020603050405020304" pitchFamily="18" charset="0"/>
              </a:rPr>
              <a:t>=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bottom;this.height</a:t>
            </a:r>
            <a:r>
              <a:rPr lang="en-US" altLang="zh-CN" kern="100" dirty="0">
                <a:latin typeface="Times New Roman" panose="02020603050405020304" pitchFamily="18" charset="0"/>
              </a:rPr>
              <a:t>=height;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public double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getVolume</a:t>
            </a:r>
            <a:r>
              <a:rPr lang="en-US" altLang="zh-CN" kern="100" dirty="0">
                <a:latin typeface="Times New Roman" panose="02020603050405020304" pitchFamily="18" charset="0"/>
              </a:rPr>
              <a:t>() {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return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bottom.getArea</a:t>
            </a:r>
            <a:r>
              <a:rPr lang="en-US" altLang="zh-CN" kern="100" dirty="0">
                <a:latin typeface="Times New Roman" panose="02020603050405020304" pitchFamily="18" charset="0"/>
              </a:rPr>
              <a:t>()*height;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}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85750" algn="just"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}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8265</TotalTime>
  <Words>2778</Words>
  <Application>Microsoft Office PowerPoint</Application>
  <PresentationFormat>全屏显示(4:3)</PresentationFormat>
  <Paragraphs>207</Paragraphs>
  <Slides>19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第7章面向对象的几个基本原则</vt:lpstr>
      <vt:lpstr>7.1 UML类图简介</vt:lpstr>
      <vt:lpstr>7.1 UML类图简介</vt:lpstr>
      <vt:lpstr>7.1 UML类图简介</vt:lpstr>
      <vt:lpstr>7.1 UML类图简介</vt:lpstr>
      <vt:lpstr>7.1 UML类图简介</vt:lpstr>
      <vt:lpstr>7.1 UML类图简介</vt:lpstr>
      <vt:lpstr>7.2 面向抽象原则</vt:lpstr>
      <vt:lpstr>7.2 面向抽象原则</vt:lpstr>
      <vt:lpstr>7.2 面向抽象原则</vt:lpstr>
      <vt:lpstr>7.2 面向抽象原则</vt:lpstr>
      <vt:lpstr>7.2 面向抽象原则</vt:lpstr>
      <vt:lpstr>7.3 开-闭原则</vt:lpstr>
      <vt:lpstr>7.4 多用组合少用继承原则</vt:lpstr>
      <vt:lpstr>7.4 多用组合少用继承原则</vt:lpstr>
      <vt:lpstr>7.4 多用组合少用继承原则</vt:lpstr>
      <vt:lpstr>7.5 高内聚-低耦合原则</vt:lpstr>
      <vt:lpstr>7.6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245</cp:revision>
  <dcterms:created xsi:type="dcterms:W3CDTF">2019-09-15T12:42:56Z</dcterms:created>
  <dcterms:modified xsi:type="dcterms:W3CDTF">2019-11-15T23:33:38Z</dcterms:modified>
</cp:coreProperties>
</file>