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7" r:id="rId6"/>
    <p:sldId id="281" r:id="rId7"/>
    <p:sldId id="278" r:id="rId8"/>
    <p:sldId id="288" r:id="rId9"/>
    <p:sldId id="279" r:id="rId10"/>
    <p:sldId id="283" r:id="rId11"/>
    <p:sldId id="280" r:id="rId12"/>
    <p:sldId id="268" r:id="rId13"/>
    <p:sldId id="289" r:id="rId14"/>
    <p:sldId id="296" r:id="rId15"/>
    <p:sldId id="297" r:id="rId16"/>
    <p:sldId id="298" r:id="rId17"/>
    <p:sldId id="300" r:id="rId18"/>
    <p:sldId id="30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6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6D4300-12F0-4287-923F-518A00014E39}" type="slidenum">
              <a:rPr lang="zh-CN" altLang="en-US"/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latin typeface="Courier New" panose="02070309020205020404" charset="0"/>
              </a:rPr>
              <a:t>StringBuilder</a:t>
            </a:r>
            <a:r>
              <a:rPr lang="en-US" altLang="zh-CN"/>
              <a:t>/</a:t>
            </a:r>
            <a:r>
              <a:rPr lang="en-US" altLang="zh-CN">
                <a:latin typeface="Courier New" panose="02070309020205020404" charset="0"/>
              </a:rPr>
              <a:t>StringBuffer</a:t>
            </a:r>
            <a:r>
              <a:rPr lang="zh-CN" altLang="en-US">
                <a:latin typeface="Courier New" panose="02070309020205020404" charset="0"/>
              </a:rPr>
              <a:t>类是可以替代</a:t>
            </a:r>
            <a:r>
              <a:rPr lang="en-US" altLang="zh-CN">
                <a:latin typeface="Courier New" panose="02070309020205020404" charset="0"/>
              </a:rPr>
              <a:t>String</a:t>
            </a:r>
            <a:r>
              <a:rPr lang="zh-CN" altLang="en-US">
                <a:latin typeface="Courier New" panose="02070309020205020404" charset="0"/>
              </a:rPr>
              <a:t>类的另一种处理字符串的解决方案。一般来说，只要使用字符串的地方，都可以使用</a:t>
            </a:r>
            <a:r>
              <a:rPr lang="en-US" altLang="zh-CN"/>
              <a:t>StringBuilder/StringBuffer</a:t>
            </a:r>
            <a:r>
              <a:rPr lang="zh-CN" altLang="en-US"/>
              <a:t>类。</a:t>
            </a:r>
            <a:r>
              <a:rPr lang="en-US" altLang="zh-CN"/>
              <a:t> StringBuilder/StringBuffer</a:t>
            </a:r>
            <a:r>
              <a:rPr lang="zh-CN" altLang="en-US"/>
              <a:t>类比</a:t>
            </a:r>
            <a:r>
              <a:rPr lang="en-US" altLang="zh-CN"/>
              <a:t>String</a:t>
            </a:r>
            <a:r>
              <a:rPr lang="zh-CN" altLang="en-US"/>
              <a:t>类更灵活。你是可以给一个</a:t>
            </a:r>
            <a:r>
              <a:rPr lang="en-US" altLang="zh-CN"/>
              <a:t>StringBuilder</a:t>
            </a:r>
            <a:r>
              <a:rPr lang="zh-CN" altLang="en-US"/>
              <a:t>或</a:t>
            </a:r>
            <a:r>
              <a:rPr lang="en-US" altLang="zh-CN"/>
              <a:t>StringBuffer</a:t>
            </a:r>
            <a:r>
              <a:rPr lang="zh-CN" altLang="en-US"/>
              <a:t>中添加、插入或追加新的内容，但是</a:t>
            </a:r>
            <a:r>
              <a:rPr lang="en-US" altLang="zh-CN" u="sng"/>
              <a:t>String</a:t>
            </a:r>
            <a:r>
              <a:rPr lang="zh-CN" altLang="en-US"/>
              <a:t>对象一旦创建，它的值就确定了。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String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类型</a:t>
            </a:r>
            <a:endParaRPr lang="zh-CN" altLang="zh-CN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55035" y="161995"/>
            <a:ext cx="10969200" cy="705600"/>
          </a:xfrm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lang="zh-CN" altLang="en-US" dirty="0"/>
              <a:t>字符串</a:t>
            </a:r>
            <a:r>
              <a:rPr lang="en-US" altLang="zh-CN" dirty="0"/>
              <a:t>&lt;----&gt;</a:t>
            </a:r>
            <a:r>
              <a:rPr lang="zh-CN" altLang="en-US" dirty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715" y="1767840"/>
            <a:ext cx="4704080" cy="757555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p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将字符串转换为</a:t>
            </a:r>
            <a:r>
              <a:rPr lang="en-US" altLang="zh-CN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int</a:t>
            </a:r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值</a:t>
            </a:r>
            <a:endParaRPr lang="en-US" altLang="zh-CN" sz="24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685" y="1005840"/>
            <a:ext cx="315976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String s =“123”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；</a:t>
            </a:r>
            <a:endParaRPr lang="zh-CN" altLang="en-US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59715" y="4332605"/>
            <a:ext cx="9166860" cy="565785"/>
          </a:xfrm>
          <a:prstGeom prst="rect">
            <a:avLst/>
          </a:prstGeom>
        </p:spPr>
        <p:txBody>
          <a:bodyPr vert="horz" wrap="square" lIns="92075" tIns="46038" rIns="92075" bIns="46038" numCol="1" rtlCol="0" anchor="t" anchorCtr="0" compatLnSpc="1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将数值转换为字符串</a:t>
            </a:r>
            <a:endParaRPr lang="zh-CN" altLang="en-US" sz="24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3935" y="2413635"/>
            <a:ext cx="388556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Integer.parseInt(</a:t>
            </a: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 </a:t>
            </a: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)</a:t>
            </a:r>
            <a:endParaRPr lang="en-US" altLang="zh-CN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59715" y="3063240"/>
            <a:ext cx="9166860" cy="607695"/>
          </a:xfrm>
          <a:prstGeom prst="rect">
            <a:avLst/>
          </a:prstGeom>
        </p:spPr>
        <p:txBody>
          <a:bodyPr vert="horz" wrap="square" lIns="92075" tIns="46038" rIns="92075" bIns="46038" numCol="1" rtlCol="0" anchor="t" anchorCtr="0" compatLnSpc="1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将字符串转为</a:t>
            </a:r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double</a:t>
            </a:r>
            <a:r>
              <a:rPr lang="zh-CN" altLang="en-US" sz="28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值</a:t>
            </a:r>
            <a:endParaRPr lang="zh-CN" altLang="en-US" sz="28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3760" y="3670935"/>
            <a:ext cx="66808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Double.parseDouble(s);</a:t>
            </a:r>
            <a:endParaRPr lang="en-US" altLang="zh-CN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165" y="4928235"/>
            <a:ext cx="463296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String s = number + “”;</a:t>
            </a:r>
            <a:endParaRPr lang="en-US" altLang="zh-CN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3820"/>
            <a:ext cx="5173345" cy="303212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习题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：判断一个字符串是否是回文串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72710" y="0"/>
            <a:ext cx="689102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65" y="110490"/>
            <a:ext cx="8220710" cy="705485"/>
          </a:xfrm>
        </p:spPr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985" y="1731645"/>
            <a:ext cx="9927590" cy="339407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只要使用字符串的地方，都可以使用</a:t>
            </a:r>
            <a:r>
              <a:rPr lang="en-US" altLang="zh-CN" sz="2000" dirty="0" err="1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en-US" altLang="zh-CN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StringBuffer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给一个</a:t>
            </a:r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或</a:t>
            </a:r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StringBuffer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中</a:t>
            </a:r>
            <a:r>
              <a:rPr lang="zh-CN" altLang="en-US" sz="2000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添加、插入或追加新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的内容。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类与</a:t>
            </a:r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StringBuffer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类相似，构造方法和其他方法几乎完全一样。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如果是</a:t>
            </a:r>
            <a:r>
              <a:rPr lang="zh-CN" altLang="en-US" sz="20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多任务并发</a:t>
            </a:r>
            <a:r>
              <a:rPr lang="zh-CN" altLang="en-US" sz="2000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访问，使用</a:t>
            </a:r>
            <a:r>
              <a:rPr lang="en-US" altLang="zh-CN" sz="2000" dirty="0" err="1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StringBuffer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（修改缓冲区的方法是同步的）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如果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单任务访问，使用</a:t>
            </a:r>
            <a:r>
              <a:rPr lang="en-US" altLang="zh-CN" sz="2000" dirty="0" err="1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更有效。</a:t>
            </a:r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11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915" y="1013460"/>
            <a:ext cx="521017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String</a:t>
            </a:r>
            <a:r>
              <a:rPr lang="zh-CN" altLang="en-US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对象一旦创建，它的值就确定了。不能改变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A66D6-B28D-4764-9A58-9F12C67B83CC}" type="slidenum">
              <a:rPr lang="zh-CN" altLang="en-US"/>
            </a:fld>
            <a:endParaRPr lang="en-US" altLang="zh-CN"/>
          </a:p>
        </p:txBody>
      </p:sp>
      <p:sp>
        <p:nvSpPr>
          <p:cNvPr id="180226" name="灯片编号占位符 4"/>
          <p:cNvSpPr txBox="1">
            <a:spLocks noGrp="1"/>
          </p:cNvSpPr>
          <p:nvPr/>
        </p:nvSpPr>
        <p:spPr bwMode="auto">
          <a:xfrm>
            <a:off x="8077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1F4F558-0A15-4165-B344-5EE7717BEFC1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1830" y="324485"/>
            <a:ext cx="9144000" cy="990600"/>
          </a:xfrm>
        </p:spPr>
        <p:txBody>
          <a:bodyPr/>
          <a:lstStyle/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的构造方法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80228" name="Rectangle 6"/>
          <p:cNvSpPr>
            <a:spLocks noChangeArrowheads="1"/>
          </p:cNvSpPr>
          <p:nvPr/>
        </p:nvSpPr>
        <p:spPr bwMode="auto">
          <a:xfrm>
            <a:off x="1524000" y="27876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859154" y="1585653"/>
          <a:ext cx="87693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图片" r:id="rId1" imgW="3736975" imgH="914400" progId="Word.Picture.8">
                  <p:embed/>
                </p:oleObj>
              </mc:Choice>
              <mc:Fallback>
                <p:oleObj name="图片" r:id="rId1" imgW="3736975" imgH="914400" progId="Word.Picture.8">
                  <p:embed/>
                  <p:pic>
                    <p:nvPicPr>
                      <p:cNvPr id="0" name="图片 60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54" y="1585653"/>
                        <a:ext cx="876935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35585" y="699770"/>
          <a:ext cx="7132955" cy="561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图片" r:id="rId1" imgW="4270375" imgH="3348355" progId="Word.Picture.8">
                  <p:embed/>
                </p:oleObj>
              </mc:Choice>
              <mc:Fallback>
                <p:oleObj name="图片" r:id="rId1" imgW="4270375" imgH="3348355" progId="Word.Picture.8">
                  <p:embed/>
                  <p:pic>
                    <p:nvPicPr>
                      <p:cNvPr id="0" name="图片 61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" y="699770"/>
                        <a:ext cx="7132955" cy="5614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96660" y="2731135"/>
            <a:ext cx="56749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</a:t>
            </a:r>
            <a:r>
              <a:rPr lang="zh-CN" altLang="en-US" dirty="0" err="1">
                <a:ea typeface="宋体" panose="02010600030101010101" pitchFamily="2" charset="-122"/>
                <a:sym typeface="+mn-ea"/>
              </a:rPr>
              <a:t>中：</a:t>
            </a:r>
            <a:endParaRPr lang="zh-CN" altLang="en-US" dirty="0" err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" y="86360"/>
            <a:ext cx="8686800" cy="762000"/>
          </a:xfrm>
        </p:spPr>
        <p:txBody>
          <a:bodyPr/>
          <a:lstStyle/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修改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StringBuilder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中的字符串</a:t>
            </a:r>
            <a:endParaRPr lang="en-US" altLang="zh-CN" u="sng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81252" name="Rectangle 6"/>
          <p:cNvSpPr>
            <a:spLocks noChangeArrowheads="1"/>
          </p:cNvSpPr>
          <p:nvPr/>
        </p:nvSpPr>
        <p:spPr bwMode="auto">
          <a:xfrm>
            <a:off x="1524000" y="15684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9445" y="699770"/>
            <a:ext cx="4646930" cy="42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 algn="l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= new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8990" y="1228725"/>
            <a:ext cx="3455035" cy="42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sBuilder.append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(“Welcome to ”);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2650" y="1771650"/>
            <a:ext cx="2682240" cy="42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sBuilder.append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("Java");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50735" y="2258695"/>
            <a:ext cx="34715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sBuilder.insert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(11, “HTML and 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8990" y="3203575"/>
            <a:ext cx="4646930" cy="423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= new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6390" y="3762375"/>
            <a:ext cx="3937635" cy="423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sBuilder.append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(“Welcome to Java”);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4020" y="4262755"/>
            <a:ext cx="23247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sBuilder.delete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(8, 11)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38315" y="4707890"/>
            <a:ext cx="26720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sBuilder.deleteCharAt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(8)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8315" y="5153025"/>
            <a:ext cx="19735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sBuilder.reverse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64020" y="5596890"/>
            <a:ext cx="35439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sBuilder.replace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(11, 15, “HTML”)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38315" y="6043295"/>
            <a:ext cx="27482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sBuilder.setCharAt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(0, ‘w’)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00010" y="2733675"/>
            <a:ext cx="152463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Welcome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to 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37320" y="2727325"/>
            <a:ext cx="6908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Java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66530" y="2751455"/>
            <a:ext cx="182943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HTML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and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Java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304020" y="4248785"/>
            <a:ext cx="175323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Welcome Java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34855" y="4707255"/>
            <a:ext cx="186753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Welcome o Java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62390" y="5146040"/>
            <a:ext cx="203708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avaJ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ot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emocleW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21265" y="5596890"/>
            <a:ext cx="207073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Welcome to HTML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34855" y="6029325"/>
            <a:ext cx="199898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welcome to Java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27" grpId="0" animBg="1"/>
      <p:bldP spid="27" grpId="1" animBg="1"/>
      <p:bldP spid="26" grpId="0"/>
      <p:bldP spid="26" grpId="1"/>
      <p:bldP spid="4" grpId="0" animBg="1"/>
      <p:bldP spid="4" grpId="1" animBg="1"/>
      <p:bldP spid="28" grpId="0"/>
      <p:bldP spid="28" grpId="1"/>
      <p:bldP spid="5" grpId="0" animBg="1"/>
      <p:bldP spid="5" grpId="1" animBg="1"/>
      <p:bldP spid="29" grpId="0" bldLvl="0" animBg="1"/>
      <p:bldP spid="29" grpId="1"/>
      <p:bldP spid="7" grpId="0" animBg="1"/>
      <p:bldP spid="8" grpId="0" animBg="1"/>
      <p:bldP spid="7" grpId="1" animBg="1"/>
      <p:bldP spid="8" grpId="1" animBg="1"/>
      <p:bldP spid="9" grpId="0" animBg="1"/>
      <p:bldP spid="9" grpId="1" animBg="1"/>
      <p:bldP spid="30" grpId="0" animBg="1"/>
      <p:bldP spid="30" grpId="1" animBg="1"/>
      <p:bldP spid="13" grpId="0" animBg="1"/>
      <p:bldP spid="13" grpId="1" animBg="1"/>
      <p:bldP spid="34" grpId="0" animBg="1"/>
      <p:bldP spid="34" grpId="1" animBg="1"/>
      <p:bldP spid="10" grpId="0" animBg="1"/>
      <p:bldP spid="10" grpId="1" animBg="1"/>
      <p:bldP spid="31" grpId="0" animBg="1"/>
      <p:bldP spid="31" grpId="1" animBg="1"/>
      <p:bldP spid="11" grpId="0" animBg="1"/>
      <p:bldP spid="11" grpId="1" animBg="1"/>
      <p:bldP spid="32" grpId="0" animBg="1"/>
      <p:bldP spid="32" grpId="1" animBg="1"/>
      <p:bldP spid="12" grpId="0" animBg="1"/>
      <p:bldP spid="33" grpId="0" animBg="1"/>
      <p:bldP spid="12" grpId="1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14FEB9-E198-45DC-8D27-18244EF3200F}" type="slidenum">
              <a:rPr lang="zh-CN" altLang="en-US"/>
            </a:fld>
            <a:endParaRPr lang="en-US" altLang="zh-CN"/>
          </a:p>
        </p:txBody>
      </p:sp>
      <p:sp>
        <p:nvSpPr>
          <p:cNvPr id="183298" name="灯片编号占位符 4"/>
          <p:cNvSpPr txBox="1">
            <a:spLocks noGrp="1"/>
          </p:cNvSpPr>
          <p:nvPr/>
        </p:nvSpPr>
        <p:spPr bwMode="auto">
          <a:xfrm>
            <a:off x="8077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B0B5D32-0863-4439-80EA-3B59A9C38A88}" type="slidenum">
              <a:rPr lang="en-US" altLang="zh-CN" sz="1400">
                <a:ea typeface="宋体" panose="02010600030101010101" pitchFamily="2" charset="-122"/>
              </a:rPr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545" y="196850"/>
            <a:ext cx="87630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toString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capacity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length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setLength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charAt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1524000" y="15684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3301" name="Rectangle 6"/>
          <p:cNvSpPr>
            <a:spLocks noChangeArrowheads="1"/>
          </p:cNvSpPr>
          <p:nvPr/>
        </p:nvSpPr>
        <p:spPr bwMode="auto">
          <a:xfrm>
            <a:off x="1524000" y="23685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83302" name="Object 5"/>
          <p:cNvGraphicFramePr>
            <a:graphicFrameLocks noChangeAspect="1"/>
          </p:cNvGraphicFramePr>
          <p:nvPr/>
        </p:nvGraphicFramePr>
        <p:xfrm>
          <a:off x="212090" y="1748155"/>
          <a:ext cx="8672513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Picture" r:id="rId1" imgW="4194175" imgH="1751330" progId="Word.Picture.8">
                  <p:embed/>
                </p:oleObj>
              </mc:Choice>
              <mc:Fallback>
                <p:oleObj name="Picture" r:id="rId1" imgW="4194175" imgH="1751330" progId="Word.Picture.8">
                  <p:embed/>
                  <p:pic>
                    <p:nvPicPr>
                      <p:cNvPr id="0" name="图片 62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" y="1748155"/>
                        <a:ext cx="8672513" cy="363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45070" y="931545"/>
            <a:ext cx="4646930" cy="423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= new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StringBuilder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45070" y="1513205"/>
            <a:ext cx="3937635" cy="423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sBuilder.append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(“Welcome to Java”);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5070" y="2094865"/>
            <a:ext cx="2970530" cy="423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sym typeface="+mn-ea"/>
              </a:rPr>
              <a:t>String s=sBuilder.toString()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" grpId="1" animBg="1"/>
      <p:bldP spid="8" grpId="1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7595" y="304800"/>
            <a:ext cx="9438005" cy="1899920"/>
          </a:xfrm>
        </p:spPr>
        <p:txBody>
          <a:bodyPr/>
          <a:lstStyle/>
          <a:p>
            <a:r>
              <a:rPr lang="zh-CN" altLang="en-US" sz="4200">
                <a:ea typeface="宋体" panose="02010600030101010101" pitchFamily="2" charset="-122"/>
              </a:rPr>
              <a:t>问题：判断回文串时忽略既非字母又非数字的字符来判断回文串</a:t>
            </a:r>
            <a:endParaRPr lang="en-US" altLang="zh-CN" sz="4200">
              <a:ea typeface="宋体" panose="02010600030101010101" pitchFamily="2" charset="-122"/>
            </a:endParaRP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6960" y="2550795"/>
            <a:ext cx="10368915" cy="2209800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36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这个例子给出一个程序，检测一个字符串在忽略掉非字母和非数字的字符后，它是否是一个回文串。</a:t>
            </a:r>
            <a:endParaRPr lang="zh-CN" altLang="en-US" sz="360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88900" y="116840"/>
            <a:ext cx="11008995" cy="685800"/>
          </a:xfrm>
        </p:spPr>
        <p:txBody>
          <a:bodyPr vert="horz" wrap="square" lIns="92075" tIns="46038" rIns="92075" bIns="46038" anchor="ctr" anchorCtr="0">
            <a:normAutofit fontScale="90000"/>
          </a:bodyPr>
          <a:p>
            <a:pPr>
              <a:buNone/>
            </a:pPr>
            <a:r>
              <a:rPr lang="en-US" altLang="zh-CN" sz="45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</a:t>
            </a:r>
            <a:r>
              <a:rPr lang="zh-CN" altLang="en-US" sz="45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45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----java API----java.lang</a:t>
            </a:r>
            <a:endParaRPr lang="en-US" altLang="zh-CN" sz="45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525780" y="965835"/>
            <a:ext cx="7033260" cy="1230630"/>
          </a:xfrm>
        </p:spPr>
        <p:txBody>
          <a:bodyPr vert="horz" wrap="square" lIns="92075" tIns="46038" rIns="92075" bIns="46038" numCol="1" anchor="t" anchorCtr="0" compatLnSpc="1">
            <a:normAutofit/>
          </a:bodyPr>
          <a:p>
            <a:pPr>
              <a:spcBef>
                <a:spcPct val="0"/>
              </a:spcBef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字符串是一个字符序列</a:t>
            </a: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String s = "Hello world!";</a:t>
            </a: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525780" y="2576830"/>
            <a:ext cx="1789430" cy="520065"/>
          </a:xfrm>
          <a:prstGeom prst="rect">
            <a:avLst/>
          </a:prstGeom>
        </p:spPr>
        <p:txBody>
          <a:bodyPr vert="horz" wrap="square" lIns="92075" tIns="46038" rIns="92075" bIns="46038" numCol="1" rtlCol="0" anchor="t" anchorCtr="0" compatLnSpc="1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字符串对象</a:t>
            </a: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84350" y="1572260"/>
            <a:ext cx="4564380" cy="4362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5950" y="2122805"/>
            <a:ext cx="4156710" cy="339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 algn="l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new String(</a:t>
            </a: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"Hello world!"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);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charset="0"/>
                <a:sym typeface="+mn-ea"/>
              </a:rPr>
              <a:t>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21890" y="2637155"/>
            <a:ext cx="551497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String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对象是不可变的；它的内容是不能改变的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3210560"/>
            <a:ext cx="7189470" cy="1337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下列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代码会改变字符串的内容吗？</a:t>
            </a:r>
            <a:endParaRPr lang="en-US" altLang="zh-CN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String s = "Java";</a:t>
            </a:r>
            <a:endParaRPr lang="en-US" altLang="zh-CN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s = "HTML";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0725" y="3722370"/>
            <a:ext cx="3377565" cy="339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 algn="l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new String(</a:t>
            </a: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"Java!"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);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charset="0"/>
                <a:sym typeface="+mn-ea"/>
              </a:rPr>
              <a:t>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60725" y="4194175"/>
            <a:ext cx="2894965" cy="339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0" indent="0" algn="l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new String(</a:t>
            </a: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"HTML!"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);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charset="0"/>
                <a:sym typeface="+mn-ea"/>
              </a:rPr>
              <a:t>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8030" y="4548505"/>
            <a:ext cx="7189470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String s1= "HTML";</a:t>
            </a:r>
            <a:endParaRPr lang="en-US" altLang="zh-CN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String s2 =new String("HTML");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0410" y="5588000"/>
            <a:ext cx="56692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对具有相同字符串序列的字符串常量使用同一个实例。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0245090" y="5024120"/>
            <a:ext cx="1717675" cy="631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"HTML"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0253980" y="3933825"/>
            <a:ext cx="1717675" cy="7829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"Java"</a:t>
            </a:r>
            <a:endParaRPr lang="en-US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9746615" y="3933825"/>
            <a:ext cx="498475" cy="1079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"/>
          <p:cNvSpPr/>
          <p:nvPr/>
        </p:nvSpPr>
        <p:spPr>
          <a:xfrm>
            <a:off x="8771255" y="363791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9"/>
          <p:cNvSpPr txBox="1"/>
          <p:nvPr/>
        </p:nvSpPr>
        <p:spPr>
          <a:xfrm>
            <a:off x="8401050" y="357600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9746615" y="3933825"/>
            <a:ext cx="516890" cy="106489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8"/>
          <p:cNvSpPr/>
          <p:nvPr/>
        </p:nvSpPr>
        <p:spPr>
          <a:xfrm>
            <a:off x="8771255" y="487045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8411210" y="480853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9736455" y="4887595"/>
            <a:ext cx="499745" cy="11049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40410" y="6073775"/>
            <a:ext cx="49453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如果使用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new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操作符，就会创建一个新的对象。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10236200" y="5941695"/>
            <a:ext cx="1717675" cy="631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"HTML"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8762365" y="578802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9"/>
          <p:cNvSpPr txBox="1"/>
          <p:nvPr/>
        </p:nvSpPr>
        <p:spPr>
          <a:xfrm>
            <a:off x="8402320" y="57261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9727565" y="5805170"/>
            <a:ext cx="499745" cy="11049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832340" y="3515995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27875" y="802640"/>
            <a:ext cx="4826000" cy="398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sz="20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13</a:t>
            </a:r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个构造方法；</a:t>
            </a:r>
            <a:r>
              <a:rPr lang="en-US" altLang="zh-CN" sz="20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40</a:t>
            </a:r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多个处理字符串的方法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8349615" y="202628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文本框 2"/>
          <p:cNvSpPr txBox="1">
            <a:spLocks noChangeArrowheads="1"/>
          </p:cNvSpPr>
          <p:nvPr/>
        </p:nvSpPr>
        <p:spPr bwMode="auto">
          <a:xfrm>
            <a:off x="9727565" y="2322195"/>
            <a:ext cx="2243455" cy="7829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"Hello world!"</a:t>
            </a:r>
            <a:endParaRPr lang="en-US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" name="Text Box 9"/>
          <p:cNvSpPr txBox="1"/>
          <p:nvPr/>
        </p:nvSpPr>
        <p:spPr>
          <a:xfrm>
            <a:off x="8076565" y="1959293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9290685" y="2314575"/>
            <a:ext cx="445770" cy="1079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2" grpId="0"/>
      <p:bldP spid="2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6" grpId="0" animBg="1"/>
      <p:bldP spid="19" grpId="0"/>
      <p:bldP spid="18" grpId="0" animBg="1"/>
      <p:bldP spid="16" grpId="1" animBg="1"/>
      <p:bldP spid="19" grpId="1"/>
      <p:bldP spid="18" grpId="1" animBg="1"/>
      <p:bldP spid="8" grpId="0" animBg="1"/>
      <p:bldP spid="8" grpId="1" animBg="1"/>
      <p:bldP spid="12" grpId="0" animBg="1"/>
      <p:bldP spid="12" grpId="1" animBg="1"/>
      <p:bldP spid="58" grpId="0"/>
      <p:bldP spid="58" grpId="1"/>
      <p:bldP spid="11" grpId="0" animBg="1"/>
      <p:bldP spid="11" grpId="1" animBg="1"/>
      <p:bldP spid="9" grpId="0" animBg="1"/>
      <p:bldP spid="9" grpId="1" animBg="1"/>
      <p:bldP spid="21" grpId="0" animBg="1"/>
      <p:bldP spid="22" grpId="0"/>
      <p:bldP spid="21" grpId="1" animBg="1"/>
      <p:bldP spid="22" grpId="1"/>
      <p:bldP spid="24" grpId="0" animBg="1"/>
      <p:bldP spid="24" grpId="1" animBg="1"/>
      <p:bldP spid="25" grpId="0" animBg="1"/>
      <p:bldP spid="27" grpId="0"/>
      <p:bldP spid="26" grpId="0" animBg="1"/>
      <p:bldP spid="25" grpId="1" animBg="1"/>
      <p:bldP spid="27" grpId="1"/>
      <p:bldP spid="26" grpId="1" animBg="1"/>
      <p:bldP spid="49" grpId="0" animBg="1"/>
      <p:bldP spid="49" grpId="1" animBg="1"/>
      <p:bldP spid="51" grpId="0" animBg="1"/>
      <p:bldP spid="56" grpId="0"/>
      <p:bldP spid="55" grpId="0" animBg="1"/>
      <p:bldP spid="51" grpId="1" animBg="1"/>
      <p:bldP spid="56" grpId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480" y="182245"/>
            <a:ext cx="4549140" cy="705485"/>
          </a:xfrm>
        </p:spPr>
        <p:txBody>
          <a:bodyPr/>
          <a:p>
            <a:r>
              <a:rPr lang="zh-CN" altLang="en-US"/>
              <a:t>字符串的基本方法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040" y="971550"/>
            <a:ext cx="9387205" cy="2398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0040" y="3453765"/>
            <a:ext cx="399478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String message = “Welcome to Java”;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8920" y="3905885"/>
            <a:ext cx="4417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System.out.println(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message.length()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)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0040" y="4274185"/>
            <a:ext cx="3766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char x=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message.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charAt( 2 );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8920" y="4702810"/>
            <a:ext cx="3837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String s1 = “ and Java is fun”;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220" y="5408295"/>
            <a:ext cx="264668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ea typeface="宋体" panose="02010600030101010101" pitchFamily="2" charset="-122"/>
                <a:sym typeface="+mn-ea"/>
              </a:rPr>
              <a:t>String s2=message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s1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040" y="5094605"/>
            <a:ext cx="3402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String s2=message.concat(s1) 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42380" y="3509010"/>
            <a:ext cx="3900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>
                <a:ea typeface="宋体" panose="02010600030101010101" pitchFamily="2" charset="-122"/>
                <a:sym typeface="+mn-ea"/>
              </a:rPr>
              <a:t>String s3=</a:t>
            </a:r>
            <a:r>
              <a:rPr lang="en-US" altLang="zh-CN" kern="0" noProof="0" dirty="0" err="1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message.toUpperCase</a:t>
            </a:r>
            <a:r>
              <a:rPr lang="en-US" altLang="zh-CN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2380" y="3989070"/>
            <a:ext cx="3900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>
                <a:ea typeface="宋体" panose="02010600030101010101" pitchFamily="2" charset="-122"/>
                <a:sym typeface="+mn-ea"/>
              </a:rPr>
              <a:t>String s4=</a:t>
            </a:r>
            <a:r>
              <a:rPr lang="en-US" altLang="zh-CN" kern="0" noProof="0" dirty="0" err="1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message.</a:t>
            </a:r>
            <a:r>
              <a:rPr lang="en-US" altLang="zh-CN" kern="0" noProof="0" dirty="0" err="1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toLowerCase</a:t>
            </a:r>
            <a:r>
              <a:rPr lang="en-US" altLang="zh-CN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() </a:t>
            </a:r>
            <a:r>
              <a:rPr lang="en-US" altLang="zh-CN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95" y="4575175"/>
            <a:ext cx="6195060" cy="609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92495" y="5184775"/>
            <a:ext cx="406908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字符串对象中的字符可以通过下标访问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10672445" y="68643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9405620" y="1632585"/>
            <a:ext cx="2716530" cy="12363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Welcome to Java</a:t>
            </a: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"</a:t>
            </a:r>
            <a:endParaRPr lang="en-US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Text Box 9"/>
          <p:cNvSpPr txBox="1"/>
          <p:nvPr/>
        </p:nvSpPr>
        <p:spPr>
          <a:xfrm>
            <a:off x="9304020" y="609600"/>
            <a:ext cx="1438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message</a:t>
            </a:r>
            <a:endParaRPr lang="en-US" altLang="zh-CN" sz="24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9432290" y="998855"/>
            <a:ext cx="1359535" cy="61849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41375" y="1379855"/>
            <a:ext cx="5597525" cy="25273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41375" y="1709420"/>
            <a:ext cx="6115050" cy="25273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41375" y="2038985"/>
            <a:ext cx="7493635" cy="25273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41375" y="2368550"/>
            <a:ext cx="7118985" cy="59690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  <p:bldP spid="19" grpId="0" bldLvl="0" animBg="1"/>
      <p:bldP spid="18" grpId="1" animBg="1"/>
      <p:bldP spid="20" grpId="1"/>
      <p:bldP spid="19" grpId="1" animBg="1"/>
      <p:bldP spid="6" grpId="0" animBg="1"/>
      <p:bldP spid="6" grpId="1" animBg="1"/>
      <p:bldP spid="7" grpId="0"/>
      <p:bldP spid="7" grpId="1"/>
      <p:bldP spid="17" grpId="0" animBg="1"/>
      <p:bldP spid="17" grpId="1" animBg="1"/>
      <p:bldP spid="8" grpId="0"/>
      <p:bldP spid="8" grpId="1"/>
      <p:bldP spid="9" grpId="0"/>
      <p:bldP spid="9" grpId="1"/>
      <p:bldP spid="11" grpId="0"/>
      <p:bldP spid="11" grpId="1"/>
      <p:bldP spid="10" grpId="0" bldLvl="0" animBg="1"/>
      <p:bldP spid="10" grpId="1" animBg="1"/>
      <p:bldP spid="12" grpId="0"/>
      <p:bldP spid="12" grpId="1"/>
      <p:bldP spid="13" grpId="0"/>
      <p:bldP spid="13" grpId="1"/>
      <p:bldP spid="22" grpId="0" bldLvl="0" animBg="1"/>
      <p:bldP spid="22" grpId="1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782310" y="-8890"/>
            <a:ext cx="6409690" cy="6866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0960" y="0"/>
            <a:ext cx="5086350" cy="705485"/>
          </a:xfrm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lang="zh-CN" altLang="en-US" dirty="0"/>
              <a:t>从控制台读取字符串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94640" y="1095375"/>
            <a:ext cx="5383213" cy="192563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FF0000">
                <a:alpha val="100000"/>
              </a:srgbClr>
            </a:solidFill>
            <a:miter/>
          </a:ln>
        </p:spPr>
        <p:txBody>
          <a:bodyPr vert="horz" wrap="square" lIns="92075" tIns="46038" rIns="92075" bIns="46038" anchor="t" anchorCtr="0">
            <a:noAutofit/>
          </a:bodyPr>
          <a:p>
            <a:pPr marL="0" indent="0">
              <a:buNone/>
            </a:pPr>
            <a:r>
              <a:rPr lang="en-US" altLang="zh-CN" sz="1900" dirty="0">
                <a:solidFill>
                  <a:schemeClr val="tx1"/>
                </a:solidFill>
              </a:rPr>
              <a:t>System.out.println("Enter a String:");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tx1"/>
                </a:solidFill>
              </a:rPr>
              <a:t>Scanner input = new Scanner(System.in);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tx1"/>
                </a:solidFill>
              </a:rPr>
              <a:t>String s1 = </a:t>
            </a:r>
            <a:r>
              <a:rPr lang="en-US" altLang="zh-CN" sz="1900" dirty="0">
                <a:solidFill>
                  <a:schemeClr val="tx1"/>
                </a:solidFill>
                <a:highlight>
                  <a:srgbClr val="FFFF00"/>
                </a:highlight>
              </a:rPr>
              <a:t>input.next()</a:t>
            </a:r>
            <a:r>
              <a:rPr lang="en-US" altLang="zh-CN" sz="1900" dirty="0">
                <a:solidFill>
                  <a:schemeClr val="tx1"/>
                </a:solidFill>
              </a:rPr>
              <a:t>;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chemeClr val="tx1"/>
                </a:solidFill>
              </a:rPr>
              <a:t>System.out.println("s1 is " + s1);</a:t>
            </a:r>
            <a:endParaRPr lang="en-US" altLang="zh-CN" sz="1900" dirty="0">
              <a:solidFill>
                <a:schemeClr val="tx1"/>
              </a:solidFill>
            </a:endParaRPr>
          </a:p>
        </p:txBody>
      </p:sp>
      <p:sp>
        <p:nvSpPr>
          <p:cNvPr id="21509" name="TextBox 4"/>
          <p:cNvSpPr/>
          <p:nvPr/>
        </p:nvSpPr>
        <p:spPr>
          <a:xfrm>
            <a:off x="294640" y="3543300"/>
            <a:ext cx="5383530" cy="2060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>
                <a:alpha val="100000"/>
              </a:srgbClr>
            </a:solidFill>
            <a:miter/>
          </a:ln>
        </p:spPr>
        <p:txBody>
          <a:bodyPr vert="horz" wrap="square" lIns="92075" tIns="46038" rIns="92075" bIns="46038" rtlCol="0" anchor="t" anchorCtr="0">
            <a:no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900" spc="150" dirty="0">
                <a:uFillTx/>
                <a:sym typeface="+mn-ea"/>
              </a:rPr>
              <a:t>System.out.println("Enter a String:");</a:t>
            </a:r>
            <a:endParaRPr lang="en-US" altLang="zh-CN" sz="1900" spc="150" dirty="0">
              <a:uFillTx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900" spc="150" dirty="0">
                <a:uFillTx/>
                <a:sym typeface="+mn-ea"/>
              </a:rPr>
              <a:t>Scanner input = new Scanner(System.in);</a:t>
            </a:r>
            <a:endParaRPr lang="en-US" altLang="zh-CN" sz="1900" spc="150" dirty="0">
              <a:uFillTx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900" spc="150" dirty="0">
                <a:uFillTx/>
                <a:sym typeface="+mn-ea"/>
              </a:rPr>
              <a:t>String s1 =</a:t>
            </a:r>
            <a:r>
              <a:rPr lang="en-US" altLang="zh-CN" sz="1900" spc="150" dirty="0">
                <a:highlight>
                  <a:srgbClr val="FFFF00"/>
                </a:highlight>
                <a:uFillTx/>
                <a:sym typeface="+mn-ea"/>
              </a:rPr>
              <a:t> input.nextLine()</a:t>
            </a:r>
            <a:r>
              <a:rPr lang="en-US" altLang="zh-CN" sz="1900" spc="150" dirty="0">
                <a:uFillTx/>
                <a:sym typeface="+mn-ea"/>
              </a:rPr>
              <a:t>;</a:t>
            </a:r>
            <a:endParaRPr lang="en-US" altLang="zh-CN" sz="1900" spc="150" dirty="0">
              <a:uFillTx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900" spc="150" dirty="0">
                <a:uFillTx/>
                <a:sym typeface="+mn-ea"/>
              </a:rPr>
              <a:t>System.out.println("s1 is " + s1);</a:t>
            </a:r>
            <a:endParaRPr lang="en-US" altLang="zh-CN" sz="1900" spc="150" dirty="0">
              <a:uFillTx/>
              <a:sym typeface="+mn-ea"/>
            </a:endParaRPr>
          </a:p>
        </p:txBody>
      </p:sp>
      <p:sp>
        <p:nvSpPr>
          <p:cNvPr id="21510" name="TextBox 5"/>
          <p:cNvSpPr txBox="1"/>
          <p:nvPr/>
        </p:nvSpPr>
        <p:spPr>
          <a:xfrm>
            <a:off x="365125" y="3021330"/>
            <a:ext cx="38931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next()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读取以空白字符结束的字符串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294640" y="5603875"/>
            <a:ext cx="448119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nextLine()</a:t>
            </a:r>
            <a:r>
              <a:rPr lang="en-US" altLang="zh-CN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读取以回车结束的字符串</a:t>
            </a:r>
            <a:endParaRPr lang="en-US" altLang="zh-CN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2530" name="标题 1"/>
          <p:cNvSpPr>
            <a:spLocks noGrp="1"/>
          </p:cNvSpPr>
          <p:nvPr/>
        </p:nvSpPr>
        <p:spPr>
          <a:xfrm>
            <a:off x="5782310" y="0"/>
            <a:ext cx="5248275" cy="705485"/>
          </a:xfrm>
          <a:prstGeom prst="rect">
            <a:avLst/>
          </a:prstGeom>
        </p:spPr>
        <p:txBody>
          <a:bodyPr vert="horz" wrap="square" lIns="92075" tIns="46038" rIns="92075" bIns="46038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问题：从控制台读取字符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/>
        </p:nvSpPr>
        <p:spPr>
          <a:xfrm>
            <a:off x="6089650" y="1095375"/>
            <a:ext cx="5673090" cy="292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2075" tIns="46038" rIns="92075" bIns="46038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System.out.println("Enter a String:");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Scanner input = new Scanner(System.in);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String s1 =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input.nextLine()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char ch = s1.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charAt(0)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System.out.println("ch is " + ch);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9945" y="2156460"/>
            <a:ext cx="218630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java  c++ python</a:t>
            </a:r>
            <a:endParaRPr lang="en-US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3345" y="4613910"/>
            <a:ext cx="218630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java  c++ python</a:t>
            </a:r>
            <a:endParaRPr lang="en-US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37890" y="2188845"/>
            <a:ext cx="594360" cy="333375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03345" y="4613910"/>
            <a:ext cx="2186305" cy="354965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14280" y="2123440"/>
            <a:ext cx="309880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c</a:t>
            </a:r>
            <a:endParaRPr lang="en-US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49975" y="2123440"/>
            <a:ext cx="3392170" cy="354965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49975" y="2615565"/>
            <a:ext cx="3392170" cy="40513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6739890" y="4245610"/>
            <a:ext cx="38931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Calibri" panose="020F0502020204030204" charset="0"/>
                <a:ea typeface="方正粗黑宋简体" panose="02000000000000000000" charset="-122"/>
                <a:cs typeface="方正粗黑宋简体" panose="02000000000000000000" charset="-122"/>
              </a:rPr>
              <a:t>①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以字符串的形式输入字符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739890" y="4644390"/>
            <a:ext cx="38931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Calibri" panose="020F0502020204030204" charset="0"/>
                <a:ea typeface="方正粗黑宋简体" panose="02000000000000000000" charset="-122"/>
                <a:cs typeface="方正粗黑宋简体" panose="02000000000000000000" charset="-122"/>
              </a:rPr>
              <a:t>②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再从字符串中提取字符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build="p"/>
      <p:bldP spid="21507" grpId="1" animBg="1" build="p"/>
      <p:bldP spid="21509" grpId="0" animBg="1"/>
      <p:bldP spid="21509" grpId="1" animBg="1"/>
      <p:bldP spid="21510" grpId="0" animBg="1"/>
      <p:bldP spid="21510" grpId="1" animBg="1"/>
      <p:bldP spid="2" grpId="0" animBg="1"/>
      <p:bldP spid="2" grpId="1" animBg="1"/>
      <p:bldP spid="5" grpId="0" animBg="1"/>
      <p:bldP spid="5" grpId="1" animBg="1"/>
      <p:bldP spid="22" grpId="0" animBg="1"/>
      <p:bldP spid="22" grpId="1" animBg="1"/>
      <p:bldP spid="4" grpId="0" animBg="1"/>
      <p:bldP spid="4" grpId="1" animBg="1"/>
      <p:bldP spid="22530" grpId="0"/>
      <p:bldP spid="3" grpId="0" bldLvl="0" animBg="1"/>
      <p:bldP spid="22530" grpId="1"/>
      <p:bldP spid="3" grpId="1" animBg="1"/>
      <p:bldP spid="22531" grpId="0" bldLvl="0" animBg="1"/>
      <p:bldP spid="22531" grpId="1" animBg="1"/>
      <p:bldP spid="8" grpId="0" bldLvl="0" animBg="1"/>
      <p:bldP spid="8" grpId="1" animBg="1"/>
      <p:bldP spid="9" grpId="0" bldLvl="0" animBg="1"/>
      <p:bldP spid="9" grpId="1" animBg="1"/>
      <p:bldP spid="7" grpId="0" animBg="1"/>
      <p:bldP spid="7" grpId="1" animBg="1"/>
      <p:bldP spid="6" grpId="0" animBg="1"/>
      <p:bldP spid="6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05" y="131445"/>
            <a:ext cx="5005070" cy="705485"/>
          </a:xfrm>
        </p:spPr>
        <p:txBody>
          <a:bodyPr/>
          <a:p>
            <a:r>
              <a:rPr lang="zh-CN" altLang="en-US"/>
              <a:t>字符串的比较函数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05" y="836930"/>
            <a:ext cx="9304655" cy="3037840"/>
          </a:xfrm>
          <a:prstGeom prst="rect">
            <a:avLst/>
          </a:prstGeom>
        </p:spPr>
      </p:pic>
      <p:sp>
        <p:nvSpPr>
          <p:cNvPr id="24582" name="TextBox 5"/>
          <p:cNvSpPr txBox="1"/>
          <p:nvPr/>
        </p:nvSpPr>
        <p:spPr>
          <a:xfrm>
            <a:off x="352425" y="4015105"/>
            <a:ext cx="4558665" cy="10147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</a:rPr>
              <a:t>String s1 = "0471-1234567";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String s2 = "1234567";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345" y="5140325"/>
            <a:ext cx="15170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s1.equals(s2)</a:t>
            </a:r>
            <a:endParaRPr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725" y="5539105"/>
            <a:ext cx="20066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s1.compareTo(s2)</a:t>
            </a:r>
            <a:endParaRPr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3660" y="5170805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s1.startsWith(“0471”)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83660" y="555434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s1.endsWith(“67”)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83660" y="5922645"/>
            <a:ext cx="2024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s1.contains(“123”)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89610" y="1268095"/>
            <a:ext cx="6560820" cy="25273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4345" y="1951990"/>
            <a:ext cx="8944610" cy="57277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22910" y="2849880"/>
            <a:ext cx="8944610" cy="57277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4345" y="3503295"/>
            <a:ext cx="8944610" cy="29464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24582" grpId="0" animBg="1"/>
      <p:bldP spid="24582" grpId="1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/>
              <a:t>例题：对三个城市排序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609600"/>
            <a:ext cx="5253355" cy="349377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提示用户输入三个城市名称，然后以升序显示。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3795" y="82550"/>
            <a:ext cx="5760085" cy="6775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452245"/>
            <a:ext cx="7854950" cy="1517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3269615"/>
            <a:ext cx="7967980" cy="33426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5" y="123825"/>
            <a:ext cx="6195060" cy="6096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69510" y="913130"/>
            <a:ext cx="405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969510" y="669925"/>
            <a:ext cx="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9026525" y="669925"/>
            <a:ext cx="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457690" y="669925"/>
            <a:ext cx="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624185" y="669925"/>
            <a:ext cx="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43085" y="918210"/>
            <a:ext cx="118618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9580" y="962660"/>
            <a:ext cx="2680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message.substring(0,</a:t>
            </a:r>
            <a:r>
              <a:rPr lang="en-US" altLang="zh-CN" dirty="0">
                <a:highlight>
                  <a:srgbClr val="FFFF00"/>
                </a:highlight>
                <a:sym typeface="+mn-ea"/>
              </a:rPr>
              <a:t>11</a:t>
            </a:r>
            <a:r>
              <a:rPr lang="en-US" altLang="zh-CN" dirty="0">
                <a:sym typeface="+mn-ea"/>
              </a:rPr>
              <a:t>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66200" y="962660"/>
            <a:ext cx="2807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message.substring(11,</a:t>
            </a:r>
            <a:r>
              <a:rPr lang="en-US" altLang="zh-CN" dirty="0">
                <a:highlight>
                  <a:srgbClr val="FFFF00"/>
                </a:highlight>
                <a:sym typeface="+mn-ea"/>
              </a:rPr>
              <a:t>15</a:t>
            </a:r>
            <a:r>
              <a:rPr lang="en-US" altLang="zh-CN" dirty="0">
                <a:sym typeface="+mn-ea"/>
              </a:rPr>
              <a:t>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66200" y="1270000"/>
            <a:ext cx="2489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message.substring(11)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02675" y="3356610"/>
            <a:ext cx="227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message.indexOf(‘t’)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89975" y="3724910"/>
            <a:ext cx="234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message.indexOf(‘o’)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02675" y="4093210"/>
            <a:ext cx="2329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message.indexOf(‘y’)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02675" y="4614545"/>
            <a:ext cx="245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message.indexOf(”to”)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4965" y="1461135"/>
            <a:ext cx="7745730" cy="1478915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08280" y="3356610"/>
            <a:ext cx="7891780" cy="3172460"/>
          </a:xfrm>
          <a:prstGeom prst="roundRect">
            <a:avLst/>
          </a:prstGeom>
          <a:noFill/>
          <a:ln w="381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3865" y="1053465"/>
            <a:ext cx="1198880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获取子串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965" y="2999105"/>
            <a:ext cx="4500880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获取字符和子串在字符串对象中的下标</a:t>
            </a:r>
            <a:endParaRPr lang="zh-CN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  <p:bldP spid="12" grpId="0"/>
      <p:bldP spid="12" grpId="1"/>
      <p:bldP spid="13" grpId="0"/>
      <p:bldP spid="13" grpId="1"/>
      <p:bldP spid="14" grpId="0"/>
      <p:bldP spid="14" grpId="1"/>
      <p:bldP spid="21" grpId="0" bldLvl="0" animBg="1"/>
      <p:bldP spid="21" grpId="1" animBg="1"/>
      <p:bldP spid="15" grpId="0"/>
      <p:bldP spid="15" grpId="1"/>
      <p:bldP spid="17" grpId="0"/>
      <p:bldP spid="17" grpId="1"/>
      <p:bldP spid="18" grpId="0"/>
      <p:bldP spid="18" grpId="1"/>
      <p:bldP spid="19" grpId="0"/>
      <p:bldP spid="19" grpId="1"/>
      <p:bldP spid="22" grpId="0" bldLvl="0" animBg="1"/>
      <p:bldP spid="22" grpId="1" animBg="1"/>
      <p:bldP spid="23" grpId="0" bldLvl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0"/>
            <a:ext cx="10968990" cy="1101090"/>
          </a:xfrm>
        </p:spPr>
        <p:txBody>
          <a:bodyPr>
            <a:normAutofit/>
          </a:bodyPr>
          <a:p>
            <a:r>
              <a:rPr lang="zh-CN" altLang="en-US"/>
              <a:t>例题：获取姓和名的子串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65" y="942340"/>
            <a:ext cx="10968990" cy="66230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假设一个字符串 s 包含使用空格分开的姓和名。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590" y="1692910"/>
            <a:ext cx="43148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String s=”</a:t>
            </a:r>
            <a:r>
              <a:rPr lang="en-US" altLang="zh-CN" sz="2800">
                <a:sym typeface="+mn-ea"/>
              </a:rPr>
              <a:t>xing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ming</a:t>
            </a:r>
            <a:r>
              <a:rPr lang="en-US" altLang="zh-CN" sz="2800"/>
              <a:t>”;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2580640"/>
            <a:ext cx="5655310" cy="895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770255" y="3481070"/>
            <a:ext cx="0" cy="24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82240" y="3475990"/>
            <a:ext cx="0" cy="24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70255" y="3729355"/>
            <a:ext cx="191706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797935" y="3467100"/>
            <a:ext cx="0" cy="24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709920" y="3462020"/>
            <a:ext cx="0" cy="24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87775" y="3715385"/>
            <a:ext cx="191706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8660" y="3796030"/>
            <a:ext cx="220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ym typeface="+mn-ea"/>
              </a:rPr>
              <a:t>s.substring(  0, </a:t>
            </a:r>
            <a:r>
              <a:rPr lang="en-US" altLang="zh-CN" b="1" dirty="0">
                <a:highlight>
                  <a:srgbClr val="FFFF00"/>
                </a:highlight>
                <a:sym typeface="+mn-ea"/>
              </a:rPr>
              <a:t>4</a:t>
            </a:r>
            <a:r>
              <a:rPr lang="en-US" altLang="zh-CN" b="1" dirty="0">
                <a:sym typeface="+mn-ea"/>
              </a:rPr>
              <a:t>  )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3843655" y="3796030"/>
            <a:ext cx="2208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ym typeface="+mn-ea"/>
              </a:rPr>
              <a:t>s.substring( </a:t>
            </a:r>
            <a:r>
              <a:rPr lang="en-US" altLang="zh-CN" b="1" dirty="0">
                <a:highlight>
                  <a:srgbClr val="FFFF00"/>
                </a:highlight>
                <a:sym typeface="+mn-ea"/>
              </a:rPr>
              <a:t>4</a:t>
            </a:r>
            <a:r>
              <a:rPr lang="en-US" altLang="zh-CN" b="1" dirty="0">
                <a:sym typeface="+mn-ea"/>
              </a:rPr>
              <a:t> + 1 )</a:t>
            </a:r>
            <a:endParaRPr lang="zh-CN" altLang="en-US" b="1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57550" y="3380740"/>
            <a:ext cx="15875" cy="10820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/>
          <p:cNvSpPr txBox="1"/>
          <p:nvPr/>
        </p:nvSpPr>
        <p:spPr>
          <a:xfrm>
            <a:off x="2250440" y="4484370"/>
            <a:ext cx="205740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找空格字符的下标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40660" y="4955540"/>
            <a:ext cx="156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ym typeface="+mn-ea"/>
              </a:rPr>
              <a:t>s.indexOf(</a:t>
            </a:r>
            <a:r>
              <a:rPr lang="en-US" altLang="zh-CN" b="1" dirty="0">
                <a:highlight>
                  <a:srgbClr val="FFFF00"/>
                </a:highlight>
                <a:sym typeface="+mn-ea"/>
              </a:rPr>
              <a:t>‘ ’</a:t>
            </a:r>
            <a:r>
              <a:rPr lang="en-US" altLang="zh-CN" b="1" dirty="0">
                <a:sym typeface="+mn-ea"/>
              </a:rPr>
              <a:t>)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2116455" y="4970780"/>
            <a:ext cx="786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ym typeface="+mn-ea"/>
              </a:rPr>
              <a:t>int k=</a:t>
            </a:r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2404110" y="378650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highlight>
                  <a:srgbClr val="FFFF00"/>
                </a:highlight>
                <a:sym typeface="+mn-ea"/>
              </a:rPr>
              <a:t>k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5215890" y="3773805"/>
            <a:ext cx="279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highlight>
                  <a:srgbClr val="FFFF00"/>
                </a:highlight>
                <a:sym typeface="+mn-ea"/>
              </a:rPr>
              <a:t>k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6985000" y="2449195"/>
            <a:ext cx="473138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String s=”</a:t>
            </a:r>
            <a:r>
              <a:rPr lang="en-US" altLang="zh-CN" sz="2400">
                <a:sym typeface="+mn-ea"/>
              </a:rPr>
              <a:t>xing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ming</a:t>
            </a:r>
            <a:r>
              <a:rPr lang="en-US" altLang="zh-CN" sz="2400">
                <a:sym typeface="+mn-ea"/>
              </a:rPr>
              <a:t>”;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int k =s.indexOf</a:t>
            </a:r>
            <a:r>
              <a:rPr lang="en-US" altLang="zh-CN" sz="2400"/>
              <a:t>(</a:t>
            </a:r>
            <a:r>
              <a:rPr lang="zh-CN" altLang="en-US" sz="2400">
                <a:sym typeface="+mn-ea"/>
              </a:rPr>
              <a:t>'</a:t>
            </a:r>
            <a:r>
              <a:rPr lang="en-US" altLang="zh-CN" sz="2400"/>
              <a:t>    </a:t>
            </a:r>
            <a:r>
              <a:rPr lang="zh-CN" altLang="en-US" sz="2400"/>
              <a:t>');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String x</a:t>
            </a:r>
            <a:r>
              <a:rPr lang="zh-CN" altLang="en-US" sz="2400"/>
              <a:t>= s.substring(</a:t>
            </a:r>
            <a:r>
              <a:rPr lang="en-US" altLang="zh-CN" sz="2400"/>
              <a:t>0,</a:t>
            </a:r>
            <a:r>
              <a:rPr lang="zh-CN" altLang="en-US" sz="2400"/>
              <a:t> k);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String m</a:t>
            </a:r>
            <a:r>
              <a:rPr lang="en-US" altLang="zh-CN" sz="2400"/>
              <a:t>=</a:t>
            </a:r>
            <a:r>
              <a:rPr lang="zh-CN" altLang="en-US" sz="2400"/>
              <a:t>s.substring(k + 1);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12" grpId="0"/>
      <p:bldP spid="12" grpId="1"/>
      <p:bldP spid="13" grpId="0"/>
      <p:bldP spid="13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  <p:bldP spid="24" grpId="0"/>
      <p:bldP spid="24" grpId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315" y="118180"/>
            <a:ext cx="10969200" cy="705600"/>
          </a:xfrm>
        </p:spPr>
        <p:txBody>
          <a:bodyPr/>
          <a:p>
            <a:r>
              <a:rPr lang="zh-CN" altLang="en-US" dirty="0" smtClean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字符串的替换和分隔</a:t>
            </a:r>
            <a:endParaRPr lang="zh-CN" altLang="en-US" dirty="0" smtClean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05765" y="823595"/>
          <a:ext cx="9615805" cy="331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Picture" r:id="rId1" imgW="8896350" imgH="3381375" progId="Word.Picture.8">
                  <p:embed/>
                </p:oleObj>
              </mc:Choice>
              <mc:Fallback>
                <p:oleObj name="Picture" r:id="rId1" imgW="8896350" imgH="3381375" progId="Word.Picture.8">
                  <p:embed/>
                  <p:pic>
                    <p:nvPicPr>
                      <p:cNvPr id="0" name="图片 58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" y="823595"/>
                        <a:ext cx="9615805" cy="33197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486543" y="3986535"/>
            <a:ext cx="3134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Welcome”.replace</a:t>
            </a:r>
            <a:r>
              <a:rPr lang="en-US" altLang="zh-CN" sz="2000" dirty="0" smtClean="0"/>
              <a:t>(‘e’, ‘A’)</a:t>
            </a:r>
            <a:endParaRPr lang="zh-CN" altLang="en-US" sz="2000" dirty="0"/>
          </a:p>
        </p:txBody>
      </p:sp>
      <p:sp>
        <p:nvSpPr>
          <p:cNvPr id="10" name="TextBox 1"/>
          <p:cNvSpPr txBox="1"/>
          <p:nvPr/>
        </p:nvSpPr>
        <p:spPr>
          <a:xfrm>
            <a:off x="486543" y="4549780"/>
            <a:ext cx="3857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“Welcome”.</a:t>
            </a:r>
            <a:r>
              <a:rPr lang="en-US" altLang="zh-CN" sz="2000" dirty="0" err="1" smtClean="0"/>
              <a:t>replaceFirst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e”,”AB</a:t>
            </a:r>
            <a:r>
              <a:rPr lang="en-US" altLang="zh-CN" sz="2000" dirty="0" smtClean="0"/>
              <a:t>”)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20770" y="4001770"/>
            <a:ext cx="338709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dirty="0" smtClean="0">
                <a:sym typeface="+mn-ea"/>
              </a:rPr>
              <a:t>返回一个新的字符串</a:t>
            </a:r>
            <a:r>
              <a:rPr lang="en-US" altLang="zh-CN" dirty="0" smtClean="0">
                <a:sym typeface="+mn-ea"/>
              </a:rPr>
              <a:t>”</a:t>
            </a:r>
            <a:r>
              <a:rPr lang="en-US" altLang="zh-CN" dirty="0" err="1" smtClean="0">
                <a:sym typeface="+mn-ea"/>
              </a:rPr>
              <a:t>WAlcomA</a:t>
            </a:r>
            <a:r>
              <a:rPr lang="en-US" altLang="zh-CN" dirty="0" smtClean="0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44035" y="4580255"/>
            <a:ext cx="351409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dirty="0" smtClean="0">
                <a:sym typeface="+mn-ea"/>
              </a:rPr>
              <a:t>返回一个新的字符串</a:t>
            </a:r>
            <a:r>
              <a:rPr lang="en-US" altLang="zh-CN" dirty="0" smtClean="0">
                <a:sym typeface="+mn-ea"/>
              </a:rPr>
              <a:t>”</a:t>
            </a:r>
            <a:r>
              <a:rPr lang="en-US" altLang="zh-CN" dirty="0" err="1" smtClean="0">
                <a:sym typeface="+mn-ea"/>
              </a:rPr>
              <a:t>WABlcome</a:t>
            </a:r>
            <a:r>
              <a:rPr lang="en-US" altLang="zh-CN" dirty="0" smtClean="0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7850" y="5158740"/>
            <a:ext cx="6797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String s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="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Java#HTML#C++#python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sz="2800" b="1" dirty="0" smtClean="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7000" y="5890895"/>
            <a:ext cx="2377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s.split(“#”)</a:t>
            </a:r>
            <a:endParaRPr lang="en-US" altLang="zh-CN" sz="2400" b="1" dirty="0" smtClean="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99080" y="5193665"/>
            <a:ext cx="882015" cy="405765"/>
          </a:xfrm>
          <a:prstGeom prst="round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848735" y="5217160"/>
            <a:ext cx="882015" cy="405765"/>
          </a:xfrm>
          <a:prstGeom prst="round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98390" y="5217160"/>
            <a:ext cx="699135" cy="405765"/>
          </a:xfrm>
          <a:prstGeom prst="round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765165" y="5217160"/>
            <a:ext cx="1316990" cy="405765"/>
          </a:xfrm>
          <a:prstGeom prst="round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8760" y="5890895"/>
            <a:ext cx="2560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b="1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String[] arr=</a:t>
            </a:r>
            <a:endParaRPr lang="en-US" altLang="zh-CN" sz="2400" b="1" dirty="0" smtClean="0">
              <a:latin typeface="Courier New" panose="020703090202050204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0" grpId="0"/>
      <p:bldP spid="10" grpId="1"/>
      <p:bldP spid="12" grpId="0" bldLvl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  <p:tag name="KSO_WM_UNIT_PLACING_PICTURE_USER_VIEWPORT" val="{&quot;height&quot;:6252,&quot;width&quot;:5316}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ZTI3MTM4NDAxYWNhZGU1NGI1MGFjYWRkYzcwNGRjOTYifQ=="/>
  <p:tag name="KSO_WPP_MARK_KEY" val="dcf80ef5-a2ff-4ab7-b16f-f823a1c6a66d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3154</Words>
  <Application>WPS 演示</Application>
  <PresentationFormat>宽屏</PresentationFormat>
  <Paragraphs>293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方正粗黑宋简体</vt:lpstr>
      <vt:lpstr>Monotype Sorts</vt:lpstr>
      <vt:lpstr>Times New Roman</vt:lpstr>
      <vt:lpstr>Courier New</vt:lpstr>
      <vt:lpstr>黑体</vt:lpstr>
      <vt:lpstr>Times New Roman</vt:lpstr>
      <vt:lpstr>Calibri</vt:lpstr>
      <vt:lpstr>微软雅黑</vt:lpstr>
      <vt:lpstr>Arial Unicode MS</vt:lpstr>
      <vt:lpstr>Office 主题​​</vt:lpstr>
      <vt:lpstr>Word.Picture.8</vt:lpstr>
      <vt:lpstr>Word.Picture.8</vt:lpstr>
      <vt:lpstr>Word.Picture.8</vt:lpstr>
      <vt:lpstr>Word.Picture.8</vt:lpstr>
      <vt:lpstr>String类型</vt:lpstr>
      <vt:lpstr>String类----java API----java.lang</vt:lpstr>
      <vt:lpstr>字符串的基本方法</vt:lpstr>
      <vt:lpstr>从控制台读取字符串</vt:lpstr>
      <vt:lpstr>字符串的比较函数</vt:lpstr>
      <vt:lpstr>例题：对三个城市排序</vt:lpstr>
      <vt:lpstr>PowerPoint 演示文稿</vt:lpstr>
      <vt:lpstr>例题：获取姓和名的子串</vt:lpstr>
      <vt:lpstr>字符串的替换和分隔</vt:lpstr>
      <vt:lpstr>字符串&lt;----&gt;数字</vt:lpstr>
      <vt:lpstr>习题1：判断一个字符串是否是回文串</vt:lpstr>
      <vt:lpstr>StringBuilder和StringBuffer类</vt:lpstr>
      <vt:lpstr>StringBuilder的构造方法</vt:lpstr>
      <vt:lpstr>修改StringBuilder中的字符串</vt:lpstr>
      <vt:lpstr>toString、capacity、length、setLength和charAt方法</vt:lpstr>
      <vt:lpstr>问题：判断回文串时忽略既非字母又非数字的字符来判断回文串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yangwg</cp:lastModifiedBy>
  <cp:revision>193</cp:revision>
  <dcterms:created xsi:type="dcterms:W3CDTF">2019-06-19T02:08:00Z</dcterms:created>
  <dcterms:modified xsi:type="dcterms:W3CDTF">2023-04-25T12:39:22Z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6A2636C8BE7F4FED9A4E4B0848794CA7</vt:lpwstr>
  </property>
</Properties>
</file>