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82" r:id="rId2"/>
    <p:sldId id="283" r:id="rId3"/>
    <p:sldId id="284" r:id="rId4"/>
    <p:sldId id="286" r:id="rId5"/>
    <p:sldId id="287" r:id="rId6"/>
    <p:sldId id="288" r:id="rId7"/>
    <p:sldId id="28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606AD-F7A4-4EAE-B12B-A01995AB4ECC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788AE-3B55-4BE7-AD8A-B5F588A54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545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2ECD43-08E5-4945-BC4F-4857758E978F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23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"/>
            <a:ext cx="1219199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1219200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89887" y="1052736"/>
            <a:ext cx="10219813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89887" y="3934610"/>
            <a:ext cx="6914724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058" y="4888656"/>
            <a:ext cx="2620300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3440" y="3934685"/>
            <a:ext cx="4324107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35790B-F379-4728-97FC-6E679BA4231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19" name="Rechthoek 18"/>
          <p:cNvSpPr/>
          <p:nvPr/>
        </p:nvSpPr>
        <p:spPr bwMode="auto">
          <a:xfrm>
            <a:off x="0" y="6453336"/>
            <a:ext cx="12192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/>
        </p:nvGrpSpPr>
        <p:grpSpPr>
          <a:xfrm>
            <a:off x="-3" y="-1"/>
            <a:ext cx="1219200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31" y="6543376"/>
            <a:ext cx="3586882" cy="270000"/>
          </a:xfrm>
          <a:prstGeom prst="rect">
            <a:avLst/>
          </a:prstGeom>
        </p:spPr>
      </p:pic>
      <p:sp>
        <p:nvSpPr>
          <p:cNvPr id="18" name="Rechthoek 19"/>
          <p:cNvSpPr/>
          <p:nvPr/>
        </p:nvSpPr>
        <p:spPr bwMode="auto">
          <a:xfrm>
            <a:off x="6096000" y="6453336"/>
            <a:ext cx="6096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28030" y="6473106"/>
            <a:ext cx="2743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AE8FFB-A2F4-4C17-A78B-9E0998ECA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9566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/>
        </p:nvGrpSpPr>
        <p:grpSpPr>
          <a:xfrm>
            <a:off x="-2" y="-1"/>
            <a:ext cx="1219200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28030" y="6473106"/>
            <a:ext cx="2743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AE8FFB-A2F4-4C17-A78B-9E0998ECA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48333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/>
        </p:nvGrpSpPr>
        <p:grpSpPr>
          <a:xfrm>
            <a:off x="-2" y="-1"/>
            <a:ext cx="1219200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28030" y="6473106"/>
            <a:ext cx="2743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AE8FFB-A2F4-4C17-A78B-9E0998ECA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34307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1219200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89887" y="1052736"/>
            <a:ext cx="10219813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058" y="4888656"/>
            <a:ext cx="2620300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id" hidden="1"/>
          <p:cNvGrpSpPr/>
          <p:nvPr/>
        </p:nvGrpSpPr>
        <p:grpSpPr>
          <a:xfrm>
            <a:off x="-3" y="-1"/>
            <a:ext cx="1219200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/>
        </p:nvSpPr>
        <p:spPr bwMode="auto">
          <a:xfrm>
            <a:off x="0" y="6453336"/>
            <a:ext cx="12192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31" y="6543376"/>
            <a:ext cx="3586882" cy="270000"/>
          </a:xfrm>
          <a:prstGeom prst="rect">
            <a:avLst/>
          </a:prstGeom>
        </p:spPr>
      </p:pic>
      <p:sp>
        <p:nvSpPr>
          <p:cNvPr id="18" name="Rechthoek 19"/>
          <p:cNvSpPr/>
          <p:nvPr/>
        </p:nvSpPr>
        <p:spPr bwMode="auto">
          <a:xfrm>
            <a:off x="6096000" y="6453336"/>
            <a:ext cx="6096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28030" y="6473106"/>
            <a:ext cx="2743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AE8FFB-A2F4-4C17-A78B-9E0998ECA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919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601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452" y="1252836"/>
            <a:ext cx="6843076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49754" y="1252539"/>
            <a:ext cx="433764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/>
        </p:nvGrpSpPr>
        <p:grpSpPr>
          <a:xfrm>
            <a:off x="0" y="0"/>
            <a:ext cx="1219200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28030" y="6473106"/>
            <a:ext cx="2743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AE8FFB-A2F4-4C17-A78B-9E0998ECA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152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28030" y="6473106"/>
            <a:ext cx="2743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AE8FFB-A2F4-4C17-A78B-9E0998ECA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36867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452" y="1252836"/>
            <a:ext cx="7922635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/>
        </p:nvGrpSpPr>
        <p:grpSpPr>
          <a:xfrm>
            <a:off x="0" y="0"/>
            <a:ext cx="1219200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29313" y="1252539"/>
            <a:ext cx="3258087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28030" y="6473106"/>
            <a:ext cx="2743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AE8FFB-A2F4-4C17-A78B-9E0998ECA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85537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452" y="1252836"/>
            <a:ext cx="5590435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/>
        </p:nvGrpSpPr>
        <p:grpSpPr>
          <a:xfrm>
            <a:off x="-2" y="-1"/>
            <a:ext cx="1219200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197547" y="1252539"/>
            <a:ext cx="5589852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28030" y="6473106"/>
            <a:ext cx="2743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AE8FFB-A2F4-4C17-A78B-9E0998ECA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68003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452" y="1252836"/>
            <a:ext cx="3532433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/>
        </p:nvGrpSpPr>
        <p:grpSpPr>
          <a:xfrm>
            <a:off x="-2" y="-1"/>
            <a:ext cx="1219200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39111" y="1252539"/>
            <a:ext cx="7648288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28030" y="6473106"/>
            <a:ext cx="2743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AE8FFB-A2F4-4C17-A78B-9E0998ECA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40203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/>
        </p:nvGrpSpPr>
        <p:grpSpPr>
          <a:xfrm>
            <a:off x="-2" y="-1"/>
            <a:ext cx="1219200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453" y="1252539"/>
            <a:ext cx="11382947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28030" y="6473106"/>
            <a:ext cx="2743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AE8FFB-A2F4-4C17-A78B-9E0998ECA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64495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452" y="1252836"/>
            <a:ext cx="5590435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/>
        </p:nvGrpSpPr>
        <p:grpSpPr>
          <a:xfrm>
            <a:off x="-1" y="-1"/>
            <a:ext cx="12212416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197548" y="1252539"/>
            <a:ext cx="2693669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3878" y="1252539"/>
            <a:ext cx="2693669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197548" y="3751624"/>
            <a:ext cx="2693669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3878" y="3751624"/>
            <a:ext cx="2693669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28030" y="6473106"/>
            <a:ext cx="2743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AE8FFB-A2F4-4C17-A78B-9E0998ECA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29797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452" y="1252836"/>
            <a:ext cx="5590435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/>
        </p:nvGrpSpPr>
        <p:grpSpPr>
          <a:xfrm>
            <a:off x="-2" y="-1"/>
            <a:ext cx="1219200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197113" y="1252538"/>
            <a:ext cx="2693669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3443" y="1252538"/>
            <a:ext cx="2693669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28030" y="6473106"/>
            <a:ext cx="2743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AE8FFB-A2F4-4C17-A78B-9E0998ECA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85436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452" y="404664"/>
            <a:ext cx="11383095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452" y="1252836"/>
            <a:ext cx="11383094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/>
        </p:nvGrpSpPr>
        <p:grpSpPr>
          <a:xfrm>
            <a:off x="-2" y="-1"/>
            <a:ext cx="1219200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/>
        </p:nvSpPr>
        <p:spPr bwMode="auto">
          <a:xfrm>
            <a:off x="0" y="6453336"/>
            <a:ext cx="12192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51" y="6543376"/>
            <a:ext cx="3586882" cy="270000"/>
          </a:xfrm>
          <a:prstGeom prst="rect">
            <a:avLst/>
          </a:prstGeom>
        </p:spPr>
      </p:pic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28030" y="6473106"/>
            <a:ext cx="2743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AE8FFB-A2F4-4C17-A78B-9E0998ECA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2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.rezaeedaryakenari@fsw.leidenuniv.nl" TargetMode="External"/><Relationship Id="rId2" Type="http://schemas.openxmlformats.org/officeDocument/2006/relationships/hyperlink" Target="https://studiegids.universiteitleiden.nl/en/courses/97418/methods-in-political-science-fall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800" dirty="0"/>
              <a:t>©Creative Commons, Non-Commercial Use</a:t>
            </a:r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Methods in Political Science 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579423" y="3802456"/>
            <a:ext cx="11217242" cy="70692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Dr Babak Rezaee </a:t>
            </a:r>
            <a:r>
              <a:rPr lang="en-US" sz="1600" dirty="0" err="1"/>
              <a:t>Daryakenari</a:t>
            </a:r>
            <a:r>
              <a:rPr lang="en-US" sz="1600" dirty="0"/>
              <a:t> 				Monday 23</a:t>
            </a:r>
            <a:r>
              <a:rPr lang="en-US" sz="1600" baseline="30000" dirty="0"/>
              <a:t>rd</a:t>
            </a:r>
            <a:r>
              <a:rPr lang="en-US" sz="1600" dirty="0"/>
              <a:t> September	Fall 2019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7099E-8998-4851-915A-4F4831808297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44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4">
            <a:extLst>
              <a:ext uri="{FF2B5EF4-FFF2-40B4-BE49-F238E27FC236}">
                <a16:creationId xmlns:a16="http://schemas.microsoft.com/office/drawing/2014/main" id="{19DF0A2A-9ECF-462A-8311-BF8DDCD685F6}"/>
              </a:ext>
            </a:extLst>
          </p:cNvPr>
          <p:cNvSpPr txBox="1">
            <a:spLocks/>
          </p:cNvSpPr>
          <p:nvPr/>
        </p:nvSpPr>
        <p:spPr>
          <a:xfrm>
            <a:off x="404452" y="404664"/>
            <a:ext cx="11383095" cy="432048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spcBef>
                <a:spcPts val="0"/>
              </a:spcBef>
              <a:buNone/>
              <a:defRPr sz="4000" b="1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nl-BE" dirty="0"/>
              <a:t>Your Master thesis</a:t>
            </a:r>
          </a:p>
        </p:txBody>
      </p:sp>
      <p:sp>
        <p:nvSpPr>
          <p:cNvPr id="8" name="Tekstvak 6">
            <a:extLst>
              <a:ext uri="{FF2B5EF4-FFF2-40B4-BE49-F238E27FC236}">
                <a16:creationId xmlns:a16="http://schemas.microsoft.com/office/drawing/2014/main" id="{32615680-8004-43F6-9778-12C20DD61C0C}"/>
              </a:ext>
            </a:extLst>
          </p:cNvPr>
          <p:cNvSpPr txBox="1"/>
          <p:nvPr/>
        </p:nvSpPr>
        <p:spPr>
          <a:xfrm>
            <a:off x="461636" y="1497242"/>
            <a:ext cx="6647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sz="2400" dirty="0">
              <a:solidFill>
                <a:schemeClr val="bg2"/>
              </a:solidFill>
            </a:endParaRPr>
          </a:p>
          <a:p>
            <a:r>
              <a:rPr lang="nl-BE" sz="2400" dirty="0">
                <a:solidFill>
                  <a:schemeClr val="bg2"/>
                </a:solidFill>
              </a:rPr>
              <a:t>Thesis seminar and supervisor</a:t>
            </a:r>
          </a:p>
          <a:p>
            <a:endParaRPr lang="nl-BE" sz="2400" dirty="0">
              <a:solidFill>
                <a:schemeClr val="bg2"/>
              </a:solidFill>
            </a:endParaRPr>
          </a:p>
        </p:txBody>
      </p:sp>
      <p:sp>
        <p:nvSpPr>
          <p:cNvPr id="9" name="Tekstvak 7">
            <a:extLst>
              <a:ext uri="{FF2B5EF4-FFF2-40B4-BE49-F238E27FC236}">
                <a16:creationId xmlns:a16="http://schemas.microsoft.com/office/drawing/2014/main" id="{197C313E-08B0-4C40-B5C6-2D70D9336ECD}"/>
              </a:ext>
            </a:extLst>
          </p:cNvPr>
          <p:cNvSpPr txBox="1"/>
          <p:nvPr/>
        </p:nvSpPr>
        <p:spPr>
          <a:xfrm>
            <a:off x="461640" y="3024335"/>
            <a:ext cx="7007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sz="2400" dirty="0">
              <a:solidFill>
                <a:schemeClr val="bg2"/>
              </a:solidFill>
            </a:endParaRPr>
          </a:p>
          <a:p>
            <a:r>
              <a:rPr lang="nl-BE" sz="2400" dirty="0">
                <a:solidFill>
                  <a:schemeClr val="bg2"/>
                </a:solidFill>
              </a:rPr>
              <a:t>Developing your research question</a:t>
            </a:r>
          </a:p>
          <a:p>
            <a:endParaRPr lang="nl-BE" sz="2400" dirty="0">
              <a:solidFill>
                <a:schemeClr val="bg2"/>
              </a:solidFill>
            </a:endParaRPr>
          </a:p>
        </p:txBody>
      </p:sp>
      <p:sp>
        <p:nvSpPr>
          <p:cNvPr id="10" name="Tekstvak 8">
            <a:extLst>
              <a:ext uri="{FF2B5EF4-FFF2-40B4-BE49-F238E27FC236}">
                <a16:creationId xmlns:a16="http://schemas.microsoft.com/office/drawing/2014/main" id="{83DE94A2-A746-4CD4-80BE-26955B96B525}"/>
              </a:ext>
            </a:extLst>
          </p:cNvPr>
          <p:cNvSpPr txBox="1"/>
          <p:nvPr/>
        </p:nvSpPr>
        <p:spPr>
          <a:xfrm>
            <a:off x="443882" y="4891232"/>
            <a:ext cx="7510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err="1">
                <a:solidFill>
                  <a:schemeClr val="bg2"/>
                </a:solidFill>
              </a:rPr>
              <a:t>Conducting</a:t>
            </a:r>
            <a:r>
              <a:rPr lang="nl-BE" sz="2400" dirty="0">
                <a:solidFill>
                  <a:schemeClr val="bg2"/>
                </a:solidFill>
              </a:rPr>
              <a:t> </a:t>
            </a:r>
            <a:r>
              <a:rPr lang="nl-BE" sz="2400" dirty="0" err="1">
                <a:solidFill>
                  <a:schemeClr val="bg2"/>
                </a:solidFill>
              </a:rPr>
              <a:t>your</a:t>
            </a:r>
            <a:r>
              <a:rPr lang="nl-BE" sz="2400" dirty="0">
                <a:solidFill>
                  <a:schemeClr val="bg2"/>
                </a:solidFill>
              </a:rPr>
              <a:t> research </a:t>
            </a:r>
            <a:r>
              <a:rPr lang="nl-BE" sz="2400" dirty="0" err="1">
                <a:solidFill>
                  <a:schemeClr val="bg2"/>
                </a:solidFill>
              </a:rPr>
              <a:t>within</a:t>
            </a:r>
            <a:r>
              <a:rPr lang="nl-BE" sz="2400" dirty="0">
                <a:solidFill>
                  <a:schemeClr val="bg2"/>
                </a:solidFill>
              </a:rPr>
              <a:t> a </a:t>
            </a:r>
            <a:r>
              <a:rPr lang="nl-BE" sz="2400" dirty="0" err="1">
                <a:solidFill>
                  <a:schemeClr val="bg2"/>
                </a:solidFill>
              </a:rPr>
              <a:t>limited</a:t>
            </a:r>
            <a:r>
              <a:rPr lang="nl-BE" sz="2400" dirty="0">
                <a:solidFill>
                  <a:schemeClr val="bg2"/>
                </a:solidFill>
              </a:rPr>
              <a:t> time frame</a:t>
            </a:r>
          </a:p>
          <a:p>
            <a:endParaRPr lang="nl-BE" sz="2400" dirty="0">
              <a:solidFill>
                <a:schemeClr val="bg2"/>
              </a:solidFill>
            </a:endParaRPr>
          </a:p>
        </p:txBody>
      </p:sp>
      <p:pic>
        <p:nvPicPr>
          <p:cNvPr id="11" name="Graphic 10" descr="Zandloper">
            <a:extLst>
              <a:ext uri="{FF2B5EF4-FFF2-40B4-BE49-F238E27FC236}">
                <a16:creationId xmlns:a16="http://schemas.microsoft.com/office/drawing/2014/main" id="{EC4ABD5D-4A98-4AC9-AD8E-383EF2FD2FD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67092" y="4773420"/>
            <a:ext cx="914400" cy="914400"/>
          </a:xfrm>
          <a:prstGeom prst="rect">
            <a:avLst/>
          </a:prstGeom>
        </p:spPr>
      </p:pic>
      <p:pic>
        <p:nvPicPr>
          <p:cNvPr id="12" name="Graphic 11" descr="Help">
            <a:extLst>
              <a:ext uri="{FF2B5EF4-FFF2-40B4-BE49-F238E27FC236}">
                <a16:creationId xmlns:a16="http://schemas.microsoft.com/office/drawing/2014/main" id="{3F2D95D2-C09F-474D-BBD0-6EE297FC1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184232" y="3024335"/>
            <a:ext cx="1080120" cy="1080120"/>
          </a:xfrm>
          <a:prstGeom prst="rect">
            <a:avLst/>
          </a:prstGeom>
        </p:spPr>
      </p:pic>
      <p:pic>
        <p:nvPicPr>
          <p:cNvPr id="13" name="Graphic 12" descr="Directiekamer">
            <a:extLst>
              <a:ext uri="{FF2B5EF4-FFF2-40B4-BE49-F238E27FC236}">
                <a16:creationId xmlns:a16="http://schemas.microsoft.com/office/drawing/2014/main" id="{DAED0AB6-8B8A-4448-9436-1D1C5E8F1F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968208" y="1137320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1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C2D0-815E-46EC-9603-52D0E9E3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Methods in PS: prep-class!</a:t>
            </a: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590B57E-67DD-4B4F-AFB6-7A9D7E2DA5C9}"/>
              </a:ext>
            </a:extLst>
          </p:cNvPr>
          <p:cNvSpPr txBox="1"/>
          <p:nvPr/>
        </p:nvSpPr>
        <p:spPr>
          <a:xfrm>
            <a:off x="727970" y="1484785"/>
            <a:ext cx="673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sz="2400" dirty="0">
              <a:solidFill>
                <a:schemeClr val="bg2"/>
              </a:solidFill>
            </a:endParaRPr>
          </a:p>
          <a:p>
            <a:r>
              <a:rPr lang="nl-BE" sz="2400" dirty="0">
                <a:solidFill>
                  <a:schemeClr val="bg2"/>
                </a:solidFill>
              </a:rPr>
              <a:t>Research question guides method….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17EB5F3-1D75-464B-A02C-30563A3CAB1C}"/>
              </a:ext>
            </a:extLst>
          </p:cNvPr>
          <p:cNvSpPr txBox="1"/>
          <p:nvPr/>
        </p:nvSpPr>
        <p:spPr>
          <a:xfrm>
            <a:off x="798990" y="3429000"/>
            <a:ext cx="6099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bg2"/>
                </a:solidFill>
              </a:rPr>
              <a:t>But </a:t>
            </a:r>
            <a:r>
              <a:rPr lang="nl-BE" sz="2400" dirty="0" err="1">
                <a:solidFill>
                  <a:schemeClr val="bg2"/>
                </a:solidFill>
              </a:rPr>
              <a:t>knowing</a:t>
            </a:r>
            <a:r>
              <a:rPr lang="nl-BE" sz="2400" dirty="0">
                <a:solidFill>
                  <a:schemeClr val="bg2"/>
                </a:solidFill>
              </a:rPr>
              <a:t> </a:t>
            </a:r>
            <a:r>
              <a:rPr lang="nl-BE" sz="2400" dirty="0" err="1">
                <a:solidFill>
                  <a:schemeClr val="bg2"/>
                </a:solidFill>
              </a:rPr>
              <a:t>which</a:t>
            </a:r>
            <a:r>
              <a:rPr lang="nl-BE" sz="2400" dirty="0">
                <a:solidFill>
                  <a:schemeClr val="bg2"/>
                </a:solidFill>
              </a:rPr>
              <a:t> </a:t>
            </a:r>
            <a:r>
              <a:rPr lang="nl-BE" sz="2400" dirty="0" err="1">
                <a:solidFill>
                  <a:schemeClr val="bg2"/>
                </a:solidFill>
              </a:rPr>
              <a:t>methods</a:t>
            </a:r>
            <a:r>
              <a:rPr lang="nl-BE" sz="2400" dirty="0">
                <a:solidFill>
                  <a:schemeClr val="bg2"/>
                </a:solidFill>
              </a:rPr>
              <a:t> are out </a:t>
            </a:r>
            <a:r>
              <a:rPr lang="nl-BE" sz="2400" dirty="0" err="1">
                <a:solidFill>
                  <a:schemeClr val="bg2"/>
                </a:solidFill>
              </a:rPr>
              <a:t>there</a:t>
            </a:r>
            <a:r>
              <a:rPr lang="nl-BE" sz="2400" dirty="0">
                <a:solidFill>
                  <a:schemeClr val="bg2"/>
                </a:solidFill>
              </a:rPr>
              <a:t> </a:t>
            </a:r>
            <a:r>
              <a:rPr lang="nl-BE" sz="2400" dirty="0" err="1">
                <a:solidFill>
                  <a:schemeClr val="bg2"/>
                </a:solidFill>
              </a:rPr>
              <a:t>also</a:t>
            </a:r>
            <a:r>
              <a:rPr lang="nl-BE" sz="2400" dirty="0">
                <a:solidFill>
                  <a:schemeClr val="bg2"/>
                </a:solidFill>
              </a:rPr>
              <a:t> guides </a:t>
            </a:r>
            <a:r>
              <a:rPr lang="nl-BE" sz="2400" dirty="0" err="1">
                <a:solidFill>
                  <a:schemeClr val="bg2"/>
                </a:solidFill>
              </a:rPr>
              <a:t>you</a:t>
            </a:r>
            <a:r>
              <a:rPr lang="nl-BE" sz="2400" dirty="0">
                <a:solidFill>
                  <a:schemeClr val="bg2"/>
                </a:solidFill>
              </a:rPr>
              <a:t> </a:t>
            </a:r>
            <a:r>
              <a:rPr lang="nl-BE" sz="2400" dirty="0" err="1">
                <a:solidFill>
                  <a:schemeClr val="bg2"/>
                </a:solidFill>
              </a:rPr>
              <a:t>to</a:t>
            </a:r>
            <a:r>
              <a:rPr lang="nl-BE" sz="2400" dirty="0">
                <a:solidFill>
                  <a:schemeClr val="bg2"/>
                </a:solidFill>
              </a:rPr>
              <a:t> research </a:t>
            </a:r>
            <a:r>
              <a:rPr lang="nl-BE" sz="2400" dirty="0" err="1">
                <a:solidFill>
                  <a:schemeClr val="bg2"/>
                </a:solidFill>
              </a:rPr>
              <a:t>questions</a:t>
            </a:r>
            <a:r>
              <a:rPr lang="nl-BE" sz="2400" dirty="0">
                <a:solidFill>
                  <a:schemeClr val="bg2"/>
                </a:solidFill>
              </a:rPr>
              <a:t> </a:t>
            </a:r>
            <a:r>
              <a:rPr lang="nl-BE" sz="2400" dirty="0" err="1">
                <a:solidFill>
                  <a:schemeClr val="bg2"/>
                </a:solidFill>
              </a:rPr>
              <a:t>you</a:t>
            </a:r>
            <a:r>
              <a:rPr lang="nl-BE" sz="2400" dirty="0">
                <a:solidFill>
                  <a:schemeClr val="bg2"/>
                </a:solidFill>
              </a:rPr>
              <a:t> </a:t>
            </a:r>
            <a:r>
              <a:rPr lang="nl-BE" sz="2400" dirty="0" err="1">
                <a:solidFill>
                  <a:schemeClr val="bg2"/>
                </a:solidFill>
              </a:rPr>
              <a:t>can</a:t>
            </a:r>
            <a:r>
              <a:rPr lang="nl-BE" sz="2400" dirty="0">
                <a:solidFill>
                  <a:schemeClr val="bg2"/>
                </a:solidFill>
              </a:rPr>
              <a:t> </a:t>
            </a:r>
            <a:r>
              <a:rPr lang="nl-BE" sz="2400" dirty="0" err="1">
                <a:solidFill>
                  <a:schemeClr val="bg2"/>
                </a:solidFill>
              </a:rPr>
              <a:t>realistically</a:t>
            </a:r>
            <a:r>
              <a:rPr lang="nl-BE" sz="2400" dirty="0">
                <a:solidFill>
                  <a:schemeClr val="bg2"/>
                </a:solidFill>
              </a:rPr>
              <a:t> </a:t>
            </a:r>
            <a:r>
              <a:rPr lang="nl-BE" sz="2400" dirty="0" err="1">
                <a:solidFill>
                  <a:schemeClr val="bg2"/>
                </a:solidFill>
              </a:rPr>
              <a:t>answer</a:t>
            </a:r>
            <a:endParaRPr lang="nl-BE" sz="2400" dirty="0">
              <a:solidFill>
                <a:schemeClr val="bg2"/>
              </a:solidFill>
            </a:endParaRP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C3F4F5F8-257B-492C-9E2C-71E75622F7C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05932" y="3756630"/>
            <a:ext cx="914400" cy="914400"/>
          </a:xfrm>
          <a:prstGeom prst="rect">
            <a:avLst/>
          </a:prstGeom>
        </p:spPr>
      </p:pic>
      <p:pic>
        <p:nvPicPr>
          <p:cNvPr id="7" name="Graphic 6" descr="Lijnpijl: recht">
            <a:extLst>
              <a:ext uri="{FF2B5EF4-FFF2-40B4-BE49-F238E27FC236}">
                <a16:creationId xmlns:a16="http://schemas.microsoft.com/office/drawing/2014/main" id="{0294C7F5-C6E9-4733-9930-96E41AA01A6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10800000">
            <a:off x="8268815" y="3861048"/>
            <a:ext cx="914400" cy="914400"/>
          </a:xfrm>
          <a:prstGeom prst="rect">
            <a:avLst/>
          </a:prstGeom>
        </p:spPr>
      </p:pic>
      <p:pic>
        <p:nvPicPr>
          <p:cNvPr id="8" name="Graphic 7" descr="Liniaal">
            <a:extLst>
              <a:ext uri="{FF2B5EF4-FFF2-40B4-BE49-F238E27FC236}">
                <a16:creationId xmlns:a16="http://schemas.microsoft.com/office/drawing/2014/main" id="{63688E30-E151-454A-B4D6-279BB3E2E89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121150" y="3861048"/>
            <a:ext cx="914400" cy="914400"/>
          </a:xfrm>
          <a:prstGeom prst="rect">
            <a:avLst/>
          </a:prstGeom>
        </p:spPr>
      </p:pic>
      <p:pic>
        <p:nvPicPr>
          <p:cNvPr id="9" name="Graphic 8" descr="Liniaal">
            <a:extLst>
              <a:ext uri="{FF2B5EF4-FFF2-40B4-BE49-F238E27FC236}">
                <a16:creationId xmlns:a16="http://schemas.microsoft.com/office/drawing/2014/main" id="{3BC55C50-22E7-4DF2-B652-3910DD3C483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333480" y="1642398"/>
            <a:ext cx="914400" cy="914400"/>
          </a:xfrm>
          <a:prstGeom prst="rect">
            <a:avLst/>
          </a:prstGeom>
        </p:spPr>
      </p:pic>
      <p:pic>
        <p:nvPicPr>
          <p:cNvPr id="10" name="Graphic 9" descr="Lijnpijl: recht">
            <a:extLst>
              <a:ext uri="{FF2B5EF4-FFF2-40B4-BE49-F238E27FC236}">
                <a16:creationId xmlns:a16="http://schemas.microsoft.com/office/drawing/2014/main" id="{AD2B06BD-1D83-4104-B4AA-4FC77848819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10800000">
            <a:off x="8178973" y="1694607"/>
            <a:ext cx="914400" cy="914400"/>
          </a:xfrm>
          <a:prstGeom prst="rect">
            <a:avLst/>
          </a:prstGeom>
        </p:spPr>
      </p:pic>
      <p:pic>
        <p:nvPicPr>
          <p:cNvPr id="11" name="Graphic 10" descr="Help">
            <a:extLst>
              <a:ext uri="{FF2B5EF4-FFF2-40B4-BE49-F238E27FC236}">
                <a16:creationId xmlns:a16="http://schemas.microsoft.com/office/drawing/2014/main" id="{4ACF487C-96EE-4329-B0EF-A652AFAB876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58978" y="16423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7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43A40F7-49CC-4438-A239-EEA6222C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Quantitative &amp; Qualitative trajectory</a:t>
            </a:r>
            <a:endParaRPr lang="en-GB" dirty="0"/>
          </a:p>
        </p:txBody>
      </p:sp>
      <p:sp>
        <p:nvSpPr>
          <p:cNvPr id="9" name="Vertical Text Placeholder 8">
            <a:extLst>
              <a:ext uri="{FF2B5EF4-FFF2-40B4-BE49-F238E27FC236}">
                <a16:creationId xmlns:a16="http://schemas.microsoft.com/office/drawing/2014/main" id="{CF5EF00C-326C-4D47-8D17-149193EB0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BE" sz="48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nl-BE" sz="4800" dirty="0">
                <a:solidFill>
                  <a:schemeClr val="accent4"/>
                </a:solidFill>
              </a:rPr>
              <a:t>Most thesis seminars allow both types of methods</a:t>
            </a:r>
          </a:p>
          <a:p>
            <a:pPr algn="ctr"/>
            <a:endParaRPr lang="en-GB" sz="4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111342-6CD6-4E1C-8367-BB661D0FC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637017"/>
              </p:ext>
            </p:extLst>
          </p:nvPr>
        </p:nvGraphicFramePr>
        <p:xfrm>
          <a:off x="3582785" y="1902885"/>
          <a:ext cx="8370917" cy="2126536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5314038">
                  <a:extLst>
                    <a:ext uri="{9D8B030D-6E8A-4147-A177-3AD203B41FA5}">
                      <a16:colId xmlns:a16="http://schemas.microsoft.com/office/drawing/2014/main" val="1631248536"/>
                    </a:ext>
                  </a:extLst>
                </a:gridCol>
                <a:gridCol w="3056879">
                  <a:extLst>
                    <a:ext uri="{9D8B030D-6E8A-4147-A177-3AD203B41FA5}">
                      <a16:colId xmlns:a16="http://schemas.microsoft.com/office/drawing/2014/main" val="2682846880"/>
                    </a:ext>
                  </a:extLst>
                </a:gridCol>
              </a:tblGrid>
              <a:tr h="2460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Thesis seminar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9019672"/>
                  </a:ext>
                </a:extLst>
              </a:tr>
              <a:tr h="5050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Political Legitimacy and Justice- Paul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Nieuwenburg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Analytical Philosophy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3353828"/>
                  </a:ext>
                </a:extLst>
              </a:tr>
              <a:tr h="5050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Parliamentary Arena- Simon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Otjes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Both quant &amp; qual (advise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taking quant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track)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9051884"/>
                  </a:ext>
                </a:extLst>
              </a:tr>
              <a:tr h="2460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Vasiliki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Tsagkroni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Nation, State and Identity, under </a:t>
                      </a:r>
                      <a:r>
                        <a:rPr lang="en-US" sz="120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sz="120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specialization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Nationalism Ethnic Conflict and Development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Both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quant (but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expert)</a:t>
                      </a:r>
                      <a:endParaRPr lang="en-US" sz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120764"/>
                  </a:ext>
                </a:extLst>
              </a:tr>
              <a:tr h="2460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Hilde van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Meegdenburg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International Institutions and Security Governance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Both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quant (but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expert)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4407200"/>
                  </a:ext>
                </a:extLst>
              </a:tr>
              <a:tr h="2460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Juan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Masullo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-TBA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TBA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8395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044641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16CD0C-6864-4F37-A881-B7879BDE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do I choose?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B5312A-C81C-46DB-9906-2793D24DE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Introduction to Research Design in Political Science (SPOC) online course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Your thesis seminar of choice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Which is your region of interest? What types of data are available?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Voting behavior in Europe?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Voting behavior in Latin America?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Background knowledge (No prior regression analysis is expected for quant </a:t>
            </a:r>
            <a:r>
              <a:rPr lang="en-US" dirty="0" smtClean="0"/>
              <a:t>track + teaching R software + feel free to use SPSS)</a:t>
            </a:r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dirty="0"/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Philosophical inclination...types of questions you want to ask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What is your plan for after graduation?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Working for World Bank or exploring (social) data science jobs then quant track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Working for European Policy Center (EPC)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56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ECEF-8265-435E-8891-D9495DA9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Qualitative and Quantitative questions</a:t>
            </a: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57254859-8AD9-4E08-B344-3AA7A703A921}"/>
              </a:ext>
            </a:extLst>
          </p:cNvPr>
          <p:cNvSpPr txBox="1"/>
          <p:nvPr/>
        </p:nvSpPr>
        <p:spPr>
          <a:xfrm>
            <a:off x="1062901" y="2224401"/>
            <a:ext cx="38854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>
                <a:solidFill>
                  <a:schemeClr val="bg2"/>
                </a:solidFill>
              </a:rPr>
              <a:t>Why</a:t>
            </a:r>
            <a:r>
              <a:rPr lang="nl-BE" sz="1600" dirty="0">
                <a:solidFill>
                  <a:schemeClr val="bg2"/>
                </a:solidFill>
              </a:rPr>
              <a:t> do </a:t>
            </a:r>
            <a:r>
              <a:rPr lang="nl-BE" sz="1600" dirty="0" err="1">
                <a:solidFill>
                  <a:schemeClr val="bg2"/>
                </a:solidFill>
              </a:rPr>
              <a:t>people</a:t>
            </a:r>
            <a:r>
              <a:rPr lang="nl-BE" sz="1600" dirty="0">
                <a:solidFill>
                  <a:schemeClr val="bg2"/>
                </a:solidFill>
              </a:rPr>
              <a:t> </a:t>
            </a:r>
            <a:r>
              <a:rPr lang="nl-BE" sz="1600" dirty="0" err="1">
                <a:solidFill>
                  <a:schemeClr val="bg2"/>
                </a:solidFill>
              </a:rPr>
              <a:t>vote</a:t>
            </a:r>
            <a:r>
              <a:rPr lang="nl-BE" sz="1600" dirty="0">
                <a:solidFill>
                  <a:schemeClr val="bg2"/>
                </a:solidFill>
              </a:rPr>
              <a:t> </a:t>
            </a:r>
            <a:r>
              <a:rPr lang="nl-BE" sz="1600" dirty="0" err="1">
                <a:solidFill>
                  <a:schemeClr val="bg2"/>
                </a:solidFill>
              </a:rPr>
              <a:t>for</a:t>
            </a:r>
            <a:r>
              <a:rPr lang="nl-BE" sz="1600" dirty="0">
                <a:solidFill>
                  <a:schemeClr val="bg2"/>
                </a:solidFill>
              </a:rPr>
              <a:t> populist </a:t>
            </a:r>
            <a:r>
              <a:rPr lang="nl-BE" sz="1600" dirty="0" err="1">
                <a:solidFill>
                  <a:schemeClr val="bg2"/>
                </a:solidFill>
              </a:rPr>
              <a:t>parties</a:t>
            </a:r>
            <a:r>
              <a:rPr lang="nl-BE" sz="1600" dirty="0">
                <a:solidFill>
                  <a:schemeClr val="bg2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/>
                </a:solidFill>
              </a:rPr>
              <a:t>Do the media </a:t>
            </a:r>
            <a:r>
              <a:rPr lang="nl-BE" sz="1600" dirty="0" err="1">
                <a:solidFill>
                  <a:schemeClr val="bg2"/>
                </a:solidFill>
              </a:rPr>
              <a:t>represent</a:t>
            </a:r>
            <a:r>
              <a:rPr lang="nl-BE" sz="1600" dirty="0">
                <a:solidFill>
                  <a:schemeClr val="bg2"/>
                </a:solidFill>
              </a:rPr>
              <a:t> Islam and </a:t>
            </a:r>
            <a:r>
              <a:rPr lang="nl-BE" sz="1600" dirty="0" err="1">
                <a:solidFill>
                  <a:schemeClr val="bg2"/>
                </a:solidFill>
              </a:rPr>
              <a:t>Muslims</a:t>
            </a:r>
            <a:r>
              <a:rPr lang="nl-BE" sz="1600" dirty="0">
                <a:solidFill>
                  <a:schemeClr val="bg2"/>
                </a:solidFill>
              </a:rPr>
              <a:t> </a:t>
            </a:r>
            <a:r>
              <a:rPr lang="nl-BE" sz="1600" dirty="0" err="1">
                <a:solidFill>
                  <a:schemeClr val="bg2"/>
                </a:solidFill>
              </a:rPr>
              <a:t>negatively</a:t>
            </a:r>
            <a:r>
              <a:rPr lang="nl-BE" sz="1600" dirty="0">
                <a:solidFill>
                  <a:schemeClr val="bg2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>
                <a:solidFill>
                  <a:schemeClr val="bg2"/>
                </a:solidFill>
              </a:rPr>
              <a:t>Which</a:t>
            </a:r>
            <a:r>
              <a:rPr lang="nl-BE" sz="1600" dirty="0">
                <a:solidFill>
                  <a:schemeClr val="bg2"/>
                </a:solidFill>
              </a:rPr>
              <a:t> factors </a:t>
            </a:r>
            <a:r>
              <a:rPr lang="nl-BE" sz="1600" dirty="0" err="1">
                <a:solidFill>
                  <a:schemeClr val="bg2"/>
                </a:solidFill>
              </a:rPr>
              <a:t>influence</a:t>
            </a:r>
            <a:r>
              <a:rPr lang="nl-BE" sz="1600" dirty="0">
                <a:solidFill>
                  <a:schemeClr val="bg2"/>
                </a:solidFill>
              </a:rPr>
              <a:t> UN peacekeeping ‘</a:t>
            </a:r>
            <a:r>
              <a:rPr lang="nl-BE" sz="1600" dirty="0" err="1">
                <a:solidFill>
                  <a:schemeClr val="bg2"/>
                </a:solidFill>
              </a:rPr>
              <a:t>success</a:t>
            </a:r>
            <a:r>
              <a:rPr lang="nl-BE" sz="1600" dirty="0">
                <a:solidFill>
                  <a:schemeClr val="bg2"/>
                </a:solidFill>
              </a:rPr>
              <a:t>’?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/>
                </a:solidFill>
              </a:rPr>
              <a:t>When do protests lead to regime change vs repression?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/>
                </a:solidFill>
              </a:rPr>
              <a:t>How do street-level bureaucrats' discretion affects immigrants' access to the welfare state?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>
                <a:solidFill>
                  <a:schemeClr val="bg2"/>
                </a:solidFill>
              </a:rPr>
              <a:t>What</a:t>
            </a:r>
            <a:r>
              <a:rPr lang="nl-BE" sz="1600" dirty="0">
                <a:solidFill>
                  <a:schemeClr val="bg2"/>
                </a:solidFill>
              </a:rPr>
              <a:t> is </a:t>
            </a:r>
            <a:r>
              <a:rPr lang="nl-BE" sz="1600" dirty="0" err="1">
                <a:solidFill>
                  <a:schemeClr val="bg2"/>
                </a:solidFill>
              </a:rPr>
              <a:t>the</a:t>
            </a:r>
            <a:r>
              <a:rPr lang="nl-BE" sz="1600" dirty="0">
                <a:solidFill>
                  <a:schemeClr val="bg2"/>
                </a:solidFill>
              </a:rPr>
              <a:t> </a:t>
            </a:r>
            <a:r>
              <a:rPr lang="nl-BE" sz="1600" dirty="0" err="1">
                <a:solidFill>
                  <a:schemeClr val="bg2"/>
                </a:solidFill>
              </a:rPr>
              <a:t>role</a:t>
            </a:r>
            <a:r>
              <a:rPr lang="nl-BE" sz="1600" dirty="0">
                <a:solidFill>
                  <a:schemeClr val="bg2"/>
                </a:solidFill>
              </a:rPr>
              <a:t> of policy entrepreneurs in policy change?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/>
                </a:solidFill>
              </a:rPr>
              <a:t>How do populist </a:t>
            </a:r>
            <a:r>
              <a:rPr lang="nl-BE" sz="1600" dirty="0" err="1">
                <a:solidFill>
                  <a:schemeClr val="bg2"/>
                </a:solidFill>
              </a:rPr>
              <a:t>politicians</a:t>
            </a:r>
            <a:r>
              <a:rPr lang="nl-BE" sz="1600" dirty="0">
                <a:solidFill>
                  <a:schemeClr val="bg2"/>
                </a:solidFill>
              </a:rPr>
              <a:t> construct "</a:t>
            </a:r>
            <a:r>
              <a:rPr lang="nl-BE" sz="1600" dirty="0" err="1">
                <a:solidFill>
                  <a:schemeClr val="bg2"/>
                </a:solidFill>
              </a:rPr>
              <a:t>the</a:t>
            </a:r>
            <a:r>
              <a:rPr lang="nl-BE" sz="1600" dirty="0">
                <a:solidFill>
                  <a:schemeClr val="bg2"/>
                </a:solidFill>
              </a:rPr>
              <a:t> </a:t>
            </a:r>
            <a:r>
              <a:rPr lang="nl-BE" sz="1600" dirty="0" err="1">
                <a:solidFill>
                  <a:schemeClr val="bg2"/>
                </a:solidFill>
              </a:rPr>
              <a:t>people</a:t>
            </a:r>
            <a:r>
              <a:rPr lang="nl-BE" sz="1600" dirty="0">
                <a:solidFill>
                  <a:schemeClr val="bg2"/>
                </a:solidFill>
              </a:rPr>
              <a:t>"?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3A0B85D-409E-447C-A713-3A19E00589EA}"/>
              </a:ext>
            </a:extLst>
          </p:cNvPr>
          <p:cNvSpPr txBox="1"/>
          <p:nvPr/>
        </p:nvSpPr>
        <p:spPr>
          <a:xfrm>
            <a:off x="6544922" y="2101291"/>
            <a:ext cx="39513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>
                <a:solidFill>
                  <a:schemeClr val="bg2"/>
                </a:solidFill>
              </a:rPr>
              <a:t>Why</a:t>
            </a:r>
            <a:r>
              <a:rPr lang="nl-BE" sz="1600" dirty="0">
                <a:solidFill>
                  <a:schemeClr val="bg2"/>
                </a:solidFill>
              </a:rPr>
              <a:t> do </a:t>
            </a:r>
            <a:r>
              <a:rPr lang="nl-BE" sz="1600" dirty="0" err="1">
                <a:solidFill>
                  <a:schemeClr val="bg2"/>
                </a:solidFill>
              </a:rPr>
              <a:t>people</a:t>
            </a:r>
            <a:r>
              <a:rPr lang="nl-BE" sz="1600" dirty="0">
                <a:solidFill>
                  <a:schemeClr val="bg2"/>
                </a:solidFill>
              </a:rPr>
              <a:t> </a:t>
            </a:r>
            <a:r>
              <a:rPr lang="nl-BE" sz="1600" dirty="0" err="1">
                <a:solidFill>
                  <a:schemeClr val="bg2"/>
                </a:solidFill>
              </a:rPr>
              <a:t>vote</a:t>
            </a:r>
            <a:r>
              <a:rPr lang="nl-BE" sz="1600" dirty="0">
                <a:solidFill>
                  <a:schemeClr val="bg2"/>
                </a:solidFill>
              </a:rPr>
              <a:t> </a:t>
            </a:r>
            <a:r>
              <a:rPr lang="nl-BE" sz="1600" dirty="0" err="1">
                <a:solidFill>
                  <a:schemeClr val="bg2"/>
                </a:solidFill>
              </a:rPr>
              <a:t>for</a:t>
            </a:r>
            <a:r>
              <a:rPr lang="nl-BE" sz="1600" dirty="0">
                <a:solidFill>
                  <a:schemeClr val="bg2"/>
                </a:solidFill>
              </a:rPr>
              <a:t> populist </a:t>
            </a:r>
            <a:r>
              <a:rPr lang="nl-BE" sz="1600" dirty="0" err="1">
                <a:solidFill>
                  <a:schemeClr val="bg2"/>
                </a:solidFill>
              </a:rPr>
              <a:t>parties</a:t>
            </a:r>
            <a:r>
              <a:rPr lang="nl-BE" sz="1600" dirty="0">
                <a:solidFill>
                  <a:schemeClr val="bg2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/>
                </a:solidFill>
              </a:rPr>
              <a:t>Do the media </a:t>
            </a:r>
            <a:r>
              <a:rPr lang="nl-BE" sz="1600" dirty="0" err="1">
                <a:solidFill>
                  <a:schemeClr val="bg2"/>
                </a:solidFill>
              </a:rPr>
              <a:t>represent</a:t>
            </a:r>
            <a:r>
              <a:rPr lang="nl-BE" sz="1600" dirty="0">
                <a:solidFill>
                  <a:schemeClr val="bg2"/>
                </a:solidFill>
              </a:rPr>
              <a:t> Islam and </a:t>
            </a:r>
            <a:r>
              <a:rPr lang="nl-BE" sz="1600" dirty="0" err="1">
                <a:solidFill>
                  <a:schemeClr val="bg2"/>
                </a:solidFill>
              </a:rPr>
              <a:t>Muslims</a:t>
            </a:r>
            <a:r>
              <a:rPr lang="nl-BE" sz="1600" dirty="0">
                <a:solidFill>
                  <a:schemeClr val="bg2"/>
                </a:solidFill>
              </a:rPr>
              <a:t> </a:t>
            </a:r>
            <a:r>
              <a:rPr lang="nl-BE" sz="1600" dirty="0" err="1">
                <a:solidFill>
                  <a:schemeClr val="bg2"/>
                </a:solidFill>
              </a:rPr>
              <a:t>negatively</a:t>
            </a:r>
            <a:r>
              <a:rPr lang="nl-BE" sz="1600" dirty="0">
                <a:solidFill>
                  <a:schemeClr val="bg2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>
                <a:solidFill>
                  <a:schemeClr val="bg2"/>
                </a:solidFill>
              </a:rPr>
              <a:t>Which</a:t>
            </a:r>
            <a:r>
              <a:rPr lang="nl-BE" sz="1600" dirty="0">
                <a:solidFill>
                  <a:schemeClr val="bg2"/>
                </a:solidFill>
              </a:rPr>
              <a:t> factors </a:t>
            </a:r>
            <a:r>
              <a:rPr lang="nl-BE" sz="1600" dirty="0" err="1">
                <a:solidFill>
                  <a:schemeClr val="bg2"/>
                </a:solidFill>
              </a:rPr>
              <a:t>influence</a:t>
            </a:r>
            <a:r>
              <a:rPr lang="nl-BE" sz="1600" dirty="0">
                <a:solidFill>
                  <a:schemeClr val="bg2"/>
                </a:solidFill>
              </a:rPr>
              <a:t> UN peacekeeping ‘</a:t>
            </a:r>
            <a:r>
              <a:rPr lang="nl-BE" sz="1600" dirty="0" err="1">
                <a:solidFill>
                  <a:schemeClr val="bg2"/>
                </a:solidFill>
              </a:rPr>
              <a:t>success</a:t>
            </a:r>
            <a:r>
              <a:rPr lang="nl-BE" sz="1600" dirty="0">
                <a:solidFill>
                  <a:schemeClr val="bg2"/>
                </a:solidFill>
              </a:rPr>
              <a:t>’?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/>
                </a:solidFill>
              </a:rPr>
              <a:t>When do </a:t>
            </a:r>
            <a:r>
              <a:rPr lang="nl-BE" sz="1600" dirty="0" err="1">
                <a:solidFill>
                  <a:schemeClr val="bg2"/>
                </a:solidFill>
              </a:rPr>
              <a:t>protests</a:t>
            </a:r>
            <a:r>
              <a:rPr lang="nl-BE" sz="1600" dirty="0">
                <a:solidFill>
                  <a:schemeClr val="bg2"/>
                </a:solidFill>
              </a:rPr>
              <a:t> lead </a:t>
            </a:r>
            <a:r>
              <a:rPr lang="nl-BE" sz="1600" dirty="0" err="1">
                <a:solidFill>
                  <a:schemeClr val="bg2"/>
                </a:solidFill>
              </a:rPr>
              <a:t>to</a:t>
            </a:r>
            <a:r>
              <a:rPr lang="nl-BE" sz="1600" dirty="0">
                <a:solidFill>
                  <a:schemeClr val="bg2"/>
                </a:solidFill>
              </a:rPr>
              <a:t> regime change </a:t>
            </a:r>
            <a:r>
              <a:rPr lang="nl-BE" sz="1600" dirty="0" err="1">
                <a:solidFill>
                  <a:schemeClr val="bg2"/>
                </a:solidFill>
              </a:rPr>
              <a:t>vs</a:t>
            </a:r>
            <a:r>
              <a:rPr lang="nl-BE" sz="1600" dirty="0">
                <a:solidFill>
                  <a:schemeClr val="bg2"/>
                </a:solidFill>
              </a:rPr>
              <a:t> </a:t>
            </a:r>
            <a:r>
              <a:rPr lang="nl-BE" sz="1600" dirty="0" err="1">
                <a:solidFill>
                  <a:schemeClr val="bg2"/>
                </a:solidFill>
              </a:rPr>
              <a:t>repression</a:t>
            </a:r>
            <a:r>
              <a:rPr lang="nl-BE" sz="1600" dirty="0">
                <a:solidFill>
                  <a:schemeClr val="bg2"/>
                </a:solidFill>
              </a:rPr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/>
                </a:solidFill>
              </a:rPr>
              <a:t>Do European </a:t>
            </a:r>
            <a:r>
              <a:rPr lang="nl-BE" sz="1600" dirty="0" err="1">
                <a:solidFill>
                  <a:schemeClr val="bg2"/>
                </a:solidFill>
              </a:rPr>
              <a:t>MPs</a:t>
            </a:r>
            <a:r>
              <a:rPr lang="nl-BE" sz="1600" dirty="0">
                <a:solidFill>
                  <a:schemeClr val="bg2"/>
                </a:solidFill>
              </a:rPr>
              <a:t> </a:t>
            </a:r>
            <a:r>
              <a:rPr lang="nl-BE" sz="1600" dirty="0" err="1">
                <a:solidFill>
                  <a:schemeClr val="bg2"/>
                </a:solidFill>
              </a:rPr>
              <a:t>vote</a:t>
            </a:r>
            <a:r>
              <a:rPr lang="nl-BE" sz="1600" dirty="0">
                <a:solidFill>
                  <a:schemeClr val="bg2"/>
                </a:solidFill>
              </a:rPr>
              <a:t> </a:t>
            </a:r>
            <a:r>
              <a:rPr lang="nl-BE" sz="1600" dirty="0" err="1">
                <a:solidFill>
                  <a:schemeClr val="bg2"/>
                </a:solidFill>
              </a:rPr>
              <a:t>along</a:t>
            </a:r>
            <a:r>
              <a:rPr lang="nl-BE" sz="1600" dirty="0">
                <a:solidFill>
                  <a:schemeClr val="bg2"/>
                </a:solidFill>
              </a:rPr>
              <a:t> </a:t>
            </a:r>
            <a:r>
              <a:rPr lang="nl-BE" sz="1600" dirty="0" err="1">
                <a:solidFill>
                  <a:schemeClr val="bg2"/>
                </a:solidFill>
              </a:rPr>
              <a:t>national</a:t>
            </a:r>
            <a:r>
              <a:rPr lang="nl-BE" sz="1600" dirty="0">
                <a:solidFill>
                  <a:schemeClr val="bg2"/>
                </a:solidFill>
              </a:rPr>
              <a:t> or European </a:t>
            </a:r>
            <a:r>
              <a:rPr lang="nl-BE" sz="1600" dirty="0" err="1">
                <a:solidFill>
                  <a:schemeClr val="bg2"/>
                </a:solidFill>
              </a:rPr>
              <a:t>lines</a:t>
            </a:r>
            <a:r>
              <a:rPr lang="nl-BE" sz="1600" dirty="0">
                <a:solidFill>
                  <a:schemeClr val="bg2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/>
                </a:solidFill>
              </a:rPr>
              <a:t>Does </a:t>
            </a:r>
            <a:r>
              <a:rPr lang="nl-BE" sz="1600" dirty="0" err="1">
                <a:solidFill>
                  <a:schemeClr val="bg2"/>
                </a:solidFill>
              </a:rPr>
              <a:t>parliamentary</a:t>
            </a:r>
            <a:r>
              <a:rPr lang="nl-BE" sz="1600" dirty="0">
                <a:solidFill>
                  <a:schemeClr val="bg2"/>
                </a:solidFill>
              </a:rPr>
              <a:t> </a:t>
            </a:r>
            <a:r>
              <a:rPr lang="nl-BE" sz="1600" dirty="0" err="1">
                <a:solidFill>
                  <a:schemeClr val="bg2"/>
                </a:solidFill>
              </a:rPr>
              <a:t>behaviour</a:t>
            </a:r>
            <a:r>
              <a:rPr lang="nl-BE" sz="1600" dirty="0">
                <a:solidFill>
                  <a:schemeClr val="bg2"/>
                </a:solidFill>
              </a:rPr>
              <a:t> </a:t>
            </a:r>
            <a:r>
              <a:rPr lang="nl-BE" sz="1600" dirty="0" err="1">
                <a:solidFill>
                  <a:schemeClr val="bg2"/>
                </a:solidFill>
              </a:rPr>
              <a:t>influence</a:t>
            </a:r>
            <a:r>
              <a:rPr lang="nl-BE" sz="1600" dirty="0">
                <a:solidFill>
                  <a:schemeClr val="bg2"/>
                </a:solidFill>
              </a:rPr>
              <a:t> </a:t>
            </a:r>
            <a:r>
              <a:rPr lang="nl-BE" sz="1600" dirty="0" err="1">
                <a:solidFill>
                  <a:schemeClr val="bg2"/>
                </a:solidFill>
              </a:rPr>
              <a:t>MPs</a:t>
            </a:r>
            <a:r>
              <a:rPr lang="nl-BE" sz="1600" dirty="0">
                <a:solidFill>
                  <a:schemeClr val="bg2"/>
                </a:solidFill>
              </a:rPr>
              <a:t> re-</a:t>
            </a:r>
            <a:r>
              <a:rPr lang="nl-BE" sz="1600" dirty="0" err="1">
                <a:solidFill>
                  <a:schemeClr val="bg2"/>
                </a:solidFill>
              </a:rPr>
              <a:t>election</a:t>
            </a:r>
            <a:r>
              <a:rPr lang="nl-BE" sz="1600" dirty="0">
                <a:solidFill>
                  <a:schemeClr val="bg2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/>
                </a:solidFill>
              </a:rPr>
              <a:t>Are </a:t>
            </a:r>
            <a:r>
              <a:rPr lang="nl-BE" sz="1600" dirty="0" err="1">
                <a:solidFill>
                  <a:schemeClr val="bg2"/>
                </a:solidFill>
              </a:rPr>
              <a:t>people</a:t>
            </a:r>
            <a:r>
              <a:rPr lang="nl-BE" sz="1600" dirty="0">
                <a:solidFill>
                  <a:schemeClr val="bg2"/>
                </a:solidFill>
              </a:rPr>
              <a:t> more likely </a:t>
            </a:r>
            <a:r>
              <a:rPr lang="nl-BE" sz="1600" dirty="0" err="1">
                <a:solidFill>
                  <a:schemeClr val="bg2"/>
                </a:solidFill>
              </a:rPr>
              <a:t>to</a:t>
            </a:r>
            <a:r>
              <a:rPr lang="nl-BE" sz="1600" dirty="0">
                <a:solidFill>
                  <a:schemeClr val="bg2"/>
                </a:solidFill>
              </a:rPr>
              <a:t> accept </a:t>
            </a:r>
            <a:r>
              <a:rPr lang="nl-BE" sz="1600" dirty="0" err="1">
                <a:solidFill>
                  <a:schemeClr val="bg2"/>
                </a:solidFill>
              </a:rPr>
              <a:t>corruption</a:t>
            </a:r>
            <a:r>
              <a:rPr lang="nl-BE" sz="1600" dirty="0">
                <a:solidFill>
                  <a:schemeClr val="bg2"/>
                </a:solidFill>
              </a:rPr>
              <a:t> in </a:t>
            </a:r>
            <a:r>
              <a:rPr lang="nl-BE" sz="1600" dirty="0" err="1">
                <a:solidFill>
                  <a:schemeClr val="bg2"/>
                </a:solidFill>
              </a:rPr>
              <a:t>authoritarian</a:t>
            </a:r>
            <a:r>
              <a:rPr lang="nl-BE" sz="1600" dirty="0">
                <a:solidFill>
                  <a:schemeClr val="bg2"/>
                </a:solidFill>
              </a:rPr>
              <a:t> regimes than </a:t>
            </a:r>
            <a:r>
              <a:rPr lang="nl-BE" sz="1600" dirty="0" err="1">
                <a:solidFill>
                  <a:schemeClr val="bg2"/>
                </a:solidFill>
              </a:rPr>
              <a:t>democratic</a:t>
            </a:r>
            <a:r>
              <a:rPr lang="nl-BE" sz="1600" dirty="0">
                <a:solidFill>
                  <a:schemeClr val="bg2"/>
                </a:solidFill>
              </a:rPr>
              <a:t> regimes?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1600" dirty="0">
              <a:solidFill>
                <a:schemeClr val="bg2"/>
              </a:solidFill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9BC32E4-D7F9-4899-8EA7-6E40CD01D6FB}"/>
              </a:ext>
            </a:extLst>
          </p:cNvPr>
          <p:cNvSpPr txBox="1"/>
          <p:nvPr/>
        </p:nvSpPr>
        <p:spPr>
          <a:xfrm>
            <a:off x="1285114" y="1558533"/>
            <a:ext cx="3663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b="1" dirty="0">
              <a:solidFill>
                <a:schemeClr val="bg2"/>
              </a:solidFill>
            </a:endParaRPr>
          </a:p>
          <a:p>
            <a:r>
              <a:rPr lang="nl-BE" b="1" dirty="0">
                <a:solidFill>
                  <a:schemeClr val="bg2"/>
                </a:solidFill>
              </a:rPr>
              <a:t>Examples qualitative RQ</a:t>
            </a:r>
            <a:r>
              <a:rPr lang="nl-BE" dirty="0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82BA5D05-0C87-4DAD-94C4-5E0520BF0F6C}"/>
              </a:ext>
            </a:extLst>
          </p:cNvPr>
          <p:cNvSpPr txBox="1"/>
          <p:nvPr/>
        </p:nvSpPr>
        <p:spPr>
          <a:xfrm>
            <a:off x="6544922" y="1454960"/>
            <a:ext cx="3663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b="1" dirty="0">
              <a:solidFill>
                <a:schemeClr val="bg2"/>
              </a:solidFill>
            </a:endParaRPr>
          </a:p>
          <a:p>
            <a:r>
              <a:rPr lang="nl-BE" b="1" dirty="0">
                <a:solidFill>
                  <a:schemeClr val="bg2"/>
                </a:solidFill>
              </a:rPr>
              <a:t>Examples quantitative RQs</a:t>
            </a:r>
          </a:p>
        </p:txBody>
      </p:sp>
      <p:pic>
        <p:nvPicPr>
          <p:cNvPr id="8" name="Graphic 7" descr="Overdracht">
            <a:extLst>
              <a:ext uri="{FF2B5EF4-FFF2-40B4-BE49-F238E27FC236}">
                <a16:creationId xmlns:a16="http://schemas.microsoft.com/office/drawing/2014/main" id="{3F687B8C-E9E9-47A7-A00D-4FEBAF40697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320493" y="3094669"/>
            <a:ext cx="668662" cy="668662"/>
          </a:xfrm>
          <a:prstGeom prst="rect">
            <a:avLst/>
          </a:prstGeom>
        </p:spPr>
      </p:pic>
      <p:sp>
        <p:nvSpPr>
          <p:cNvPr id="9" name="Tekstvak 9">
            <a:extLst>
              <a:ext uri="{FF2B5EF4-FFF2-40B4-BE49-F238E27FC236}">
                <a16:creationId xmlns:a16="http://schemas.microsoft.com/office/drawing/2014/main" id="{B3A2FAC3-85E5-4ECC-B7EA-216F0871A00C}"/>
              </a:ext>
            </a:extLst>
          </p:cNvPr>
          <p:cNvSpPr txBox="1"/>
          <p:nvPr/>
        </p:nvSpPr>
        <p:spPr>
          <a:xfrm>
            <a:off x="5474804" y="2101291"/>
            <a:ext cx="51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>
                <a:solidFill>
                  <a:schemeClr val="bg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8461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013C-65B2-455F-A5A9-F5F5514D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sure yet? There is still time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B1ED2-6F99-494D-A217-CF1B2CDAB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Do not hesitate to contact us for any further clarifications before selection </a:t>
            </a:r>
          </a:p>
          <a:p>
            <a:pPr marL="0" indent="0">
              <a:buNone/>
            </a:pPr>
            <a:r>
              <a:rPr lang="en-GB" dirty="0"/>
              <a:t>First: Check the study guide: 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https://studiegids.universiteitleiden.nl/en/courses/97418/methods-in-political-science-fall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Then contact us: </a:t>
            </a:r>
          </a:p>
          <a:p>
            <a:r>
              <a:rPr lang="en-GB" dirty="0"/>
              <a:t>For Quantitative: Dr Babak Rezaee </a:t>
            </a:r>
            <a:r>
              <a:rPr lang="en-GB" dirty="0" err="1"/>
              <a:t>Daryakenari</a:t>
            </a:r>
            <a:r>
              <a:rPr lang="en-GB" dirty="0"/>
              <a:t>, email:  </a:t>
            </a:r>
            <a:r>
              <a:rPr lang="en-GB" dirty="0">
                <a:hlinkClick r:id="rId3"/>
              </a:rPr>
              <a:t>s.rezaeedaryakenari@fsw.leidenuniv.nl</a:t>
            </a:r>
            <a:endParaRPr lang="en-GB" dirty="0"/>
          </a:p>
          <a:p>
            <a:endParaRPr lang="en-GB" dirty="0"/>
          </a:p>
          <a:p>
            <a:r>
              <a:rPr lang="en-GB" dirty="0"/>
              <a:t>For Qualitative: Juliana </a:t>
            </a:r>
            <a:r>
              <a:rPr lang="en-GB" dirty="0" err="1"/>
              <a:t>Chueri</a:t>
            </a:r>
            <a:r>
              <a:rPr lang="en-GB" dirty="0"/>
              <a:t> email: </a:t>
            </a:r>
            <a:r>
              <a:rPr lang="en-GB" dirty="0" err="1"/>
              <a:t>j.chueri.barbosa.correa@fsw.leidenuniv.nl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37548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Office PowerPoint</Application>
  <PresentationFormat>Widescreen</PresentationFormat>
  <Paragraphs>79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Georgia</vt:lpstr>
      <vt:lpstr>Minion</vt:lpstr>
      <vt:lpstr>Symbol</vt:lpstr>
      <vt:lpstr>Times New Roman</vt:lpstr>
      <vt:lpstr>Wingdings</vt:lpstr>
      <vt:lpstr>Theme1</vt:lpstr>
      <vt:lpstr>Methods in Political Science </vt:lpstr>
      <vt:lpstr>PowerPoint Presentation</vt:lpstr>
      <vt:lpstr>Methods in PS: prep-class!</vt:lpstr>
      <vt:lpstr>Quantitative &amp; Qualitative trajectory</vt:lpstr>
      <vt:lpstr>How do I choose?</vt:lpstr>
      <vt:lpstr>Qualitative and Quantitative questions</vt:lpstr>
      <vt:lpstr>Not sure yet? There is still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in Political Science </dc:title>
  <dc:creator>Bert B. Elyot</dc:creator>
  <cp:lastModifiedBy>Rezaeedaryakenari, S.</cp:lastModifiedBy>
  <cp:revision>21</cp:revision>
  <dcterms:created xsi:type="dcterms:W3CDTF">2019-09-22T10:27:43Z</dcterms:created>
  <dcterms:modified xsi:type="dcterms:W3CDTF">2020-02-25T10:51:52Z</dcterms:modified>
</cp:coreProperties>
</file>