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64" r:id="rId8"/>
    <p:sldId id="265" r:id="rId9"/>
    <p:sldId id="258" r:id="rId10"/>
    <p:sldId id="259"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4660"/>
  </p:normalViewPr>
  <p:slideViewPr>
    <p:cSldViewPr snapToGrid="0">
      <p:cViewPr varScale="1">
        <p:scale>
          <a:sx n="114" d="100"/>
          <a:sy n="114" d="100"/>
        </p:scale>
        <p:origin x="46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C5EE-5D20-4E32-A06A-77F3DBEF0D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B545F8-9AB4-4FAA-865C-F24F0B8DA7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15455B-6FD7-43E3-A6EA-A467FED3FAB4}"/>
              </a:ext>
            </a:extLst>
          </p:cNvPr>
          <p:cNvSpPr>
            <a:spLocks noGrp="1"/>
          </p:cNvSpPr>
          <p:nvPr>
            <p:ph type="dt" sz="half" idx="10"/>
          </p:nvPr>
        </p:nvSpPr>
        <p:spPr/>
        <p:txBody>
          <a:bodyPr/>
          <a:lstStyle/>
          <a:p>
            <a:fld id="{735DD939-1E42-45C5-AAC7-44CB96125937}" type="datetimeFigureOut">
              <a:rPr lang="en-US" smtClean="0"/>
              <a:t>10/28/2021</a:t>
            </a:fld>
            <a:endParaRPr lang="en-US"/>
          </a:p>
        </p:txBody>
      </p:sp>
      <p:sp>
        <p:nvSpPr>
          <p:cNvPr id="5" name="Footer Placeholder 4">
            <a:extLst>
              <a:ext uri="{FF2B5EF4-FFF2-40B4-BE49-F238E27FC236}">
                <a16:creationId xmlns:a16="http://schemas.microsoft.com/office/drawing/2014/main" id="{98555516-9212-4D4C-94FC-7FB4BE35D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037E50-1666-496D-B143-E736872A253F}"/>
              </a:ext>
            </a:extLst>
          </p:cNvPr>
          <p:cNvSpPr>
            <a:spLocks noGrp="1"/>
          </p:cNvSpPr>
          <p:nvPr>
            <p:ph type="sldNum" sz="quarter" idx="12"/>
          </p:nvPr>
        </p:nvSpPr>
        <p:spPr/>
        <p:txBody>
          <a:bodyPr/>
          <a:lstStyle/>
          <a:p>
            <a:fld id="{6C66A8EB-97BB-4EFA-8E86-D91415DAC739}" type="slidenum">
              <a:rPr lang="en-US" smtClean="0"/>
              <a:t>‹#›</a:t>
            </a:fld>
            <a:endParaRPr lang="en-US"/>
          </a:p>
        </p:txBody>
      </p:sp>
    </p:spTree>
    <p:extLst>
      <p:ext uri="{BB962C8B-B14F-4D97-AF65-F5344CB8AC3E}">
        <p14:creationId xmlns:p14="http://schemas.microsoft.com/office/powerpoint/2010/main" val="1304869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47FFE-A466-43A4-B1F6-969F2A8EBC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60A964-89BA-4A4C-8B4D-4B006FED74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45C088-9D41-4B5B-BAB8-CCD3A0425F74}"/>
              </a:ext>
            </a:extLst>
          </p:cNvPr>
          <p:cNvSpPr>
            <a:spLocks noGrp="1"/>
          </p:cNvSpPr>
          <p:nvPr>
            <p:ph type="dt" sz="half" idx="10"/>
          </p:nvPr>
        </p:nvSpPr>
        <p:spPr/>
        <p:txBody>
          <a:bodyPr/>
          <a:lstStyle/>
          <a:p>
            <a:fld id="{735DD939-1E42-45C5-AAC7-44CB96125937}" type="datetimeFigureOut">
              <a:rPr lang="en-US" smtClean="0"/>
              <a:t>10/28/2021</a:t>
            </a:fld>
            <a:endParaRPr lang="en-US"/>
          </a:p>
        </p:txBody>
      </p:sp>
      <p:sp>
        <p:nvSpPr>
          <p:cNvPr id="5" name="Footer Placeholder 4">
            <a:extLst>
              <a:ext uri="{FF2B5EF4-FFF2-40B4-BE49-F238E27FC236}">
                <a16:creationId xmlns:a16="http://schemas.microsoft.com/office/drawing/2014/main" id="{CCEF6956-5E1E-4D4E-91A6-998BE8AF4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068A32-4627-4DEF-AB20-9E63CB1E99C9}"/>
              </a:ext>
            </a:extLst>
          </p:cNvPr>
          <p:cNvSpPr>
            <a:spLocks noGrp="1"/>
          </p:cNvSpPr>
          <p:nvPr>
            <p:ph type="sldNum" sz="quarter" idx="12"/>
          </p:nvPr>
        </p:nvSpPr>
        <p:spPr/>
        <p:txBody>
          <a:bodyPr/>
          <a:lstStyle/>
          <a:p>
            <a:fld id="{6C66A8EB-97BB-4EFA-8E86-D91415DAC739}" type="slidenum">
              <a:rPr lang="en-US" smtClean="0"/>
              <a:t>‹#›</a:t>
            </a:fld>
            <a:endParaRPr lang="en-US"/>
          </a:p>
        </p:txBody>
      </p:sp>
    </p:spTree>
    <p:extLst>
      <p:ext uri="{BB962C8B-B14F-4D97-AF65-F5344CB8AC3E}">
        <p14:creationId xmlns:p14="http://schemas.microsoft.com/office/powerpoint/2010/main" val="3690204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69610-2AC9-4297-ACEE-0AD93D7960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0EADF9-675D-466D-B516-6C430D2E79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59B768-1216-483F-BAA4-711C542CA8CE}"/>
              </a:ext>
            </a:extLst>
          </p:cNvPr>
          <p:cNvSpPr>
            <a:spLocks noGrp="1"/>
          </p:cNvSpPr>
          <p:nvPr>
            <p:ph type="dt" sz="half" idx="10"/>
          </p:nvPr>
        </p:nvSpPr>
        <p:spPr/>
        <p:txBody>
          <a:bodyPr/>
          <a:lstStyle/>
          <a:p>
            <a:fld id="{735DD939-1E42-45C5-AAC7-44CB96125937}" type="datetimeFigureOut">
              <a:rPr lang="en-US" smtClean="0"/>
              <a:t>10/28/2021</a:t>
            </a:fld>
            <a:endParaRPr lang="en-US"/>
          </a:p>
        </p:txBody>
      </p:sp>
      <p:sp>
        <p:nvSpPr>
          <p:cNvPr id="5" name="Footer Placeholder 4">
            <a:extLst>
              <a:ext uri="{FF2B5EF4-FFF2-40B4-BE49-F238E27FC236}">
                <a16:creationId xmlns:a16="http://schemas.microsoft.com/office/drawing/2014/main" id="{EDE2E05E-703C-4F95-945B-F494FAA424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8B942-7A61-47E1-A36D-A93F4FFF008C}"/>
              </a:ext>
            </a:extLst>
          </p:cNvPr>
          <p:cNvSpPr>
            <a:spLocks noGrp="1"/>
          </p:cNvSpPr>
          <p:nvPr>
            <p:ph type="sldNum" sz="quarter" idx="12"/>
          </p:nvPr>
        </p:nvSpPr>
        <p:spPr/>
        <p:txBody>
          <a:bodyPr/>
          <a:lstStyle/>
          <a:p>
            <a:fld id="{6C66A8EB-97BB-4EFA-8E86-D91415DAC739}" type="slidenum">
              <a:rPr lang="en-US" smtClean="0"/>
              <a:t>‹#›</a:t>
            </a:fld>
            <a:endParaRPr lang="en-US"/>
          </a:p>
        </p:txBody>
      </p:sp>
    </p:spTree>
    <p:extLst>
      <p:ext uri="{BB962C8B-B14F-4D97-AF65-F5344CB8AC3E}">
        <p14:creationId xmlns:p14="http://schemas.microsoft.com/office/powerpoint/2010/main" val="3757079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C0C3-F0FB-459D-9F62-BE42DB5F3D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8E5B5B-11B2-4A7F-A6BC-9DA8128B91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AAE4EC-786B-4DB8-873E-E33215F49802}"/>
              </a:ext>
            </a:extLst>
          </p:cNvPr>
          <p:cNvSpPr>
            <a:spLocks noGrp="1"/>
          </p:cNvSpPr>
          <p:nvPr>
            <p:ph type="dt" sz="half" idx="10"/>
          </p:nvPr>
        </p:nvSpPr>
        <p:spPr/>
        <p:txBody>
          <a:bodyPr/>
          <a:lstStyle/>
          <a:p>
            <a:fld id="{735DD939-1E42-45C5-AAC7-44CB96125937}" type="datetimeFigureOut">
              <a:rPr lang="en-US" smtClean="0"/>
              <a:t>10/28/2021</a:t>
            </a:fld>
            <a:endParaRPr lang="en-US"/>
          </a:p>
        </p:txBody>
      </p:sp>
      <p:sp>
        <p:nvSpPr>
          <p:cNvPr id="5" name="Footer Placeholder 4">
            <a:extLst>
              <a:ext uri="{FF2B5EF4-FFF2-40B4-BE49-F238E27FC236}">
                <a16:creationId xmlns:a16="http://schemas.microsoft.com/office/drawing/2014/main" id="{4C03FE04-FE4E-4F2F-978B-BB579303BF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45E716-41D6-4F71-B3D4-6C6563265A0A}"/>
              </a:ext>
            </a:extLst>
          </p:cNvPr>
          <p:cNvSpPr>
            <a:spLocks noGrp="1"/>
          </p:cNvSpPr>
          <p:nvPr>
            <p:ph type="sldNum" sz="quarter" idx="12"/>
          </p:nvPr>
        </p:nvSpPr>
        <p:spPr/>
        <p:txBody>
          <a:bodyPr/>
          <a:lstStyle/>
          <a:p>
            <a:fld id="{6C66A8EB-97BB-4EFA-8E86-D91415DAC739}" type="slidenum">
              <a:rPr lang="en-US" smtClean="0"/>
              <a:t>‹#›</a:t>
            </a:fld>
            <a:endParaRPr lang="en-US"/>
          </a:p>
        </p:txBody>
      </p:sp>
    </p:spTree>
    <p:extLst>
      <p:ext uri="{BB962C8B-B14F-4D97-AF65-F5344CB8AC3E}">
        <p14:creationId xmlns:p14="http://schemas.microsoft.com/office/powerpoint/2010/main" val="175283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DBA73-0D50-4A6B-A120-36458BBDAB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FB781F-C7EA-42DE-8A28-8FCAE1D5CA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E12E9F-C0F1-4551-BDF4-F2AE014F0835}"/>
              </a:ext>
            </a:extLst>
          </p:cNvPr>
          <p:cNvSpPr>
            <a:spLocks noGrp="1"/>
          </p:cNvSpPr>
          <p:nvPr>
            <p:ph type="dt" sz="half" idx="10"/>
          </p:nvPr>
        </p:nvSpPr>
        <p:spPr/>
        <p:txBody>
          <a:bodyPr/>
          <a:lstStyle/>
          <a:p>
            <a:fld id="{735DD939-1E42-45C5-AAC7-44CB96125937}" type="datetimeFigureOut">
              <a:rPr lang="en-US" smtClean="0"/>
              <a:t>10/28/2021</a:t>
            </a:fld>
            <a:endParaRPr lang="en-US"/>
          </a:p>
        </p:txBody>
      </p:sp>
      <p:sp>
        <p:nvSpPr>
          <p:cNvPr id="5" name="Footer Placeholder 4">
            <a:extLst>
              <a:ext uri="{FF2B5EF4-FFF2-40B4-BE49-F238E27FC236}">
                <a16:creationId xmlns:a16="http://schemas.microsoft.com/office/drawing/2014/main" id="{693976EA-D6BD-4BE9-9F7F-D9DD22F39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267E37-9794-4C39-BEE9-723398099629}"/>
              </a:ext>
            </a:extLst>
          </p:cNvPr>
          <p:cNvSpPr>
            <a:spLocks noGrp="1"/>
          </p:cNvSpPr>
          <p:nvPr>
            <p:ph type="sldNum" sz="quarter" idx="12"/>
          </p:nvPr>
        </p:nvSpPr>
        <p:spPr/>
        <p:txBody>
          <a:bodyPr/>
          <a:lstStyle/>
          <a:p>
            <a:fld id="{6C66A8EB-97BB-4EFA-8E86-D91415DAC739}" type="slidenum">
              <a:rPr lang="en-US" smtClean="0"/>
              <a:t>‹#›</a:t>
            </a:fld>
            <a:endParaRPr lang="en-US"/>
          </a:p>
        </p:txBody>
      </p:sp>
    </p:spTree>
    <p:extLst>
      <p:ext uri="{BB962C8B-B14F-4D97-AF65-F5344CB8AC3E}">
        <p14:creationId xmlns:p14="http://schemas.microsoft.com/office/powerpoint/2010/main" val="4262756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13C91-E060-46FE-8478-4481650CD2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3FD342-9A53-4F7F-90AE-3B857C1BCF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E4525C-195E-4A53-A3EC-606358D1F1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54D6A6-C8FC-48BE-8C61-124F789A7655}"/>
              </a:ext>
            </a:extLst>
          </p:cNvPr>
          <p:cNvSpPr>
            <a:spLocks noGrp="1"/>
          </p:cNvSpPr>
          <p:nvPr>
            <p:ph type="dt" sz="half" idx="10"/>
          </p:nvPr>
        </p:nvSpPr>
        <p:spPr/>
        <p:txBody>
          <a:bodyPr/>
          <a:lstStyle/>
          <a:p>
            <a:fld id="{735DD939-1E42-45C5-AAC7-44CB96125937}" type="datetimeFigureOut">
              <a:rPr lang="en-US" smtClean="0"/>
              <a:t>10/28/2021</a:t>
            </a:fld>
            <a:endParaRPr lang="en-US"/>
          </a:p>
        </p:txBody>
      </p:sp>
      <p:sp>
        <p:nvSpPr>
          <p:cNvPr id="6" name="Footer Placeholder 5">
            <a:extLst>
              <a:ext uri="{FF2B5EF4-FFF2-40B4-BE49-F238E27FC236}">
                <a16:creationId xmlns:a16="http://schemas.microsoft.com/office/drawing/2014/main" id="{EE8E251A-01CA-465B-94F1-DC3E674C12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347DE5-B7DB-4EFB-8FB2-D07F8D112DF3}"/>
              </a:ext>
            </a:extLst>
          </p:cNvPr>
          <p:cNvSpPr>
            <a:spLocks noGrp="1"/>
          </p:cNvSpPr>
          <p:nvPr>
            <p:ph type="sldNum" sz="quarter" idx="12"/>
          </p:nvPr>
        </p:nvSpPr>
        <p:spPr/>
        <p:txBody>
          <a:bodyPr/>
          <a:lstStyle/>
          <a:p>
            <a:fld id="{6C66A8EB-97BB-4EFA-8E86-D91415DAC739}" type="slidenum">
              <a:rPr lang="en-US" smtClean="0"/>
              <a:t>‹#›</a:t>
            </a:fld>
            <a:endParaRPr lang="en-US"/>
          </a:p>
        </p:txBody>
      </p:sp>
    </p:spTree>
    <p:extLst>
      <p:ext uri="{BB962C8B-B14F-4D97-AF65-F5344CB8AC3E}">
        <p14:creationId xmlns:p14="http://schemas.microsoft.com/office/powerpoint/2010/main" val="4203741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078FE-78A2-40BB-99D3-7800926020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DEA406-C816-4C7A-A83B-029294AC34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F838A9-9F00-43AC-8F67-746FA3E57B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CEB45D-2378-4573-8FFE-FEFD59FD29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F97996-3328-45F8-9EF1-A668F709FB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489396-9852-42CF-8051-BDCF4A224B13}"/>
              </a:ext>
            </a:extLst>
          </p:cNvPr>
          <p:cNvSpPr>
            <a:spLocks noGrp="1"/>
          </p:cNvSpPr>
          <p:nvPr>
            <p:ph type="dt" sz="half" idx="10"/>
          </p:nvPr>
        </p:nvSpPr>
        <p:spPr/>
        <p:txBody>
          <a:bodyPr/>
          <a:lstStyle/>
          <a:p>
            <a:fld id="{735DD939-1E42-45C5-AAC7-44CB96125937}" type="datetimeFigureOut">
              <a:rPr lang="en-US" smtClean="0"/>
              <a:t>10/28/2021</a:t>
            </a:fld>
            <a:endParaRPr lang="en-US"/>
          </a:p>
        </p:txBody>
      </p:sp>
      <p:sp>
        <p:nvSpPr>
          <p:cNvPr id="8" name="Footer Placeholder 7">
            <a:extLst>
              <a:ext uri="{FF2B5EF4-FFF2-40B4-BE49-F238E27FC236}">
                <a16:creationId xmlns:a16="http://schemas.microsoft.com/office/drawing/2014/main" id="{6B44DBA3-543B-4EA9-9B8B-E7BBCF7DB9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CF6E5D-AA7B-4D31-8A5F-E6F39C9F4FE1}"/>
              </a:ext>
            </a:extLst>
          </p:cNvPr>
          <p:cNvSpPr>
            <a:spLocks noGrp="1"/>
          </p:cNvSpPr>
          <p:nvPr>
            <p:ph type="sldNum" sz="quarter" idx="12"/>
          </p:nvPr>
        </p:nvSpPr>
        <p:spPr/>
        <p:txBody>
          <a:bodyPr/>
          <a:lstStyle/>
          <a:p>
            <a:fld id="{6C66A8EB-97BB-4EFA-8E86-D91415DAC739}" type="slidenum">
              <a:rPr lang="en-US" smtClean="0"/>
              <a:t>‹#›</a:t>
            </a:fld>
            <a:endParaRPr lang="en-US"/>
          </a:p>
        </p:txBody>
      </p:sp>
    </p:spTree>
    <p:extLst>
      <p:ext uri="{BB962C8B-B14F-4D97-AF65-F5344CB8AC3E}">
        <p14:creationId xmlns:p14="http://schemas.microsoft.com/office/powerpoint/2010/main" val="100566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ED99E-B180-4343-97B2-228C93C7F8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36270C-2276-4B9C-AABD-53C2E49B7DF2}"/>
              </a:ext>
            </a:extLst>
          </p:cNvPr>
          <p:cNvSpPr>
            <a:spLocks noGrp="1"/>
          </p:cNvSpPr>
          <p:nvPr>
            <p:ph type="dt" sz="half" idx="10"/>
          </p:nvPr>
        </p:nvSpPr>
        <p:spPr/>
        <p:txBody>
          <a:bodyPr/>
          <a:lstStyle/>
          <a:p>
            <a:fld id="{735DD939-1E42-45C5-AAC7-44CB96125937}" type="datetimeFigureOut">
              <a:rPr lang="en-US" smtClean="0"/>
              <a:t>10/28/2021</a:t>
            </a:fld>
            <a:endParaRPr lang="en-US"/>
          </a:p>
        </p:txBody>
      </p:sp>
      <p:sp>
        <p:nvSpPr>
          <p:cNvPr id="4" name="Footer Placeholder 3">
            <a:extLst>
              <a:ext uri="{FF2B5EF4-FFF2-40B4-BE49-F238E27FC236}">
                <a16:creationId xmlns:a16="http://schemas.microsoft.com/office/drawing/2014/main" id="{6D09D9CE-DEC9-4986-8D3D-F3B7BAE1D6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573D27-3641-474A-BCCE-80FB0E93FD3A}"/>
              </a:ext>
            </a:extLst>
          </p:cNvPr>
          <p:cNvSpPr>
            <a:spLocks noGrp="1"/>
          </p:cNvSpPr>
          <p:nvPr>
            <p:ph type="sldNum" sz="quarter" idx="12"/>
          </p:nvPr>
        </p:nvSpPr>
        <p:spPr/>
        <p:txBody>
          <a:bodyPr/>
          <a:lstStyle/>
          <a:p>
            <a:fld id="{6C66A8EB-97BB-4EFA-8E86-D91415DAC739}" type="slidenum">
              <a:rPr lang="en-US" smtClean="0"/>
              <a:t>‹#›</a:t>
            </a:fld>
            <a:endParaRPr lang="en-US"/>
          </a:p>
        </p:txBody>
      </p:sp>
    </p:spTree>
    <p:extLst>
      <p:ext uri="{BB962C8B-B14F-4D97-AF65-F5344CB8AC3E}">
        <p14:creationId xmlns:p14="http://schemas.microsoft.com/office/powerpoint/2010/main" val="4032366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ACF919-FDDB-409C-B6A5-7891C344BF20}"/>
              </a:ext>
            </a:extLst>
          </p:cNvPr>
          <p:cNvSpPr>
            <a:spLocks noGrp="1"/>
          </p:cNvSpPr>
          <p:nvPr>
            <p:ph type="dt" sz="half" idx="10"/>
          </p:nvPr>
        </p:nvSpPr>
        <p:spPr/>
        <p:txBody>
          <a:bodyPr/>
          <a:lstStyle/>
          <a:p>
            <a:fld id="{735DD939-1E42-45C5-AAC7-44CB96125937}" type="datetimeFigureOut">
              <a:rPr lang="en-US" smtClean="0"/>
              <a:t>10/28/2021</a:t>
            </a:fld>
            <a:endParaRPr lang="en-US"/>
          </a:p>
        </p:txBody>
      </p:sp>
      <p:sp>
        <p:nvSpPr>
          <p:cNvPr id="3" name="Footer Placeholder 2">
            <a:extLst>
              <a:ext uri="{FF2B5EF4-FFF2-40B4-BE49-F238E27FC236}">
                <a16:creationId xmlns:a16="http://schemas.microsoft.com/office/drawing/2014/main" id="{D52B94F2-C561-4C0D-A551-06117069E9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B4DEA3-BE20-481D-8BEA-E18218654ED5}"/>
              </a:ext>
            </a:extLst>
          </p:cNvPr>
          <p:cNvSpPr>
            <a:spLocks noGrp="1"/>
          </p:cNvSpPr>
          <p:nvPr>
            <p:ph type="sldNum" sz="quarter" idx="12"/>
          </p:nvPr>
        </p:nvSpPr>
        <p:spPr/>
        <p:txBody>
          <a:bodyPr/>
          <a:lstStyle/>
          <a:p>
            <a:fld id="{6C66A8EB-97BB-4EFA-8E86-D91415DAC739}" type="slidenum">
              <a:rPr lang="en-US" smtClean="0"/>
              <a:t>‹#›</a:t>
            </a:fld>
            <a:endParaRPr lang="en-US"/>
          </a:p>
        </p:txBody>
      </p:sp>
    </p:spTree>
    <p:extLst>
      <p:ext uri="{BB962C8B-B14F-4D97-AF65-F5344CB8AC3E}">
        <p14:creationId xmlns:p14="http://schemas.microsoft.com/office/powerpoint/2010/main" val="3545940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F4929-61D9-477C-A336-D85C6AC873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E27DA9-EE6A-493E-BC82-3BE913CBD6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B62F1C-6BC8-4B15-AB91-8F19BF3FCA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70E037-68E0-4EA7-AC4A-160C2C8445EB}"/>
              </a:ext>
            </a:extLst>
          </p:cNvPr>
          <p:cNvSpPr>
            <a:spLocks noGrp="1"/>
          </p:cNvSpPr>
          <p:nvPr>
            <p:ph type="dt" sz="half" idx="10"/>
          </p:nvPr>
        </p:nvSpPr>
        <p:spPr/>
        <p:txBody>
          <a:bodyPr/>
          <a:lstStyle/>
          <a:p>
            <a:fld id="{735DD939-1E42-45C5-AAC7-44CB96125937}" type="datetimeFigureOut">
              <a:rPr lang="en-US" smtClean="0"/>
              <a:t>10/28/2021</a:t>
            </a:fld>
            <a:endParaRPr lang="en-US"/>
          </a:p>
        </p:txBody>
      </p:sp>
      <p:sp>
        <p:nvSpPr>
          <p:cNvPr id="6" name="Footer Placeholder 5">
            <a:extLst>
              <a:ext uri="{FF2B5EF4-FFF2-40B4-BE49-F238E27FC236}">
                <a16:creationId xmlns:a16="http://schemas.microsoft.com/office/drawing/2014/main" id="{0B544A15-1FF1-459C-8E29-3B12259ECA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7F5B11-5CF0-4E16-9BB0-311522F06F77}"/>
              </a:ext>
            </a:extLst>
          </p:cNvPr>
          <p:cNvSpPr>
            <a:spLocks noGrp="1"/>
          </p:cNvSpPr>
          <p:nvPr>
            <p:ph type="sldNum" sz="quarter" idx="12"/>
          </p:nvPr>
        </p:nvSpPr>
        <p:spPr/>
        <p:txBody>
          <a:bodyPr/>
          <a:lstStyle/>
          <a:p>
            <a:fld id="{6C66A8EB-97BB-4EFA-8E86-D91415DAC739}" type="slidenum">
              <a:rPr lang="en-US" smtClean="0"/>
              <a:t>‹#›</a:t>
            </a:fld>
            <a:endParaRPr lang="en-US"/>
          </a:p>
        </p:txBody>
      </p:sp>
    </p:spTree>
    <p:extLst>
      <p:ext uri="{BB962C8B-B14F-4D97-AF65-F5344CB8AC3E}">
        <p14:creationId xmlns:p14="http://schemas.microsoft.com/office/powerpoint/2010/main" val="1296107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000D-D9EA-4AEC-BC81-3EC7897D05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5ACC24-E54E-4A59-801B-2348BD3DD3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995039-EC1D-4203-B141-7B0EB06EA3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CA339E-DC7E-4E79-B2DC-2D31D49F56C6}"/>
              </a:ext>
            </a:extLst>
          </p:cNvPr>
          <p:cNvSpPr>
            <a:spLocks noGrp="1"/>
          </p:cNvSpPr>
          <p:nvPr>
            <p:ph type="dt" sz="half" idx="10"/>
          </p:nvPr>
        </p:nvSpPr>
        <p:spPr/>
        <p:txBody>
          <a:bodyPr/>
          <a:lstStyle/>
          <a:p>
            <a:fld id="{735DD939-1E42-45C5-AAC7-44CB96125937}" type="datetimeFigureOut">
              <a:rPr lang="en-US" smtClean="0"/>
              <a:t>10/28/2021</a:t>
            </a:fld>
            <a:endParaRPr lang="en-US"/>
          </a:p>
        </p:txBody>
      </p:sp>
      <p:sp>
        <p:nvSpPr>
          <p:cNvPr id="6" name="Footer Placeholder 5">
            <a:extLst>
              <a:ext uri="{FF2B5EF4-FFF2-40B4-BE49-F238E27FC236}">
                <a16:creationId xmlns:a16="http://schemas.microsoft.com/office/drawing/2014/main" id="{CFEEB79F-CF26-4B63-B88C-BB322F9F05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7F8ED3-2E85-4D57-AF71-397535A86EE1}"/>
              </a:ext>
            </a:extLst>
          </p:cNvPr>
          <p:cNvSpPr>
            <a:spLocks noGrp="1"/>
          </p:cNvSpPr>
          <p:nvPr>
            <p:ph type="sldNum" sz="quarter" idx="12"/>
          </p:nvPr>
        </p:nvSpPr>
        <p:spPr/>
        <p:txBody>
          <a:bodyPr/>
          <a:lstStyle/>
          <a:p>
            <a:fld id="{6C66A8EB-97BB-4EFA-8E86-D91415DAC739}" type="slidenum">
              <a:rPr lang="en-US" smtClean="0"/>
              <a:t>‹#›</a:t>
            </a:fld>
            <a:endParaRPr lang="en-US"/>
          </a:p>
        </p:txBody>
      </p:sp>
    </p:spTree>
    <p:extLst>
      <p:ext uri="{BB962C8B-B14F-4D97-AF65-F5344CB8AC3E}">
        <p14:creationId xmlns:p14="http://schemas.microsoft.com/office/powerpoint/2010/main" val="3839071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5B4D51-3E41-46B8-99B7-8689E75EC2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35BDE8-0B1F-49AB-A2BB-FD70C8380D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8871B5-FDD6-4E1F-8827-95F7C4A5B1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DD939-1E42-45C5-AAC7-44CB96125937}" type="datetimeFigureOut">
              <a:rPr lang="en-US" smtClean="0"/>
              <a:t>10/28/2021</a:t>
            </a:fld>
            <a:endParaRPr lang="en-US"/>
          </a:p>
        </p:txBody>
      </p:sp>
      <p:sp>
        <p:nvSpPr>
          <p:cNvPr id="5" name="Footer Placeholder 4">
            <a:extLst>
              <a:ext uri="{FF2B5EF4-FFF2-40B4-BE49-F238E27FC236}">
                <a16:creationId xmlns:a16="http://schemas.microsoft.com/office/drawing/2014/main" id="{1563E074-2438-4E1B-B0EE-43BAC591E7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3440C1-7C18-4834-81A8-3EDF82C5FB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6A8EB-97BB-4EFA-8E86-D91415DAC739}" type="slidenum">
              <a:rPr lang="en-US" smtClean="0"/>
              <a:t>‹#›</a:t>
            </a:fld>
            <a:endParaRPr lang="en-US"/>
          </a:p>
        </p:txBody>
      </p:sp>
    </p:spTree>
    <p:extLst>
      <p:ext uri="{BB962C8B-B14F-4D97-AF65-F5344CB8AC3E}">
        <p14:creationId xmlns:p14="http://schemas.microsoft.com/office/powerpoint/2010/main" val="3311666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4C8417-3A4C-4615-9F0B-1BEB5F9D4E7A}"/>
              </a:ext>
            </a:extLst>
          </p:cNvPr>
          <p:cNvSpPr>
            <a:spLocks noGrp="1"/>
          </p:cNvSpPr>
          <p:nvPr>
            <p:ph type="ctrTitle"/>
          </p:nvPr>
        </p:nvSpPr>
        <p:spPr>
          <a:xfrm>
            <a:off x="804672" y="962246"/>
            <a:ext cx="6437700" cy="894263"/>
          </a:xfrm>
        </p:spPr>
        <p:txBody>
          <a:bodyPr anchor="b">
            <a:normAutofit/>
          </a:bodyPr>
          <a:lstStyle/>
          <a:p>
            <a:pPr algn="l"/>
            <a:r>
              <a:rPr lang="en-US" sz="5400" dirty="0"/>
              <a:t>Agenda</a:t>
            </a:r>
          </a:p>
        </p:txBody>
      </p:sp>
      <p:sp>
        <p:nvSpPr>
          <p:cNvPr id="3" name="Subtitle 2">
            <a:extLst>
              <a:ext uri="{FF2B5EF4-FFF2-40B4-BE49-F238E27FC236}">
                <a16:creationId xmlns:a16="http://schemas.microsoft.com/office/drawing/2014/main" id="{FB0998CB-53EA-41D5-89C3-F447FB852155}"/>
              </a:ext>
            </a:extLst>
          </p:cNvPr>
          <p:cNvSpPr>
            <a:spLocks noGrp="1"/>
          </p:cNvSpPr>
          <p:nvPr>
            <p:ph type="subTitle" idx="1"/>
          </p:nvPr>
        </p:nvSpPr>
        <p:spPr>
          <a:xfrm>
            <a:off x="804671" y="1967346"/>
            <a:ext cx="6741437" cy="4165006"/>
          </a:xfrm>
        </p:spPr>
        <p:txBody>
          <a:bodyPr anchor="t">
            <a:normAutofit/>
          </a:bodyPr>
          <a:lstStyle/>
          <a:p>
            <a:pPr marL="342900" indent="-342900" algn="l">
              <a:buFont typeface="Wingdings" panose="05000000000000000000" pitchFamily="2" charset="2"/>
              <a:buChar char="§"/>
            </a:pPr>
            <a:r>
              <a:rPr lang="en-US" sz="2800" dirty="0">
                <a:solidFill>
                  <a:srgbClr val="00B0F0"/>
                </a:solidFill>
              </a:rPr>
              <a:t>Spark: review and new features:</a:t>
            </a:r>
          </a:p>
          <a:p>
            <a:pPr marL="800100" lvl="1" indent="-342900" algn="l">
              <a:buFont typeface="Wingdings" panose="05000000000000000000" pitchFamily="2" charset="2"/>
              <a:buChar char="§"/>
            </a:pPr>
            <a:r>
              <a:rPr lang="en-US" dirty="0"/>
              <a:t>Rdd vs Dataframe vs Dataset</a:t>
            </a:r>
          </a:p>
          <a:p>
            <a:pPr marL="342900" indent="-342900" algn="l">
              <a:buFont typeface="Wingdings" panose="05000000000000000000" pitchFamily="2" charset="2"/>
              <a:buChar char="§"/>
            </a:pPr>
            <a:r>
              <a:rPr lang="en-US" sz="2800" dirty="0">
                <a:solidFill>
                  <a:srgbClr val="00B0F0"/>
                </a:solidFill>
              </a:rPr>
              <a:t>Storage Types for Database:</a:t>
            </a:r>
          </a:p>
          <a:p>
            <a:pPr marL="800100" lvl="1" indent="-342900" algn="l">
              <a:buFont typeface="Wingdings" panose="05000000000000000000" pitchFamily="2" charset="2"/>
              <a:buChar char="§"/>
            </a:pPr>
            <a:r>
              <a:rPr lang="en-US" dirty="0"/>
              <a:t>Columnar storage</a:t>
            </a:r>
          </a:p>
          <a:p>
            <a:pPr marL="800100" lvl="1" indent="-342900" algn="l">
              <a:buFont typeface="Wingdings" panose="05000000000000000000" pitchFamily="2" charset="2"/>
              <a:buChar char="§"/>
            </a:pPr>
            <a:r>
              <a:rPr lang="en-US" dirty="0"/>
              <a:t>Row Storage</a:t>
            </a:r>
          </a:p>
          <a:p>
            <a:pPr marL="342900" indent="-342900" algn="l">
              <a:buFont typeface="Wingdings" panose="05000000000000000000" pitchFamily="2" charset="2"/>
              <a:buChar char="§"/>
            </a:pPr>
            <a:r>
              <a:rPr lang="en-US" sz="2800" dirty="0">
                <a:solidFill>
                  <a:srgbClr val="00B0F0"/>
                </a:solidFill>
              </a:rPr>
              <a:t>Amazon Redshift:</a:t>
            </a:r>
          </a:p>
          <a:p>
            <a:pPr marL="800100" lvl="1" indent="-342900" algn="l">
              <a:buFont typeface="Wingdings" panose="05000000000000000000" pitchFamily="2" charset="2"/>
              <a:buChar char="§"/>
            </a:pPr>
            <a:r>
              <a:rPr lang="en-US" sz="2400" dirty="0"/>
              <a:t>Use cases</a:t>
            </a:r>
          </a:p>
          <a:p>
            <a:pPr marL="800100" lvl="1" indent="-342900" algn="l">
              <a:buFont typeface="Wingdings" panose="05000000000000000000" pitchFamily="2" charset="2"/>
              <a:buChar char="§"/>
            </a:pPr>
            <a:r>
              <a:rPr lang="en-US" sz="2400" dirty="0"/>
              <a:t>Architecture</a:t>
            </a:r>
            <a:endParaRPr lang="en-US" sz="2800" dirty="0">
              <a:solidFill>
                <a:srgbClr val="00B0F0"/>
              </a:solidFill>
            </a:endParaRPr>
          </a:p>
          <a:p>
            <a:pPr marL="342900" indent="-342900" algn="l">
              <a:buFont typeface="Wingdings" panose="05000000000000000000" pitchFamily="2" charset="2"/>
              <a:buChar char="§"/>
            </a:pPr>
            <a:r>
              <a:rPr lang="en-US" sz="2800" dirty="0">
                <a:solidFill>
                  <a:srgbClr val="00B0F0"/>
                </a:solidFill>
              </a:rPr>
              <a:t>Q&amp;A</a:t>
            </a:r>
          </a:p>
          <a:p>
            <a:pPr marL="342900" indent="-342900" algn="l">
              <a:buFont typeface="Wingdings" panose="05000000000000000000" pitchFamily="2" charset="2"/>
              <a:buChar char="§"/>
            </a:pPr>
            <a:endParaRPr lang="en-US" sz="2800" dirty="0">
              <a:solidFill>
                <a:srgbClr val="00B0F0"/>
              </a:solidFill>
            </a:endParaRPr>
          </a:p>
          <a:p>
            <a:pPr lvl="1" algn="l"/>
            <a:endParaRPr lang="en-US" dirty="0"/>
          </a:p>
        </p:txBody>
      </p:sp>
    </p:spTree>
    <p:extLst>
      <p:ext uri="{BB962C8B-B14F-4D97-AF65-F5344CB8AC3E}">
        <p14:creationId xmlns:p14="http://schemas.microsoft.com/office/powerpoint/2010/main" val="337755952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4C8417-3A4C-4615-9F0B-1BEB5F9D4E7A}"/>
              </a:ext>
            </a:extLst>
          </p:cNvPr>
          <p:cNvSpPr>
            <a:spLocks noGrp="1"/>
          </p:cNvSpPr>
          <p:nvPr>
            <p:ph type="ctrTitle"/>
          </p:nvPr>
        </p:nvSpPr>
        <p:spPr>
          <a:xfrm>
            <a:off x="804672" y="962246"/>
            <a:ext cx="6437700" cy="894263"/>
          </a:xfrm>
        </p:spPr>
        <p:txBody>
          <a:bodyPr anchor="b">
            <a:noAutofit/>
          </a:bodyPr>
          <a:lstStyle/>
          <a:p>
            <a:pPr marL="342900" indent="-342900" algn="l">
              <a:buFont typeface="Wingdings" panose="05000000000000000000" pitchFamily="2" charset="2"/>
              <a:buChar char="§"/>
            </a:pPr>
            <a:r>
              <a:rPr lang="en-US" sz="3200" dirty="0">
                <a:solidFill>
                  <a:srgbClr val="00B0F0"/>
                </a:solidFill>
              </a:rPr>
              <a:t>Amazon Redshift:</a:t>
            </a:r>
          </a:p>
        </p:txBody>
      </p:sp>
      <p:sp>
        <p:nvSpPr>
          <p:cNvPr id="3" name="Subtitle 2">
            <a:extLst>
              <a:ext uri="{FF2B5EF4-FFF2-40B4-BE49-F238E27FC236}">
                <a16:creationId xmlns:a16="http://schemas.microsoft.com/office/drawing/2014/main" id="{FB0998CB-53EA-41D5-89C3-F447FB852155}"/>
              </a:ext>
            </a:extLst>
          </p:cNvPr>
          <p:cNvSpPr>
            <a:spLocks noGrp="1"/>
          </p:cNvSpPr>
          <p:nvPr>
            <p:ph type="subTitle" idx="1"/>
          </p:nvPr>
        </p:nvSpPr>
        <p:spPr>
          <a:xfrm>
            <a:off x="804671" y="1967346"/>
            <a:ext cx="6741437" cy="2907798"/>
          </a:xfrm>
        </p:spPr>
        <p:txBody>
          <a:bodyPr anchor="t">
            <a:normAutofit/>
          </a:bodyPr>
          <a:lstStyle/>
          <a:p>
            <a:pPr marL="800100" lvl="1" indent="-342900" algn="l">
              <a:buFont typeface="Wingdings" panose="05000000000000000000" pitchFamily="2" charset="2"/>
              <a:buChar char="§"/>
            </a:pPr>
            <a:r>
              <a:rPr lang="en-US" sz="1600" dirty="0">
                <a:solidFill>
                  <a:srgbClr val="00B0F0"/>
                </a:solidFill>
              </a:rPr>
              <a:t>What is AWS Redshift?</a:t>
            </a:r>
          </a:p>
          <a:p>
            <a:pPr lvl="1" algn="l"/>
            <a:r>
              <a:rPr lang="en-US" sz="1600" dirty="0"/>
              <a:t>	Redshift is an OLAP-style (Online Analytical Processing) column-	oriented database. Regular SQL queries can be used with Redshift. 	It’s used for fast delivery on queries made on a large database with 	exabytes of data.</a:t>
            </a:r>
          </a:p>
          <a:p>
            <a:pPr marL="800100" lvl="1" indent="-342900" algn="l">
              <a:buFont typeface="Wingdings" panose="05000000000000000000" pitchFamily="2" charset="2"/>
              <a:buChar char="§"/>
            </a:pPr>
            <a:endParaRPr lang="en-US" sz="1600" dirty="0"/>
          </a:p>
          <a:p>
            <a:pPr marL="800100" lvl="1" indent="-342900" algn="l">
              <a:buFont typeface="Wingdings" panose="05000000000000000000" pitchFamily="2" charset="2"/>
              <a:buChar char="§"/>
            </a:pPr>
            <a:r>
              <a:rPr lang="en-US" sz="1600" dirty="0">
                <a:solidFill>
                  <a:srgbClr val="00B0F0"/>
                </a:solidFill>
              </a:rPr>
              <a:t>Use Cases</a:t>
            </a:r>
          </a:p>
          <a:p>
            <a:pPr marL="1200150" lvl="2" indent="-285750" algn="l">
              <a:buFont typeface="Arial" panose="020B0604020202020204" pitchFamily="34" charset="0"/>
              <a:buChar char="•"/>
            </a:pPr>
            <a:r>
              <a:rPr lang="en-US" sz="1600" dirty="0"/>
              <a:t>Combining multiple data sources</a:t>
            </a:r>
          </a:p>
          <a:p>
            <a:pPr marL="1200150" lvl="2" indent="-285750" algn="l">
              <a:buFont typeface="Arial" panose="020B0604020202020204" pitchFamily="34" charset="0"/>
              <a:buChar char="•"/>
            </a:pPr>
            <a:r>
              <a:rPr lang="en-US" sz="1600" dirty="0"/>
              <a:t>Business intelligence</a:t>
            </a:r>
          </a:p>
          <a:p>
            <a:pPr marL="1200150" lvl="2" indent="-285750" algn="l">
              <a:buFont typeface="Arial" panose="020B0604020202020204" pitchFamily="34" charset="0"/>
              <a:buChar char="•"/>
            </a:pPr>
            <a:r>
              <a:rPr lang="en-US" sz="1600" dirty="0"/>
              <a:t>Log Analysis</a:t>
            </a:r>
          </a:p>
          <a:p>
            <a:pPr lvl="1" algn="l"/>
            <a:endParaRPr lang="en-US" sz="1600" dirty="0"/>
          </a:p>
          <a:p>
            <a:pPr lvl="1" algn="l"/>
            <a:endParaRPr lang="en-US" sz="1600" dirty="0"/>
          </a:p>
        </p:txBody>
      </p:sp>
    </p:spTree>
    <p:extLst>
      <p:ext uri="{BB962C8B-B14F-4D97-AF65-F5344CB8AC3E}">
        <p14:creationId xmlns:p14="http://schemas.microsoft.com/office/powerpoint/2010/main" val="360919142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4C8417-3A4C-4615-9F0B-1BEB5F9D4E7A}"/>
              </a:ext>
            </a:extLst>
          </p:cNvPr>
          <p:cNvSpPr>
            <a:spLocks noGrp="1"/>
          </p:cNvSpPr>
          <p:nvPr>
            <p:ph type="ctrTitle"/>
          </p:nvPr>
        </p:nvSpPr>
        <p:spPr>
          <a:xfrm>
            <a:off x="804672" y="962246"/>
            <a:ext cx="6437700" cy="894263"/>
          </a:xfrm>
        </p:spPr>
        <p:txBody>
          <a:bodyPr anchor="b">
            <a:noAutofit/>
          </a:bodyPr>
          <a:lstStyle/>
          <a:p>
            <a:pPr marL="342900" indent="-342900" algn="l">
              <a:buFont typeface="Wingdings" panose="05000000000000000000" pitchFamily="2" charset="2"/>
              <a:buChar char="§"/>
            </a:pPr>
            <a:r>
              <a:rPr lang="en-US" sz="3200" dirty="0">
                <a:solidFill>
                  <a:srgbClr val="00B0F0"/>
                </a:solidFill>
              </a:rPr>
              <a:t>Amazon Redshift Architecture</a:t>
            </a:r>
            <a:r>
              <a:rPr lang="en-US" sz="1100" dirty="0">
                <a:solidFill>
                  <a:srgbClr val="00B0F0"/>
                </a:solidFill>
              </a:rPr>
              <a:t> </a:t>
            </a:r>
            <a:r>
              <a:rPr lang="en-US" sz="3200" dirty="0">
                <a:solidFill>
                  <a:srgbClr val="00B0F0"/>
                </a:solidFill>
              </a:rPr>
              <a:t>:</a:t>
            </a:r>
          </a:p>
        </p:txBody>
      </p:sp>
      <p:sp>
        <p:nvSpPr>
          <p:cNvPr id="3" name="Subtitle 2">
            <a:extLst>
              <a:ext uri="{FF2B5EF4-FFF2-40B4-BE49-F238E27FC236}">
                <a16:creationId xmlns:a16="http://schemas.microsoft.com/office/drawing/2014/main" id="{FB0998CB-53EA-41D5-89C3-F447FB852155}"/>
              </a:ext>
            </a:extLst>
          </p:cNvPr>
          <p:cNvSpPr>
            <a:spLocks noGrp="1"/>
          </p:cNvSpPr>
          <p:nvPr>
            <p:ph type="subTitle" idx="1"/>
          </p:nvPr>
        </p:nvSpPr>
        <p:spPr>
          <a:xfrm>
            <a:off x="804671" y="1967346"/>
            <a:ext cx="8599388" cy="3928408"/>
          </a:xfrm>
        </p:spPr>
        <p:txBody>
          <a:bodyPr anchor="t">
            <a:normAutofit/>
          </a:bodyPr>
          <a:lstStyle/>
          <a:p>
            <a:pPr lvl="1" algn="l"/>
            <a:r>
              <a:rPr lang="en-US" sz="1800" dirty="0">
                <a:solidFill>
                  <a:srgbClr val="00B0F0"/>
                </a:solidFill>
              </a:rPr>
              <a:t>Client applications:</a:t>
            </a:r>
          </a:p>
          <a:p>
            <a:pPr lvl="1" algn="l"/>
            <a:r>
              <a:rPr lang="en-US" sz="1600" dirty="0"/>
              <a:t>	Amazon Redshift integrates with various data loading and ETL (extract, transform, and 	load) tools and business intelligence (BI) reporting, data mining, and analytics tools.</a:t>
            </a:r>
          </a:p>
          <a:p>
            <a:pPr lvl="1" algn="l"/>
            <a:r>
              <a:rPr lang="en-US" sz="1800" dirty="0">
                <a:solidFill>
                  <a:srgbClr val="00B0F0"/>
                </a:solidFill>
              </a:rPr>
              <a:t>Clusters:</a:t>
            </a:r>
          </a:p>
          <a:p>
            <a:pPr lvl="1" algn="l"/>
            <a:r>
              <a:rPr lang="en-US" sz="1800" dirty="0">
                <a:solidFill>
                  <a:srgbClr val="00B0F0"/>
                </a:solidFill>
              </a:rPr>
              <a:t>	</a:t>
            </a:r>
            <a:r>
              <a:rPr lang="en-US" sz="1600" dirty="0">
                <a:solidFill>
                  <a:schemeClr val="tx2"/>
                </a:solidFill>
              </a:rPr>
              <a:t>A cluster is composed of one or more compute nodes. If a cluster is provisioned with two 	or more compute nodes, an additional leader node coordinates the compute nodes and 	handles external communication. Your client application interacts directly only with the 	leader node.</a:t>
            </a:r>
          </a:p>
          <a:p>
            <a:pPr lvl="1" algn="l"/>
            <a:r>
              <a:rPr lang="en-US" sz="1800" dirty="0">
                <a:solidFill>
                  <a:srgbClr val="00B0F0"/>
                </a:solidFill>
              </a:rPr>
              <a:t>Leader node:</a:t>
            </a:r>
          </a:p>
          <a:p>
            <a:pPr lvl="1" algn="l"/>
            <a:r>
              <a:rPr lang="en-US" sz="1800" dirty="0">
                <a:solidFill>
                  <a:srgbClr val="00B0F0"/>
                </a:solidFill>
              </a:rPr>
              <a:t>	</a:t>
            </a:r>
            <a:r>
              <a:rPr lang="en-US" sz="1600" dirty="0"/>
              <a:t>The leader node manages communications with client programs and all communication 	with compute nodes. It parses and develops execution plans to carry out database 	operations, In particular, the series of steps necessary to obtain results for complex 	queries.</a:t>
            </a:r>
            <a:endParaRPr lang="en-US" sz="1800" dirty="0"/>
          </a:p>
        </p:txBody>
      </p:sp>
    </p:spTree>
    <p:extLst>
      <p:ext uri="{BB962C8B-B14F-4D97-AF65-F5344CB8AC3E}">
        <p14:creationId xmlns:p14="http://schemas.microsoft.com/office/powerpoint/2010/main" val="179206736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4C8417-3A4C-4615-9F0B-1BEB5F9D4E7A}"/>
              </a:ext>
            </a:extLst>
          </p:cNvPr>
          <p:cNvSpPr>
            <a:spLocks noGrp="1"/>
          </p:cNvSpPr>
          <p:nvPr>
            <p:ph type="ctrTitle"/>
          </p:nvPr>
        </p:nvSpPr>
        <p:spPr>
          <a:xfrm>
            <a:off x="804672" y="962246"/>
            <a:ext cx="6437700" cy="894263"/>
          </a:xfrm>
        </p:spPr>
        <p:txBody>
          <a:bodyPr anchor="b">
            <a:noAutofit/>
          </a:bodyPr>
          <a:lstStyle/>
          <a:p>
            <a:pPr marL="342900" indent="-342900" algn="l">
              <a:buFont typeface="Wingdings" panose="05000000000000000000" pitchFamily="2" charset="2"/>
              <a:buChar char="§"/>
            </a:pPr>
            <a:r>
              <a:rPr lang="en-US" sz="3200" dirty="0">
                <a:solidFill>
                  <a:srgbClr val="00B0F0"/>
                </a:solidFill>
              </a:rPr>
              <a:t>Amazon Redshift Architecture</a:t>
            </a:r>
            <a:r>
              <a:rPr lang="en-US" sz="1100" dirty="0">
                <a:solidFill>
                  <a:srgbClr val="00B0F0"/>
                </a:solidFill>
              </a:rPr>
              <a:t> </a:t>
            </a:r>
            <a:r>
              <a:rPr lang="en-US" sz="3200" dirty="0">
                <a:solidFill>
                  <a:srgbClr val="00B0F0"/>
                </a:solidFill>
              </a:rPr>
              <a:t>:</a:t>
            </a:r>
          </a:p>
        </p:txBody>
      </p:sp>
      <p:sp>
        <p:nvSpPr>
          <p:cNvPr id="3" name="Subtitle 2">
            <a:extLst>
              <a:ext uri="{FF2B5EF4-FFF2-40B4-BE49-F238E27FC236}">
                <a16:creationId xmlns:a16="http://schemas.microsoft.com/office/drawing/2014/main" id="{FB0998CB-53EA-41D5-89C3-F447FB852155}"/>
              </a:ext>
            </a:extLst>
          </p:cNvPr>
          <p:cNvSpPr>
            <a:spLocks noGrp="1"/>
          </p:cNvSpPr>
          <p:nvPr>
            <p:ph type="subTitle" idx="1"/>
          </p:nvPr>
        </p:nvSpPr>
        <p:spPr>
          <a:xfrm>
            <a:off x="804671" y="1967346"/>
            <a:ext cx="8599388" cy="3928408"/>
          </a:xfrm>
        </p:spPr>
        <p:txBody>
          <a:bodyPr anchor="t">
            <a:normAutofit/>
          </a:bodyPr>
          <a:lstStyle/>
          <a:p>
            <a:pPr lvl="1" algn="l"/>
            <a:r>
              <a:rPr lang="en-US" sz="1800" dirty="0">
                <a:solidFill>
                  <a:srgbClr val="00B0F0"/>
                </a:solidFill>
              </a:rPr>
              <a:t>Compute nodes:</a:t>
            </a:r>
          </a:p>
          <a:p>
            <a:pPr lvl="1" algn="l"/>
            <a:r>
              <a:rPr lang="en-US" sz="1600" dirty="0"/>
              <a:t>	The leader node compiles code for individual elements of the execution plan and assigns 	the code to individual compute nodes. The compute nodes execute the compiled code and 	send intermediate results back to the leader node for final aggregation.</a:t>
            </a:r>
          </a:p>
          <a:p>
            <a:pPr lvl="1" algn="l"/>
            <a:r>
              <a:rPr lang="en-US" sz="1800" dirty="0">
                <a:solidFill>
                  <a:srgbClr val="00B0F0"/>
                </a:solidFill>
              </a:rPr>
              <a:t>Node slices:</a:t>
            </a:r>
          </a:p>
          <a:p>
            <a:pPr lvl="1" algn="l"/>
            <a:r>
              <a:rPr lang="en-US" sz="1800" dirty="0">
                <a:solidFill>
                  <a:srgbClr val="00B0F0"/>
                </a:solidFill>
              </a:rPr>
              <a:t>	</a:t>
            </a:r>
            <a:r>
              <a:rPr lang="en-US" sz="1600" dirty="0"/>
              <a:t>A compute node is partitioned into slices. Each slice is allocated a portion of the node’s 	memory and disk space, where it processes a portion of the workload assigned to the 	node. The leader node manages distributing data to the slices and apportions the 	workload for any queries or other database operations to the slices. The slices then work 	in parallel to complete the operation.</a:t>
            </a:r>
          </a:p>
          <a:p>
            <a:pPr lvl="1" algn="l"/>
            <a:endParaRPr lang="en-US" sz="1800" dirty="0"/>
          </a:p>
        </p:txBody>
      </p:sp>
    </p:spTree>
    <p:extLst>
      <p:ext uri="{BB962C8B-B14F-4D97-AF65-F5344CB8AC3E}">
        <p14:creationId xmlns:p14="http://schemas.microsoft.com/office/powerpoint/2010/main" val="396733339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4C8417-3A4C-4615-9F0B-1BEB5F9D4E7A}"/>
              </a:ext>
            </a:extLst>
          </p:cNvPr>
          <p:cNvSpPr>
            <a:spLocks noGrp="1"/>
          </p:cNvSpPr>
          <p:nvPr>
            <p:ph type="ctrTitle"/>
          </p:nvPr>
        </p:nvSpPr>
        <p:spPr>
          <a:xfrm>
            <a:off x="804672" y="962246"/>
            <a:ext cx="6437700" cy="894263"/>
          </a:xfrm>
        </p:spPr>
        <p:txBody>
          <a:bodyPr anchor="b">
            <a:noAutofit/>
          </a:bodyPr>
          <a:lstStyle/>
          <a:p>
            <a:pPr marL="342900" indent="-342900" algn="l">
              <a:buFont typeface="Wingdings" panose="05000000000000000000" pitchFamily="2" charset="2"/>
              <a:buChar char="§"/>
            </a:pPr>
            <a:r>
              <a:rPr lang="en-US" sz="3200" dirty="0">
                <a:solidFill>
                  <a:srgbClr val="00B0F0"/>
                </a:solidFill>
              </a:rPr>
              <a:t>Amazon Redshift Architecture</a:t>
            </a:r>
            <a:r>
              <a:rPr lang="en-US" sz="1100" dirty="0">
                <a:solidFill>
                  <a:srgbClr val="00B0F0"/>
                </a:solidFill>
              </a:rPr>
              <a:t> </a:t>
            </a:r>
            <a:r>
              <a:rPr lang="en-US" sz="3200" dirty="0">
                <a:solidFill>
                  <a:srgbClr val="00B0F0"/>
                </a:solidFill>
              </a:rPr>
              <a:t>:</a:t>
            </a:r>
          </a:p>
        </p:txBody>
      </p:sp>
      <p:sp>
        <p:nvSpPr>
          <p:cNvPr id="3" name="Subtitle 2">
            <a:extLst>
              <a:ext uri="{FF2B5EF4-FFF2-40B4-BE49-F238E27FC236}">
                <a16:creationId xmlns:a16="http://schemas.microsoft.com/office/drawing/2014/main" id="{FB0998CB-53EA-41D5-89C3-F447FB852155}"/>
              </a:ext>
            </a:extLst>
          </p:cNvPr>
          <p:cNvSpPr>
            <a:spLocks noGrp="1"/>
          </p:cNvSpPr>
          <p:nvPr>
            <p:ph type="subTitle" idx="1"/>
          </p:nvPr>
        </p:nvSpPr>
        <p:spPr>
          <a:xfrm>
            <a:off x="804671" y="1967346"/>
            <a:ext cx="8599388" cy="3928408"/>
          </a:xfrm>
        </p:spPr>
        <p:txBody>
          <a:bodyPr anchor="t">
            <a:normAutofit/>
          </a:bodyPr>
          <a:lstStyle/>
          <a:p>
            <a:pPr lvl="1" algn="l"/>
            <a:r>
              <a:rPr lang="en-US" sz="1800" dirty="0">
                <a:solidFill>
                  <a:srgbClr val="00B0F0"/>
                </a:solidFill>
              </a:rPr>
              <a:t>Internal network:</a:t>
            </a:r>
          </a:p>
          <a:p>
            <a:pPr lvl="1" algn="l"/>
            <a:r>
              <a:rPr lang="en-US" sz="1600" dirty="0"/>
              <a:t>	Amazon Redshift takes advantage of high-bandwidth connections, close proximity, and 	custom communication protocols to provide private, very high-speed network 	communication between the leader node and compute nodes.</a:t>
            </a:r>
            <a:r>
              <a:rPr lang="en-US" dirty="0">
                <a:solidFill>
                  <a:srgbClr val="00B0F0"/>
                </a:solidFill>
              </a:rPr>
              <a:t>	</a:t>
            </a:r>
          </a:p>
          <a:p>
            <a:pPr lvl="1" algn="l"/>
            <a:r>
              <a:rPr lang="en-US" sz="1800" dirty="0">
                <a:solidFill>
                  <a:srgbClr val="00B0F0"/>
                </a:solidFill>
              </a:rPr>
              <a:t>Databases:</a:t>
            </a:r>
          </a:p>
          <a:p>
            <a:pPr lvl="1" algn="l"/>
            <a:r>
              <a:rPr lang="en-US" sz="1800" dirty="0">
                <a:solidFill>
                  <a:srgbClr val="00B0F0"/>
                </a:solidFill>
              </a:rPr>
              <a:t>	</a:t>
            </a:r>
            <a:r>
              <a:rPr lang="en-US" sz="1600" dirty="0"/>
              <a:t>A cluster contains one or more databases. User data is stored on the compute nodes. Your 	SQL client communicates with the leader node, which in turn coordinates query execution 	with the compute nodes.</a:t>
            </a:r>
            <a:endParaRPr lang="en-US" dirty="0"/>
          </a:p>
        </p:txBody>
      </p:sp>
    </p:spTree>
    <p:extLst>
      <p:ext uri="{BB962C8B-B14F-4D97-AF65-F5344CB8AC3E}">
        <p14:creationId xmlns:p14="http://schemas.microsoft.com/office/powerpoint/2010/main" val="355110642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4C8417-3A4C-4615-9F0B-1BEB5F9D4E7A}"/>
              </a:ext>
            </a:extLst>
          </p:cNvPr>
          <p:cNvSpPr>
            <a:spLocks noGrp="1"/>
          </p:cNvSpPr>
          <p:nvPr>
            <p:ph type="ctrTitle"/>
          </p:nvPr>
        </p:nvSpPr>
        <p:spPr>
          <a:xfrm>
            <a:off x="804672" y="962246"/>
            <a:ext cx="6437700" cy="894263"/>
          </a:xfrm>
        </p:spPr>
        <p:txBody>
          <a:bodyPr anchor="b">
            <a:noAutofit/>
          </a:bodyPr>
          <a:lstStyle/>
          <a:p>
            <a:pPr marL="342900" indent="-342900" algn="l">
              <a:buFont typeface="Wingdings" panose="05000000000000000000" pitchFamily="2" charset="2"/>
              <a:buChar char="§"/>
            </a:pPr>
            <a:r>
              <a:rPr lang="en-US" sz="3200" dirty="0">
                <a:solidFill>
                  <a:srgbClr val="00B0F0"/>
                </a:solidFill>
              </a:rPr>
              <a:t>Contact me</a:t>
            </a:r>
          </a:p>
        </p:txBody>
      </p:sp>
      <p:sp>
        <p:nvSpPr>
          <p:cNvPr id="3" name="Subtitle 2">
            <a:extLst>
              <a:ext uri="{FF2B5EF4-FFF2-40B4-BE49-F238E27FC236}">
                <a16:creationId xmlns:a16="http://schemas.microsoft.com/office/drawing/2014/main" id="{FB0998CB-53EA-41D5-89C3-F447FB852155}"/>
              </a:ext>
            </a:extLst>
          </p:cNvPr>
          <p:cNvSpPr>
            <a:spLocks noGrp="1"/>
          </p:cNvSpPr>
          <p:nvPr>
            <p:ph type="subTitle" idx="1"/>
          </p:nvPr>
        </p:nvSpPr>
        <p:spPr>
          <a:xfrm>
            <a:off x="804671" y="1967346"/>
            <a:ext cx="8599388" cy="3928408"/>
          </a:xfrm>
        </p:spPr>
        <p:txBody>
          <a:bodyPr anchor="t">
            <a:normAutofit/>
          </a:bodyPr>
          <a:lstStyle/>
          <a:p>
            <a:pPr lvl="1" algn="l"/>
            <a:r>
              <a:rPr lang="en-US" sz="3200" dirty="0"/>
              <a:t>Linkedin.com/in/</a:t>
            </a:r>
            <a:r>
              <a:rPr lang="en-US" sz="3200" dirty="0" err="1"/>
              <a:t>ahmad-sahl</a:t>
            </a:r>
            <a:endParaRPr lang="en-US" sz="3200" dirty="0"/>
          </a:p>
        </p:txBody>
      </p:sp>
    </p:spTree>
    <p:extLst>
      <p:ext uri="{BB962C8B-B14F-4D97-AF65-F5344CB8AC3E}">
        <p14:creationId xmlns:p14="http://schemas.microsoft.com/office/powerpoint/2010/main" val="118511682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4C8417-3A4C-4615-9F0B-1BEB5F9D4E7A}"/>
              </a:ext>
            </a:extLst>
          </p:cNvPr>
          <p:cNvSpPr>
            <a:spLocks noGrp="1"/>
          </p:cNvSpPr>
          <p:nvPr>
            <p:ph type="ctrTitle"/>
          </p:nvPr>
        </p:nvSpPr>
        <p:spPr>
          <a:xfrm>
            <a:off x="804672" y="962246"/>
            <a:ext cx="6437700" cy="1453783"/>
          </a:xfrm>
        </p:spPr>
        <p:txBody>
          <a:bodyPr anchor="b">
            <a:noAutofit/>
          </a:bodyPr>
          <a:lstStyle/>
          <a:p>
            <a:pPr algn="l"/>
            <a:r>
              <a:rPr lang="en-US" sz="3200" dirty="0">
                <a:solidFill>
                  <a:srgbClr val="00B0F0"/>
                </a:solidFill>
              </a:rPr>
              <a:t>Spark: review and new features</a:t>
            </a:r>
            <a:br>
              <a:rPr lang="en-US" sz="3200" dirty="0">
                <a:solidFill>
                  <a:srgbClr val="00B0F0"/>
                </a:solidFill>
              </a:rPr>
            </a:br>
            <a:r>
              <a:rPr lang="en-US" sz="3200" dirty="0">
                <a:solidFill>
                  <a:srgbClr val="00B0F0"/>
                </a:solidFill>
              </a:rPr>
              <a:t>	  </a:t>
            </a:r>
            <a:r>
              <a:rPr lang="en-US" sz="2400" dirty="0"/>
              <a:t>Rdd vs Dataframe vs Dataset</a:t>
            </a:r>
            <a:br>
              <a:rPr lang="en-US" sz="1050" dirty="0"/>
            </a:br>
            <a:endParaRPr lang="en-US" sz="3200" dirty="0">
              <a:solidFill>
                <a:srgbClr val="00B0F0"/>
              </a:solidFill>
            </a:endParaRPr>
          </a:p>
        </p:txBody>
      </p:sp>
      <p:sp>
        <p:nvSpPr>
          <p:cNvPr id="3" name="Subtitle 2">
            <a:extLst>
              <a:ext uri="{FF2B5EF4-FFF2-40B4-BE49-F238E27FC236}">
                <a16:creationId xmlns:a16="http://schemas.microsoft.com/office/drawing/2014/main" id="{FB0998CB-53EA-41D5-89C3-F447FB852155}"/>
              </a:ext>
            </a:extLst>
          </p:cNvPr>
          <p:cNvSpPr>
            <a:spLocks noGrp="1"/>
          </p:cNvSpPr>
          <p:nvPr>
            <p:ph type="subTitle" idx="1"/>
          </p:nvPr>
        </p:nvSpPr>
        <p:spPr>
          <a:xfrm>
            <a:off x="804672" y="2227405"/>
            <a:ext cx="10017127" cy="3928408"/>
          </a:xfrm>
        </p:spPr>
        <p:txBody>
          <a:bodyPr anchor="t">
            <a:normAutofit/>
          </a:bodyPr>
          <a:lstStyle/>
          <a:p>
            <a:pPr lvl="1" algn="l"/>
            <a:r>
              <a:rPr lang="en-US" sz="1800" dirty="0">
                <a:solidFill>
                  <a:srgbClr val="00B0F0"/>
                </a:solidFill>
              </a:rPr>
              <a:t>Spark Release:</a:t>
            </a:r>
          </a:p>
          <a:p>
            <a:pPr marL="800100" lvl="1" indent="-342900" algn="l">
              <a:buFont typeface="+mj-lt"/>
              <a:buAutoNum type="arabicPeriod"/>
            </a:pPr>
            <a:r>
              <a:rPr lang="en-US" sz="1800" dirty="0">
                <a:solidFill>
                  <a:srgbClr val="00B0F0"/>
                </a:solidFill>
              </a:rPr>
              <a:t>RDD</a:t>
            </a:r>
            <a:r>
              <a:rPr lang="en-US" sz="1800" dirty="0"/>
              <a:t> – The RDD APIs have been on Spark since the 1.0 release.</a:t>
            </a:r>
          </a:p>
          <a:p>
            <a:pPr marL="800100" lvl="1" indent="-342900" algn="l">
              <a:buFont typeface="+mj-lt"/>
              <a:buAutoNum type="arabicPeriod"/>
            </a:pPr>
            <a:r>
              <a:rPr lang="en-US" sz="1800" dirty="0">
                <a:solidFill>
                  <a:srgbClr val="00B0F0"/>
                </a:solidFill>
              </a:rPr>
              <a:t>DataFrames</a:t>
            </a:r>
            <a:r>
              <a:rPr lang="en-US" sz="1800" dirty="0"/>
              <a:t> – Spark introduced DataFrames in Spark 1.3 release.</a:t>
            </a:r>
          </a:p>
          <a:p>
            <a:pPr marL="800100" lvl="1" indent="-342900" algn="l">
              <a:buFont typeface="+mj-lt"/>
              <a:buAutoNum type="arabicPeriod"/>
            </a:pPr>
            <a:r>
              <a:rPr lang="en-US" sz="1800" dirty="0">
                <a:solidFill>
                  <a:srgbClr val="00B0F0"/>
                </a:solidFill>
              </a:rPr>
              <a:t>DataSet</a:t>
            </a:r>
            <a:r>
              <a:rPr lang="en-US" sz="1800" dirty="0"/>
              <a:t> – Spark introduced Dataset in Spark 1.6 release.</a:t>
            </a:r>
          </a:p>
        </p:txBody>
      </p:sp>
    </p:spTree>
    <p:extLst>
      <p:ext uri="{BB962C8B-B14F-4D97-AF65-F5344CB8AC3E}">
        <p14:creationId xmlns:p14="http://schemas.microsoft.com/office/powerpoint/2010/main" val="306325523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4C8417-3A4C-4615-9F0B-1BEB5F9D4E7A}"/>
              </a:ext>
            </a:extLst>
          </p:cNvPr>
          <p:cNvSpPr>
            <a:spLocks noGrp="1"/>
          </p:cNvSpPr>
          <p:nvPr>
            <p:ph type="ctrTitle"/>
          </p:nvPr>
        </p:nvSpPr>
        <p:spPr>
          <a:xfrm>
            <a:off x="804672" y="962246"/>
            <a:ext cx="6437700" cy="1453783"/>
          </a:xfrm>
        </p:spPr>
        <p:txBody>
          <a:bodyPr anchor="b">
            <a:noAutofit/>
          </a:bodyPr>
          <a:lstStyle/>
          <a:p>
            <a:pPr algn="l"/>
            <a:r>
              <a:rPr lang="en-US" sz="3200" dirty="0">
                <a:solidFill>
                  <a:srgbClr val="00B0F0"/>
                </a:solidFill>
              </a:rPr>
              <a:t>Spark: review and new features</a:t>
            </a:r>
            <a:br>
              <a:rPr lang="en-US" sz="3200" dirty="0">
                <a:solidFill>
                  <a:srgbClr val="00B0F0"/>
                </a:solidFill>
              </a:rPr>
            </a:br>
            <a:r>
              <a:rPr lang="en-US" sz="3200" dirty="0">
                <a:solidFill>
                  <a:srgbClr val="00B0F0"/>
                </a:solidFill>
              </a:rPr>
              <a:t>	  </a:t>
            </a:r>
            <a:r>
              <a:rPr lang="en-US" sz="2400" dirty="0"/>
              <a:t>Rdd vs Dataframe vs Dataset</a:t>
            </a:r>
            <a:br>
              <a:rPr lang="en-US" sz="1050" dirty="0"/>
            </a:br>
            <a:endParaRPr lang="en-US" sz="3200" dirty="0">
              <a:solidFill>
                <a:srgbClr val="00B0F0"/>
              </a:solidFill>
            </a:endParaRPr>
          </a:p>
        </p:txBody>
      </p:sp>
      <p:sp>
        <p:nvSpPr>
          <p:cNvPr id="3" name="Subtitle 2">
            <a:extLst>
              <a:ext uri="{FF2B5EF4-FFF2-40B4-BE49-F238E27FC236}">
                <a16:creationId xmlns:a16="http://schemas.microsoft.com/office/drawing/2014/main" id="{FB0998CB-53EA-41D5-89C3-F447FB852155}"/>
              </a:ext>
            </a:extLst>
          </p:cNvPr>
          <p:cNvSpPr>
            <a:spLocks noGrp="1"/>
          </p:cNvSpPr>
          <p:nvPr>
            <p:ph type="subTitle" idx="1"/>
          </p:nvPr>
        </p:nvSpPr>
        <p:spPr>
          <a:xfrm>
            <a:off x="804672" y="2227405"/>
            <a:ext cx="10017127" cy="3928408"/>
          </a:xfrm>
        </p:spPr>
        <p:txBody>
          <a:bodyPr anchor="t">
            <a:normAutofit/>
          </a:bodyPr>
          <a:lstStyle/>
          <a:p>
            <a:pPr lvl="1" algn="l"/>
            <a:r>
              <a:rPr lang="en-US" sz="1800" dirty="0">
                <a:solidFill>
                  <a:srgbClr val="00B0F0"/>
                </a:solidFill>
              </a:rPr>
              <a:t>Data Representation:</a:t>
            </a:r>
          </a:p>
          <a:p>
            <a:pPr marL="800100" lvl="1" indent="-342900" algn="l">
              <a:buFont typeface="+mj-lt"/>
              <a:buAutoNum type="arabicPeriod"/>
            </a:pPr>
            <a:r>
              <a:rPr lang="en-US" sz="1800" dirty="0">
                <a:solidFill>
                  <a:srgbClr val="00B0F0"/>
                </a:solidFill>
              </a:rPr>
              <a:t>RDD – </a:t>
            </a:r>
            <a:r>
              <a:rPr lang="en-US" sz="1800" dirty="0"/>
              <a:t>RDD is a distributed collection of </a:t>
            </a:r>
            <a:r>
              <a:rPr lang="en-US" sz="1800" dirty="0">
                <a:solidFill>
                  <a:srgbClr val="00B0F0"/>
                </a:solidFill>
              </a:rPr>
              <a:t>data elements </a:t>
            </a:r>
            <a:r>
              <a:rPr lang="en-US" sz="1800" dirty="0"/>
              <a:t>spread across many machines in the cluster. RDDs are a set of Java or Scala objects representing data.</a:t>
            </a:r>
          </a:p>
          <a:p>
            <a:pPr marL="800100" lvl="1" indent="-342900" algn="l">
              <a:buFont typeface="+mj-lt"/>
              <a:buAutoNum type="arabicPeriod"/>
            </a:pPr>
            <a:endParaRPr lang="en-US" sz="1800" dirty="0"/>
          </a:p>
          <a:p>
            <a:pPr marL="800100" lvl="1" indent="-342900" algn="l">
              <a:buFont typeface="+mj-lt"/>
              <a:buAutoNum type="arabicPeriod"/>
            </a:pPr>
            <a:r>
              <a:rPr lang="en-US" sz="1800" dirty="0">
                <a:solidFill>
                  <a:srgbClr val="00B0F0"/>
                </a:solidFill>
              </a:rPr>
              <a:t>DataFrame – </a:t>
            </a:r>
            <a:r>
              <a:rPr lang="en-US" sz="1800" dirty="0"/>
              <a:t>A DataFrame is a distributed collection of data organized </a:t>
            </a:r>
            <a:r>
              <a:rPr lang="en-US" sz="1800" dirty="0">
                <a:solidFill>
                  <a:srgbClr val="00B0F0"/>
                </a:solidFill>
              </a:rPr>
              <a:t>into named columns</a:t>
            </a:r>
            <a:r>
              <a:rPr lang="en-US" sz="1800" dirty="0"/>
              <a:t>. It is conceptually equal to a table in a relational database and performance benefits of the Catalyst query optimizer.</a:t>
            </a:r>
          </a:p>
          <a:p>
            <a:pPr marL="800100" lvl="1" indent="-342900" algn="l">
              <a:buFont typeface="+mj-lt"/>
              <a:buAutoNum type="arabicPeriod"/>
            </a:pPr>
            <a:endParaRPr lang="en-US" sz="1800" dirty="0"/>
          </a:p>
          <a:p>
            <a:pPr marL="800100" lvl="1" indent="-342900" algn="l">
              <a:buFont typeface="+mj-lt"/>
              <a:buAutoNum type="arabicPeriod"/>
            </a:pPr>
            <a:r>
              <a:rPr lang="en-US" sz="1800" dirty="0">
                <a:solidFill>
                  <a:srgbClr val="00B0F0"/>
                </a:solidFill>
              </a:rPr>
              <a:t>DataSet – </a:t>
            </a:r>
            <a:r>
              <a:rPr lang="en-US" sz="1800" dirty="0"/>
              <a:t>It is an extension of DataFrame API that provides the functionality of – </a:t>
            </a:r>
            <a:r>
              <a:rPr lang="en-US" sz="1800" dirty="0">
                <a:solidFill>
                  <a:srgbClr val="00B0F0"/>
                </a:solidFill>
              </a:rPr>
              <a:t>type-safe</a:t>
            </a:r>
            <a:r>
              <a:rPr lang="en-US" sz="1800" dirty="0"/>
              <a:t>, object-oriented programming interface of the RDD API and performance benefits of the Catalyst query optimizer.</a:t>
            </a:r>
          </a:p>
        </p:txBody>
      </p:sp>
    </p:spTree>
    <p:extLst>
      <p:ext uri="{BB962C8B-B14F-4D97-AF65-F5344CB8AC3E}">
        <p14:creationId xmlns:p14="http://schemas.microsoft.com/office/powerpoint/2010/main" val="399339067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4C8417-3A4C-4615-9F0B-1BEB5F9D4E7A}"/>
              </a:ext>
            </a:extLst>
          </p:cNvPr>
          <p:cNvSpPr>
            <a:spLocks noGrp="1"/>
          </p:cNvSpPr>
          <p:nvPr>
            <p:ph type="ctrTitle"/>
          </p:nvPr>
        </p:nvSpPr>
        <p:spPr>
          <a:xfrm>
            <a:off x="804672" y="962246"/>
            <a:ext cx="6437700" cy="1453783"/>
          </a:xfrm>
        </p:spPr>
        <p:txBody>
          <a:bodyPr anchor="b">
            <a:noAutofit/>
          </a:bodyPr>
          <a:lstStyle/>
          <a:p>
            <a:pPr algn="l"/>
            <a:r>
              <a:rPr lang="en-US" sz="3200" dirty="0">
                <a:solidFill>
                  <a:srgbClr val="00B0F0"/>
                </a:solidFill>
              </a:rPr>
              <a:t>Spark: review and new features</a:t>
            </a:r>
            <a:br>
              <a:rPr lang="en-US" sz="3200" dirty="0">
                <a:solidFill>
                  <a:srgbClr val="00B0F0"/>
                </a:solidFill>
              </a:rPr>
            </a:br>
            <a:r>
              <a:rPr lang="en-US" sz="3200" dirty="0">
                <a:solidFill>
                  <a:srgbClr val="00B0F0"/>
                </a:solidFill>
              </a:rPr>
              <a:t>	  </a:t>
            </a:r>
            <a:r>
              <a:rPr lang="en-US" sz="2400" dirty="0"/>
              <a:t>Rdd vs Dataframe vs Dataset</a:t>
            </a:r>
            <a:br>
              <a:rPr lang="en-US" sz="1050" dirty="0"/>
            </a:br>
            <a:endParaRPr lang="en-US" sz="3200" dirty="0">
              <a:solidFill>
                <a:srgbClr val="00B0F0"/>
              </a:solidFill>
            </a:endParaRPr>
          </a:p>
        </p:txBody>
      </p:sp>
      <p:sp>
        <p:nvSpPr>
          <p:cNvPr id="3" name="Subtitle 2">
            <a:extLst>
              <a:ext uri="{FF2B5EF4-FFF2-40B4-BE49-F238E27FC236}">
                <a16:creationId xmlns:a16="http://schemas.microsoft.com/office/drawing/2014/main" id="{FB0998CB-53EA-41D5-89C3-F447FB852155}"/>
              </a:ext>
            </a:extLst>
          </p:cNvPr>
          <p:cNvSpPr>
            <a:spLocks noGrp="1"/>
          </p:cNvSpPr>
          <p:nvPr>
            <p:ph type="subTitle" idx="1"/>
          </p:nvPr>
        </p:nvSpPr>
        <p:spPr>
          <a:xfrm>
            <a:off x="804672" y="2227405"/>
            <a:ext cx="10017127" cy="3928408"/>
          </a:xfrm>
        </p:spPr>
        <p:txBody>
          <a:bodyPr anchor="t">
            <a:normAutofit/>
          </a:bodyPr>
          <a:lstStyle/>
          <a:p>
            <a:pPr lvl="1" algn="l"/>
            <a:r>
              <a:rPr lang="en-US" sz="1800" dirty="0">
                <a:solidFill>
                  <a:srgbClr val="00B0F0"/>
                </a:solidFill>
              </a:rPr>
              <a:t>Data Formats:</a:t>
            </a:r>
          </a:p>
          <a:p>
            <a:pPr marL="800100" lvl="1" indent="-342900" algn="l">
              <a:buFont typeface="+mj-lt"/>
              <a:buAutoNum type="arabicPeriod"/>
            </a:pPr>
            <a:r>
              <a:rPr lang="en-US" sz="1800" dirty="0">
                <a:solidFill>
                  <a:srgbClr val="00B0F0"/>
                </a:solidFill>
              </a:rPr>
              <a:t>RDD</a:t>
            </a:r>
            <a:r>
              <a:rPr lang="en-US" sz="1800" dirty="0"/>
              <a:t> – It can easily and efficiently process data which </a:t>
            </a:r>
            <a:r>
              <a:rPr lang="en-US" sz="1800" dirty="0">
                <a:solidFill>
                  <a:srgbClr val="00B0F0"/>
                </a:solidFill>
              </a:rPr>
              <a:t>is structured as well as unstructured</a:t>
            </a:r>
            <a:r>
              <a:rPr lang="en-US" sz="1800" dirty="0"/>
              <a:t>. But unlike Dataframe and DataSets, RDD does not infer the schema of the ingested data and requires the user to specify it.</a:t>
            </a:r>
          </a:p>
          <a:p>
            <a:pPr marL="800100" lvl="1" indent="-342900" algn="l">
              <a:buFont typeface="+mj-lt"/>
              <a:buAutoNum type="arabicPeriod"/>
            </a:pPr>
            <a:endParaRPr lang="en-US" sz="1800" dirty="0"/>
          </a:p>
          <a:p>
            <a:pPr marL="800100" lvl="1" indent="-342900" algn="l">
              <a:buFont typeface="+mj-lt"/>
              <a:buAutoNum type="arabicPeriod"/>
            </a:pPr>
            <a:r>
              <a:rPr lang="en-US" sz="1800" dirty="0">
                <a:solidFill>
                  <a:srgbClr val="00B0F0"/>
                </a:solidFill>
              </a:rPr>
              <a:t>DataFrame</a:t>
            </a:r>
            <a:r>
              <a:rPr lang="en-US" sz="1800" dirty="0"/>
              <a:t> – It works only on </a:t>
            </a:r>
            <a:r>
              <a:rPr lang="en-US" sz="1800" dirty="0">
                <a:solidFill>
                  <a:srgbClr val="00B0F0"/>
                </a:solidFill>
              </a:rPr>
              <a:t>structured and semi-structured </a:t>
            </a:r>
            <a:r>
              <a:rPr lang="en-US" sz="1800" dirty="0"/>
              <a:t>data. It organizes the data in the named column. DataFrames allow the Spark to manage schema.</a:t>
            </a:r>
          </a:p>
          <a:p>
            <a:pPr marL="800100" lvl="1" indent="-342900" algn="l">
              <a:buFont typeface="+mj-lt"/>
              <a:buAutoNum type="arabicPeriod"/>
            </a:pPr>
            <a:endParaRPr lang="en-US" sz="1800" dirty="0"/>
          </a:p>
          <a:p>
            <a:pPr marL="800100" lvl="1" indent="-342900" algn="l">
              <a:buFont typeface="+mj-lt"/>
              <a:buAutoNum type="arabicPeriod"/>
            </a:pPr>
            <a:r>
              <a:rPr lang="en-US" sz="1800" dirty="0">
                <a:solidFill>
                  <a:srgbClr val="00B0F0"/>
                </a:solidFill>
              </a:rPr>
              <a:t>DataSet</a:t>
            </a:r>
            <a:r>
              <a:rPr lang="en-US" sz="1800" dirty="0"/>
              <a:t> – It also efficiently processes </a:t>
            </a:r>
            <a:r>
              <a:rPr lang="en-US" sz="1800" dirty="0">
                <a:solidFill>
                  <a:srgbClr val="00B0F0"/>
                </a:solidFill>
              </a:rPr>
              <a:t>structured and unstructured </a:t>
            </a:r>
            <a:r>
              <a:rPr lang="en-US" sz="1800" dirty="0"/>
              <a:t>data.</a:t>
            </a:r>
          </a:p>
        </p:txBody>
      </p:sp>
    </p:spTree>
    <p:extLst>
      <p:ext uri="{BB962C8B-B14F-4D97-AF65-F5344CB8AC3E}">
        <p14:creationId xmlns:p14="http://schemas.microsoft.com/office/powerpoint/2010/main" val="304445002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4C8417-3A4C-4615-9F0B-1BEB5F9D4E7A}"/>
              </a:ext>
            </a:extLst>
          </p:cNvPr>
          <p:cNvSpPr>
            <a:spLocks noGrp="1"/>
          </p:cNvSpPr>
          <p:nvPr>
            <p:ph type="ctrTitle"/>
          </p:nvPr>
        </p:nvSpPr>
        <p:spPr>
          <a:xfrm>
            <a:off x="804672" y="962246"/>
            <a:ext cx="6437700" cy="1453783"/>
          </a:xfrm>
        </p:spPr>
        <p:txBody>
          <a:bodyPr anchor="b">
            <a:noAutofit/>
          </a:bodyPr>
          <a:lstStyle/>
          <a:p>
            <a:pPr algn="l"/>
            <a:r>
              <a:rPr lang="en-US" sz="3200" dirty="0">
                <a:solidFill>
                  <a:srgbClr val="00B0F0"/>
                </a:solidFill>
              </a:rPr>
              <a:t>Spark: review and new features</a:t>
            </a:r>
            <a:br>
              <a:rPr lang="en-US" sz="3200" dirty="0">
                <a:solidFill>
                  <a:srgbClr val="00B0F0"/>
                </a:solidFill>
              </a:rPr>
            </a:br>
            <a:r>
              <a:rPr lang="en-US" sz="3200" dirty="0">
                <a:solidFill>
                  <a:srgbClr val="00B0F0"/>
                </a:solidFill>
              </a:rPr>
              <a:t>	  </a:t>
            </a:r>
            <a:r>
              <a:rPr lang="en-US" sz="2400" dirty="0"/>
              <a:t>Rdd vs Dataframe vs Dataset</a:t>
            </a:r>
            <a:br>
              <a:rPr lang="en-US" sz="1050" dirty="0"/>
            </a:br>
            <a:endParaRPr lang="en-US" sz="3200" dirty="0">
              <a:solidFill>
                <a:srgbClr val="00B0F0"/>
              </a:solidFill>
            </a:endParaRPr>
          </a:p>
        </p:txBody>
      </p:sp>
      <p:sp>
        <p:nvSpPr>
          <p:cNvPr id="3" name="Subtitle 2">
            <a:extLst>
              <a:ext uri="{FF2B5EF4-FFF2-40B4-BE49-F238E27FC236}">
                <a16:creationId xmlns:a16="http://schemas.microsoft.com/office/drawing/2014/main" id="{FB0998CB-53EA-41D5-89C3-F447FB852155}"/>
              </a:ext>
            </a:extLst>
          </p:cNvPr>
          <p:cNvSpPr>
            <a:spLocks noGrp="1"/>
          </p:cNvSpPr>
          <p:nvPr>
            <p:ph type="subTitle" idx="1"/>
          </p:nvPr>
        </p:nvSpPr>
        <p:spPr>
          <a:xfrm>
            <a:off x="804672" y="2227405"/>
            <a:ext cx="10017127" cy="3928408"/>
          </a:xfrm>
        </p:spPr>
        <p:txBody>
          <a:bodyPr anchor="t">
            <a:normAutofit/>
          </a:bodyPr>
          <a:lstStyle/>
          <a:p>
            <a:pPr lvl="1" algn="l"/>
            <a:r>
              <a:rPr lang="en-US" sz="1800" dirty="0">
                <a:solidFill>
                  <a:srgbClr val="00B0F0"/>
                </a:solidFill>
              </a:rPr>
              <a:t>Data Sources API:</a:t>
            </a:r>
          </a:p>
          <a:p>
            <a:pPr lvl="1" algn="l"/>
            <a:r>
              <a:rPr lang="en-US" sz="1800" dirty="0">
                <a:solidFill>
                  <a:srgbClr val="00B0F0"/>
                </a:solidFill>
              </a:rPr>
              <a:t>1.	RDD – </a:t>
            </a:r>
            <a:r>
              <a:rPr lang="en-US" sz="1800" dirty="0"/>
              <a:t>Data source API allows that an RDD could come from </a:t>
            </a:r>
            <a:r>
              <a:rPr lang="en-US" sz="1800" dirty="0">
                <a:solidFill>
                  <a:srgbClr val="00B0F0"/>
                </a:solidFill>
              </a:rPr>
              <a:t>any data source </a:t>
            </a:r>
            <a:r>
              <a:rPr lang="en-US" sz="1800" dirty="0"/>
              <a:t>like text files or</a:t>
            </a:r>
          </a:p>
          <a:p>
            <a:pPr lvl="1" algn="l"/>
            <a:r>
              <a:rPr lang="en-US" sz="1800" dirty="0"/>
              <a:t>	database via JDBC etc. and easily handle data with no predefined structure.</a:t>
            </a:r>
          </a:p>
          <a:p>
            <a:pPr lvl="1" algn="l"/>
            <a:endParaRPr lang="en-US" sz="1800" dirty="0">
              <a:solidFill>
                <a:srgbClr val="00B0F0"/>
              </a:solidFill>
            </a:endParaRPr>
          </a:p>
          <a:p>
            <a:pPr marL="800100" lvl="1" indent="-342900" algn="l">
              <a:buAutoNum type="arabicPeriod" startAt="2"/>
            </a:pPr>
            <a:r>
              <a:rPr lang="en-US" sz="1800" dirty="0">
                <a:solidFill>
                  <a:srgbClr val="00B0F0"/>
                </a:solidFill>
              </a:rPr>
              <a:t>DataFrame – </a:t>
            </a:r>
            <a:r>
              <a:rPr lang="en-US" sz="1800" dirty="0"/>
              <a:t>Data source API allows Data processing in different formats </a:t>
            </a:r>
            <a:r>
              <a:rPr lang="en-US" sz="1800" dirty="0">
                <a:solidFill>
                  <a:srgbClr val="00B0F0"/>
                </a:solidFill>
              </a:rPr>
              <a:t>(AVRO, CSV, JSON, and 	storage system HDFS, HIVE tables, MySQL)</a:t>
            </a:r>
            <a:r>
              <a:rPr lang="en-US" sz="1800" dirty="0"/>
              <a:t>. It can read and write from various data sources that 	are mentioned above.</a:t>
            </a:r>
          </a:p>
          <a:p>
            <a:pPr marL="800100" lvl="1" indent="-342900" algn="l">
              <a:buAutoNum type="arabicPeriod" startAt="2"/>
            </a:pPr>
            <a:endParaRPr lang="en-US" sz="1800" dirty="0">
              <a:solidFill>
                <a:srgbClr val="00B0F0"/>
              </a:solidFill>
            </a:endParaRPr>
          </a:p>
          <a:p>
            <a:pPr lvl="1" algn="l"/>
            <a:r>
              <a:rPr lang="en-US" sz="1800" dirty="0">
                <a:solidFill>
                  <a:srgbClr val="00B0F0"/>
                </a:solidFill>
              </a:rPr>
              <a:t>3.	DataSet – </a:t>
            </a:r>
            <a:r>
              <a:rPr lang="en-US" sz="1800" dirty="0"/>
              <a:t>Dataset API of spark also support data from different sources.</a:t>
            </a:r>
          </a:p>
        </p:txBody>
      </p:sp>
    </p:spTree>
    <p:extLst>
      <p:ext uri="{BB962C8B-B14F-4D97-AF65-F5344CB8AC3E}">
        <p14:creationId xmlns:p14="http://schemas.microsoft.com/office/powerpoint/2010/main" val="171115560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4C8417-3A4C-4615-9F0B-1BEB5F9D4E7A}"/>
              </a:ext>
            </a:extLst>
          </p:cNvPr>
          <p:cNvSpPr>
            <a:spLocks noGrp="1"/>
          </p:cNvSpPr>
          <p:nvPr>
            <p:ph type="ctrTitle"/>
          </p:nvPr>
        </p:nvSpPr>
        <p:spPr>
          <a:xfrm>
            <a:off x="804672" y="962246"/>
            <a:ext cx="6437700" cy="1453783"/>
          </a:xfrm>
        </p:spPr>
        <p:txBody>
          <a:bodyPr anchor="b">
            <a:noAutofit/>
          </a:bodyPr>
          <a:lstStyle/>
          <a:p>
            <a:pPr algn="l"/>
            <a:r>
              <a:rPr lang="en-US" sz="3200" dirty="0">
                <a:solidFill>
                  <a:srgbClr val="00B0F0"/>
                </a:solidFill>
              </a:rPr>
              <a:t>Spark: review and new features</a:t>
            </a:r>
            <a:br>
              <a:rPr lang="en-US" sz="3200" dirty="0">
                <a:solidFill>
                  <a:srgbClr val="00B0F0"/>
                </a:solidFill>
              </a:rPr>
            </a:br>
            <a:r>
              <a:rPr lang="en-US" sz="3200" dirty="0">
                <a:solidFill>
                  <a:srgbClr val="00B0F0"/>
                </a:solidFill>
              </a:rPr>
              <a:t>	  </a:t>
            </a:r>
            <a:r>
              <a:rPr lang="en-US" sz="2400" dirty="0"/>
              <a:t>Rdd vs Dataframe vs Dataset</a:t>
            </a:r>
            <a:br>
              <a:rPr lang="en-US" sz="1050" dirty="0"/>
            </a:br>
            <a:endParaRPr lang="en-US" sz="3200" dirty="0">
              <a:solidFill>
                <a:srgbClr val="00B0F0"/>
              </a:solidFill>
            </a:endParaRPr>
          </a:p>
        </p:txBody>
      </p:sp>
      <p:sp>
        <p:nvSpPr>
          <p:cNvPr id="3" name="Subtitle 2">
            <a:extLst>
              <a:ext uri="{FF2B5EF4-FFF2-40B4-BE49-F238E27FC236}">
                <a16:creationId xmlns:a16="http://schemas.microsoft.com/office/drawing/2014/main" id="{FB0998CB-53EA-41D5-89C3-F447FB852155}"/>
              </a:ext>
            </a:extLst>
          </p:cNvPr>
          <p:cNvSpPr>
            <a:spLocks noGrp="1"/>
          </p:cNvSpPr>
          <p:nvPr>
            <p:ph type="subTitle" idx="1"/>
          </p:nvPr>
        </p:nvSpPr>
        <p:spPr>
          <a:xfrm>
            <a:off x="804672" y="2227405"/>
            <a:ext cx="10017127" cy="2915046"/>
          </a:xfrm>
        </p:spPr>
        <p:txBody>
          <a:bodyPr anchor="t">
            <a:normAutofit/>
          </a:bodyPr>
          <a:lstStyle/>
          <a:p>
            <a:pPr lvl="1" algn="l"/>
            <a:r>
              <a:rPr lang="en-US" sz="1800" dirty="0">
                <a:solidFill>
                  <a:srgbClr val="00B0F0"/>
                </a:solidFill>
              </a:rPr>
              <a:t>Programming Language Support:</a:t>
            </a:r>
          </a:p>
          <a:p>
            <a:pPr marL="800100" lvl="1" indent="-342900" algn="l">
              <a:buFont typeface="+mj-lt"/>
              <a:buAutoNum type="arabicPeriod"/>
            </a:pPr>
            <a:r>
              <a:rPr lang="en-US" sz="1800" dirty="0">
                <a:solidFill>
                  <a:srgbClr val="00B0F0"/>
                </a:solidFill>
              </a:rPr>
              <a:t>RDD – </a:t>
            </a:r>
            <a:r>
              <a:rPr lang="en-US" sz="1800" dirty="0"/>
              <a:t>RDD APIs are available in </a:t>
            </a:r>
            <a:r>
              <a:rPr lang="en-US" sz="1800" dirty="0">
                <a:solidFill>
                  <a:srgbClr val="00B0F0"/>
                </a:solidFill>
              </a:rPr>
              <a:t>Java, Scala, Python, and R</a:t>
            </a:r>
            <a:r>
              <a:rPr lang="en-US" sz="1800" dirty="0"/>
              <a:t> languages. Hence, this feature provides flexibility to the developers.</a:t>
            </a:r>
          </a:p>
          <a:p>
            <a:pPr marL="800100" lvl="1" indent="-342900" algn="l">
              <a:buFont typeface="+mj-lt"/>
              <a:buAutoNum type="arabicPeriod"/>
            </a:pPr>
            <a:endParaRPr lang="en-US" sz="1800" dirty="0">
              <a:solidFill>
                <a:srgbClr val="00B0F0"/>
              </a:solidFill>
            </a:endParaRPr>
          </a:p>
          <a:p>
            <a:pPr marL="800100" lvl="1" indent="-342900" algn="l">
              <a:buFont typeface="+mj-lt"/>
              <a:buAutoNum type="arabicPeriod"/>
            </a:pPr>
            <a:r>
              <a:rPr lang="en-US" sz="1800" dirty="0">
                <a:solidFill>
                  <a:srgbClr val="00B0F0"/>
                </a:solidFill>
              </a:rPr>
              <a:t>DataFrame – </a:t>
            </a:r>
            <a:r>
              <a:rPr lang="en-US" sz="1800" dirty="0"/>
              <a:t>It also has APIs in the different languages like </a:t>
            </a:r>
            <a:r>
              <a:rPr lang="en-US" sz="1800" dirty="0">
                <a:solidFill>
                  <a:srgbClr val="00B0F0"/>
                </a:solidFill>
              </a:rPr>
              <a:t>Java, Python, Scala, and R</a:t>
            </a:r>
            <a:r>
              <a:rPr lang="en-US" sz="1800" dirty="0"/>
              <a:t>.</a:t>
            </a:r>
          </a:p>
          <a:p>
            <a:pPr marL="800100" lvl="1" indent="-342900" algn="l">
              <a:buFont typeface="+mj-lt"/>
              <a:buAutoNum type="arabicPeriod"/>
            </a:pPr>
            <a:endParaRPr lang="en-US" sz="1800" dirty="0"/>
          </a:p>
          <a:p>
            <a:pPr marL="800100" lvl="1" indent="-342900" algn="l">
              <a:buFont typeface="+mj-lt"/>
              <a:buAutoNum type="arabicPeriod"/>
            </a:pPr>
            <a:r>
              <a:rPr lang="en-US" sz="1800" dirty="0">
                <a:solidFill>
                  <a:srgbClr val="00B0F0"/>
                </a:solidFill>
              </a:rPr>
              <a:t>DataSet – </a:t>
            </a:r>
            <a:r>
              <a:rPr lang="en-US" sz="1800" dirty="0"/>
              <a:t>Dataset APIs is currently only available in </a:t>
            </a:r>
            <a:r>
              <a:rPr lang="en-US" sz="1800" dirty="0">
                <a:solidFill>
                  <a:srgbClr val="00B0F0"/>
                </a:solidFill>
              </a:rPr>
              <a:t>Scala and Java</a:t>
            </a:r>
            <a:r>
              <a:rPr lang="en-US" sz="1800" dirty="0"/>
              <a:t>. Spark version 2.1.1 does not support Python and R.</a:t>
            </a:r>
          </a:p>
        </p:txBody>
      </p:sp>
    </p:spTree>
    <p:extLst>
      <p:ext uri="{BB962C8B-B14F-4D97-AF65-F5344CB8AC3E}">
        <p14:creationId xmlns:p14="http://schemas.microsoft.com/office/powerpoint/2010/main" val="152370759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4C8417-3A4C-4615-9F0B-1BEB5F9D4E7A}"/>
              </a:ext>
            </a:extLst>
          </p:cNvPr>
          <p:cNvSpPr>
            <a:spLocks noGrp="1"/>
          </p:cNvSpPr>
          <p:nvPr>
            <p:ph type="ctrTitle"/>
          </p:nvPr>
        </p:nvSpPr>
        <p:spPr>
          <a:xfrm>
            <a:off x="804672" y="962246"/>
            <a:ext cx="6437700" cy="1453783"/>
          </a:xfrm>
        </p:spPr>
        <p:txBody>
          <a:bodyPr anchor="b">
            <a:noAutofit/>
          </a:bodyPr>
          <a:lstStyle/>
          <a:p>
            <a:pPr algn="l"/>
            <a:r>
              <a:rPr lang="en-US" sz="3200" dirty="0">
                <a:solidFill>
                  <a:srgbClr val="00B0F0"/>
                </a:solidFill>
              </a:rPr>
              <a:t>Spark: review and new features</a:t>
            </a:r>
            <a:br>
              <a:rPr lang="en-US" sz="3200" dirty="0">
                <a:solidFill>
                  <a:srgbClr val="00B0F0"/>
                </a:solidFill>
              </a:rPr>
            </a:br>
            <a:r>
              <a:rPr lang="en-US" sz="3200" dirty="0">
                <a:solidFill>
                  <a:srgbClr val="00B0F0"/>
                </a:solidFill>
              </a:rPr>
              <a:t>	  </a:t>
            </a:r>
            <a:r>
              <a:rPr lang="en-US" sz="2400" dirty="0"/>
              <a:t>Rdd vs Dataframe vs Dataset</a:t>
            </a:r>
            <a:br>
              <a:rPr lang="en-US" sz="1050" dirty="0"/>
            </a:br>
            <a:endParaRPr lang="en-US" sz="3200" dirty="0">
              <a:solidFill>
                <a:srgbClr val="00B0F0"/>
              </a:solidFill>
            </a:endParaRPr>
          </a:p>
        </p:txBody>
      </p:sp>
      <p:sp>
        <p:nvSpPr>
          <p:cNvPr id="3" name="Subtitle 2">
            <a:extLst>
              <a:ext uri="{FF2B5EF4-FFF2-40B4-BE49-F238E27FC236}">
                <a16:creationId xmlns:a16="http://schemas.microsoft.com/office/drawing/2014/main" id="{FB0998CB-53EA-41D5-89C3-F447FB852155}"/>
              </a:ext>
            </a:extLst>
          </p:cNvPr>
          <p:cNvSpPr>
            <a:spLocks noGrp="1"/>
          </p:cNvSpPr>
          <p:nvPr>
            <p:ph type="subTitle" idx="1"/>
          </p:nvPr>
        </p:nvSpPr>
        <p:spPr>
          <a:xfrm>
            <a:off x="804672" y="2227405"/>
            <a:ext cx="10017127" cy="2915046"/>
          </a:xfrm>
        </p:spPr>
        <p:txBody>
          <a:bodyPr anchor="t">
            <a:normAutofit/>
          </a:bodyPr>
          <a:lstStyle/>
          <a:p>
            <a:pPr lvl="1" algn="l"/>
            <a:r>
              <a:rPr lang="en-US" sz="1800" dirty="0">
                <a:solidFill>
                  <a:srgbClr val="00B0F0"/>
                </a:solidFill>
              </a:rPr>
              <a:t>Lazy Evolution:</a:t>
            </a:r>
          </a:p>
          <a:p>
            <a:pPr marL="800100" lvl="1" indent="-342900" algn="l">
              <a:buFont typeface="+mj-lt"/>
              <a:buAutoNum type="arabicPeriod"/>
            </a:pPr>
            <a:r>
              <a:rPr lang="en-US" sz="1800" dirty="0">
                <a:solidFill>
                  <a:srgbClr val="00B0F0"/>
                </a:solidFill>
              </a:rPr>
              <a:t>RDD – </a:t>
            </a:r>
            <a:r>
              <a:rPr lang="en-US" sz="1800" dirty="0"/>
              <a:t>Spark evaluates RDDs lazily. They do not compute their result right away. Instead, they just remember the transformation applied to some base data set. Spark compute Transformations only when an action needs a result to sent to the driver program.</a:t>
            </a:r>
          </a:p>
          <a:p>
            <a:pPr marL="800100" lvl="1" indent="-342900" algn="l">
              <a:buFont typeface="+mj-lt"/>
              <a:buAutoNum type="arabicPeriod"/>
            </a:pPr>
            <a:endParaRPr lang="en-US" sz="1800" dirty="0"/>
          </a:p>
          <a:p>
            <a:pPr marL="800100" lvl="1" indent="-342900" algn="l">
              <a:buFont typeface="+mj-lt"/>
              <a:buAutoNum type="arabicPeriod"/>
            </a:pPr>
            <a:r>
              <a:rPr lang="en-US" sz="1800" dirty="0">
                <a:solidFill>
                  <a:srgbClr val="00B0F0"/>
                </a:solidFill>
              </a:rPr>
              <a:t>DataFrame –</a:t>
            </a:r>
            <a:r>
              <a:rPr lang="en-US" sz="1800" dirty="0"/>
              <a:t> Spark evaluates DataFrame lazily, that means computation happens only when action appears (like display result, save output).</a:t>
            </a:r>
          </a:p>
          <a:p>
            <a:pPr marL="800100" lvl="1" indent="-342900" algn="l">
              <a:buFont typeface="+mj-lt"/>
              <a:buAutoNum type="arabicPeriod"/>
            </a:pPr>
            <a:endParaRPr lang="en-US" sz="1800" dirty="0"/>
          </a:p>
          <a:p>
            <a:pPr marL="800100" lvl="1" indent="-342900" algn="l">
              <a:buFont typeface="+mj-lt"/>
              <a:buAutoNum type="arabicPeriod"/>
            </a:pPr>
            <a:r>
              <a:rPr lang="en-US" sz="1800" dirty="0">
                <a:solidFill>
                  <a:srgbClr val="00B0F0"/>
                </a:solidFill>
              </a:rPr>
              <a:t>DataSet –</a:t>
            </a:r>
            <a:r>
              <a:rPr lang="en-US" sz="1800" dirty="0"/>
              <a:t> It also evaluates lazily as RDD and Dataset.</a:t>
            </a:r>
          </a:p>
        </p:txBody>
      </p:sp>
    </p:spTree>
    <p:extLst>
      <p:ext uri="{BB962C8B-B14F-4D97-AF65-F5344CB8AC3E}">
        <p14:creationId xmlns:p14="http://schemas.microsoft.com/office/powerpoint/2010/main" val="184452802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4C8417-3A4C-4615-9F0B-1BEB5F9D4E7A}"/>
              </a:ext>
            </a:extLst>
          </p:cNvPr>
          <p:cNvSpPr>
            <a:spLocks noGrp="1"/>
          </p:cNvSpPr>
          <p:nvPr>
            <p:ph type="ctrTitle"/>
          </p:nvPr>
        </p:nvSpPr>
        <p:spPr>
          <a:xfrm>
            <a:off x="804672" y="962246"/>
            <a:ext cx="6437700" cy="1453783"/>
          </a:xfrm>
        </p:spPr>
        <p:txBody>
          <a:bodyPr anchor="b">
            <a:noAutofit/>
          </a:bodyPr>
          <a:lstStyle/>
          <a:p>
            <a:pPr algn="l"/>
            <a:r>
              <a:rPr lang="en-US" sz="3200" dirty="0">
                <a:solidFill>
                  <a:srgbClr val="00B0F0"/>
                </a:solidFill>
              </a:rPr>
              <a:t>Spark: review and new features</a:t>
            </a:r>
            <a:br>
              <a:rPr lang="en-US" sz="3200" dirty="0">
                <a:solidFill>
                  <a:srgbClr val="00B0F0"/>
                </a:solidFill>
              </a:rPr>
            </a:br>
            <a:r>
              <a:rPr lang="en-US" sz="3200" dirty="0">
                <a:solidFill>
                  <a:srgbClr val="00B0F0"/>
                </a:solidFill>
              </a:rPr>
              <a:t>	  </a:t>
            </a:r>
            <a:r>
              <a:rPr lang="en-US" sz="2400" dirty="0"/>
              <a:t>Rdd vs Dataframe vs Dataset</a:t>
            </a:r>
            <a:br>
              <a:rPr lang="en-US" sz="1050" dirty="0"/>
            </a:br>
            <a:endParaRPr lang="en-US" sz="3200" dirty="0">
              <a:solidFill>
                <a:srgbClr val="00B0F0"/>
              </a:solidFill>
            </a:endParaRPr>
          </a:p>
        </p:txBody>
      </p:sp>
      <p:sp>
        <p:nvSpPr>
          <p:cNvPr id="3" name="Subtitle 2">
            <a:extLst>
              <a:ext uri="{FF2B5EF4-FFF2-40B4-BE49-F238E27FC236}">
                <a16:creationId xmlns:a16="http://schemas.microsoft.com/office/drawing/2014/main" id="{FB0998CB-53EA-41D5-89C3-F447FB852155}"/>
              </a:ext>
            </a:extLst>
          </p:cNvPr>
          <p:cNvSpPr>
            <a:spLocks noGrp="1"/>
          </p:cNvSpPr>
          <p:nvPr>
            <p:ph type="subTitle" idx="1"/>
          </p:nvPr>
        </p:nvSpPr>
        <p:spPr>
          <a:xfrm>
            <a:off x="804672" y="2227405"/>
            <a:ext cx="10017127" cy="2915046"/>
          </a:xfrm>
        </p:spPr>
        <p:txBody>
          <a:bodyPr anchor="t">
            <a:normAutofit/>
          </a:bodyPr>
          <a:lstStyle/>
          <a:p>
            <a:pPr lvl="1" algn="l"/>
            <a:r>
              <a:rPr lang="en-US" sz="1800" dirty="0">
                <a:solidFill>
                  <a:srgbClr val="00B0F0"/>
                </a:solidFill>
              </a:rPr>
              <a:t>Aggregation:</a:t>
            </a:r>
          </a:p>
          <a:p>
            <a:pPr marL="800100" lvl="1" indent="-342900" algn="l">
              <a:buFont typeface="+mj-lt"/>
              <a:buAutoNum type="arabicPeriod"/>
            </a:pPr>
            <a:r>
              <a:rPr lang="en-US" sz="1800" dirty="0">
                <a:solidFill>
                  <a:srgbClr val="00B0F0"/>
                </a:solidFill>
              </a:rPr>
              <a:t>RDD – </a:t>
            </a:r>
            <a:r>
              <a:rPr lang="en-US" sz="1800" dirty="0"/>
              <a:t>RDD API is </a:t>
            </a:r>
            <a:r>
              <a:rPr lang="en-US" sz="1800" dirty="0">
                <a:solidFill>
                  <a:srgbClr val="00B0F0"/>
                </a:solidFill>
              </a:rPr>
              <a:t>slower</a:t>
            </a:r>
            <a:r>
              <a:rPr lang="en-US" sz="1800" dirty="0"/>
              <a:t> to perform simple grouping and aggregation operations.</a:t>
            </a:r>
          </a:p>
          <a:p>
            <a:pPr marL="800100" lvl="1" indent="-342900" algn="l">
              <a:buFont typeface="+mj-lt"/>
              <a:buAutoNum type="arabicPeriod"/>
            </a:pPr>
            <a:endParaRPr lang="en-US" sz="1800" dirty="0">
              <a:solidFill>
                <a:srgbClr val="00B0F0"/>
              </a:solidFill>
            </a:endParaRPr>
          </a:p>
          <a:p>
            <a:pPr marL="800100" lvl="1" indent="-342900" algn="l">
              <a:buFont typeface="+mj-lt"/>
              <a:buAutoNum type="arabicPeriod"/>
            </a:pPr>
            <a:r>
              <a:rPr lang="en-US" sz="1800" dirty="0">
                <a:solidFill>
                  <a:srgbClr val="00B0F0"/>
                </a:solidFill>
              </a:rPr>
              <a:t>DataFrame – </a:t>
            </a:r>
            <a:r>
              <a:rPr lang="en-US" sz="1800" dirty="0"/>
              <a:t>DataFrame API is very easy to use. It is </a:t>
            </a:r>
            <a:r>
              <a:rPr lang="en-US" sz="1800" dirty="0">
                <a:solidFill>
                  <a:srgbClr val="00B0F0"/>
                </a:solidFill>
              </a:rPr>
              <a:t>faster</a:t>
            </a:r>
            <a:r>
              <a:rPr lang="en-US" sz="1800" dirty="0"/>
              <a:t> for exploratory analysis, creating aggregated statistics on large data sets.</a:t>
            </a:r>
          </a:p>
          <a:p>
            <a:pPr marL="800100" lvl="1" indent="-342900" algn="l">
              <a:buFont typeface="+mj-lt"/>
              <a:buAutoNum type="arabicPeriod"/>
            </a:pPr>
            <a:endParaRPr lang="en-US" sz="1800" dirty="0">
              <a:solidFill>
                <a:srgbClr val="00B0F0"/>
              </a:solidFill>
            </a:endParaRPr>
          </a:p>
          <a:p>
            <a:pPr marL="800100" lvl="1" indent="-342900" algn="l">
              <a:buFont typeface="+mj-lt"/>
              <a:buAutoNum type="arabicPeriod"/>
            </a:pPr>
            <a:r>
              <a:rPr lang="en-US" sz="1800" dirty="0">
                <a:solidFill>
                  <a:srgbClr val="00B0F0"/>
                </a:solidFill>
              </a:rPr>
              <a:t>DataSet – </a:t>
            </a:r>
            <a:r>
              <a:rPr lang="en-US" sz="1800" dirty="0"/>
              <a:t>In Dataset it is </a:t>
            </a:r>
            <a:r>
              <a:rPr lang="en-US" sz="1800" dirty="0">
                <a:solidFill>
                  <a:srgbClr val="00B0F0"/>
                </a:solidFill>
              </a:rPr>
              <a:t>faster</a:t>
            </a:r>
            <a:r>
              <a:rPr lang="en-US" sz="1800" dirty="0"/>
              <a:t> to perform aggregation operation on plenty of data sets.</a:t>
            </a:r>
          </a:p>
        </p:txBody>
      </p:sp>
    </p:spTree>
    <p:extLst>
      <p:ext uri="{BB962C8B-B14F-4D97-AF65-F5344CB8AC3E}">
        <p14:creationId xmlns:p14="http://schemas.microsoft.com/office/powerpoint/2010/main" val="313227336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4C8417-3A4C-4615-9F0B-1BEB5F9D4E7A}"/>
              </a:ext>
            </a:extLst>
          </p:cNvPr>
          <p:cNvSpPr>
            <a:spLocks noGrp="1"/>
          </p:cNvSpPr>
          <p:nvPr>
            <p:ph type="ctrTitle"/>
          </p:nvPr>
        </p:nvSpPr>
        <p:spPr>
          <a:xfrm>
            <a:off x="804672" y="962246"/>
            <a:ext cx="6437700" cy="894263"/>
          </a:xfrm>
        </p:spPr>
        <p:txBody>
          <a:bodyPr anchor="b">
            <a:noAutofit/>
          </a:bodyPr>
          <a:lstStyle/>
          <a:p>
            <a:pPr marL="342900" indent="-342900" algn="l">
              <a:buFont typeface="Wingdings" panose="05000000000000000000" pitchFamily="2" charset="2"/>
              <a:buChar char="§"/>
            </a:pPr>
            <a:r>
              <a:rPr lang="en-US" sz="3200" dirty="0">
                <a:solidFill>
                  <a:srgbClr val="00B0F0"/>
                </a:solidFill>
              </a:rPr>
              <a:t>Storage Types for Database:</a:t>
            </a:r>
          </a:p>
        </p:txBody>
      </p:sp>
      <p:sp>
        <p:nvSpPr>
          <p:cNvPr id="3" name="Subtitle 2">
            <a:extLst>
              <a:ext uri="{FF2B5EF4-FFF2-40B4-BE49-F238E27FC236}">
                <a16:creationId xmlns:a16="http://schemas.microsoft.com/office/drawing/2014/main" id="{FB0998CB-53EA-41D5-89C3-F447FB852155}"/>
              </a:ext>
            </a:extLst>
          </p:cNvPr>
          <p:cNvSpPr>
            <a:spLocks noGrp="1"/>
          </p:cNvSpPr>
          <p:nvPr>
            <p:ph type="subTitle" idx="1"/>
          </p:nvPr>
        </p:nvSpPr>
        <p:spPr>
          <a:xfrm>
            <a:off x="804671" y="1967345"/>
            <a:ext cx="6741437" cy="3846225"/>
          </a:xfrm>
        </p:spPr>
        <p:txBody>
          <a:bodyPr anchor="t">
            <a:normAutofit/>
          </a:bodyPr>
          <a:lstStyle/>
          <a:p>
            <a:pPr marL="800100" lvl="1" indent="-342900" algn="l">
              <a:buFont typeface="Wingdings" panose="05000000000000000000" pitchFamily="2" charset="2"/>
              <a:buChar char="§"/>
            </a:pPr>
            <a:r>
              <a:rPr lang="en-US" sz="1600" dirty="0">
                <a:solidFill>
                  <a:srgbClr val="00B0F0"/>
                </a:solidFill>
              </a:rPr>
              <a:t>Row Storage Database</a:t>
            </a:r>
          </a:p>
          <a:p>
            <a:pPr lvl="1" algn="l"/>
            <a:r>
              <a:rPr lang="en-US" sz="1600" dirty="0"/>
              <a:t>	databases that organize data by record, keeping all the data 	associated with a record next to each other in memory.</a:t>
            </a:r>
          </a:p>
          <a:p>
            <a:pPr lvl="1" algn="l"/>
            <a:endParaRPr lang="en-US" sz="1600" dirty="0">
              <a:solidFill>
                <a:srgbClr val="00B0F0"/>
              </a:solidFill>
            </a:endParaRPr>
          </a:p>
          <a:p>
            <a:pPr marL="800100" lvl="1" indent="-342900" algn="l">
              <a:buFont typeface="Wingdings" panose="05000000000000000000" pitchFamily="2" charset="2"/>
              <a:buChar char="§"/>
            </a:pPr>
            <a:r>
              <a:rPr lang="en-US" sz="1600" dirty="0">
                <a:solidFill>
                  <a:srgbClr val="00B0F0"/>
                </a:solidFill>
              </a:rPr>
              <a:t>Columnar storage Database</a:t>
            </a:r>
          </a:p>
          <a:p>
            <a:pPr lvl="1" algn="l"/>
            <a:r>
              <a:rPr lang="en-US" sz="1600" dirty="0"/>
              <a:t>	databases that organize data by field, keeping all the data 	associated with a field next to each other in memory.</a:t>
            </a:r>
          </a:p>
          <a:p>
            <a:pPr lvl="1" algn="l"/>
            <a:endParaRPr lang="en-US" sz="1600" dirty="0"/>
          </a:p>
          <a:p>
            <a:pPr marL="742950" lvl="1" indent="-285750" algn="l">
              <a:buFont typeface="Wingdings" panose="05000000000000000000" pitchFamily="2" charset="2"/>
              <a:buChar char="§"/>
            </a:pPr>
            <a:r>
              <a:rPr lang="en-US" sz="1600" dirty="0">
                <a:solidFill>
                  <a:srgbClr val="00B0F0"/>
                </a:solidFill>
              </a:rPr>
              <a:t>Hybrid Storage</a:t>
            </a:r>
          </a:p>
          <a:p>
            <a:pPr lvl="1" algn="l"/>
            <a:r>
              <a:rPr lang="en-US" sz="1600" dirty="0"/>
              <a:t>	Combining row and columnar storage for a better performance.</a:t>
            </a:r>
          </a:p>
          <a:p>
            <a:pPr lvl="1" algn="l"/>
            <a:r>
              <a:rPr lang="en-US" sz="1600" dirty="0"/>
              <a:t>	</a:t>
            </a:r>
          </a:p>
          <a:p>
            <a:pPr lvl="1" algn="l"/>
            <a:r>
              <a:rPr lang="en-US" sz="1600" dirty="0"/>
              <a:t>	Parquet file format vs csv format.</a:t>
            </a:r>
          </a:p>
        </p:txBody>
      </p:sp>
    </p:spTree>
    <p:extLst>
      <p:ext uri="{BB962C8B-B14F-4D97-AF65-F5344CB8AC3E}">
        <p14:creationId xmlns:p14="http://schemas.microsoft.com/office/powerpoint/2010/main" val="342342499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154D7DAA196242BB68F48615B7D661" ma:contentTypeVersion="8" ma:contentTypeDescription="Create a new document." ma:contentTypeScope="" ma:versionID="b436f944d8b61a469856c5446df704c2">
  <xsd:schema xmlns:xsd="http://www.w3.org/2001/XMLSchema" xmlns:xs="http://www.w3.org/2001/XMLSchema" xmlns:p="http://schemas.microsoft.com/office/2006/metadata/properties" xmlns:ns2="9f6e25d8-459d-42cc-b484-cea6e4dfffd9" targetNamespace="http://schemas.microsoft.com/office/2006/metadata/properties" ma:root="true" ma:fieldsID="8d26aff04bd638d3ee0c5823b9c3b8c5" ns2:_="">
    <xsd:import namespace="9f6e25d8-459d-42cc-b484-cea6e4dfffd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6e25d8-459d-42cc-b484-cea6e4dfff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E4A33C6-6890-4DA1-A269-31423EFF0E3B}"/>
</file>

<file path=customXml/itemProps2.xml><?xml version="1.0" encoding="utf-8"?>
<ds:datastoreItem xmlns:ds="http://schemas.openxmlformats.org/officeDocument/2006/customXml" ds:itemID="{8DC11BAD-1184-413E-A45D-0B6349DF6E76}"/>
</file>

<file path=customXml/itemProps3.xml><?xml version="1.0" encoding="utf-8"?>
<ds:datastoreItem xmlns:ds="http://schemas.openxmlformats.org/officeDocument/2006/customXml" ds:itemID="{1298005E-7DDF-4EFA-8088-C0525200F2E5}"/>
</file>

<file path=docProps/app.xml><?xml version="1.0" encoding="utf-8"?>
<Properties xmlns="http://schemas.openxmlformats.org/officeDocument/2006/extended-properties" xmlns:vt="http://schemas.openxmlformats.org/officeDocument/2006/docPropsVTypes">
  <TotalTime>893</TotalTime>
  <Words>1182</Words>
  <Application>Microsoft Office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Agenda</vt:lpstr>
      <vt:lpstr>Spark: review and new features    Rdd vs Dataframe vs Dataset </vt:lpstr>
      <vt:lpstr>Spark: review and new features    Rdd vs Dataframe vs Dataset </vt:lpstr>
      <vt:lpstr>Spark: review and new features    Rdd vs Dataframe vs Dataset </vt:lpstr>
      <vt:lpstr>Spark: review and new features    Rdd vs Dataframe vs Dataset </vt:lpstr>
      <vt:lpstr>Spark: review and new features    Rdd vs Dataframe vs Dataset </vt:lpstr>
      <vt:lpstr>Spark: review and new features    Rdd vs Dataframe vs Dataset </vt:lpstr>
      <vt:lpstr>Spark: review and new features    Rdd vs Dataframe vs Dataset </vt:lpstr>
      <vt:lpstr>Storage Types for Database:</vt:lpstr>
      <vt:lpstr>Amazon Redshift:</vt:lpstr>
      <vt:lpstr>Amazon Redshift Architecture :</vt:lpstr>
      <vt:lpstr>Amazon Redshift Architecture :</vt:lpstr>
      <vt:lpstr>Amazon Redshift Architecture :</vt:lpstr>
      <vt:lpstr>Contact 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Ahmad Sahl</dc:creator>
  <cp:lastModifiedBy>Ahmad Sahl</cp:lastModifiedBy>
  <cp:revision>18</cp:revision>
  <dcterms:created xsi:type="dcterms:W3CDTF">2021-10-27T22:28:03Z</dcterms:created>
  <dcterms:modified xsi:type="dcterms:W3CDTF">2021-10-28T13:21:29Z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0x01010081154D7DAA196242BB68F48615B7D661</vt:lpwstr>
  </property>
</Properties>
</file>