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91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2" r:id="rId48"/>
    <p:sldId id="483" r:id="rId49"/>
    <p:sldId id="481" r:id="rId50"/>
    <p:sldId id="484" r:id="rId51"/>
    <p:sldId id="485" r:id="rId52"/>
    <p:sldId id="486" r:id="rId53"/>
    <p:sldId id="487" r:id="rId54"/>
    <p:sldId id="43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99"/>
    <a:srgbClr val="B8088A"/>
    <a:srgbClr val="1CE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D4C9C-BED1-45ED-92C5-27358762D420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D5F9-4D29-452E-95A0-022FA4319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16F-F183-449F-9CEE-0808424D1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69270-6764-44B0-9027-0DB89AE03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A61A-B9D3-4B2A-A463-0C6EC913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4292A-FDC1-45AB-9B80-973B98146441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6034-76F0-4E67-8815-A8A6D452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5361-4C6A-4E13-AB51-51C6AAB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D706-1C6A-459D-9DD6-6821236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4AA83-34FD-4D59-B184-83E9D13A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4BC4-9AEC-441B-9409-A53D8689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50BD7-C3E9-46A7-BF8F-AFEDBFDA36CF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44D8-3ABC-4498-8FDB-9BD7F256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C59D-A248-4F50-A7CB-05E1B302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97ED3-AFFA-4B66-A1D4-0E197ADAA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59A3-1F48-4D53-9766-13716F86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053B-111E-44EF-ACA5-FC74EB8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5B10E-2A52-42FE-AEFD-FE96F6E7C3B0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A908-0265-4B36-B9F7-93E083C4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3BA3-EE02-4EF4-8314-45353BDB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829-BA41-494D-AA4E-B9B6C5F8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C6ED-AD84-4B92-9D74-9A67743F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1122-6443-4938-B9A0-0F0CF44A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18F604-828D-4DAF-9BF8-3D955151A9DE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4C42-29CF-41DF-A330-EB72585C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9DC3-5650-4940-96E3-54BC10E0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8CB3-84E8-45EA-898D-AC8D22BA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081D-B9D2-43F6-B2D7-F02F962A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B84D-87CB-429F-8933-D12CEB00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0DB8F9-F536-4E48-A560-DE52B00AC716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4937-0C5F-415E-8C02-01A26A87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5D43-8389-4779-9914-267DE45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D43-24C8-46F9-BCCC-4D1213A9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D40-7739-459F-84A9-B71D3614B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CEF65-7D77-42AC-819F-F97A40FC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F5C5-3685-4BB0-AA45-A67BF95A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6699-D0CC-47C8-BCE5-44B1E6A1404C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F0EC7-A30A-43A8-8EE7-787CF04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C2DA-332A-4A99-B204-F330CB9B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E850-6B69-4266-B926-695A251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F3DF-D70F-4D44-96E2-6815D0CD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3F35-4536-4893-B790-7004A75B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172C7-EB31-424B-8EDC-ECAA4DEC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E1DE-1243-486C-ADD4-6E4EECA2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CCB2F-3F2C-46DD-B1BE-21FFFCC4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C25E3-BE6C-4899-A844-C38841E550AF}" type="datetime1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551F0-AD55-4844-82ED-67A578CD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9C091-402E-48D7-B34D-59F9340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D487-9E36-4444-BF73-A1299CFA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A83BF-8418-40D0-B457-518E9C7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BEF4-FAF9-41CF-80EF-1AEA4EEB7C6E}" type="datetime1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95C9-6118-409B-9BBE-CBA1CF4D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3E15F-3273-4020-88A5-2AEB9CBD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32FBC-3D6A-4B5D-B089-06B6283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970EB-7D38-4357-9053-D1FB027FBBE7}" type="datetime1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CB591-9D13-4B86-B8F3-2AFE32E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5298-FFB1-464B-8875-09FDE40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CC7-225A-4694-9DC7-34E24CC2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45E2-ADA2-4908-A03A-898D3EA1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8E902-1098-436B-B640-90F9E43E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DCD8-F364-4E6F-9101-C2609B9B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30E8B2-F4A3-410D-8EA3-B3C585442316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B2BA-CE96-4739-AA84-E6A13AB5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F67F-75F2-4FFA-BB5E-29F61DA2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9D1-C779-425F-AEB7-1052921B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7B1C6-26B5-42A1-A1F9-9C6902BB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91AF-3F19-4077-BC12-184DC4313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5020-7317-4ADB-AA04-7CCA8A20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09218-9B99-44DD-B4D2-D82BC9406132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D9AF-9C89-4E09-9CD5-9AF053B1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Neural Networks and Deep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54EE-3B1B-47A0-B817-9B1A734A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BF3B4-C44A-401B-8BE4-14F29DF1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6F28-AC99-4F60-9325-5819B508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FF52-79F1-4737-9624-F5FE8663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Neural Networks and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2540-BF1B-4E90-91E8-369F4D23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D104-7E7B-491F-8158-6124AD55AFA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07956E02-44AD-459B-B0EB-AC7B9FC8C2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9" y="6167010"/>
            <a:ext cx="814897" cy="6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5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92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9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92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9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61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5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0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91.png"/><Relationship Id="rId3" Type="http://schemas.openxmlformats.org/officeDocument/2006/relationships/image" Target="../media/image25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0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9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92.svg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9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1.png"/><Relationship Id="rId7" Type="http://schemas.openxmlformats.org/officeDocument/2006/relationships/image" Target="../media/image9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102.svg"/><Relationship Id="rId4" Type="http://schemas.openxmlformats.org/officeDocument/2006/relationships/image" Target="../media/image92.svg"/><Relationship Id="rId9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svg"/><Relationship Id="rId7" Type="http://schemas.openxmlformats.org/officeDocument/2006/relationships/image" Target="../media/image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04.svg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92.svg"/><Relationship Id="rId7" Type="http://schemas.openxmlformats.org/officeDocument/2006/relationships/image" Target="../media/image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04.sv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image" Target="../media/image92.svg"/><Relationship Id="rId7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svg"/><Relationship Id="rId5" Type="http://schemas.openxmlformats.org/officeDocument/2006/relationships/image" Target="../media/image99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5C55-9252-49F8-B17D-F56B79167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F32F9-1739-44B6-B9A1-A620C8F9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/>
              <a:t>Day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5FAB9-40B5-4B7E-84D8-8201C2351221}"/>
              </a:ext>
            </a:extLst>
          </p:cNvPr>
          <p:cNvSpPr txBox="1"/>
          <p:nvPr/>
        </p:nvSpPr>
        <p:spPr>
          <a:xfrm>
            <a:off x="4679823" y="5257800"/>
            <a:ext cx="283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Ali Ramadan</a:t>
            </a:r>
          </a:p>
          <a:p>
            <a:pPr algn="ctr"/>
            <a:r>
              <a:rPr lang="en-US" sz="1800"/>
              <a:t>NLP Team Leader, RDI</a:t>
            </a:r>
          </a:p>
        </p:txBody>
      </p:sp>
    </p:spTree>
    <p:extLst>
      <p:ext uri="{BB962C8B-B14F-4D97-AF65-F5344CB8AC3E}">
        <p14:creationId xmlns:p14="http://schemas.microsoft.com/office/powerpoint/2010/main" val="278480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RNN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CS 230 - Recurrent Neural Networks Cheatsheet">
            <a:extLst>
              <a:ext uri="{FF2B5EF4-FFF2-40B4-BE49-F238E27FC236}">
                <a16:creationId xmlns:a16="http://schemas.microsoft.com/office/drawing/2014/main" id="{D65ED604-C1F4-4F61-937E-475703592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5"/>
          <a:stretch/>
        </p:blipFill>
        <p:spPr bwMode="auto">
          <a:xfrm>
            <a:off x="1272738" y="1690688"/>
            <a:ext cx="10081062" cy="31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9ADA4-5FF2-4E52-9F8F-6FB8121B9B9A}"/>
              </a:ext>
            </a:extLst>
          </p:cNvPr>
          <p:cNvSpPr txBox="1"/>
          <p:nvPr/>
        </p:nvSpPr>
        <p:spPr>
          <a:xfrm>
            <a:off x="4752278" y="5246748"/>
            <a:ext cx="268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ɑ &gt;&gt;&gt;&gt; Hidden State</a:t>
            </a:r>
          </a:p>
        </p:txBody>
      </p:sp>
    </p:spTree>
    <p:extLst>
      <p:ext uri="{BB962C8B-B14F-4D97-AF65-F5344CB8AC3E}">
        <p14:creationId xmlns:p14="http://schemas.microsoft.com/office/powerpoint/2010/main" val="10650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RNN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6BFCA7-73EC-4C27-A25C-BBDE4E33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9" y="2826992"/>
            <a:ext cx="39719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DAE6A0C-1224-40F8-8183-91CC8068C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2" r="15827" b="23502"/>
          <a:stretch/>
        </p:blipFill>
        <p:spPr bwMode="auto">
          <a:xfrm rot="5400000">
            <a:off x="5444582" y="4035058"/>
            <a:ext cx="405906" cy="23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3B826-D476-433B-9A95-F5BD06DF02AB}"/>
                  </a:ext>
                </a:extLst>
              </p:cNvPr>
              <p:cNvSpPr txBox="1"/>
              <p:nvPr/>
            </p:nvSpPr>
            <p:spPr>
              <a:xfrm>
                <a:off x="5380282" y="5507856"/>
                <a:ext cx="547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3B826-D476-433B-9A95-F5BD06DF0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82" y="5507856"/>
                <a:ext cx="547650" cy="276999"/>
              </a:xfrm>
              <a:prstGeom prst="rect">
                <a:avLst/>
              </a:prstGeom>
              <a:blipFill>
                <a:blip r:embed="rId4"/>
                <a:stretch>
                  <a:fillRect l="-10112" t="-2222" r="-44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9B2117E-E5C4-4DEC-A885-EC79464F4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2" r="15827" b="23502"/>
          <a:stretch/>
        </p:blipFill>
        <p:spPr bwMode="auto">
          <a:xfrm rot="5400000">
            <a:off x="8230845" y="4044245"/>
            <a:ext cx="405906" cy="23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AB76D-9085-43B3-A1DA-02C382440DE1}"/>
                  </a:ext>
                </a:extLst>
              </p:cNvPr>
              <p:cNvSpPr txBox="1"/>
              <p:nvPr/>
            </p:nvSpPr>
            <p:spPr>
              <a:xfrm>
                <a:off x="8153400" y="5498943"/>
                <a:ext cx="735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AB76D-9085-43B3-A1DA-02C382440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498943"/>
                <a:ext cx="735394" cy="276999"/>
              </a:xfrm>
              <a:prstGeom prst="rect">
                <a:avLst/>
              </a:prstGeom>
              <a:blipFill>
                <a:blip r:embed="rId5"/>
                <a:stretch>
                  <a:fillRect l="-4167" t="-4444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814924FE-A967-4580-AE50-F84C2ACA0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2" r="15827" b="23502"/>
          <a:stretch/>
        </p:blipFill>
        <p:spPr bwMode="auto">
          <a:xfrm rot="5400000">
            <a:off x="6772124" y="3062819"/>
            <a:ext cx="405906" cy="23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EA7AF3-8A4E-457E-AC7C-2D0F5737DF0F}"/>
                  </a:ext>
                </a:extLst>
              </p:cNvPr>
              <p:cNvSpPr txBox="1"/>
              <p:nvPr/>
            </p:nvSpPr>
            <p:spPr>
              <a:xfrm>
                <a:off x="6771707" y="4577388"/>
                <a:ext cx="327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EA7AF3-8A4E-457E-AC7C-2D0F5737D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07" y="4577388"/>
                <a:ext cx="327590" cy="276999"/>
              </a:xfrm>
              <a:prstGeom prst="rect">
                <a:avLst/>
              </a:prstGeom>
              <a:blipFill>
                <a:blip r:embed="rId6"/>
                <a:stretch>
                  <a:fillRect l="-9259" r="-185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2685E4-196E-484F-83B1-7F7F4991AE4B}"/>
                  </a:ext>
                </a:extLst>
              </p:cNvPr>
              <p:cNvSpPr txBox="1"/>
              <p:nvPr/>
            </p:nvSpPr>
            <p:spPr>
              <a:xfrm>
                <a:off x="8339675" y="4066043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2685E4-196E-484F-83B1-7F7F4991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75" y="4066043"/>
                <a:ext cx="288091" cy="276999"/>
              </a:xfrm>
              <a:prstGeom prst="rect">
                <a:avLst/>
              </a:prstGeom>
              <a:blipFill>
                <a:blip r:embed="rId7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دالة الظل الزائدية - ويكيبيديا">
            <a:extLst>
              <a:ext uri="{FF2B5EF4-FFF2-40B4-BE49-F238E27FC236}">
                <a16:creationId xmlns:a16="http://schemas.microsoft.com/office/drawing/2014/main" id="{88D038AE-E7A4-4F5B-863B-D0B6D81A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9" y="3637050"/>
            <a:ext cx="2208995" cy="12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ED366-7DB1-464E-8B5E-2FF4275E72D3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V="1">
            <a:off x="5647535" y="4444095"/>
            <a:ext cx="1327542" cy="56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7C2B4-4B26-4C6C-99A5-4516335CE27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 flipV="1">
            <a:off x="6975077" y="4444095"/>
            <a:ext cx="1458721" cy="57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5C7FE-57CF-44CD-B805-E303E2EF0BB7}"/>
              </a:ext>
            </a:extLst>
          </p:cNvPr>
          <p:cNvCxnSpPr>
            <a:stCxn id="12" idx="1"/>
          </p:cNvCxnSpPr>
          <p:nvPr/>
        </p:nvCxnSpPr>
        <p:spPr>
          <a:xfrm flipV="1">
            <a:off x="6975077" y="3637050"/>
            <a:ext cx="0" cy="40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608-0F6E-4824-B9BB-2B860CB54655}"/>
                  </a:ext>
                </a:extLst>
              </p:cNvPr>
              <p:cNvSpPr txBox="1"/>
              <p:nvPr/>
            </p:nvSpPr>
            <p:spPr>
              <a:xfrm>
                <a:off x="6613952" y="3358791"/>
                <a:ext cx="515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608-0F6E-4824-B9BB-2B860CB5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52" y="3358791"/>
                <a:ext cx="515782" cy="276999"/>
              </a:xfrm>
              <a:prstGeom prst="rect">
                <a:avLst/>
              </a:prstGeom>
              <a:blipFill>
                <a:blip r:embed="rId9"/>
                <a:stretch>
                  <a:fillRect l="-5882" t="-2222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8D44F486-A54A-46F9-8B45-14DA93464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2" r="15827" b="23502"/>
          <a:stretch/>
        </p:blipFill>
        <p:spPr bwMode="auto">
          <a:xfrm rot="5400000">
            <a:off x="6772124" y="1851623"/>
            <a:ext cx="405906" cy="23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F8C2587-FA1D-412C-BBB7-AA15C4368ABF}"/>
              </a:ext>
            </a:extLst>
          </p:cNvPr>
          <p:cNvSpPr/>
          <p:nvPr/>
        </p:nvSpPr>
        <p:spPr>
          <a:xfrm>
            <a:off x="6749967" y="1892127"/>
            <a:ext cx="450219" cy="4482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65C5D4-0465-4C71-8D0E-CC25873A10F1}"/>
              </a:ext>
            </a:extLst>
          </p:cNvPr>
          <p:cNvCxnSpPr>
            <a:stCxn id="25" idx="1"/>
            <a:endCxn id="21" idx="4"/>
          </p:cNvCxnSpPr>
          <p:nvPr/>
        </p:nvCxnSpPr>
        <p:spPr>
          <a:xfrm flipV="1">
            <a:off x="6975077" y="2340387"/>
            <a:ext cx="0" cy="48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Sigmoid function - Wikipedia">
            <a:extLst>
              <a:ext uri="{FF2B5EF4-FFF2-40B4-BE49-F238E27FC236}">
                <a16:creationId xmlns:a16="http://schemas.microsoft.com/office/drawing/2014/main" id="{1A6363BC-EA7E-4A59-9464-8EB8BA549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26" y="1400112"/>
            <a:ext cx="2208995" cy="13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CF33ED-0922-4CCC-8143-5CF22150E6E3}"/>
                  </a:ext>
                </a:extLst>
              </p:cNvPr>
              <p:cNvSpPr txBox="1"/>
              <p:nvPr/>
            </p:nvSpPr>
            <p:spPr>
              <a:xfrm>
                <a:off x="8339675" y="185992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CF33ED-0922-4CCC-8143-5CF22150E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75" y="1859922"/>
                <a:ext cx="197938" cy="276999"/>
              </a:xfrm>
              <a:prstGeom prst="rect">
                <a:avLst/>
              </a:prstGeom>
              <a:blipFill>
                <a:blip r:embed="rId11"/>
                <a:stretch>
                  <a:fillRect l="-30303" r="-2424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7CC3C5-8598-4828-8256-538AA2CF48AA}"/>
                  </a:ext>
                </a:extLst>
              </p:cNvPr>
              <p:cNvSpPr txBox="1"/>
              <p:nvPr/>
            </p:nvSpPr>
            <p:spPr>
              <a:xfrm>
                <a:off x="6162159" y="2029959"/>
                <a:ext cx="528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7CC3C5-8598-4828-8256-538AA2CF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59" y="2029959"/>
                <a:ext cx="528671" cy="276999"/>
              </a:xfrm>
              <a:prstGeom prst="rect">
                <a:avLst/>
              </a:prstGeom>
              <a:blipFill>
                <a:blip r:embed="rId12"/>
                <a:stretch>
                  <a:fillRect l="-10345" t="-2222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CB87FB-BFBD-40C3-A9C3-BB79EAA4C027}"/>
                  </a:ext>
                </a:extLst>
              </p:cNvPr>
              <p:cNvSpPr txBox="1"/>
              <p:nvPr/>
            </p:nvSpPr>
            <p:spPr>
              <a:xfrm>
                <a:off x="7099297" y="2448799"/>
                <a:ext cx="3291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CB87FB-BFBD-40C3-A9C3-BB79EAA4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97" y="2448799"/>
                <a:ext cx="329193" cy="298928"/>
              </a:xfrm>
              <a:prstGeom prst="rect">
                <a:avLst/>
              </a:prstGeom>
              <a:blipFill>
                <a:blip r:embed="rId13"/>
                <a:stretch>
                  <a:fillRect l="-9259" r="-740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0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RNN Types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12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F8D2A50-AD8A-4EB2-B065-065AAA9F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5" b="49986"/>
          <a:stretch/>
        </p:blipFill>
        <p:spPr bwMode="auto">
          <a:xfrm>
            <a:off x="1540764" y="1690688"/>
            <a:ext cx="885444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3E96B11-8FBC-42C6-B2E8-A8D412342E2E}"/>
              </a:ext>
            </a:extLst>
          </p:cNvPr>
          <p:cNvSpPr/>
          <p:nvPr/>
        </p:nvSpPr>
        <p:spPr>
          <a:xfrm rot="16200000">
            <a:off x="3517805" y="3986263"/>
            <a:ext cx="163766" cy="1706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DD1A-7BF1-4472-9421-5E1CE16FC661}"/>
              </a:ext>
            </a:extLst>
          </p:cNvPr>
          <p:cNvSpPr txBox="1"/>
          <p:nvPr/>
        </p:nvSpPr>
        <p:spPr>
          <a:xfrm>
            <a:off x="2476500" y="5057624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Generation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298768F-E54C-46DB-9191-050FB7C374AB}"/>
              </a:ext>
            </a:extLst>
          </p:cNvPr>
          <p:cNvSpPr/>
          <p:nvPr/>
        </p:nvSpPr>
        <p:spPr>
          <a:xfrm rot="16200000">
            <a:off x="7931309" y="4101034"/>
            <a:ext cx="163766" cy="1706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19E00-CD91-4C76-8A42-F65967CE6F63}"/>
              </a:ext>
            </a:extLst>
          </p:cNvPr>
          <p:cNvSpPr txBox="1"/>
          <p:nvPr/>
        </p:nvSpPr>
        <p:spPr>
          <a:xfrm>
            <a:off x="6890004" y="5172395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5627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RNN Types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F8D2A50-AD8A-4EB2-B065-065AAA9F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56891" r="61411" b="189"/>
          <a:stretch/>
        </p:blipFill>
        <p:spPr bwMode="auto">
          <a:xfrm>
            <a:off x="679704" y="1690688"/>
            <a:ext cx="4425696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3E96B11-8FBC-42C6-B2E8-A8D412342E2E}"/>
              </a:ext>
            </a:extLst>
          </p:cNvPr>
          <p:cNvSpPr/>
          <p:nvPr/>
        </p:nvSpPr>
        <p:spPr>
          <a:xfrm rot="16200000">
            <a:off x="2896014" y="3575975"/>
            <a:ext cx="163766" cy="1706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DD1A-7BF1-4472-9421-5E1CE16FC661}"/>
              </a:ext>
            </a:extLst>
          </p:cNvPr>
          <p:cNvSpPr txBox="1"/>
          <p:nvPr/>
        </p:nvSpPr>
        <p:spPr>
          <a:xfrm>
            <a:off x="1854709" y="4647336"/>
            <a:ext cx="22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Named Entities Recognition</a:t>
            </a:r>
          </a:p>
        </p:txBody>
      </p:sp>
      <p:pic>
        <p:nvPicPr>
          <p:cNvPr id="12290" name="Picture 2" descr="8 lessons learned about NER. This article summarizes the lessons I… | by  Alex Gaus | dpa-newslab | Medium">
            <a:extLst>
              <a:ext uri="{FF2B5EF4-FFF2-40B4-BE49-F238E27FC236}">
                <a16:creationId xmlns:a16="http://schemas.microsoft.com/office/drawing/2014/main" id="{BC17D5D9-0BEA-4303-B7FC-53A6AD1B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13" y="2212848"/>
            <a:ext cx="6238174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4DC619-86C7-44E2-9104-AE4BC9C82EF6}"/>
                  </a:ext>
                </a:extLst>
              </p:cNvPr>
              <p:cNvSpPr txBox="1"/>
              <p:nvPr/>
            </p:nvSpPr>
            <p:spPr>
              <a:xfrm>
                <a:off x="7900662" y="5295469"/>
                <a:ext cx="141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4DC619-86C7-44E2-9104-AE4BC9C8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62" y="5295469"/>
                <a:ext cx="1419876" cy="276999"/>
              </a:xfrm>
              <a:prstGeom prst="rect">
                <a:avLst/>
              </a:prstGeom>
              <a:blipFill>
                <a:blip r:embed="rId4"/>
                <a:stretch>
                  <a:fillRect l="-3863" t="-2222" r="-38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RNN Types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F8D2A50-AD8A-4EB2-B065-065AAA9F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0" t="55181" r="2034" b="-1207"/>
          <a:stretch/>
        </p:blipFill>
        <p:spPr bwMode="auto">
          <a:xfrm>
            <a:off x="2705100" y="1690688"/>
            <a:ext cx="6635496" cy="25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3E96B11-8FBC-42C6-B2E8-A8D412342E2E}"/>
              </a:ext>
            </a:extLst>
          </p:cNvPr>
          <p:cNvSpPr/>
          <p:nvPr/>
        </p:nvSpPr>
        <p:spPr>
          <a:xfrm rot="16200000">
            <a:off x="6068843" y="2493211"/>
            <a:ext cx="255484" cy="4114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DD1A-7BF1-4472-9421-5E1CE16FC661}"/>
              </a:ext>
            </a:extLst>
          </p:cNvPr>
          <p:cNvSpPr txBox="1"/>
          <p:nvPr/>
        </p:nvSpPr>
        <p:spPr>
          <a:xfrm>
            <a:off x="5073397" y="4832269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Translation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ADE94-FF9E-4F4E-925A-6417E109CD48}"/>
              </a:ext>
            </a:extLst>
          </p:cNvPr>
          <p:cNvSpPr txBox="1"/>
          <p:nvPr/>
        </p:nvSpPr>
        <p:spPr>
          <a:xfrm>
            <a:off x="2610613" y="4827050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Speech Recognition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F9472-898F-4FDD-938B-EAB09F833398}"/>
              </a:ext>
            </a:extLst>
          </p:cNvPr>
          <p:cNvSpPr txBox="1"/>
          <p:nvPr/>
        </p:nvSpPr>
        <p:spPr>
          <a:xfrm>
            <a:off x="7188707" y="4827050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75958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Long Sequence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2" descr="CS 230 - Recurrent Neural Networks Cheatsheet">
            <a:extLst>
              <a:ext uri="{FF2B5EF4-FFF2-40B4-BE49-F238E27FC236}">
                <a16:creationId xmlns:a16="http://schemas.microsoft.com/office/drawing/2014/main" id="{4B9909F4-40EC-4D45-AC7C-38A05BEE5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5"/>
          <a:stretch/>
        </p:blipFill>
        <p:spPr bwMode="auto">
          <a:xfrm>
            <a:off x="1297434" y="1881340"/>
            <a:ext cx="10126470" cy="30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55C168-8E64-4941-909B-838F4586B2D6}"/>
                  </a:ext>
                </a:extLst>
              </p:cNvPr>
              <p:cNvSpPr txBox="1"/>
              <p:nvPr/>
            </p:nvSpPr>
            <p:spPr>
              <a:xfrm>
                <a:off x="4193541" y="5704033"/>
                <a:ext cx="433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If t = 100  &gt;&gt;&gt;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 will forget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55C168-8E64-4941-909B-838F4586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41" y="5704033"/>
                <a:ext cx="433425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00556D-1772-45F2-9930-D4C87287E2D1}"/>
              </a:ext>
            </a:extLst>
          </p:cNvPr>
          <p:cNvSpPr txBox="1"/>
          <p:nvPr/>
        </p:nvSpPr>
        <p:spPr>
          <a:xfrm>
            <a:off x="4193541" y="5167311"/>
            <a:ext cx="433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highlight>
                  <a:srgbClr val="FF0000"/>
                </a:highlight>
              </a:rPr>
              <a:t>Forgetting earlier steps</a:t>
            </a:r>
          </a:p>
        </p:txBody>
      </p:sp>
    </p:spTree>
    <p:extLst>
      <p:ext uri="{BB962C8B-B14F-4D97-AF65-F5344CB8AC3E}">
        <p14:creationId xmlns:p14="http://schemas.microsoft.com/office/powerpoint/2010/main" val="333411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Gated Recurrent Unit (GRU)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16</a:t>
            </a:fld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D93206D-5EDE-4A1C-B722-212FC55F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5" y="1554480"/>
            <a:ext cx="11201592" cy="45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C8DF9-DFBC-4779-9F98-A4A531983F76}"/>
              </a:ext>
            </a:extLst>
          </p:cNvPr>
          <p:cNvSpPr txBox="1"/>
          <p:nvPr/>
        </p:nvSpPr>
        <p:spPr>
          <a:xfrm>
            <a:off x="8311896" y="1744402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&gt;&gt; Memory 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6D0EC6-8EC5-4F8A-84A2-5863DEBBBA7B}"/>
                  </a:ext>
                </a:extLst>
              </p:cNvPr>
              <p:cNvSpPr txBox="1"/>
              <p:nvPr/>
            </p:nvSpPr>
            <p:spPr>
              <a:xfrm>
                <a:off x="8311896" y="5118854"/>
                <a:ext cx="194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&gt;&gt; Update Gate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6D0EC6-8EC5-4F8A-84A2-5863DEBB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96" y="5118854"/>
                <a:ext cx="1947672" cy="369332"/>
              </a:xfrm>
              <a:prstGeom prst="rect">
                <a:avLst/>
              </a:prstGeom>
              <a:blipFill>
                <a:blip r:embed="rId3"/>
                <a:stretch>
                  <a:fillRect t="-10000" r="-25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99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Full(GRU)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17</a:t>
            </a:fld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BA193F0-99CD-4D47-8DC4-153AF407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3" y="1703353"/>
            <a:ext cx="11080293" cy="42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6D0EC6-8EC5-4F8A-84A2-5863DEBBBA7B}"/>
                  </a:ext>
                </a:extLst>
              </p:cNvPr>
              <p:cNvSpPr txBox="1"/>
              <p:nvPr/>
            </p:nvSpPr>
            <p:spPr>
              <a:xfrm>
                <a:off x="8153400" y="4762502"/>
                <a:ext cx="222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&gt;&gt; Relevance Gate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6D0EC6-8EC5-4F8A-84A2-5863DEBB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762502"/>
                <a:ext cx="2225040" cy="369332"/>
              </a:xfrm>
              <a:prstGeom prst="rect">
                <a:avLst/>
              </a:prstGeom>
              <a:blipFill>
                <a:blip r:embed="rId3"/>
                <a:stretch>
                  <a:fillRect t="-8197" r="-13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5D85A-45E2-49DF-A575-278058421D08}"/>
                  </a:ext>
                </a:extLst>
              </p:cNvPr>
              <p:cNvSpPr txBox="1"/>
              <p:nvPr/>
            </p:nvSpPr>
            <p:spPr>
              <a:xfrm>
                <a:off x="8292084" y="5131834"/>
                <a:ext cx="194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&gt;&gt; Update Gate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5D85A-45E2-49DF-A575-27805842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084" y="5131834"/>
                <a:ext cx="1947672" cy="369332"/>
              </a:xfrm>
              <a:prstGeom prst="rect">
                <a:avLst/>
              </a:prstGeom>
              <a:blipFill>
                <a:blip r:embed="rId4"/>
                <a:stretch>
                  <a:fillRect t="-10000" r="-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1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Long Short-Term Memory (LSTM)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08861-D076-4C3E-A9FE-A146F220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" y="1881219"/>
            <a:ext cx="12051792" cy="4047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6D0EC6-8EC5-4F8A-84A2-5863DEBBBA7B}"/>
                  </a:ext>
                </a:extLst>
              </p:cNvPr>
              <p:cNvSpPr txBox="1"/>
              <p:nvPr/>
            </p:nvSpPr>
            <p:spPr>
              <a:xfrm>
                <a:off x="6096000" y="5501166"/>
                <a:ext cx="22250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&gt;&gt; Forget Gate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6D0EC6-8EC5-4F8A-84A2-5863DEBB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01166"/>
                <a:ext cx="2225040" cy="391582"/>
              </a:xfrm>
              <a:prstGeom prst="rect">
                <a:avLst/>
              </a:prstGeom>
              <a:blipFill>
                <a:blip r:embed="rId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5D85A-45E2-49DF-A575-278058421D08}"/>
                  </a:ext>
                </a:extLst>
              </p:cNvPr>
              <p:cNvSpPr txBox="1"/>
              <p:nvPr/>
            </p:nvSpPr>
            <p:spPr>
              <a:xfrm>
                <a:off x="8610600" y="5501166"/>
                <a:ext cx="194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&gt;&gt; Update Gate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5D85A-45E2-49DF-A575-27805842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501166"/>
                <a:ext cx="1947672" cy="369332"/>
              </a:xfrm>
              <a:prstGeom prst="rect">
                <a:avLst/>
              </a:prstGeom>
              <a:blipFill>
                <a:blip r:embed="rId4"/>
                <a:stretch>
                  <a:fillRect t="-8197" r="-2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62669-9C88-4E3B-8ED0-D103D6967B72}"/>
                  </a:ext>
                </a:extLst>
              </p:cNvPr>
              <p:cNvSpPr txBox="1"/>
              <p:nvPr/>
            </p:nvSpPr>
            <p:spPr>
              <a:xfrm>
                <a:off x="3726180" y="5537176"/>
                <a:ext cx="222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&gt;&gt; Output Gate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62669-9C88-4E3B-8ED0-D103D696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80" y="5537176"/>
                <a:ext cx="222504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47F46-D869-485E-9F0E-C84E165CB77A}"/>
                  </a:ext>
                </a:extLst>
              </p:cNvPr>
              <p:cNvSpPr txBox="1"/>
              <p:nvPr/>
            </p:nvSpPr>
            <p:spPr>
              <a:xfrm>
                <a:off x="6549944" y="2118280"/>
                <a:ext cx="50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47F46-D869-485E-9F0E-C84E165C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4" y="2118280"/>
                <a:ext cx="504625" cy="276999"/>
              </a:xfrm>
              <a:prstGeom prst="rect">
                <a:avLst/>
              </a:prstGeom>
              <a:blipFill>
                <a:blip r:embed="rId6"/>
                <a:stretch>
                  <a:fillRect l="-6024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F8F315-51B6-4EE5-8D99-5B5924EC9BD5}"/>
                  </a:ext>
                </a:extLst>
              </p:cNvPr>
              <p:cNvSpPr txBox="1"/>
              <p:nvPr/>
            </p:nvSpPr>
            <p:spPr>
              <a:xfrm>
                <a:off x="6549944" y="3671223"/>
                <a:ext cx="521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F8F315-51B6-4EE5-8D99-5B5924EC9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4" y="3671223"/>
                <a:ext cx="521425" cy="276999"/>
              </a:xfrm>
              <a:prstGeom prst="rect">
                <a:avLst/>
              </a:prstGeom>
              <a:blipFill>
                <a:blip r:embed="rId7"/>
                <a:stretch>
                  <a:fillRect l="-5814" t="-2174" r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Bidirectional RNN (BRNN)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19</a:t>
            </a:fld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F8798AC-14F8-4001-88C9-3458B337A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03" y="1948620"/>
            <a:ext cx="7326326" cy="359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C3D954-3D00-4F20-8A82-44506BB4F7D0}"/>
              </a:ext>
            </a:extLst>
          </p:cNvPr>
          <p:cNvSpPr txBox="1"/>
          <p:nvPr/>
        </p:nvSpPr>
        <p:spPr>
          <a:xfrm>
            <a:off x="364998" y="2953776"/>
            <a:ext cx="418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I wasn't expecting that very entertaining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887F3-D8EA-455B-9E97-8D12DF7373D1}"/>
              </a:ext>
            </a:extLst>
          </p:cNvPr>
          <p:cNvSpPr txBox="1"/>
          <p:nvPr/>
        </p:nvSpPr>
        <p:spPr>
          <a:xfrm>
            <a:off x="278130" y="3527328"/>
            <a:ext cx="436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entertaining very that expecting wasn’t 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634BF-D977-4C0D-B506-DDACE75BAB62}"/>
              </a:ext>
            </a:extLst>
          </p:cNvPr>
          <p:cNvSpPr txBox="1"/>
          <p:nvPr/>
        </p:nvSpPr>
        <p:spPr>
          <a:xfrm>
            <a:off x="621030" y="2195558"/>
            <a:ext cx="367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Two inputs</a:t>
            </a:r>
          </a:p>
          <a:p>
            <a:pPr algn="ctr"/>
            <a:r>
              <a:rPr lang="en-US"/>
              <a:t>Two Layers</a:t>
            </a:r>
          </a:p>
        </p:txBody>
      </p:sp>
    </p:spTree>
    <p:extLst>
      <p:ext uri="{BB962C8B-B14F-4D97-AF65-F5344CB8AC3E}">
        <p14:creationId xmlns:p14="http://schemas.microsoft.com/office/powerpoint/2010/main" val="1045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508B-C8FD-4342-A06D-D732986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58CB-15C0-4A8B-B685-2B1C431F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Sequential Data</a:t>
            </a:r>
          </a:p>
          <a:p>
            <a:r>
              <a:rPr lang="en-US"/>
              <a:t>Sequential Tasks</a:t>
            </a:r>
          </a:p>
          <a:p>
            <a:r>
              <a:rPr lang="en-US"/>
              <a:t>Why RNN?</a:t>
            </a:r>
          </a:p>
          <a:p>
            <a:r>
              <a:rPr lang="en-US"/>
              <a:t>Sequence Models</a:t>
            </a:r>
          </a:p>
          <a:p>
            <a:r>
              <a:rPr lang="en-US"/>
              <a:t>Text Examples</a:t>
            </a:r>
          </a:p>
          <a:p>
            <a:r>
              <a:rPr lang="en-US"/>
              <a:t>Speech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D5EC8-C340-4F56-A52A-4B948654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08F0A-1B2E-4699-A38D-CB9C07E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9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Deep RNN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20</a:t>
            </a:fld>
            <a:endParaRPr lang="en-US"/>
          </a:p>
        </p:txBody>
      </p:sp>
      <p:pic>
        <p:nvPicPr>
          <p:cNvPr id="19458" name="Picture 2" descr="CS 230 - Recurrent Neural Networks Cheatsheet">
            <a:extLst>
              <a:ext uri="{FF2B5EF4-FFF2-40B4-BE49-F238E27FC236}">
                <a16:creationId xmlns:a16="http://schemas.microsoft.com/office/drawing/2014/main" id="{134E2E7A-532E-40D2-8EC5-4FDA4DC9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56" y="365125"/>
            <a:ext cx="5576887" cy="594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3385E0-F606-40C9-94A1-A904947889EF}"/>
                  </a:ext>
                </a:extLst>
              </p:cNvPr>
              <p:cNvSpPr txBox="1"/>
              <p:nvPr/>
            </p:nvSpPr>
            <p:spPr>
              <a:xfrm>
                <a:off x="600456" y="3226083"/>
                <a:ext cx="4367158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   &gt;&gt;&gt; Hidden state at layer k and time 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3385E0-F606-40C9-94A1-A90494788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" y="3226083"/>
                <a:ext cx="4367158" cy="288797"/>
              </a:xfrm>
              <a:prstGeom prst="rect">
                <a:avLst/>
              </a:prstGeom>
              <a:blipFill>
                <a:blip r:embed="rId3"/>
                <a:stretch>
                  <a:fillRect l="-1397" t="-22917" r="-2374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877881-33C2-4B0F-9FFC-1FA5DEEFDA64}"/>
                  </a:ext>
                </a:extLst>
              </p:cNvPr>
              <p:cNvSpPr txBox="1"/>
              <p:nvPr/>
            </p:nvSpPr>
            <p:spPr>
              <a:xfrm>
                <a:off x="600456" y="3798073"/>
                <a:ext cx="4853893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   &gt;&gt;&gt; Is the new input to layers k+1 at time 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877881-33C2-4B0F-9FFC-1FA5DEEF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" y="3798073"/>
                <a:ext cx="4853893" cy="288797"/>
              </a:xfrm>
              <a:prstGeom prst="rect">
                <a:avLst/>
              </a:prstGeom>
              <a:blipFill>
                <a:blip r:embed="rId4"/>
                <a:stretch>
                  <a:fillRect l="-1256" t="-23404" r="-2010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2F266F-906D-4394-A681-E60861E00ADC}"/>
                  </a:ext>
                </a:extLst>
              </p:cNvPr>
              <p:cNvSpPr txBox="1"/>
              <p:nvPr/>
            </p:nvSpPr>
            <p:spPr>
              <a:xfrm>
                <a:off x="7497318" y="4086870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[1]&lt;1&gt;</m:t>
                        </m:r>
                      </m:sup>
                    </m:sSup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2F266F-906D-4394-A681-E60861E00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318" y="4086870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9690B7-4312-47CF-ACE9-FC80A3825CEF}"/>
                  </a:ext>
                </a:extLst>
              </p:cNvPr>
              <p:cNvSpPr txBox="1"/>
              <p:nvPr/>
            </p:nvSpPr>
            <p:spPr>
              <a:xfrm>
                <a:off x="8510737" y="4086870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[1]&lt;2&gt;</m:t>
                        </m:r>
                      </m:sup>
                    </m:sSup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9690B7-4312-47CF-ACE9-FC80A382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737" y="4086870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DA86-53B2-4EDB-B6E9-9DD3C1E80331}"/>
                  </a:ext>
                </a:extLst>
              </p:cNvPr>
              <p:cNvSpPr txBox="1"/>
              <p:nvPr/>
            </p:nvSpPr>
            <p:spPr>
              <a:xfrm>
                <a:off x="10089601" y="4098541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[1]&lt;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DA86-53B2-4EDB-B6E9-9DD3C1E8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601" y="4098541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6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Sequence to Sequence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21</a:t>
            </a:fld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9D1C0D0-23FA-435A-AD75-35A4214C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75" y="1991297"/>
            <a:ext cx="4759384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679BD715-4D87-4155-9E01-03F4B72B1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4809744" y="2671367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0C2E4D-30C3-4D08-8BF2-D08857591103}"/>
                  </a:ext>
                </a:extLst>
              </p:cNvPr>
              <p:cNvSpPr txBox="1"/>
              <p:nvPr/>
            </p:nvSpPr>
            <p:spPr>
              <a:xfrm>
                <a:off x="8978646" y="3708929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0C2E4D-30C3-4D08-8BF2-D0885759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646" y="3708929"/>
                <a:ext cx="793242" cy="316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7012B484-FCEC-4F5C-857D-B8B64CC8782A}"/>
              </a:ext>
            </a:extLst>
          </p:cNvPr>
          <p:cNvSpPr/>
          <p:nvPr/>
        </p:nvSpPr>
        <p:spPr>
          <a:xfrm rot="16200000">
            <a:off x="6349975" y="3201080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7917CB-5D10-4BF8-BF7A-8EE801A1C84D}"/>
                  </a:ext>
                </a:extLst>
              </p:cNvPr>
              <p:cNvSpPr txBox="1"/>
              <p:nvPr/>
            </p:nvSpPr>
            <p:spPr>
              <a:xfrm>
                <a:off x="6059698" y="4523178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𝑬𝒏𝒄𝒐𝒅𝒆𝒓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7917CB-5D10-4BF8-BF7A-8EE801A1C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98" y="4523178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89EC57-D449-4F81-9EDD-486A70DCD5A9}"/>
                  </a:ext>
                </a:extLst>
              </p:cNvPr>
              <p:cNvSpPr txBox="1"/>
              <p:nvPr/>
            </p:nvSpPr>
            <p:spPr>
              <a:xfrm>
                <a:off x="9061370" y="4523178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𝑫𝒆𝒄𝒐𝒅𝒆𝒓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89EC57-D449-4F81-9EDD-486A70DC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70" y="4523178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 r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53A03D24-B695-4A7F-84AC-DA36D40E53B1}"/>
              </a:ext>
            </a:extLst>
          </p:cNvPr>
          <p:cNvSpPr/>
          <p:nvPr/>
        </p:nvSpPr>
        <p:spPr>
          <a:xfrm rot="16200000">
            <a:off x="9297971" y="3175348"/>
            <a:ext cx="320040" cy="201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DA86-53B2-4EDB-B6E9-9DD3C1E80331}"/>
                  </a:ext>
                </a:extLst>
              </p:cNvPr>
              <p:cNvSpPr txBox="1"/>
              <p:nvPr/>
            </p:nvSpPr>
            <p:spPr>
              <a:xfrm>
                <a:off x="8330994" y="370722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DA86-53B2-4EDB-B6E9-9DD3C1E8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94" y="3707223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92C3DA-4809-4F48-BAD7-09965711C5AA}"/>
                  </a:ext>
                </a:extLst>
              </p:cNvPr>
              <p:cNvSpPr txBox="1"/>
              <p:nvPr/>
            </p:nvSpPr>
            <p:spPr>
              <a:xfrm>
                <a:off x="10844783" y="264473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𝑬𝑶𝑺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92C3DA-4809-4F48-BAD7-09965711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783" y="2644733"/>
                <a:ext cx="793242" cy="316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8B11D5-FBF1-4F29-A6CC-EFE8C7CD0BBB}"/>
              </a:ext>
            </a:extLst>
          </p:cNvPr>
          <p:cNvSpPr txBox="1"/>
          <p:nvPr/>
        </p:nvSpPr>
        <p:spPr>
          <a:xfrm>
            <a:off x="1475185" y="2361514"/>
            <a:ext cx="2249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Recognition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C9D29-45C2-4133-A8F6-A2BA03AAE3E6}"/>
              </a:ext>
            </a:extLst>
          </p:cNvPr>
          <p:cNvSpPr txBox="1"/>
          <p:nvPr/>
        </p:nvSpPr>
        <p:spPr>
          <a:xfrm>
            <a:off x="1298448" y="4144127"/>
            <a:ext cx="27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Stop when y == EOS token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DF78D-5F7C-408A-80CC-96B09A23D965}"/>
                  </a:ext>
                </a:extLst>
              </p:cNvPr>
              <p:cNvSpPr txBox="1"/>
              <p:nvPr/>
            </p:nvSpPr>
            <p:spPr>
              <a:xfrm>
                <a:off x="7878247" y="2965899"/>
                <a:ext cx="82012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DF78D-5F7C-408A-80CC-96B09A23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247" y="2965899"/>
                <a:ext cx="820124" cy="344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1FEE13-0243-457F-9049-0663F2BAABF6}"/>
                  </a:ext>
                </a:extLst>
              </p:cNvPr>
              <p:cNvSpPr txBox="1"/>
              <p:nvPr/>
            </p:nvSpPr>
            <p:spPr>
              <a:xfrm>
                <a:off x="8647387" y="2975483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1FEE13-0243-457F-9049-0663F2BA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387" y="2975483"/>
                <a:ext cx="620174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F68D77-3D02-44DC-9310-3A35DBB56D51}"/>
                  </a:ext>
                </a:extLst>
              </p:cNvPr>
              <p:cNvSpPr txBox="1"/>
              <p:nvPr/>
            </p:nvSpPr>
            <p:spPr>
              <a:xfrm>
                <a:off x="9810128" y="2965900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F68D77-3D02-44DC-9310-3A35DBB56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128" y="2965900"/>
                <a:ext cx="620174" cy="344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52A47-8E55-4810-8217-45AC41BFEECA}"/>
                  </a:ext>
                </a:extLst>
              </p:cNvPr>
              <p:cNvSpPr txBox="1"/>
              <p:nvPr/>
            </p:nvSpPr>
            <p:spPr>
              <a:xfrm>
                <a:off x="952878" y="4916082"/>
                <a:ext cx="32940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 </m:t>
                          </m:r>
                        </m:sup>
                      </m:sSup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𝐃𝐞𝐜𝐨𝐝𝐞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𝐇𝐢𝐝𝐝𝐞𝐧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𝐬𝐭𝐚𝐭𝐞</m:t>
                      </m:r>
                    </m:oMath>
                  </m:oMathPara>
                </a14:m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52A47-8E55-4810-8217-45AC41BFE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8" y="4916082"/>
                <a:ext cx="329403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11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B11D5-FBF1-4F29-A6CC-EFE8C7CD0BBB}"/>
                  </a:ext>
                </a:extLst>
              </p:cNvPr>
              <p:cNvSpPr txBox="1"/>
              <p:nvPr/>
            </p:nvSpPr>
            <p:spPr>
              <a:xfrm>
                <a:off x="1904952" y="2112582"/>
                <a:ext cx="3480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How to pick next word from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 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B11D5-FBF1-4F29-A6CC-EFE8C7CD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52" y="2112582"/>
                <a:ext cx="3480863" cy="369332"/>
              </a:xfrm>
              <a:prstGeom prst="rect">
                <a:avLst/>
              </a:prstGeom>
              <a:blipFill>
                <a:blip r:embed="rId2"/>
                <a:stretch>
                  <a:fillRect l="-1226" t="-10000" r="-1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20C9D29-45C2-4133-A8F6-A2BA03AAE3E6}"/>
              </a:ext>
            </a:extLst>
          </p:cNvPr>
          <p:cNvSpPr txBox="1"/>
          <p:nvPr/>
        </p:nvSpPr>
        <p:spPr>
          <a:xfrm>
            <a:off x="1802868" y="4135390"/>
            <a:ext cx="348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Next word = search in top N words</a:t>
            </a:r>
          </a:p>
          <a:p>
            <a:pPr algn="ctr"/>
            <a:r>
              <a:rPr lang="en-US"/>
              <a:t>Beam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BFDBA-27B8-41EF-8E37-020FB3036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17"/>
          <a:stretch/>
        </p:blipFill>
        <p:spPr bwMode="auto">
          <a:xfrm>
            <a:off x="6224015" y="307569"/>
            <a:ext cx="5797297" cy="11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Sequence to Sequence Model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7B52CC5-974F-4390-851B-370770D35695}"/>
              </a:ext>
            </a:extLst>
          </p:cNvPr>
          <p:cNvSpPr/>
          <p:nvPr/>
        </p:nvSpPr>
        <p:spPr>
          <a:xfrm>
            <a:off x="3429000" y="2481914"/>
            <a:ext cx="2286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7F1560-D334-4D0E-9E93-7C5C14BF1CAD}"/>
                  </a:ext>
                </a:extLst>
              </p:cNvPr>
              <p:cNvSpPr txBox="1"/>
              <p:nvPr/>
            </p:nvSpPr>
            <p:spPr>
              <a:xfrm>
                <a:off x="1955268" y="3049812"/>
                <a:ext cx="348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Next word = argmax(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/>
                  <a:t> )</a:t>
                </a:r>
              </a:p>
              <a:p>
                <a:pPr algn="ctr"/>
                <a:r>
                  <a:rPr lang="en-US"/>
                  <a:t>Greedy Search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7F1560-D334-4D0E-9E93-7C5C14BF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68" y="3049812"/>
                <a:ext cx="348086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Down 22">
            <a:extLst>
              <a:ext uri="{FF2B5EF4-FFF2-40B4-BE49-F238E27FC236}">
                <a16:creationId xmlns:a16="http://schemas.microsoft.com/office/drawing/2014/main" id="{AD0E04CC-F38B-4D35-BCDF-EF3EA9775389}"/>
              </a:ext>
            </a:extLst>
          </p:cNvPr>
          <p:cNvSpPr/>
          <p:nvPr/>
        </p:nvSpPr>
        <p:spPr>
          <a:xfrm>
            <a:off x="3429000" y="3710043"/>
            <a:ext cx="2286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CC768D2B-8966-4488-B1B2-C5511E8E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 t="19950" b="11247"/>
          <a:stretch/>
        </p:blipFill>
        <p:spPr bwMode="auto">
          <a:xfrm>
            <a:off x="5843015" y="1774852"/>
            <a:ext cx="5172456" cy="47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7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Attention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23</a:t>
            </a:fld>
            <a:endParaRPr lang="en-US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79BD715-4D87-4155-9E01-03F4B72B1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5401835" y="2013053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0C2E4D-30C3-4D08-8BF2-D08857591103}"/>
                  </a:ext>
                </a:extLst>
              </p:cNvPr>
              <p:cNvSpPr txBox="1"/>
              <p:nvPr/>
            </p:nvSpPr>
            <p:spPr>
              <a:xfrm>
                <a:off x="9570737" y="3050615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0C2E4D-30C3-4D08-8BF2-D0885759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737" y="3050615"/>
                <a:ext cx="793242" cy="316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DA86-53B2-4EDB-B6E9-9DD3C1E80331}"/>
                  </a:ext>
                </a:extLst>
              </p:cNvPr>
              <p:cNvSpPr txBox="1"/>
              <p:nvPr/>
            </p:nvSpPr>
            <p:spPr>
              <a:xfrm>
                <a:off x="8923085" y="3048909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DA86-53B2-4EDB-B6E9-9DD3C1E8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085" y="3048909"/>
                <a:ext cx="793242" cy="316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20C9D29-45C2-4133-A8F6-A2BA03AAE3E6}"/>
              </a:ext>
            </a:extLst>
          </p:cNvPr>
          <p:cNvSpPr txBox="1"/>
          <p:nvPr/>
        </p:nvSpPr>
        <p:spPr>
          <a:xfrm>
            <a:off x="1048892" y="2069337"/>
            <a:ext cx="27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 generate words, we just see C (last state)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C1D7688-8638-42C8-B645-744CC6987A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7707" y="1926710"/>
            <a:ext cx="732277" cy="614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0C454F-A3D3-4C53-B035-E281A6C508DD}"/>
              </a:ext>
            </a:extLst>
          </p:cNvPr>
          <p:cNvSpPr txBox="1"/>
          <p:nvPr/>
        </p:nvSpPr>
        <p:spPr>
          <a:xfrm>
            <a:off x="6225833" y="1274659"/>
            <a:ext cx="27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 &gt;&gt; Context Vector &gt;&gt; Last Hidden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42697-DE48-449E-A4FD-039926161926}"/>
              </a:ext>
            </a:extLst>
          </p:cNvPr>
          <p:cNvSpPr txBox="1"/>
          <p:nvPr/>
        </p:nvSpPr>
        <p:spPr>
          <a:xfrm>
            <a:off x="3585987" y="3690489"/>
            <a:ext cx="37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FE762-BA27-49F6-B62F-F8CD9E1FA287}"/>
              </a:ext>
            </a:extLst>
          </p:cNvPr>
          <p:cNvSpPr txBox="1"/>
          <p:nvPr/>
        </p:nvSpPr>
        <p:spPr>
          <a:xfrm>
            <a:off x="7779893" y="5254188"/>
            <a:ext cx="58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b="1"/>
              <a:t>لم</a:t>
            </a:r>
            <a:endParaRPr lang="en-US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76B5F9-776C-4A30-A97C-7FAC86B32351}"/>
              </a:ext>
            </a:extLst>
          </p:cNvPr>
          <p:cNvSpPr txBox="1"/>
          <p:nvPr/>
        </p:nvSpPr>
        <p:spPr>
          <a:xfrm>
            <a:off x="7319929" y="5315743"/>
            <a:ext cx="583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/>
              <a:t>أكن</a:t>
            </a:r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99589-FBD7-406E-A0AF-4FACBB59B148}"/>
              </a:ext>
            </a:extLst>
          </p:cNvPr>
          <p:cNvSpPr txBox="1"/>
          <p:nvPr/>
        </p:nvSpPr>
        <p:spPr>
          <a:xfrm>
            <a:off x="6570152" y="5349719"/>
            <a:ext cx="74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/>
              <a:t>أتوقع</a:t>
            </a:r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51085F-D95C-4793-9949-42C6B722ED51}"/>
              </a:ext>
            </a:extLst>
          </p:cNvPr>
          <p:cNvSpPr txBox="1"/>
          <p:nvPr/>
        </p:nvSpPr>
        <p:spPr>
          <a:xfrm>
            <a:off x="6069525" y="5349718"/>
            <a:ext cx="583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/>
              <a:t>ذلك</a:t>
            </a:r>
            <a:endParaRPr 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E7DC5B-F9D5-4FFB-946B-26537F18191F}"/>
              </a:ext>
            </a:extLst>
          </p:cNvPr>
          <p:cNvSpPr txBox="1"/>
          <p:nvPr/>
        </p:nvSpPr>
        <p:spPr>
          <a:xfrm>
            <a:off x="5614667" y="5349718"/>
            <a:ext cx="53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/>
              <a:t>إنه</a:t>
            </a:r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46BB41-616A-4448-98D5-761758053C7F}"/>
              </a:ext>
            </a:extLst>
          </p:cNvPr>
          <p:cNvSpPr txBox="1"/>
          <p:nvPr/>
        </p:nvSpPr>
        <p:spPr>
          <a:xfrm>
            <a:off x="4953113" y="5340592"/>
            <a:ext cx="668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/>
              <a:t>ممتع</a:t>
            </a:r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5164F-02F0-4F0C-BFC4-82DF7D4D3707}"/>
              </a:ext>
            </a:extLst>
          </p:cNvPr>
          <p:cNvSpPr txBox="1"/>
          <p:nvPr/>
        </p:nvSpPr>
        <p:spPr>
          <a:xfrm>
            <a:off x="4207322" y="5374382"/>
            <a:ext cx="741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/>
              <a:t>للغاية</a:t>
            </a:r>
            <a:endParaRPr lang="en-US" sz="240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9D1C472-589D-45E8-B9CC-4E5420D2302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16200000" flipH="1">
            <a:off x="5081167" y="2785142"/>
            <a:ext cx="1225144" cy="383605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5A7687-AFB2-459B-A9A8-58BFE18282D0}"/>
              </a:ext>
            </a:extLst>
          </p:cNvPr>
          <p:cNvSpPr txBox="1"/>
          <p:nvPr/>
        </p:nvSpPr>
        <p:spPr>
          <a:xfrm>
            <a:off x="3965434" y="3662512"/>
            <a:ext cx="81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wasn't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8EECE7-04C3-4DBA-A758-64369FA95B91}"/>
              </a:ext>
            </a:extLst>
          </p:cNvPr>
          <p:cNvSpPr txBox="1"/>
          <p:nvPr/>
        </p:nvSpPr>
        <p:spPr>
          <a:xfrm>
            <a:off x="4714521" y="3638161"/>
            <a:ext cx="1145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expecting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1C193C-55D2-433A-8D5F-9FE3A4146552}"/>
              </a:ext>
            </a:extLst>
          </p:cNvPr>
          <p:cNvSpPr txBox="1"/>
          <p:nvPr/>
        </p:nvSpPr>
        <p:spPr>
          <a:xfrm>
            <a:off x="5864650" y="3638069"/>
            <a:ext cx="583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that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35F4A9-57D0-45C6-9CF0-EC7710C011F7}"/>
              </a:ext>
            </a:extLst>
          </p:cNvPr>
          <p:cNvSpPr txBox="1"/>
          <p:nvPr/>
        </p:nvSpPr>
        <p:spPr>
          <a:xfrm>
            <a:off x="6448203" y="3618141"/>
            <a:ext cx="65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very</a:t>
            </a:r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1BD2B4-5C74-4D06-8BEC-89695C80D3CF}"/>
              </a:ext>
            </a:extLst>
          </p:cNvPr>
          <p:cNvSpPr txBox="1"/>
          <p:nvPr/>
        </p:nvSpPr>
        <p:spPr>
          <a:xfrm>
            <a:off x="7060786" y="3641506"/>
            <a:ext cx="1358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entertaining</a:t>
            </a:r>
            <a:endParaRPr lang="en-US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4468245-FBF4-4459-99E7-A2A415EE89EE}"/>
              </a:ext>
            </a:extLst>
          </p:cNvPr>
          <p:cNvCxnSpPr>
            <a:cxnSpLocks/>
            <a:stCxn id="46" idx="2"/>
            <a:endCxn id="27" idx="0"/>
          </p:cNvCxnSpPr>
          <p:nvPr/>
        </p:nvCxnSpPr>
        <p:spPr>
          <a:xfrm rot="16200000" flipH="1">
            <a:off x="5349299" y="3053273"/>
            <a:ext cx="1283899" cy="324104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5803320-2DFB-4749-BD81-2658CC4A02E6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 rot="16200000" flipH="1">
            <a:off x="5610058" y="2792514"/>
            <a:ext cx="1222344" cy="370100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6960C17-543E-4AE0-89C2-5E59A5C4CA43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 rot="16200000" flipH="1">
            <a:off x="5445148" y="3849826"/>
            <a:ext cx="1342226" cy="16575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9158EEFF-A1A5-4E9D-A550-1E8ACF4BC5F0}"/>
              </a:ext>
            </a:extLst>
          </p:cNvPr>
          <p:cNvCxnSpPr>
            <a:cxnSpLocks/>
            <a:stCxn id="50" idx="2"/>
            <a:endCxn id="31" idx="0"/>
          </p:cNvCxnSpPr>
          <p:nvPr/>
        </p:nvCxnSpPr>
        <p:spPr>
          <a:xfrm rot="16200000" flipH="1">
            <a:off x="5587737" y="4576090"/>
            <a:ext cx="1342317" cy="2049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CD2569AD-D0BF-405C-83F2-88FB84D95F79}"/>
              </a:ext>
            </a:extLst>
          </p:cNvPr>
          <p:cNvCxnSpPr>
            <a:cxnSpLocks/>
            <a:stCxn id="52" idx="2"/>
            <a:endCxn id="37" idx="0"/>
          </p:cNvCxnSpPr>
          <p:nvPr/>
        </p:nvCxnSpPr>
        <p:spPr>
          <a:xfrm rot="5400000">
            <a:off x="4982812" y="3582886"/>
            <a:ext cx="1386909" cy="219608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8EC3509-4360-46A1-B13A-821721EFAED6}"/>
              </a:ext>
            </a:extLst>
          </p:cNvPr>
          <p:cNvCxnSpPr>
            <a:cxnSpLocks/>
            <a:stCxn id="54" idx="2"/>
            <a:endCxn id="35" idx="0"/>
          </p:cNvCxnSpPr>
          <p:nvPr/>
        </p:nvCxnSpPr>
        <p:spPr>
          <a:xfrm rot="5400000">
            <a:off x="5848899" y="3449420"/>
            <a:ext cx="1329754" cy="245259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F2381E6-75AA-48A1-A72A-6C34920588D0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 rot="5400000">
            <a:off x="5646427" y="4221837"/>
            <a:ext cx="1362245" cy="89351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E1F55B5-BE71-42CC-917D-28542BCBE135}"/>
              </a:ext>
            </a:extLst>
          </p:cNvPr>
          <p:cNvCxnSpPr>
            <a:cxnSpLocks/>
            <a:stCxn id="54" idx="2"/>
            <a:endCxn id="33" idx="0"/>
          </p:cNvCxnSpPr>
          <p:nvPr/>
        </p:nvCxnSpPr>
        <p:spPr>
          <a:xfrm rot="5400000">
            <a:off x="6140991" y="3750638"/>
            <a:ext cx="1338880" cy="185928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1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Attention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24</a:t>
            </a:fld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051EB081-1203-45D9-B26C-E0B16AFB7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1025890" y="3429000"/>
            <a:ext cx="10324862" cy="18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82F0AF-8F1A-45A0-B59E-C892FA94362E}"/>
              </a:ext>
            </a:extLst>
          </p:cNvPr>
          <p:cNvSpPr/>
          <p:nvPr/>
        </p:nvSpPr>
        <p:spPr>
          <a:xfrm>
            <a:off x="2340864" y="3191256"/>
            <a:ext cx="457200" cy="42976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9BE8D0C-14C5-4705-9E71-0D5F8B5159CF}"/>
              </a:ext>
            </a:extLst>
          </p:cNvPr>
          <p:cNvSpPr/>
          <p:nvPr/>
        </p:nvSpPr>
        <p:spPr>
          <a:xfrm>
            <a:off x="3233928" y="3191256"/>
            <a:ext cx="457200" cy="43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DECE100-52BA-40A8-ACC6-14F647E57891}"/>
              </a:ext>
            </a:extLst>
          </p:cNvPr>
          <p:cNvSpPr/>
          <p:nvPr/>
        </p:nvSpPr>
        <p:spPr>
          <a:xfrm>
            <a:off x="4736354" y="3185160"/>
            <a:ext cx="457200" cy="43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0.7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9B3B555-226B-4C4F-A338-BBF77CBE570E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rot="5400000" flipH="1" flipV="1">
            <a:off x="2990898" y="2419398"/>
            <a:ext cx="350425" cy="1193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A7B718F-6D67-4116-98E6-B3F49985C471}"/>
              </a:ext>
            </a:extLst>
          </p:cNvPr>
          <p:cNvCxnSpPr>
            <a:cxnSpLocks/>
            <a:stCxn id="39" idx="0"/>
            <a:endCxn id="14" idx="4"/>
          </p:cNvCxnSpPr>
          <p:nvPr/>
        </p:nvCxnSpPr>
        <p:spPr>
          <a:xfrm rot="5400000" flipH="1" flipV="1">
            <a:off x="3437430" y="2865930"/>
            <a:ext cx="350425" cy="300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F7614EB-BFDE-4F12-BD2F-FBBEA75C799F}"/>
              </a:ext>
            </a:extLst>
          </p:cNvPr>
          <p:cNvCxnSpPr>
            <a:cxnSpLocks/>
            <a:stCxn id="40" idx="0"/>
            <a:endCxn id="14" idx="4"/>
          </p:cNvCxnSpPr>
          <p:nvPr/>
        </p:nvCxnSpPr>
        <p:spPr>
          <a:xfrm rot="16200000" flipV="1">
            <a:off x="4191691" y="2411897"/>
            <a:ext cx="344329" cy="1202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0A9B49B3-7027-4653-BC17-5CE5FFCF1B62}"/>
                  </a:ext>
                </a:extLst>
              </p:cNvPr>
              <p:cNvSpPr/>
              <p:nvPr/>
            </p:nvSpPr>
            <p:spPr>
              <a:xfrm>
                <a:off x="3361944" y="2200085"/>
                <a:ext cx="801624" cy="640746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0A9B49B3-7027-4653-BC17-5CE5FFCF1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944" y="2200085"/>
                <a:ext cx="801624" cy="640746"/>
              </a:xfrm>
              <a:prstGeom prst="flowChartConnector">
                <a:avLst/>
              </a:prstGeom>
              <a:blipFill>
                <a:blip r:embed="rId3"/>
                <a:stretch>
                  <a:fillRect l="-59398" t="-86916" r="-33083" b="-128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D545505-A014-4F19-8B11-C3484F81C401}"/>
              </a:ext>
            </a:extLst>
          </p:cNvPr>
          <p:cNvCxnSpPr>
            <a:endCxn id="5" idx="4"/>
          </p:cNvCxnSpPr>
          <p:nvPr/>
        </p:nvCxnSpPr>
        <p:spPr>
          <a:xfrm rot="5400000" flipH="1" flipV="1">
            <a:off x="2249424" y="3941064"/>
            <a:ext cx="64008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77287EF-9A36-4F78-B08D-51ECDEE3CE31}"/>
              </a:ext>
            </a:extLst>
          </p:cNvPr>
          <p:cNvCxnSpPr>
            <a:cxnSpLocks/>
            <a:endCxn id="39" idx="4"/>
          </p:cNvCxnSpPr>
          <p:nvPr/>
        </p:nvCxnSpPr>
        <p:spPr>
          <a:xfrm rot="5400000" flipH="1" flipV="1">
            <a:off x="3097792" y="3985506"/>
            <a:ext cx="723122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7CEC63E-6CD5-4193-916C-BEAE7B2D05F1}"/>
              </a:ext>
            </a:extLst>
          </p:cNvPr>
          <p:cNvCxnSpPr>
            <a:cxnSpLocks/>
            <a:endCxn id="40" idx="4"/>
          </p:cNvCxnSpPr>
          <p:nvPr/>
        </p:nvCxnSpPr>
        <p:spPr>
          <a:xfrm rot="16200000" flipV="1">
            <a:off x="4654677" y="3931301"/>
            <a:ext cx="661704" cy="41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Close outline">
            <a:extLst>
              <a:ext uri="{FF2B5EF4-FFF2-40B4-BE49-F238E27FC236}">
                <a16:creationId xmlns:a16="http://schemas.microsoft.com/office/drawing/2014/main" id="{3F19A5BA-B594-4246-A173-F0F675797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4704" y="40599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9FFD47-C269-4CE9-9058-059FB819BC1B}"/>
                  </a:ext>
                </a:extLst>
              </p:cNvPr>
              <p:cNvSpPr txBox="1"/>
              <p:nvPr/>
            </p:nvSpPr>
            <p:spPr>
              <a:xfrm>
                <a:off x="969503" y="2275426"/>
                <a:ext cx="2264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New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9FFD47-C269-4CE9-9058-059FB819B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3" y="2275426"/>
                <a:ext cx="2264425" cy="369332"/>
              </a:xfrm>
              <a:prstGeom prst="rect">
                <a:avLst/>
              </a:prstGeom>
              <a:blipFill>
                <a:blip r:embed="rId6"/>
                <a:stretch>
                  <a:fillRect l="-21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4335861-70B2-46B9-A321-80D2431149FB}"/>
              </a:ext>
            </a:extLst>
          </p:cNvPr>
          <p:cNvCxnSpPr>
            <a:stCxn id="14" idx="6"/>
          </p:cNvCxnSpPr>
          <p:nvPr/>
        </p:nvCxnSpPr>
        <p:spPr>
          <a:xfrm>
            <a:off x="4163568" y="2520458"/>
            <a:ext cx="3188208" cy="18297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E29646F-B650-4829-8198-EC6884CC337F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163568" y="2520458"/>
            <a:ext cx="4358640" cy="1861084"/>
          </a:xfrm>
          <a:prstGeom prst="curvedConnector3">
            <a:avLst>
              <a:gd name="adj1" fmla="val 83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6CE478C-5A88-45F5-8AEE-1F9C9ABA210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163568" y="2520458"/>
            <a:ext cx="6406896" cy="1861084"/>
          </a:xfrm>
          <a:prstGeom prst="curvedConnector3">
            <a:avLst>
              <a:gd name="adj1" fmla="val 8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16C9E59-6250-4973-A185-3B3DFDC1FF50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163568" y="2520458"/>
            <a:ext cx="1957848" cy="1861084"/>
          </a:xfrm>
          <a:prstGeom prst="curvedConnector3">
            <a:avLst>
              <a:gd name="adj1" fmla="val 63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2D3C47-8327-4762-A420-9E038D21BB65}"/>
                  </a:ext>
                </a:extLst>
              </p:cNvPr>
              <p:cNvSpPr txBox="1"/>
              <p:nvPr/>
            </p:nvSpPr>
            <p:spPr>
              <a:xfrm>
                <a:off x="184494" y="3037367"/>
                <a:ext cx="24078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Hidden states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sz="140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2D3C47-8327-4762-A420-9E038D21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4" y="3037367"/>
                <a:ext cx="2407830" cy="307777"/>
              </a:xfrm>
              <a:prstGeom prst="rect">
                <a:avLst/>
              </a:prstGeom>
              <a:blipFill>
                <a:blip r:embed="rId7"/>
                <a:stretch>
                  <a:fillRect l="-75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88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Attention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DF32C0-1266-421C-8742-E8B8259FE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1" t="57483" r="27400" b="4636"/>
          <a:stretch/>
        </p:blipFill>
        <p:spPr bwMode="auto">
          <a:xfrm>
            <a:off x="7272810" y="3016960"/>
            <a:ext cx="981456" cy="82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EF95-79E3-40A6-88C9-FE683E9F09DB}"/>
                  </a:ext>
                </a:extLst>
              </p:cNvPr>
              <p:cNvSpPr txBox="1"/>
              <p:nvPr/>
            </p:nvSpPr>
            <p:spPr>
              <a:xfrm>
                <a:off x="6292326" y="3033423"/>
                <a:ext cx="702424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88EF95-79E3-40A6-88C9-FE683E9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26" y="3033423"/>
                <a:ext cx="702424" cy="407099"/>
              </a:xfrm>
              <a:prstGeom prst="rect">
                <a:avLst/>
              </a:prstGeom>
              <a:blipFill>
                <a:blip r:embed="rId3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D95686-CDE9-43E8-8C65-EB8916FAD3F9}"/>
                  </a:ext>
                </a:extLst>
              </p:cNvPr>
              <p:cNvSpPr txBox="1"/>
              <p:nvPr/>
            </p:nvSpPr>
            <p:spPr>
              <a:xfrm>
                <a:off x="6398454" y="3476491"/>
                <a:ext cx="7024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D95686-CDE9-43E8-8C65-EB8916FA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54" y="3476491"/>
                <a:ext cx="702424" cy="400110"/>
              </a:xfrm>
              <a:prstGeom prst="rect">
                <a:avLst/>
              </a:prstGeom>
              <a:blipFill>
                <a:blip r:embed="rId4"/>
                <a:stretch>
                  <a:fillRect r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46CA87-3B1C-44F0-AFAB-303E22922655}"/>
                  </a:ext>
                </a:extLst>
              </p:cNvPr>
              <p:cNvSpPr txBox="1"/>
              <p:nvPr/>
            </p:nvSpPr>
            <p:spPr>
              <a:xfrm>
                <a:off x="8181114" y="3209942"/>
                <a:ext cx="7024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46CA87-3B1C-44F0-AFAB-303E2292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14" y="3209942"/>
                <a:ext cx="702424" cy="400110"/>
              </a:xfrm>
              <a:prstGeom prst="rect">
                <a:avLst/>
              </a:prstGeom>
              <a:blipFill>
                <a:blip r:embed="rId5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2BAB09-C228-42AC-8CCE-0383162991F0}"/>
                  </a:ext>
                </a:extLst>
              </p:cNvPr>
              <p:cNvSpPr txBox="1"/>
              <p:nvPr/>
            </p:nvSpPr>
            <p:spPr>
              <a:xfrm>
                <a:off x="9189333" y="2891163"/>
                <a:ext cx="2743200" cy="905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b="1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2BAB09-C228-42AC-8CCE-03831629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33" y="2891163"/>
                <a:ext cx="2743200" cy="905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4">
            <a:extLst>
              <a:ext uri="{FF2B5EF4-FFF2-40B4-BE49-F238E27FC236}">
                <a16:creationId xmlns:a16="http://schemas.microsoft.com/office/drawing/2014/main" id="{E97B2C08-A0FE-45AB-921D-224E5176B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7" b="30160"/>
          <a:stretch/>
        </p:blipFill>
        <p:spPr bwMode="auto">
          <a:xfrm>
            <a:off x="1230106" y="3206417"/>
            <a:ext cx="4387358" cy="18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3646E84-B90D-49E5-8D8C-BB38254C0998}"/>
              </a:ext>
            </a:extLst>
          </p:cNvPr>
          <p:cNvSpPr/>
          <p:nvPr/>
        </p:nvSpPr>
        <p:spPr>
          <a:xfrm>
            <a:off x="2447529" y="3060228"/>
            <a:ext cx="457200" cy="42976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0DCE867-7552-4104-96C3-2850C937BE91}"/>
              </a:ext>
            </a:extLst>
          </p:cNvPr>
          <p:cNvSpPr/>
          <p:nvPr/>
        </p:nvSpPr>
        <p:spPr>
          <a:xfrm>
            <a:off x="3518663" y="3060228"/>
            <a:ext cx="457200" cy="43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C368EC6-8905-463E-909C-E0E07A050EB8}"/>
              </a:ext>
            </a:extLst>
          </p:cNvPr>
          <p:cNvSpPr/>
          <p:nvPr/>
        </p:nvSpPr>
        <p:spPr>
          <a:xfrm>
            <a:off x="4992344" y="3060228"/>
            <a:ext cx="457200" cy="43586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0.7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B8C4C7C-A08D-45E1-87EE-36838302A50D}"/>
              </a:ext>
            </a:extLst>
          </p:cNvPr>
          <p:cNvCxnSpPr>
            <a:cxnSpLocks/>
            <a:stCxn id="29" idx="0"/>
            <a:endCxn id="35" idx="4"/>
          </p:cNvCxnSpPr>
          <p:nvPr/>
        </p:nvCxnSpPr>
        <p:spPr>
          <a:xfrm rot="5400000" flipH="1" flipV="1">
            <a:off x="3209332" y="2247725"/>
            <a:ext cx="279300" cy="1345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2285731-FBCE-436A-A924-E17B5AF94B76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rot="5400000" flipH="1" flipV="1">
            <a:off x="3744899" y="2783292"/>
            <a:ext cx="279300" cy="274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CA5EAFC-1679-43F9-9D94-EE7DC616894E}"/>
              </a:ext>
            </a:extLst>
          </p:cNvPr>
          <p:cNvCxnSpPr>
            <a:cxnSpLocks/>
            <a:stCxn id="31" idx="0"/>
            <a:endCxn id="35" idx="4"/>
          </p:cNvCxnSpPr>
          <p:nvPr/>
        </p:nvCxnSpPr>
        <p:spPr>
          <a:xfrm rot="16200000" flipV="1">
            <a:off x="4481740" y="2321024"/>
            <a:ext cx="279300" cy="1199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DF0A5487-A5F6-4072-B1DB-A4BFFD151B91}"/>
                  </a:ext>
                </a:extLst>
              </p:cNvPr>
              <p:cNvSpPr/>
              <p:nvPr/>
            </p:nvSpPr>
            <p:spPr>
              <a:xfrm>
                <a:off x="3621024" y="2140182"/>
                <a:ext cx="801624" cy="640746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DF0A5487-A5F6-4072-B1DB-A4BFFD151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24" y="2140182"/>
                <a:ext cx="801624" cy="640746"/>
              </a:xfrm>
              <a:prstGeom prst="flowChartConnector">
                <a:avLst/>
              </a:prstGeom>
              <a:blipFill>
                <a:blip r:embed="rId8"/>
                <a:stretch>
                  <a:fillRect l="-58955" t="-86916" r="-32090" b="-128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E5DD4DB-FF03-4811-AA7C-D286934CC65D}"/>
              </a:ext>
            </a:extLst>
          </p:cNvPr>
          <p:cNvCxnSpPr>
            <a:cxnSpLocks/>
            <a:endCxn id="29" idx="4"/>
          </p:cNvCxnSpPr>
          <p:nvPr/>
        </p:nvCxnSpPr>
        <p:spPr>
          <a:xfrm rot="16200000" flipV="1">
            <a:off x="2393244" y="3772881"/>
            <a:ext cx="575956" cy="10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DE56EC0-EF6A-4BEF-8AB8-67986CF6E27E}"/>
              </a:ext>
            </a:extLst>
          </p:cNvPr>
          <p:cNvCxnSpPr>
            <a:cxnSpLocks/>
            <a:endCxn id="30" idx="4"/>
          </p:cNvCxnSpPr>
          <p:nvPr/>
        </p:nvCxnSpPr>
        <p:spPr>
          <a:xfrm rot="5400000" flipH="1" flipV="1">
            <a:off x="3457241" y="3775930"/>
            <a:ext cx="569860" cy="10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C65971F-E1C4-4171-B060-8652FCD3D9D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4939191" y="3777845"/>
            <a:ext cx="569860" cy="6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BA2A56-70F2-4A73-87EA-12301E68104E}"/>
                  </a:ext>
                </a:extLst>
              </p:cNvPr>
              <p:cNvSpPr txBox="1"/>
              <p:nvPr/>
            </p:nvSpPr>
            <p:spPr>
              <a:xfrm>
                <a:off x="325394" y="2822483"/>
                <a:ext cx="24078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Hidden states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sz="14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BA2A56-70F2-4A73-87EA-12301E681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4" y="2822483"/>
                <a:ext cx="2407830" cy="307777"/>
              </a:xfrm>
              <a:prstGeom prst="rect">
                <a:avLst/>
              </a:prstGeom>
              <a:blipFill>
                <a:blip r:embed="rId9"/>
                <a:stretch>
                  <a:fillRect l="-759"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8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26</a:t>
            </a:fld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0AB8E79-46C3-4B31-BDB6-FDC0C04B7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6" t="7275" b="49985"/>
          <a:stretch/>
        </p:blipFill>
        <p:spPr bwMode="auto">
          <a:xfrm>
            <a:off x="4172591" y="2553628"/>
            <a:ext cx="4384697" cy="24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3159C5-72CC-4631-A819-DCB91827F4AB}"/>
              </a:ext>
            </a:extLst>
          </p:cNvPr>
          <p:cNvSpPr txBox="1"/>
          <p:nvPr/>
        </p:nvSpPr>
        <p:spPr>
          <a:xfrm>
            <a:off x="4119281" y="5411271"/>
            <a:ext cx="4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 wasn't expecting that, very entertaining</a:t>
            </a:r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627842" y="1764906"/>
            <a:ext cx="447091" cy="120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0D79807-F1D7-4179-B778-418CA0D1C878}"/>
              </a:ext>
            </a:extLst>
          </p:cNvPr>
          <p:cNvSpPr/>
          <p:nvPr/>
        </p:nvSpPr>
        <p:spPr>
          <a:xfrm>
            <a:off x="6292456" y="5001824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7799645" y="1619302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6375952" y="1380946"/>
            <a:ext cx="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7284256" y="1369945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8253723" y="1384043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Neutral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55E9B-BE7A-46BB-925B-539921A42F18}"/>
              </a:ext>
            </a:extLst>
          </p:cNvPr>
          <p:cNvSpPr txBox="1"/>
          <p:nvPr/>
        </p:nvSpPr>
        <p:spPr>
          <a:xfrm>
            <a:off x="1288840" y="3105834"/>
            <a:ext cx="14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4567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27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3159C5-72CC-4631-A819-DCB91827F4AB}"/>
              </a:ext>
            </a:extLst>
          </p:cNvPr>
          <p:cNvSpPr txBox="1"/>
          <p:nvPr/>
        </p:nvSpPr>
        <p:spPr>
          <a:xfrm>
            <a:off x="4119281" y="5411271"/>
            <a:ext cx="4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highlight>
                  <a:srgbClr val="00FF00"/>
                </a:highlight>
              </a:rPr>
              <a:t>Albert Einstein </a:t>
            </a:r>
            <a:r>
              <a:rPr lang="de-DE"/>
              <a:t>was born in </a:t>
            </a:r>
            <a:r>
              <a:rPr lang="de-DE">
                <a:highlight>
                  <a:srgbClr val="FFFF00"/>
                </a:highlight>
              </a:rPr>
              <a:t>Germany</a:t>
            </a:r>
            <a:endParaRPr lang="en-US">
              <a:highlight>
                <a:srgbClr val="FFFF00"/>
              </a:highlight>
            </a:endParaRPr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979024" y="1992291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0D79807-F1D7-4179-B778-418CA0D1C878}"/>
              </a:ext>
            </a:extLst>
          </p:cNvPr>
          <p:cNvSpPr/>
          <p:nvPr/>
        </p:nvSpPr>
        <p:spPr>
          <a:xfrm>
            <a:off x="6292456" y="5001824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8088746" y="1648295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6796576" y="1378762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7704880" y="1367761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8674347" y="1381859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Org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C10A051-D590-4AA0-9AC2-9B6B1BDF9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56892" r="61411" b="467"/>
          <a:stretch/>
        </p:blipFill>
        <p:spPr bwMode="auto">
          <a:xfrm>
            <a:off x="4340294" y="2581322"/>
            <a:ext cx="4425696" cy="23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1068325" y="3260248"/>
            <a:ext cx="22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Named Entities Recognition</a:t>
            </a:r>
          </a:p>
        </p:txBody>
      </p:sp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5696DF7-A69F-490F-9F75-A74BD278C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6277967" y="1993694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68D36CE-7762-47EA-9824-8B2CFA9CB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5227701" y="1999724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4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28</a:t>
            </a:fld>
            <a:endParaRPr lang="en-US"/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6794170" y="2194550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0D79807-F1D7-4179-B778-418CA0D1C878}"/>
              </a:ext>
            </a:extLst>
          </p:cNvPr>
          <p:cNvSpPr/>
          <p:nvPr/>
        </p:nvSpPr>
        <p:spPr>
          <a:xfrm>
            <a:off x="5477855" y="5028586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6903892" y="1850554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5611722" y="1581021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6520026" y="1570020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7489493" y="1584118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1068325" y="3260248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Translation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D76B89E1-BD48-4C0D-AA69-577730BC4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3850087" y="2902621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2D38D2-5244-44A1-8389-BB8B363FED25}"/>
                  </a:ext>
                </a:extLst>
              </p:cNvPr>
              <p:cNvSpPr txBox="1"/>
              <p:nvPr/>
            </p:nvSpPr>
            <p:spPr>
              <a:xfrm>
                <a:off x="8018989" y="394018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2D38D2-5244-44A1-8389-BB8B363F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89" y="3940183"/>
                <a:ext cx="793242" cy="316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E1418711-1859-4EE1-BF83-BF3282E7FFA8}"/>
              </a:ext>
            </a:extLst>
          </p:cNvPr>
          <p:cNvSpPr/>
          <p:nvPr/>
        </p:nvSpPr>
        <p:spPr>
          <a:xfrm rot="16200000">
            <a:off x="5390318" y="3432334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7A1740-5849-4CFF-B403-C778789CEC5D}"/>
                  </a:ext>
                </a:extLst>
              </p:cNvPr>
              <p:cNvSpPr txBox="1"/>
              <p:nvPr/>
            </p:nvSpPr>
            <p:spPr>
              <a:xfrm>
                <a:off x="5100041" y="475443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𝑬𝒏𝒄𝒐𝒅𝒆𝒓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7A1740-5849-4CFF-B403-C778789C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1" y="4754432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B2449-9183-4656-8214-BE21599D3F73}"/>
                  </a:ext>
                </a:extLst>
              </p:cNvPr>
              <p:cNvSpPr txBox="1"/>
              <p:nvPr/>
            </p:nvSpPr>
            <p:spPr>
              <a:xfrm>
                <a:off x="8101713" y="475443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𝑫𝒆𝒄𝒐𝒅𝒆𝒓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B2449-9183-4656-8214-BE21599D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13" y="4754432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2B1576CC-C098-49FB-8E3D-FB3E85216C36}"/>
              </a:ext>
            </a:extLst>
          </p:cNvPr>
          <p:cNvSpPr/>
          <p:nvPr/>
        </p:nvSpPr>
        <p:spPr>
          <a:xfrm rot="16200000">
            <a:off x="8338314" y="3406602"/>
            <a:ext cx="320040" cy="201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0D71A8-FDA7-40C0-809E-A0A6DA767ECB}"/>
                  </a:ext>
                </a:extLst>
              </p:cNvPr>
              <p:cNvSpPr txBox="1"/>
              <p:nvPr/>
            </p:nvSpPr>
            <p:spPr>
              <a:xfrm>
                <a:off x="7371337" y="393847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0D71A8-FDA7-40C0-809E-A0A6DA767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37" y="3938477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D7B8D-821D-4BD1-AA4C-F7D5FC56D9D6}"/>
                  </a:ext>
                </a:extLst>
              </p:cNvPr>
              <p:cNvSpPr txBox="1"/>
              <p:nvPr/>
            </p:nvSpPr>
            <p:spPr>
              <a:xfrm>
                <a:off x="9885126" y="287598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𝑬𝑶𝑺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D7B8D-821D-4BD1-AA4C-F7D5FC56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6" y="2875987"/>
                <a:ext cx="793242" cy="316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E5B8AB-BD76-4479-9DD3-BB19E9B9EA69}"/>
                  </a:ext>
                </a:extLst>
              </p:cNvPr>
              <p:cNvSpPr txBox="1"/>
              <p:nvPr/>
            </p:nvSpPr>
            <p:spPr>
              <a:xfrm>
                <a:off x="6918590" y="3197153"/>
                <a:ext cx="82012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E5B8AB-BD76-4479-9DD3-BB19E9B9E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590" y="3197153"/>
                <a:ext cx="820124" cy="344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01147-D39C-407B-9F3E-D99E656C5F08}"/>
                  </a:ext>
                </a:extLst>
              </p:cNvPr>
              <p:cNvSpPr txBox="1"/>
              <p:nvPr/>
            </p:nvSpPr>
            <p:spPr>
              <a:xfrm>
                <a:off x="7687730" y="3206737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01147-D39C-407B-9F3E-D99E656C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730" y="3206737"/>
                <a:ext cx="620174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DB4537-0FB8-492A-B4CE-42A4FA910ABA}"/>
                  </a:ext>
                </a:extLst>
              </p:cNvPr>
              <p:cNvSpPr txBox="1"/>
              <p:nvPr/>
            </p:nvSpPr>
            <p:spPr>
              <a:xfrm>
                <a:off x="8850471" y="3197154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DB4537-0FB8-492A-B4CE-42A4FA910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471" y="3197154"/>
                <a:ext cx="620174" cy="344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564BA83-AB34-46DC-ABE6-5926B9D1180D}"/>
              </a:ext>
            </a:extLst>
          </p:cNvPr>
          <p:cNvSpPr txBox="1"/>
          <p:nvPr/>
        </p:nvSpPr>
        <p:spPr>
          <a:xfrm>
            <a:off x="4251935" y="5390698"/>
            <a:ext cx="248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65EC9-05A2-48AE-B447-F2BCFBB233B8}"/>
              </a:ext>
            </a:extLst>
          </p:cNvPr>
          <p:cNvSpPr txBox="1"/>
          <p:nvPr/>
        </p:nvSpPr>
        <p:spPr>
          <a:xfrm>
            <a:off x="7743144" y="2125123"/>
            <a:ext cx="21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21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29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838200" y="3554641"/>
            <a:ext cx="22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One Hot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DA8D429-B713-4B4C-B249-6E41F8B15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8"/>
          <a:stretch/>
        </p:blipFill>
        <p:spPr bwMode="auto">
          <a:xfrm>
            <a:off x="5879021" y="2248455"/>
            <a:ext cx="140874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580CA0CB-DF0B-4E88-A73E-0F7C0CA22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1" t="14932" r="10842" b="2308"/>
          <a:stretch/>
        </p:blipFill>
        <p:spPr bwMode="auto">
          <a:xfrm>
            <a:off x="7664481" y="2596307"/>
            <a:ext cx="1654493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C39197-CDC6-4E76-9BD9-C5865D3495A1}"/>
              </a:ext>
            </a:extLst>
          </p:cNvPr>
          <p:cNvSpPr txBox="1"/>
          <p:nvPr/>
        </p:nvSpPr>
        <p:spPr>
          <a:xfrm>
            <a:off x="7438645" y="2248455"/>
            <a:ext cx="98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1C7DA-6157-4359-B088-455316D20CC6}"/>
              </a:ext>
            </a:extLst>
          </p:cNvPr>
          <p:cNvSpPr txBox="1"/>
          <p:nvPr/>
        </p:nvSpPr>
        <p:spPr>
          <a:xfrm>
            <a:off x="8421624" y="2248455"/>
            <a:ext cx="98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Wasn't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87DDB-C6B8-47FE-AC0F-775796F46781}"/>
              </a:ext>
            </a:extLst>
          </p:cNvPr>
          <p:cNvSpPr txBox="1"/>
          <p:nvPr/>
        </p:nvSpPr>
        <p:spPr>
          <a:xfrm>
            <a:off x="4257438" y="3554641"/>
            <a:ext cx="162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Vocab Size</a:t>
            </a:r>
          </a:p>
        </p:txBody>
      </p:sp>
    </p:spTree>
    <p:extLst>
      <p:ext uri="{BB962C8B-B14F-4D97-AF65-F5344CB8AC3E}">
        <p14:creationId xmlns:p14="http://schemas.microsoft.com/office/powerpoint/2010/main" val="763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8FD1BA78-A608-42C8-BF54-93AE52011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6148779" y="1554480"/>
            <a:ext cx="4233672" cy="13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612A5-EA4B-45A3-9ABD-2A060212CA1C}"/>
              </a:ext>
            </a:extLst>
          </p:cNvPr>
          <p:cNvSpPr txBox="1"/>
          <p:nvPr/>
        </p:nvSpPr>
        <p:spPr>
          <a:xfrm>
            <a:off x="5435547" y="3198167"/>
            <a:ext cx="566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“I wasn't expecting that, very entertaining”</a:t>
            </a:r>
          </a:p>
        </p:txBody>
      </p:sp>
      <p:pic>
        <p:nvPicPr>
          <p:cNvPr id="8" name="Picture 6" descr="Introduction to Video Classification and Human Activity Recognition">
            <a:extLst>
              <a:ext uri="{FF2B5EF4-FFF2-40B4-BE49-F238E27FC236}">
                <a16:creationId xmlns:a16="http://schemas.microsoft.com/office/drawing/2014/main" id="{DFD78BD2-C8A9-4093-A867-3DEAE4F3D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b="41789"/>
          <a:stretch/>
        </p:blipFill>
        <p:spPr bwMode="auto">
          <a:xfrm>
            <a:off x="5481101" y="3904487"/>
            <a:ext cx="5569027" cy="20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D20A3C-4EC7-4493-90FF-EBF527D94D2D}"/>
              </a:ext>
            </a:extLst>
          </p:cNvPr>
          <p:cNvSpPr txBox="1"/>
          <p:nvPr/>
        </p:nvSpPr>
        <p:spPr>
          <a:xfrm>
            <a:off x="1809549" y="2060490"/>
            <a:ext cx="238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Audio/Speech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F7797D-76ED-422E-AF4D-30A4E3AC51C8}"/>
              </a:ext>
            </a:extLst>
          </p:cNvPr>
          <p:cNvSpPr txBox="1"/>
          <p:nvPr/>
        </p:nvSpPr>
        <p:spPr>
          <a:xfrm>
            <a:off x="1809549" y="3238689"/>
            <a:ext cx="201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1A672-03C5-4ACE-9417-8F1379C7F8F9}"/>
              </a:ext>
            </a:extLst>
          </p:cNvPr>
          <p:cNvSpPr txBox="1"/>
          <p:nvPr/>
        </p:nvSpPr>
        <p:spPr>
          <a:xfrm>
            <a:off x="1809549" y="4726460"/>
            <a:ext cx="201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2198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838200" y="3554641"/>
            <a:ext cx="22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One Hot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DA8D429-B713-4B4C-B249-6E41F8B15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8"/>
          <a:stretch/>
        </p:blipFill>
        <p:spPr bwMode="auto">
          <a:xfrm>
            <a:off x="6096000" y="2173515"/>
            <a:ext cx="140874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387DDB-C6B8-47FE-AC0F-775796F46781}"/>
              </a:ext>
            </a:extLst>
          </p:cNvPr>
          <p:cNvSpPr txBox="1"/>
          <p:nvPr/>
        </p:nvSpPr>
        <p:spPr>
          <a:xfrm>
            <a:off x="4239150" y="3231475"/>
            <a:ext cx="16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What if N = 1M words?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D9B28C40-D13F-4C23-A166-D4C7963C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2741" y="2215160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177C8-6CBE-4254-894C-1D1CF6A1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58"/>
          <a:stretch/>
        </p:blipFill>
        <p:spPr>
          <a:xfrm>
            <a:off x="9895546" y="2536963"/>
            <a:ext cx="1409700" cy="2398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51D0A2-957C-4B38-A99F-792CA2A2CD84}"/>
              </a:ext>
            </a:extLst>
          </p:cNvPr>
          <p:cNvSpPr txBox="1"/>
          <p:nvPr/>
        </p:nvSpPr>
        <p:spPr>
          <a:xfrm>
            <a:off x="9705379" y="1932277"/>
            <a:ext cx="16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Words Frequency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DA409-0049-47DF-A492-428E678B715F}"/>
              </a:ext>
            </a:extLst>
          </p:cNvPr>
          <p:cNvSpPr txBox="1"/>
          <p:nvPr/>
        </p:nvSpPr>
        <p:spPr>
          <a:xfrm>
            <a:off x="10167283" y="2635531"/>
            <a:ext cx="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7052D-14C0-495E-B153-8C4A437A4868}"/>
              </a:ext>
            </a:extLst>
          </p:cNvPr>
          <p:cNvSpPr txBox="1"/>
          <p:nvPr/>
        </p:nvSpPr>
        <p:spPr>
          <a:xfrm>
            <a:off x="10178141" y="2926607"/>
            <a:ext cx="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5CE7A-0A11-4A21-BD0A-F89805353FDE}"/>
              </a:ext>
            </a:extLst>
          </p:cNvPr>
          <p:cNvSpPr txBox="1"/>
          <p:nvPr/>
        </p:nvSpPr>
        <p:spPr>
          <a:xfrm>
            <a:off x="10178438" y="3519086"/>
            <a:ext cx="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B4B5E-C7A1-455E-9273-AB606B9ABDD9}"/>
              </a:ext>
            </a:extLst>
          </p:cNvPr>
          <p:cNvSpPr txBox="1"/>
          <p:nvPr/>
        </p:nvSpPr>
        <p:spPr>
          <a:xfrm>
            <a:off x="10163927" y="4504499"/>
            <a:ext cx="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55439-67B1-4A68-A69A-B45B00BFD06E}"/>
              </a:ext>
            </a:extLst>
          </p:cNvPr>
          <p:cNvSpPr txBox="1"/>
          <p:nvPr/>
        </p:nvSpPr>
        <p:spPr>
          <a:xfrm>
            <a:off x="7899618" y="3338519"/>
            <a:ext cx="162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Corpus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8D424-5CB7-42C3-B9C0-7C8CA8B3A385}"/>
              </a:ext>
            </a:extLst>
          </p:cNvPr>
          <p:cNvSpPr txBox="1"/>
          <p:nvPr/>
        </p:nvSpPr>
        <p:spPr>
          <a:xfrm>
            <a:off x="3824633" y="4873831"/>
            <a:ext cx="245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Select Top frequencies</a:t>
            </a:r>
          </a:p>
          <a:p>
            <a:pPr algn="ctr"/>
            <a:r>
              <a:rPr lang="en-US"/>
              <a:t>N = 10000 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9CBDE8-3C8C-49AE-B5AC-EAB5DC067BAE}"/>
              </a:ext>
            </a:extLst>
          </p:cNvPr>
          <p:cNvSpPr/>
          <p:nvPr/>
        </p:nvSpPr>
        <p:spPr>
          <a:xfrm>
            <a:off x="4966014" y="4000039"/>
            <a:ext cx="189571" cy="781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5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94317" y="2229078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Word Embedding</a:t>
            </a:r>
          </a:p>
        </p:txBody>
      </p:sp>
      <p:pic>
        <p:nvPicPr>
          <p:cNvPr id="10242" name="Picture 2" descr="Cbow word2vec">
            <a:extLst>
              <a:ext uri="{FF2B5EF4-FFF2-40B4-BE49-F238E27FC236}">
                <a16:creationId xmlns:a16="http://schemas.microsoft.com/office/drawing/2014/main" id="{FF3D9FA0-7B74-441C-8BD4-FABA3F4E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03" y="1690688"/>
            <a:ext cx="8110055" cy="437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C80DA-81B1-4922-A667-B7C5AA9ABF1B}"/>
              </a:ext>
            </a:extLst>
          </p:cNvPr>
          <p:cNvSpPr txBox="1"/>
          <p:nvPr/>
        </p:nvSpPr>
        <p:spPr>
          <a:xfrm>
            <a:off x="994317" y="3921630"/>
            <a:ext cx="22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Continuous bag of words (CBOW)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4876C-CBFF-40D2-942D-CF195F92604B}"/>
              </a:ext>
            </a:extLst>
          </p:cNvPr>
          <p:cNvSpPr txBox="1"/>
          <p:nvPr/>
        </p:nvSpPr>
        <p:spPr>
          <a:xfrm>
            <a:off x="4411124" y="5319634"/>
            <a:ext cx="236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Input Context</a:t>
            </a:r>
          </a:p>
          <a:p>
            <a:pPr algn="ctr"/>
            <a:r>
              <a:rPr lang="en-US" sz="1600"/>
              <a:t>a cat --- a mouse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CBF35-893F-4B56-8B91-02374A3AA2E7}"/>
              </a:ext>
            </a:extLst>
          </p:cNvPr>
          <p:cNvSpPr txBox="1"/>
          <p:nvPr/>
        </p:nvSpPr>
        <p:spPr>
          <a:xfrm>
            <a:off x="10086229" y="4244796"/>
            <a:ext cx="200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Output missing word</a:t>
            </a:r>
          </a:p>
          <a:p>
            <a:pPr algn="ctr"/>
            <a:r>
              <a:rPr lang="en-US" sz="1600"/>
              <a:t>catches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11164-FB1F-414A-9B94-DCD6BCB32B71}"/>
              </a:ext>
            </a:extLst>
          </p:cNvPr>
          <p:cNvSpPr txBox="1"/>
          <p:nvPr/>
        </p:nvSpPr>
        <p:spPr>
          <a:xfrm>
            <a:off x="6967455" y="4673303"/>
            <a:ext cx="284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 &gt;&gt; vocab size</a:t>
            </a:r>
          </a:p>
          <a:p>
            <a:pPr algn="ctr"/>
            <a:r>
              <a:rPr lang="en-US" b="1"/>
              <a:t>K &gt;&gt; embedding dimension</a:t>
            </a:r>
          </a:p>
        </p:txBody>
      </p:sp>
    </p:spTree>
    <p:extLst>
      <p:ext uri="{BB962C8B-B14F-4D97-AF65-F5344CB8AC3E}">
        <p14:creationId xmlns:p14="http://schemas.microsoft.com/office/powerpoint/2010/main" val="501291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94317" y="2229078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Word Embedding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C80DA-81B1-4922-A667-B7C5AA9ABF1B}"/>
              </a:ext>
            </a:extLst>
          </p:cNvPr>
          <p:cNvSpPr txBox="1"/>
          <p:nvPr/>
        </p:nvSpPr>
        <p:spPr>
          <a:xfrm>
            <a:off x="994317" y="3921630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Skip-gram model</a:t>
            </a:r>
          </a:p>
        </p:txBody>
      </p:sp>
      <p:pic>
        <p:nvPicPr>
          <p:cNvPr id="12290" name="Picture 2" descr="An intuitive introduction of word2vec by building a word2vec from scratch.">
            <a:extLst>
              <a:ext uri="{FF2B5EF4-FFF2-40B4-BE49-F238E27FC236}">
                <a16:creationId xmlns:a16="http://schemas.microsoft.com/office/drawing/2014/main" id="{D2F7F97C-F75D-4A04-85D4-37DFA4021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3" b="15747"/>
          <a:stretch/>
        </p:blipFill>
        <p:spPr bwMode="auto">
          <a:xfrm>
            <a:off x="5407486" y="1510403"/>
            <a:ext cx="5491828" cy="41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24876C-CBFF-40D2-942D-CF195F92604B}"/>
              </a:ext>
            </a:extLst>
          </p:cNvPr>
          <p:cNvSpPr txBox="1"/>
          <p:nvPr/>
        </p:nvSpPr>
        <p:spPr>
          <a:xfrm>
            <a:off x="4523698" y="5436895"/>
            <a:ext cx="236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Input Mid word</a:t>
            </a:r>
          </a:p>
          <a:p>
            <a:pPr algn="ctr"/>
            <a:r>
              <a:rPr lang="en-US" sz="1600"/>
              <a:t>catches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CBF35-893F-4B56-8B91-02374A3AA2E7}"/>
              </a:ext>
            </a:extLst>
          </p:cNvPr>
          <p:cNvSpPr txBox="1"/>
          <p:nvPr/>
        </p:nvSpPr>
        <p:spPr>
          <a:xfrm>
            <a:off x="10899314" y="2200494"/>
            <a:ext cx="61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B4D87-42ED-454E-A2A8-7F9EEC1128A7}"/>
              </a:ext>
            </a:extLst>
          </p:cNvPr>
          <p:cNvSpPr txBox="1"/>
          <p:nvPr/>
        </p:nvSpPr>
        <p:spPr>
          <a:xfrm>
            <a:off x="10973510" y="3060075"/>
            <a:ext cx="46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cat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5DF69-96FF-4A34-A88A-5537ECFF63B1}"/>
              </a:ext>
            </a:extLst>
          </p:cNvPr>
          <p:cNvSpPr txBox="1"/>
          <p:nvPr/>
        </p:nvSpPr>
        <p:spPr>
          <a:xfrm>
            <a:off x="10995112" y="3939213"/>
            <a:ext cx="26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EC74A-4A42-4CB7-831D-EA0DA6CE923E}"/>
              </a:ext>
            </a:extLst>
          </p:cNvPr>
          <p:cNvSpPr txBox="1"/>
          <p:nvPr/>
        </p:nvSpPr>
        <p:spPr>
          <a:xfrm>
            <a:off x="10899314" y="5087806"/>
            <a:ext cx="1015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Mouse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94317" y="2229078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Word Embedding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C80DA-81B1-4922-A667-B7C5AA9ABF1B}"/>
              </a:ext>
            </a:extLst>
          </p:cNvPr>
          <p:cNvSpPr txBox="1"/>
          <p:nvPr/>
        </p:nvSpPr>
        <p:spPr>
          <a:xfrm>
            <a:off x="994317" y="3561212"/>
            <a:ext cx="22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Out Of Vocab Words OOV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11164-FB1F-414A-9B94-DCD6BCB32B71}"/>
              </a:ext>
            </a:extLst>
          </p:cNvPr>
          <p:cNvSpPr txBox="1"/>
          <p:nvPr/>
        </p:nvSpPr>
        <p:spPr>
          <a:xfrm>
            <a:off x="8032106" y="5549922"/>
            <a:ext cx="284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 &gt;&gt; Sub words vocab size</a:t>
            </a:r>
          </a:p>
          <a:p>
            <a:pPr algn="ctr"/>
            <a:r>
              <a:rPr lang="en-US" b="1"/>
              <a:t>K &gt;&gt; embedding dimension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BE645-853A-4625-BE7C-E663A40B3956}"/>
              </a:ext>
            </a:extLst>
          </p:cNvPr>
          <p:cNvSpPr txBox="1"/>
          <p:nvPr/>
        </p:nvSpPr>
        <p:spPr>
          <a:xfrm>
            <a:off x="3652173" y="2722904"/>
            <a:ext cx="22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OOV words have same vector</a:t>
            </a:r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338EDF90-7F99-4FD9-AADC-F0D54BD4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161" y="184412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48E82F-8622-48A0-83CE-D93BFCB45CF8}"/>
              </a:ext>
            </a:extLst>
          </p:cNvPr>
          <p:cNvSpPr txBox="1"/>
          <p:nvPr/>
        </p:nvSpPr>
        <p:spPr>
          <a:xfrm>
            <a:off x="3652173" y="3879041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Fasttext</a:t>
            </a:r>
            <a:r>
              <a:rPr lang="en-US" b="1"/>
              <a:t> Model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E1FEC92-1951-4AA4-8321-F0AA1CCDE2DE}"/>
              </a:ext>
            </a:extLst>
          </p:cNvPr>
          <p:cNvSpPr/>
          <p:nvPr/>
        </p:nvSpPr>
        <p:spPr>
          <a:xfrm>
            <a:off x="4680575" y="3241590"/>
            <a:ext cx="174889" cy="63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An intuitive introduction of word2vec by building a word2vec from scratch.">
            <a:extLst>
              <a:ext uri="{FF2B5EF4-FFF2-40B4-BE49-F238E27FC236}">
                <a16:creationId xmlns:a16="http://schemas.microsoft.com/office/drawing/2014/main" id="{408CA98E-2056-4124-8DC4-A909E701B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3" b="15747"/>
          <a:stretch/>
        </p:blipFill>
        <p:spPr bwMode="auto">
          <a:xfrm>
            <a:off x="5705655" y="1281609"/>
            <a:ext cx="5491828" cy="41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D24F009-A77A-48B7-9351-971640A59D08}"/>
              </a:ext>
            </a:extLst>
          </p:cNvPr>
          <p:cNvSpPr txBox="1"/>
          <p:nvPr/>
        </p:nvSpPr>
        <p:spPr>
          <a:xfrm>
            <a:off x="4775361" y="5225126"/>
            <a:ext cx="236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Input Mid sub words</a:t>
            </a:r>
          </a:p>
          <a:p>
            <a:pPr algn="ctr"/>
            <a:r>
              <a:rPr lang="en-US" sz="1600"/>
              <a:t>cat   </a:t>
            </a:r>
            <a:r>
              <a:rPr lang="en-US" sz="1600" err="1"/>
              <a:t>ch</a:t>
            </a:r>
            <a:r>
              <a:rPr lang="en-US" sz="1600"/>
              <a:t>   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62D56-C614-497D-BA33-F3A0F4C0E447}"/>
              </a:ext>
            </a:extLst>
          </p:cNvPr>
          <p:cNvSpPr txBox="1"/>
          <p:nvPr/>
        </p:nvSpPr>
        <p:spPr>
          <a:xfrm>
            <a:off x="11162918" y="1968482"/>
            <a:ext cx="61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7EFE2A-669C-4A00-A4DA-7F7252DEBF6E}"/>
              </a:ext>
            </a:extLst>
          </p:cNvPr>
          <p:cNvSpPr txBox="1"/>
          <p:nvPr/>
        </p:nvSpPr>
        <p:spPr>
          <a:xfrm>
            <a:off x="11237114" y="2828063"/>
            <a:ext cx="46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cat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65BA0-6843-46BF-9256-70FC6041FB92}"/>
              </a:ext>
            </a:extLst>
          </p:cNvPr>
          <p:cNvSpPr txBox="1"/>
          <p:nvPr/>
        </p:nvSpPr>
        <p:spPr>
          <a:xfrm>
            <a:off x="11258716" y="3707201"/>
            <a:ext cx="26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4D009F-EEBA-4D94-A62C-D182BE3BA9DC}"/>
              </a:ext>
            </a:extLst>
          </p:cNvPr>
          <p:cNvSpPr txBox="1"/>
          <p:nvPr/>
        </p:nvSpPr>
        <p:spPr>
          <a:xfrm>
            <a:off x="11162918" y="4855794"/>
            <a:ext cx="1015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/>
              <a:t>Mou</a:t>
            </a:r>
            <a:r>
              <a:rPr lang="en-US" sz="1800"/>
              <a:t>  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94317" y="2229078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Word Embedding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C80DA-81B1-4922-A667-B7C5AA9ABF1B}"/>
              </a:ext>
            </a:extLst>
          </p:cNvPr>
          <p:cNvSpPr txBox="1"/>
          <p:nvPr/>
        </p:nvSpPr>
        <p:spPr>
          <a:xfrm>
            <a:off x="994317" y="3561212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Fasttext</a:t>
            </a:r>
            <a:r>
              <a:rPr lang="en-US" b="1"/>
              <a:t>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BE645-853A-4625-BE7C-E663A40B3956}"/>
              </a:ext>
            </a:extLst>
          </p:cNvPr>
          <p:cNvSpPr txBox="1"/>
          <p:nvPr/>
        </p:nvSpPr>
        <p:spPr>
          <a:xfrm>
            <a:off x="4515612" y="2445594"/>
            <a:ext cx="22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OOV Word:</a:t>
            </a:r>
          </a:p>
          <a:p>
            <a:pPr algn="ctr"/>
            <a:r>
              <a:rPr lang="en-US" sz="1800"/>
              <a:t>catches</a:t>
            </a:r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338EDF90-7F99-4FD9-AADC-F0D54BD4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566818"/>
            <a:ext cx="914400" cy="914400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E1FEC92-1951-4AA4-8321-F0AA1CCDE2DE}"/>
              </a:ext>
            </a:extLst>
          </p:cNvPr>
          <p:cNvSpPr/>
          <p:nvPr/>
        </p:nvSpPr>
        <p:spPr>
          <a:xfrm>
            <a:off x="5551355" y="3120933"/>
            <a:ext cx="87445" cy="45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3173BC-9EB5-476D-8A21-A33062F79A29}"/>
              </a:ext>
            </a:extLst>
          </p:cNvPr>
          <p:cNvSpPr txBox="1"/>
          <p:nvPr/>
        </p:nvSpPr>
        <p:spPr>
          <a:xfrm>
            <a:off x="4471889" y="3665815"/>
            <a:ext cx="224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OOV sub words:</a:t>
            </a:r>
          </a:p>
          <a:p>
            <a:pPr algn="ctr"/>
            <a:r>
              <a:rPr lang="en-US" sz="1800"/>
              <a:t>Cat   </a:t>
            </a:r>
            <a:r>
              <a:rPr lang="en-US" sz="1800" err="1"/>
              <a:t>ch</a:t>
            </a:r>
            <a:r>
              <a:rPr lang="en-US" sz="1800"/>
              <a:t>   es</a:t>
            </a:r>
          </a:p>
          <a:p>
            <a:pPr algn="ctr"/>
            <a:r>
              <a:rPr lang="en-US"/>
              <a:t>Catch  es</a:t>
            </a:r>
          </a:p>
          <a:p>
            <a:pPr algn="ctr"/>
            <a:r>
              <a:rPr lang="en-US" sz="1800"/>
              <a:t>C   a   t   </a:t>
            </a:r>
            <a:r>
              <a:rPr lang="en-US" sz="1800" err="1"/>
              <a:t>ch</a:t>
            </a:r>
            <a:r>
              <a:rPr lang="en-US" sz="1800"/>
              <a:t>   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A4A2A-3F70-4053-B9F8-07D6812F9571}"/>
              </a:ext>
            </a:extLst>
          </p:cNvPr>
          <p:cNvSpPr/>
          <p:nvPr/>
        </p:nvSpPr>
        <p:spPr>
          <a:xfrm>
            <a:off x="7176064" y="4428181"/>
            <a:ext cx="1267968" cy="92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Fasttext</a:t>
            </a:r>
            <a:r>
              <a:rPr lang="en-US"/>
              <a:t> Model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3029EF5-FA28-44AB-AD20-49ECBDCD1B91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 rot="16200000" flipH="1">
            <a:off x="6372875" y="4088345"/>
            <a:ext cx="25390" cy="158098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A52320B-9EAA-4C5B-8A9D-C72CC95CE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7" t="14036" b="40712"/>
          <a:stretch/>
        </p:blipFill>
        <p:spPr bwMode="auto">
          <a:xfrm>
            <a:off x="6865850" y="3155504"/>
            <a:ext cx="1940629" cy="9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0B97B9-9724-48BE-9990-99EE4A5C832D}"/>
              </a:ext>
            </a:extLst>
          </p:cNvPr>
          <p:cNvSpPr txBox="1"/>
          <p:nvPr/>
        </p:nvSpPr>
        <p:spPr>
          <a:xfrm>
            <a:off x="8793618" y="3496538"/>
            <a:ext cx="224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Sub words embeddings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868180EE-256C-4460-998B-E3FFC8BC185C}"/>
              </a:ext>
            </a:extLst>
          </p:cNvPr>
          <p:cNvSpPr/>
          <p:nvPr/>
        </p:nvSpPr>
        <p:spPr>
          <a:xfrm rot="10800000">
            <a:off x="7722602" y="4082211"/>
            <a:ext cx="95517" cy="34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86EA83-5AE6-49F7-B8E0-38E74F7374EC}"/>
              </a:ext>
            </a:extLst>
          </p:cNvPr>
          <p:cNvSpPr txBox="1"/>
          <p:nvPr/>
        </p:nvSpPr>
        <p:spPr>
          <a:xfrm>
            <a:off x="6642426" y="2530005"/>
            <a:ext cx="224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Average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0FC002C-C15D-44BD-9F53-92C48823119A}"/>
              </a:ext>
            </a:extLst>
          </p:cNvPr>
          <p:cNvSpPr/>
          <p:nvPr/>
        </p:nvSpPr>
        <p:spPr>
          <a:xfrm rot="10800000">
            <a:off x="7717856" y="2867965"/>
            <a:ext cx="95517" cy="34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EDAC3F3-0A92-4B1F-AC9C-A344BE21C071}"/>
              </a:ext>
            </a:extLst>
          </p:cNvPr>
          <p:cNvSpPr/>
          <p:nvPr/>
        </p:nvSpPr>
        <p:spPr>
          <a:xfrm rot="10800000">
            <a:off x="7714531" y="2228799"/>
            <a:ext cx="95517" cy="34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6B3DF2FD-279C-4CE7-8EA5-5EDB1C757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 rot="5400000">
            <a:off x="7600963" y="933920"/>
            <a:ext cx="385538" cy="206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7C2D7DC-5562-446F-BA02-E5801BFE3F29}"/>
              </a:ext>
            </a:extLst>
          </p:cNvPr>
          <p:cNvSpPr txBox="1"/>
          <p:nvPr/>
        </p:nvSpPr>
        <p:spPr>
          <a:xfrm>
            <a:off x="8793618" y="1754288"/>
            <a:ext cx="224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OOV Embedding</a:t>
            </a:r>
          </a:p>
        </p:txBody>
      </p:sp>
    </p:spTree>
    <p:extLst>
      <p:ext uri="{BB962C8B-B14F-4D97-AF65-F5344CB8AC3E}">
        <p14:creationId xmlns:p14="http://schemas.microsoft.com/office/powerpoint/2010/main" val="137518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838200" y="3013501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Word Embedding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BE645-853A-4625-BE7C-E663A40B3956}"/>
              </a:ext>
            </a:extLst>
          </p:cNvPr>
          <p:cNvSpPr txBox="1"/>
          <p:nvPr/>
        </p:nvSpPr>
        <p:spPr>
          <a:xfrm>
            <a:off x="3768090" y="2551055"/>
            <a:ext cx="28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Words with same context has similar vectors</a:t>
            </a:r>
            <a:endParaRPr lang="en-US" sz="180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338EDF90-7F99-4FD9-AADC-F0D54BD4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832" y="1690688"/>
            <a:ext cx="914400" cy="914400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E1FEC92-1951-4AA4-8321-F0AA1CCDE2DE}"/>
              </a:ext>
            </a:extLst>
          </p:cNvPr>
          <p:cNvSpPr/>
          <p:nvPr/>
        </p:nvSpPr>
        <p:spPr>
          <a:xfrm>
            <a:off x="5121587" y="3244803"/>
            <a:ext cx="87445" cy="45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3173BC-9EB5-476D-8A21-A33062F79A29}"/>
              </a:ext>
            </a:extLst>
          </p:cNvPr>
          <p:cNvSpPr txBox="1"/>
          <p:nvPr/>
        </p:nvSpPr>
        <p:spPr>
          <a:xfrm>
            <a:off x="4042121" y="3789685"/>
            <a:ext cx="224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It was so </a:t>
            </a:r>
            <a:r>
              <a:rPr lang="en-US" sz="1800">
                <a:highlight>
                  <a:srgbClr val="00FF00"/>
                </a:highlight>
              </a:rPr>
              <a:t>good</a:t>
            </a:r>
          </a:p>
          <a:p>
            <a:pPr algn="ctr"/>
            <a:endParaRPr lang="en-US"/>
          </a:p>
          <a:p>
            <a:pPr algn="ctr"/>
            <a:r>
              <a:rPr lang="en-US" sz="1800"/>
              <a:t>It was so </a:t>
            </a:r>
            <a:r>
              <a:rPr lang="en-US" sz="1800">
                <a:highlight>
                  <a:srgbClr val="FF0000"/>
                </a:highlight>
              </a:rPr>
              <a:t>bad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99D19A-B024-4D68-9FE7-4A8F47BB45FE}"/>
              </a:ext>
            </a:extLst>
          </p:cNvPr>
          <p:cNvSpPr/>
          <p:nvPr/>
        </p:nvSpPr>
        <p:spPr>
          <a:xfrm rot="16200000">
            <a:off x="6798424" y="3097596"/>
            <a:ext cx="227920" cy="52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58049-1ADD-4D7B-8488-B93D6686B178}"/>
              </a:ext>
            </a:extLst>
          </p:cNvPr>
          <p:cNvSpPr txBox="1"/>
          <p:nvPr/>
        </p:nvSpPr>
        <p:spPr>
          <a:xfrm>
            <a:off x="8138922" y="2553532"/>
            <a:ext cx="28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Train your own embedding</a:t>
            </a:r>
            <a:endParaRPr lang="en-US" sz="1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B037F-EFC0-4E2C-BE8D-FA62E027AE6E}"/>
              </a:ext>
            </a:extLst>
          </p:cNvPr>
          <p:cNvSpPr txBox="1"/>
          <p:nvPr/>
        </p:nvSpPr>
        <p:spPr>
          <a:xfrm>
            <a:off x="8138922" y="2922864"/>
            <a:ext cx="28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Just change the target</a:t>
            </a:r>
            <a:endParaRPr lang="en-US" sz="18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AF85317-19D8-418B-902F-F451FB77ED18}"/>
              </a:ext>
            </a:extLst>
          </p:cNvPr>
          <p:cNvSpPr/>
          <p:nvPr/>
        </p:nvSpPr>
        <p:spPr>
          <a:xfrm>
            <a:off x="9579864" y="3429000"/>
            <a:ext cx="87445" cy="45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73463-29CB-449D-8E22-093C376C5DC0}"/>
              </a:ext>
            </a:extLst>
          </p:cNvPr>
          <p:cNvSpPr txBox="1"/>
          <p:nvPr/>
        </p:nvSpPr>
        <p:spPr>
          <a:xfrm>
            <a:off x="8182644" y="3930544"/>
            <a:ext cx="28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Sentiment Classification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114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674756" y="3101670"/>
            <a:ext cx="243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Supervised Word Embedding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Word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BE645-853A-4625-BE7C-E663A40B3956}"/>
              </a:ext>
            </a:extLst>
          </p:cNvPr>
          <p:cNvSpPr txBox="1"/>
          <p:nvPr/>
        </p:nvSpPr>
        <p:spPr>
          <a:xfrm>
            <a:off x="3312519" y="2551055"/>
            <a:ext cx="28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Words with same context has similar vectors</a:t>
            </a:r>
            <a:endParaRPr lang="en-US" sz="180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338EDF90-7F99-4FD9-AADC-F0D54BD4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208" y="1690688"/>
            <a:ext cx="914400" cy="914400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E1FEC92-1951-4AA4-8321-F0AA1CCDE2DE}"/>
              </a:ext>
            </a:extLst>
          </p:cNvPr>
          <p:cNvSpPr/>
          <p:nvPr/>
        </p:nvSpPr>
        <p:spPr>
          <a:xfrm>
            <a:off x="4700963" y="3244803"/>
            <a:ext cx="87445" cy="45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3173BC-9EB5-476D-8A21-A33062F79A29}"/>
              </a:ext>
            </a:extLst>
          </p:cNvPr>
          <p:cNvSpPr txBox="1"/>
          <p:nvPr/>
        </p:nvSpPr>
        <p:spPr>
          <a:xfrm>
            <a:off x="3621497" y="3789685"/>
            <a:ext cx="224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It was so </a:t>
            </a:r>
            <a:r>
              <a:rPr lang="en-US" sz="1800">
                <a:highlight>
                  <a:srgbClr val="00FF00"/>
                </a:highlight>
              </a:rPr>
              <a:t>good</a:t>
            </a:r>
          </a:p>
          <a:p>
            <a:pPr algn="ctr"/>
            <a:endParaRPr lang="en-US"/>
          </a:p>
          <a:p>
            <a:pPr algn="ctr"/>
            <a:r>
              <a:rPr lang="en-US" sz="1800"/>
              <a:t>It was so </a:t>
            </a:r>
            <a:r>
              <a:rPr lang="en-US" sz="1800">
                <a:highlight>
                  <a:srgbClr val="FF0000"/>
                </a:highlight>
              </a:rPr>
              <a:t>bad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99D19A-B024-4D68-9FE7-4A8F47BB45FE}"/>
              </a:ext>
            </a:extLst>
          </p:cNvPr>
          <p:cNvSpPr/>
          <p:nvPr/>
        </p:nvSpPr>
        <p:spPr>
          <a:xfrm rot="16200000">
            <a:off x="5719630" y="3254760"/>
            <a:ext cx="227920" cy="52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bow word2vec">
            <a:extLst>
              <a:ext uri="{FF2B5EF4-FFF2-40B4-BE49-F238E27FC236}">
                <a16:creationId xmlns:a16="http://schemas.microsoft.com/office/drawing/2014/main" id="{3711EDB8-DE31-4F9D-A38D-D0A31FACF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r="19090"/>
          <a:stretch/>
        </p:blipFill>
        <p:spPr bwMode="auto">
          <a:xfrm>
            <a:off x="6523272" y="1777593"/>
            <a:ext cx="5450453" cy="39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0D273F-B5A4-4623-B5C1-8E8CA3F85256}"/>
              </a:ext>
            </a:extLst>
          </p:cNvPr>
          <p:cNvSpPr txBox="1"/>
          <p:nvPr/>
        </p:nvSpPr>
        <p:spPr>
          <a:xfrm>
            <a:off x="10654492" y="4389849"/>
            <a:ext cx="164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Sentiment </a:t>
            </a:r>
          </a:p>
          <a:p>
            <a:pPr algn="ctr"/>
            <a:r>
              <a:rPr lang="en-US" b="1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97321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37</a:t>
            </a:fld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0AB8E79-46C3-4B31-BDB6-FDC0C04B7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6" t="7275" b="58465"/>
          <a:stretch/>
        </p:blipFill>
        <p:spPr bwMode="auto">
          <a:xfrm>
            <a:off x="4172591" y="2553629"/>
            <a:ext cx="4384697" cy="19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3159C5-72CC-4631-A819-DCB91827F4AB}"/>
              </a:ext>
            </a:extLst>
          </p:cNvPr>
          <p:cNvSpPr txBox="1"/>
          <p:nvPr/>
        </p:nvSpPr>
        <p:spPr>
          <a:xfrm>
            <a:off x="4119279" y="5720601"/>
            <a:ext cx="4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 wasn't expecting that, very entertaining</a:t>
            </a:r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627842" y="1764906"/>
            <a:ext cx="447091" cy="120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7799645" y="1619302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6375952" y="1380946"/>
            <a:ext cx="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7284256" y="1369945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8253723" y="1384043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Neutral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55E9B-BE7A-46BB-925B-539921A42F18}"/>
              </a:ext>
            </a:extLst>
          </p:cNvPr>
          <p:cNvSpPr txBox="1"/>
          <p:nvPr/>
        </p:nvSpPr>
        <p:spPr>
          <a:xfrm>
            <a:off x="1288840" y="3105834"/>
            <a:ext cx="14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Classification</a:t>
            </a:r>
          </a:p>
        </p:txBody>
      </p:sp>
      <p:pic>
        <p:nvPicPr>
          <p:cNvPr id="1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9E91E86-D280-4CDC-BFA8-010359FBE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5290582" y="4531572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DF338CE-FAE4-452B-AC55-8C2076284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6249308" y="451694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8F237BC1-C06C-49B5-AE14-1E8C3CA5A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6955518" y="451694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F25DD91-3391-4F5E-90F5-32DBC83F4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7284256" y="451694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E9372612-FFD5-4881-9151-93657AF6C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7868083" y="454835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86BBEA-C53E-4172-AD34-E6C7CFBA700B}"/>
              </a:ext>
            </a:extLst>
          </p:cNvPr>
          <p:cNvSpPr txBox="1"/>
          <p:nvPr/>
        </p:nvSpPr>
        <p:spPr>
          <a:xfrm>
            <a:off x="3656985" y="4697171"/>
            <a:ext cx="14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30443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38</a:t>
            </a:fld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0AB8E79-46C3-4B31-BDB6-FDC0C04B7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6" t="7275" b="58465"/>
          <a:stretch/>
        </p:blipFill>
        <p:spPr bwMode="auto">
          <a:xfrm>
            <a:off x="4172591" y="2553629"/>
            <a:ext cx="4384697" cy="19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3159C5-72CC-4631-A819-DCB91827F4AB}"/>
              </a:ext>
            </a:extLst>
          </p:cNvPr>
          <p:cNvSpPr txBox="1"/>
          <p:nvPr/>
        </p:nvSpPr>
        <p:spPr>
          <a:xfrm>
            <a:off x="4119279" y="5720601"/>
            <a:ext cx="44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 wasn't expecting that, very entertaining</a:t>
            </a:r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655274" y="1659199"/>
            <a:ext cx="447091" cy="120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7827077" y="1513595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6403384" y="1275239"/>
            <a:ext cx="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7311688" y="1264238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8281155" y="1278336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Neutral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55E9B-BE7A-46BB-925B-539921A42F18}"/>
              </a:ext>
            </a:extLst>
          </p:cNvPr>
          <p:cNvSpPr txBox="1"/>
          <p:nvPr/>
        </p:nvSpPr>
        <p:spPr>
          <a:xfrm>
            <a:off x="1288840" y="3105834"/>
            <a:ext cx="14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Text Classification</a:t>
            </a:r>
          </a:p>
        </p:txBody>
      </p:sp>
      <p:pic>
        <p:nvPicPr>
          <p:cNvPr id="1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9E91E86-D280-4CDC-BFA8-010359FBE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5290582" y="4531572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DF338CE-FAE4-452B-AC55-8C2076284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6249308" y="451694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8F237BC1-C06C-49B5-AE14-1E8C3CA5A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6955518" y="451694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F25DD91-3391-4F5E-90F5-32DBC83F4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7284256" y="451694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E9372612-FFD5-4881-9151-93657AF6C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7868083" y="4548350"/>
            <a:ext cx="206355" cy="11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86BBEA-C53E-4172-AD34-E6C7CFBA700B}"/>
              </a:ext>
            </a:extLst>
          </p:cNvPr>
          <p:cNvSpPr txBox="1"/>
          <p:nvPr/>
        </p:nvSpPr>
        <p:spPr>
          <a:xfrm>
            <a:off x="3656985" y="4697171"/>
            <a:ext cx="14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 embeddings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0D8ED2B-420B-4548-A127-7652A3BE37E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5843016" y="2262295"/>
            <a:ext cx="1432708" cy="1236393"/>
          </a:xfrm>
          <a:prstGeom prst="curvedConnector3">
            <a:avLst>
              <a:gd name="adj1" fmla="val 4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EBA31F1-FE6E-4C5E-A2F0-3CD5C1D0C080}"/>
              </a:ext>
            </a:extLst>
          </p:cNvPr>
          <p:cNvCxnSpPr>
            <a:cxnSpLocks/>
            <a:endCxn id="52" idx="2"/>
          </p:cNvCxnSpPr>
          <p:nvPr/>
        </p:nvCxnSpPr>
        <p:spPr>
          <a:xfrm rot="5400000" flipH="1" flipV="1">
            <a:off x="6403385" y="2607183"/>
            <a:ext cx="1217227" cy="527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C95D12-DE76-4778-BDFF-B100B348D299}"/>
                  </a:ext>
                </a:extLst>
              </p:cNvPr>
              <p:cNvSpPr txBox="1"/>
              <p:nvPr/>
            </p:nvSpPr>
            <p:spPr>
              <a:xfrm>
                <a:off x="6148317" y="2703536"/>
                <a:ext cx="720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C95D12-DE76-4778-BDFF-B100B348D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17" y="2703536"/>
                <a:ext cx="720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D7D197-88BD-427F-A99B-026406B61FAD}"/>
                  </a:ext>
                </a:extLst>
              </p:cNvPr>
              <p:cNvSpPr txBox="1"/>
              <p:nvPr/>
            </p:nvSpPr>
            <p:spPr>
              <a:xfrm>
                <a:off x="5421191" y="2368963"/>
                <a:ext cx="720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D7D197-88BD-427F-A99B-026406B61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191" y="2368963"/>
                <a:ext cx="720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F587B6A-43EC-4495-BD0E-A3728DE92171}"/>
              </a:ext>
            </a:extLst>
          </p:cNvPr>
          <p:cNvSpPr txBox="1"/>
          <p:nvPr/>
        </p:nvSpPr>
        <p:spPr>
          <a:xfrm>
            <a:off x="9842988" y="1611358"/>
            <a:ext cx="14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Average</a:t>
            </a:r>
          </a:p>
        </p:txBody>
      </p:sp>
      <p:pic>
        <p:nvPicPr>
          <p:cNvPr id="3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B866643-0745-4347-B687-1DD975242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9883450" y="2031557"/>
            <a:ext cx="213302" cy="1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78D05DB-C224-4E69-9ACB-D2D981C3D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10195777" y="2026886"/>
            <a:ext cx="213302" cy="1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ED2181A-F3F5-47CE-A3FC-A86977C1F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10508104" y="2026885"/>
            <a:ext cx="213302" cy="1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E80EE7E-8E98-49B9-8339-B899E2291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11132758" y="2032684"/>
            <a:ext cx="213302" cy="1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FC6A0C4E-A702-451D-B37B-A14BEF02AA2F}"/>
              </a:ext>
            </a:extLst>
          </p:cNvPr>
          <p:cNvSpPr/>
          <p:nvPr/>
        </p:nvSpPr>
        <p:spPr>
          <a:xfrm rot="16200000">
            <a:off x="10769424" y="2492550"/>
            <a:ext cx="312327" cy="210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C80B2-D62E-4B5E-8803-1AB2799BA73B}"/>
              </a:ext>
            </a:extLst>
          </p:cNvPr>
          <p:cNvSpPr txBox="1"/>
          <p:nvPr/>
        </p:nvSpPr>
        <p:spPr>
          <a:xfrm>
            <a:off x="9869672" y="3730198"/>
            <a:ext cx="16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Concatenation</a:t>
            </a:r>
          </a:p>
        </p:txBody>
      </p:sp>
      <p:pic>
        <p:nvPicPr>
          <p:cNvPr id="4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93E9B23-CB65-4BF9-90C0-3C587C663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329" b="22323"/>
          <a:stretch/>
        </p:blipFill>
        <p:spPr bwMode="auto">
          <a:xfrm>
            <a:off x="11159442" y="4151524"/>
            <a:ext cx="213302" cy="1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B759E4A4-DD19-4DD0-8C67-B21F64CE2757}"/>
              </a:ext>
            </a:extLst>
          </p:cNvPr>
          <p:cNvSpPr/>
          <p:nvPr/>
        </p:nvSpPr>
        <p:spPr>
          <a:xfrm rot="16200000">
            <a:off x="10816409" y="4923002"/>
            <a:ext cx="312327" cy="210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38D8CE0-2D57-4FB4-AB85-1BB203035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59798"/>
          <a:stretch/>
        </p:blipFill>
        <p:spPr bwMode="auto">
          <a:xfrm>
            <a:off x="11166389" y="5293168"/>
            <a:ext cx="213302" cy="59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8837B749-8221-4AB8-9019-9C47F7749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>
            <a:off x="9897974" y="4647863"/>
            <a:ext cx="242257" cy="6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662488C0-CF9B-4086-AF0C-460949E66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>
            <a:off x="10256414" y="4660390"/>
            <a:ext cx="242257" cy="6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1BE95A1-00EB-495E-9B9A-DB461F97D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>
            <a:off x="10561915" y="4660390"/>
            <a:ext cx="242257" cy="6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24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39</a:t>
            </a:fld>
            <a:endParaRPr lang="en-US"/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6794170" y="2194550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0D79807-F1D7-4179-B778-418CA0D1C878}"/>
              </a:ext>
            </a:extLst>
          </p:cNvPr>
          <p:cNvSpPr/>
          <p:nvPr/>
        </p:nvSpPr>
        <p:spPr>
          <a:xfrm>
            <a:off x="5477855" y="5028586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6903892" y="1850554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5611722" y="1581021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6520026" y="1570020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7489493" y="1584118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Word3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1004317" y="2099362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Translation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D76B89E1-BD48-4C0D-AA69-577730BC4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3850087" y="2902621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2D38D2-5244-44A1-8389-BB8B363FED25}"/>
                  </a:ext>
                </a:extLst>
              </p:cNvPr>
              <p:cNvSpPr txBox="1"/>
              <p:nvPr/>
            </p:nvSpPr>
            <p:spPr>
              <a:xfrm>
                <a:off x="8018989" y="394018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2D38D2-5244-44A1-8389-BB8B363F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89" y="3940183"/>
                <a:ext cx="793242" cy="316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E1418711-1859-4EE1-BF83-BF3282E7FFA8}"/>
              </a:ext>
            </a:extLst>
          </p:cNvPr>
          <p:cNvSpPr/>
          <p:nvPr/>
        </p:nvSpPr>
        <p:spPr>
          <a:xfrm rot="16200000">
            <a:off x="5390318" y="3432334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7A1740-5849-4CFF-B403-C778789CEC5D}"/>
                  </a:ext>
                </a:extLst>
              </p:cNvPr>
              <p:cNvSpPr txBox="1"/>
              <p:nvPr/>
            </p:nvSpPr>
            <p:spPr>
              <a:xfrm>
                <a:off x="5100041" y="475443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𝑬𝒏𝒄𝒐𝒅𝒆𝒓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7A1740-5849-4CFF-B403-C778789C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41" y="4754432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B2449-9183-4656-8214-BE21599D3F73}"/>
                  </a:ext>
                </a:extLst>
              </p:cNvPr>
              <p:cNvSpPr txBox="1"/>
              <p:nvPr/>
            </p:nvSpPr>
            <p:spPr>
              <a:xfrm>
                <a:off x="8101713" y="475443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𝑫𝒆𝒄𝒐𝒅𝒆𝒓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B2449-9183-4656-8214-BE21599D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13" y="4754432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2B1576CC-C098-49FB-8E3D-FB3E85216C36}"/>
              </a:ext>
            </a:extLst>
          </p:cNvPr>
          <p:cNvSpPr/>
          <p:nvPr/>
        </p:nvSpPr>
        <p:spPr>
          <a:xfrm rot="16200000">
            <a:off x="8338314" y="3406602"/>
            <a:ext cx="320040" cy="201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0D71A8-FDA7-40C0-809E-A0A6DA767ECB}"/>
                  </a:ext>
                </a:extLst>
              </p:cNvPr>
              <p:cNvSpPr txBox="1"/>
              <p:nvPr/>
            </p:nvSpPr>
            <p:spPr>
              <a:xfrm>
                <a:off x="7371337" y="393847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0D71A8-FDA7-40C0-809E-A0A6DA767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37" y="3938477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D7B8D-821D-4BD1-AA4C-F7D5FC56D9D6}"/>
                  </a:ext>
                </a:extLst>
              </p:cNvPr>
              <p:cNvSpPr txBox="1"/>
              <p:nvPr/>
            </p:nvSpPr>
            <p:spPr>
              <a:xfrm>
                <a:off x="9885126" y="287598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𝑬𝑶𝑺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D7B8D-821D-4BD1-AA4C-F7D5FC56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6" y="2875987"/>
                <a:ext cx="793242" cy="316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E5B8AB-BD76-4479-9DD3-BB19E9B9EA69}"/>
                  </a:ext>
                </a:extLst>
              </p:cNvPr>
              <p:cNvSpPr txBox="1"/>
              <p:nvPr/>
            </p:nvSpPr>
            <p:spPr>
              <a:xfrm>
                <a:off x="6918590" y="3197153"/>
                <a:ext cx="82012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E5B8AB-BD76-4479-9DD3-BB19E9B9E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590" y="3197153"/>
                <a:ext cx="820124" cy="344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01147-D39C-407B-9F3E-D99E656C5F08}"/>
                  </a:ext>
                </a:extLst>
              </p:cNvPr>
              <p:cNvSpPr txBox="1"/>
              <p:nvPr/>
            </p:nvSpPr>
            <p:spPr>
              <a:xfrm>
                <a:off x="7687730" y="3206737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01147-D39C-407B-9F3E-D99E656C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730" y="3206737"/>
                <a:ext cx="620174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DB4537-0FB8-492A-B4CE-42A4FA910ABA}"/>
                  </a:ext>
                </a:extLst>
              </p:cNvPr>
              <p:cNvSpPr txBox="1"/>
              <p:nvPr/>
            </p:nvSpPr>
            <p:spPr>
              <a:xfrm>
                <a:off x="8850471" y="3197154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DB4537-0FB8-492A-B4CE-42A4FA910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471" y="3197154"/>
                <a:ext cx="620174" cy="344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564BA83-AB34-46DC-ABE6-5926B9D1180D}"/>
              </a:ext>
            </a:extLst>
          </p:cNvPr>
          <p:cNvSpPr txBox="1"/>
          <p:nvPr/>
        </p:nvSpPr>
        <p:spPr>
          <a:xfrm>
            <a:off x="4251935" y="5390698"/>
            <a:ext cx="248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65EC9-05A2-48AE-B447-F2BCFBB233B8}"/>
              </a:ext>
            </a:extLst>
          </p:cNvPr>
          <p:cNvSpPr txBox="1"/>
          <p:nvPr/>
        </p:nvSpPr>
        <p:spPr>
          <a:xfrm>
            <a:off x="7743144" y="2125123"/>
            <a:ext cx="21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B57B00-EB66-4B04-8DDD-CC746C007434}"/>
              </a:ext>
            </a:extLst>
          </p:cNvPr>
          <p:cNvSpPr txBox="1"/>
          <p:nvPr/>
        </p:nvSpPr>
        <p:spPr>
          <a:xfrm>
            <a:off x="818067" y="3334382"/>
            <a:ext cx="2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How many words?</a:t>
            </a:r>
          </a:p>
        </p:txBody>
      </p:sp>
      <p:pic>
        <p:nvPicPr>
          <p:cNvPr id="32" name="Graphic 31" descr="Question Mark with solid fill">
            <a:extLst>
              <a:ext uri="{FF2B5EF4-FFF2-40B4-BE49-F238E27FC236}">
                <a16:creationId xmlns:a16="http://schemas.microsoft.com/office/drawing/2014/main" id="{CAE94EE6-7A11-420F-9F9A-5BA34816FA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6914" y="2468694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6BCCD6-DB58-4B95-BC48-9C4406DB7CD5}"/>
              </a:ext>
            </a:extLst>
          </p:cNvPr>
          <p:cNvSpPr txBox="1"/>
          <p:nvPr/>
        </p:nvSpPr>
        <p:spPr>
          <a:xfrm>
            <a:off x="789388" y="4112388"/>
            <a:ext cx="2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Words could be 1M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5657F-84D8-458E-884B-6889EDC4E52E}"/>
              </a:ext>
            </a:extLst>
          </p:cNvPr>
          <p:cNvSpPr txBox="1"/>
          <p:nvPr/>
        </p:nvSpPr>
        <p:spPr>
          <a:xfrm>
            <a:off x="793245" y="4762950"/>
            <a:ext cx="2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highlight>
                  <a:srgbClr val="FF0000"/>
                </a:highlight>
              </a:rPr>
              <a:t>SoftMax with 1M unit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B910FF1-20B2-4E06-9683-BB6ACD0C0304}"/>
              </a:ext>
            </a:extLst>
          </p:cNvPr>
          <p:cNvSpPr/>
          <p:nvPr/>
        </p:nvSpPr>
        <p:spPr>
          <a:xfrm rot="10800000">
            <a:off x="1944496" y="3731825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03390062-0DBC-4580-AE64-49EB57A9FF32}"/>
              </a:ext>
            </a:extLst>
          </p:cNvPr>
          <p:cNvSpPr/>
          <p:nvPr/>
        </p:nvSpPr>
        <p:spPr>
          <a:xfrm rot="10800000">
            <a:off x="1961631" y="4481720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Sequential Tasks</a:t>
            </a:r>
            <a:br>
              <a:rPr lang="en-US"/>
            </a:br>
            <a:r>
              <a:rPr lang="en-US" sz="4000"/>
              <a:t>Audio/Speech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8FD1BA78-A608-42C8-BF54-93AE52011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623316" y="2200243"/>
            <a:ext cx="3912108" cy="12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A7C9B2-EAEF-49F5-B5BB-AF66BE5321D4}"/>
              </a:ext>
            </a:extLst>
          </p:cNvPr>
          <p:cNvSpPr txBox="1"/>
          <p:nvPr/>
        </p:nvSpPr>
        <p:spPr>
          <a:xfrm>
            <a:off x="1921764" y="1624220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5AC3F-6AFE-467C-9D67-564A761E1B8A}"/>
              </a:ext>
            </a:extLst>
          </p:cNvPr>
          <p:cNvSpPr txBox="1"/>
          <p:nvPr/>
        </p:nvSpPr>
        <p:spPr>
          <a:xfrm>
            <a:off x="5448300" y="1624220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BC4EA-513F-48A2-A987-B7E3C0FC3B34}"/>
              </a:ext>
            </a:extLst>
          </p:cNvPr>
          <p:cNvSpPr txBox="1"/>
          <p:nvPr/>
        </p:nvSpPr>
        <p:spPr>
          <a:xfrm>
            <a:off x="8974836" y="1573878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37304-C8AD-430D-98B6-9176E8758E07}"/>
              </a:ext>
            </a:extLst>
          </p:cNvPr>
          <p:cNvSpPr txBox="1"/>
          <p:nvPr/>
        </p:nvSpPr>
        <p:spPr>
          <a:xfrm>
            <a:off x="5138165" y="2623335"/>
            <a:ext cx="213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Speech Recognition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15D8F-010C-439C-B50C-CA02DB172817}"/>
              </a:ext>
            </a:extLst>
          </p:cNvPr>
          <p:cNvSpPr txBox="1"/>
          <p:nvPr/>
        </p:nvSpPr>
        <p:spPr>
          <a:xfrm>
            <a:off x="8509254" y="2447257"/>
            <a:ext cx="244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35AC0-BAEF-4237-A0EF-4B3CF43EDE74}"/>
              </a:ext>
            </a:extLst>
          </p:cNvPr>
          <p:cNvSpPr txBox="1"/>
          <p:nvPr/>
        </p:nvSpPr>
        <p:spPr>
          <a:xfrm>
            <a:off x="1469898" y="3700353"/>
            <a:ext cx="242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9FEA5-665F-40B8-9F7B-A586BB1E20D1}"/>
              </a:ext>
            </a:extLst>
          </p:cNvPr>
          <p:cNvSpPr txBox="1"/>
          <p:nvPr/>
        </p:nvSpPr>
        <p:spPr>
          <a:xfrm>
            <a:off x="5363718" y="3740648"/>
            <a:ext cx="16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Text To Speech</a:t>
            </a:r>
          </a:p>
        </p:txBody>
      </p:sp>
      <p:pic>
        <p:nvPicPr>
          <p:cNvPr id="21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54E7FD79-68E0-46F8-BD09-CE497EDE7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7777734" y="3219923"/>
            <a:ext cx="3912108" cy="12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7CEF00F1-90FB-4960-8146-286FA82A0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724662" y="4793276"/>
            <a:ext cx="3912108" cy="12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BAFE2DB9-7203-4139-9E18-12D0D99CE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7777734" y="4790674"/>
            <a:ext cx="3912108" cy="12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BC91CA-456A-45A7-9F2C-D00E158B1029}"/>
              </a:ext>
            </a:extLst>
          </p:cNvPr>
          <p:cNvSpPr txBox="1"/>
          <p:nvPr/>
        </p:nvSpPr>
        <p:spPr>
          <a:xfrm>
            <a:off x="5363718" y="5263134"/>
            <a:ext cx="17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Noise Reduction</a:t>
            </a:r>
          </a:p>
        </p:txBody>
      </p:sp>
    </p:spTree>
    <p:extLst>
      <p:ext uri="{BB962C8B-B14F-4D97-AF65-F5344CB8AC3E}">
        <p14:creationId xmlns:p14="http://schemas.microsoft.com/office/powerpoint/2010/main" val="4042453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40</a:t>
            </a:fld>
            <a:endParaRPr lang="en-US"/>
          </a:p>
        </p:txBody>
      </p:sp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E1FC4BC-5EF1-4FBB-B069-930C0EB2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6794170" y="2194550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0D79807-F1D7-4179-B778-418CA0D1C878}"/>
              </a:ext>
            </a:extLst>
          </p:cNvPr>
          <p:cNvSpPr/>
          <p:nvPr/>
        </p:nvSpPr>
        <p:spPr>
          <a:xfrm>
            <a:off x="5514378" y="5621780"/>
            <a:ext cx="127470" cy="2363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F799CF-2402-4C74-8995-366E9FE61001}"/>
              </a:ext>
            </a:extLst>
          </p:cNvPr>
          <p:cNvSpPr/>
          <p:nvPr/>
        </p:nvSpPr>
        <p:spPr>
          <a:xfrm rot="5400000">
            <a:off x="6903892" y="1850554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0C6DC-9021-4D47-A43C-B1E90720448A}"/>
              </a:ext>
            </a:extLst>
          </p:cNvPr>
          <p:cNvSpPr txBox="1"/>
          <p:nvPr/>
        </p:nvSpPr>
        <p:spPr>
          <a:xfrm>
            <a:off x="5044458" y="1570020"/>
            <a:ext cx="13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Sub-Word1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E31C82-CC75-4041-8F14-996C02DA53F7}"/>
              </a:ext>
            </a:extLst>
          </p:cNvPr>
          <p:cNvSpPr txBox="1"/>
          <p:nvPr/>
        </p:nvSpPr>
        <p:spPr>
          <a:xfrm>
            <a:off x="6298999" y="1572514"/>
            <a:ext cx="130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Sub-Word2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D31FC3-B37A-4DA4-A641-9FAB0FA60109}"/>
              </a:ext>
            </a:extLst>
          </p:cNvPr>
          <p:cNvSpPr txBox="1"/>
          <p:nvPr/>
        </p:nvSpPr>
        <p:spPr>
          <a:xfrm>
            <a:off x="7563923" y="1576274"/>
            <a:ext cx="13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Sub-Word3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1004317" y="2099362"/>
            <a:ext cx="22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Machine Translation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D76B89E1-BD48-4C0D-AA69-577730BC4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3850087" y="2902621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2D38D2-5244-44A1-8389-BB8B363FED25}"/>
                  </a:ext>
                </a:extLst>
              </p:cNvPr>
              <p:cNvSpPr txBox="1"/>
              <p:nvPr/>
            </p:nvSpPr>
            <p:spPr>
              <a:xfrm>
                <a:off x="8018989" y="394018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2D38D2-5244-44A1-8389-BB8B363F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89" y="3940183"/>
                <a:ext cx="793242" cy="316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E1418711-1859-4EE1-BF83-BF3282E7FFA8}"/>
              </a:ext>
            </a:extLst>
          </p:cNvPr>
          <p:cNvSpPr/>
          <p:nvPr/>
        </p:nvSpPr>
        <p:spPr>
          <a:xfrm rot="16200000">
            <a:off x="5390318" y="3209095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7A1740-5849-4CFF-B403-C778789CEC5D}"/>
                  </a:ext>
                </a:extLst>
              </p:cNvPr>
              <p:cNvSpPr txBox="1"/>
              <p:nvPr/>
            </p:nvSpPr>
            <p:spPr>
              <a:xfrm>
                <a:off x="5153717" y="4286836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𝑬𝒏𝒄𝒐𝒅𝒆𝒓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7A1740-5849-4CFF-B403-C778789C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17" y="4286836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 r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B2449-9183-4656-8214-BE21599D3F73}"/>
                  </a:ext>
                </a:extLst>
              </p:cNvPr>
              <p:cNvSpPr txBox="1"/>
              <p:nvPr/>
            </p:nvSpPr>
            <p:spPr>
              <a:xfrm>
                <a:off x="8101713" y="475443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𝑫𝒆𝒄𝒐𝒅𝒆𝒓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B2449-9183-4656-8214-BE21599D3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13" y="4754432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2B1576CC-C098-49FB-8E3D-FB3E85216C36}"/>
              </a:ext>
            </a:extLst>
          </p:cNvPr>
          <p:cNvSpPr/>
          <p:nvPr/>
        </p:nvSpPr>
        <p:spPr>
          <a:xfrm rot="16200000">
            <a:off x="8338314" y="3406602"/>
            <a:ext cx="320040" cy="201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0D71A8-FDA7-40C0-809E-A0A6DA767ECB}"/>
                  </a:ext>
                </a:extLst>
              </p:cNvPr>
              <p:cNvSpPr txBox="1"/>
              <p:nvPr/>
            </p:nvSpPr>
            <p:spPr>
              <a:xfrm>
                <a:off x="7371337" y="393847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0D71A8-FDA7-40C0-809E-A0A6DA767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37" y="3938477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D7B8D-821D-4BD1-AA4C-F7D5FC56D9D6}"/>
                  </a:ext>
                </a:extLst>
              </p:cNvPr>
              <p:cNvSpPr txBox="1"/>
              <p:nvPr/>
            </p:nvSpPr>
            <p:spPr>
              <a:xfrm>
                <a:off x="9885126" y="287598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𝑬𝑶𝑺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D7B8D-821D-4BD1-AA4C-F7D5FC56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6" y="2875987"/>
                <a:ext cx="793242" cy="316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E5B8AB-BD76-4479-9DD3-BB19E9B9EA69}"/>
                  </a:ext>
                </a:extLst>
              </p:cNvPr>
              <p:cNvSpPr txBox="1"/>
              <p:nvPr/>
            </p:nvSpPr>
            <p:spPr>
              <a:xfrm>
                <a:off x="6918590" y="3197153"/>
                <a:ext cx="82012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E5B8AB-BD76-4479-9DD3-BB19E9B9E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590" y="3197153"/>
                <a:ext cx="820124" cy="344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01147-D39C-407B-9F3E-D99E656C5F08}"/>
                  </a:ext>
                </a:extLst>
              </p:cNvPr>
              <p:cNvSpPr txBox="1"/>
              <p:nvPr/>
            </p:nvSpPr>
            <p:spPr>
              <a:xfrm>
                <a:off x="7687730" y="3206737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01147-D39C-407B-9F3E-D99E656C5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730" y="3206737"/>
                <a:ext cx="620174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DB4537-0FB8-492A-B4CE-42A4FA910ABA}"/>
                  </a:ext>
                </a:extLst>
              </p:cNvPr>
              <p:cNvSpPr txBox="1"/>
              <p:nvPr/>
            </p:nvSpPr>
            <p:spPr>
              <a:xfrm>
                <a:off x="8850471" y="3197154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DB4537-0FB8-492A-B4CE-42A4FA910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471" y="3197154"/>
                <a:ext cx="620174" cy="344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564BA83-AB34-46DC-ABE6-5926B9D1180D}"/>
              </a:ext>
            </a:extLst>
          </p:cNvPr>
          <p:cNvSpPr txBox="1"/>
          <p:nvPr/>
        </p:nvSpPr>
        <p:spPr>
          <a:xfrm>
            <a:off x="3335046" y="5861599"/>
            <a:ext cx="435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65EC9-05A2-48AE-B447-F2BCFBB233B8}"/>
              </a:ext>
            </a:extLst>
          </p:cNvPr>
          <p:cNvSpPr txBox="1"/>
          <p:nvPr/>
        </p:nvSpPr>
        <p:spPr>
          <a:xfrm>
            <a:off x="7687730" y="2426768"/>
            <a:ext cx="30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B57B00-EB66-4B04-8DDD-CC746C007434}"/>
              </a:ext>
            </a:extLst>
          </p:cNvPr>
          <p:cNvSpPr txBox="1"/>
          <p:nvPr/>
        </p:nvSpPr>
        <p:spPr>
          <a:xfrm>
            <a:off x="818067" y="3334382"/>
            <a:ext cx="2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How many words?</a:t>
            </a:r>
          </a:p>
        </p:txBody>
      </p:sp>
      <p:pic>
        <p:nvPicPr>
          <p:cNvPr id="32" name="Graphic 31" descr="Question Mark with solid fill">
            <a:extLst>
              <a:ext uri="{FF2B5EF4-FFF2-40B4-BE49-F238E27FC236}">
                <a16:creationId xmlns:a16="http://schemas.microsoft.com/office/drawing/2014/main" id="{CAE94EE6-7A11-420F-9F9A-5BA34816FA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6914" y="2468694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6BCCD6-DB58-4B95-BC48-9C4406DB7CD5}"/>
              </a:ext>
            </a:extLst>
          </p:cNvPr>
          <p:cNvSpPr txBox="1"/>
          <p:nvPr/>
        </p:nvSpPr>
        <p:spPr>
          <a:xfrm>
            <a:off x="789388" y="4112388"/>
            <a:ext cx="2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Words could be 1M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5657F-84D8-458E-884B-6889EDC4E52E}"/>
              </a:ext>
            </a:extLst>
          </p:cNvPr>
          <p:cNvSpPr txBox="1"/>
          <p:nvPr/>
        </p:nvSpPr>
        <p:spPr>
          <a:xfrm>
            <a:off x="793245" y="4762950"/>
            <a:ext cx="2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highlight>
                  <a:srgbClr val="FF0000"/>
                </a:highlight>
              </a:rPr>
              <a:t>SoftMax with 1M unit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B910FF1-20B2-4E06-9683-BB6ACD0C0304}"/>
              </a:ext>
            </a:extLst>
          </p:cNvPr>
          <p:cNvSpPr/>
          <p:nvPr/>
        </p:nvSpPr>
        <p:spPr>
          <a:xfrm rot="10800000">
            <a:off x="1944496" y="3731825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03390062-0DBC-4580-AE64-49EB57A9FF32}"/>
              </a:ext>
            </a:extLst>
          </p:cNvPr>
          <p:cNvSpPr/>
          <p:nvPr/>
        </p:nvSpPr>
        <p:spPr>
          <a:xfrm rot="10800000">
            <a:off x="1961631" y="4481720"/>
            <a:ext cx="144966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FA49ED-6C95-4F17-8F1E-D8B079F15DF7}"/>
              </a:ext>
            </a:extLst>
          </p:cNvPr>
          <p:cNvSpPr txBox="1"/>
          <p:nvPr/>
        </p:nvSpPr>
        <p:spPr>
          <a:xfrm>
            <a:off x="3721720" y="5248614"/>
            <a:ext cx="130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Sub-Word1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A63E0E-D72C-4256-9FBE-E9F1949603CD}"/>
              </a:ext>
            </a:extLst>
          </p:cNvPr>
          <p:cNvSpPr txBox="1"/>
          <p:nvPr/>
        </p:nvSpPr>
        <p:spPr>
          <a:xfrm>
            <a:off x="4976261" y="5251108"/>
            <a:ext cx="130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Sub-Word2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60FD26-12CE-4C8A-BE05-3F6F9B1DAFDA}"/>
              </a:ext>
            </a:extLst>
          </p:cNvPr>
          <p:cNvSpPr txBox="1"/>
          <p:nvPr/>
        </p:nvSpPr>
        <p:spPr>
          <a:xfrm>
            <a:off x="6241185" y="5254868"/>
            <a:ext cx="132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Sub-Word3</a:t>
            </a:r>
          </a:p>
        </p:txBody>
      </p:sp>
      <p:pic>
        <p:nvPicPr>
          <p:cNvPr id="4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94DE255-9B81-4DCB-A9DF-D2CFDE4AD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>
            <a:off x="5189802" y="4563920"/>
            <a:ext cx="242257" cy="6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801F1B69-68D2-41D4-9DE6-658929956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>
            <a:off x="5548242" y="4576447"/>
            <a:ext cx="242257" cy="6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4F4D884-163B-45D4-8833-9512EC299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>
            <a:off x="5853743" y="4576447"/>
            <a:ext cx="242257" cy="6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DDA2C71-CC95-4E89-9CAC-C7A2D77F7742}"/>
              </a:ext>
            </a:extLst>
          </p:cNvPr>
          <p:cNvSpPr txBox="1"/>
          <p:nvPr/>
        </p:nvSpPr>
        <p:spPr>
          <a:xfrm>
            <a:off x="3310867" y="4736819"/>
            <a:ext cx="196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Sub-Words Embeddings</a:t>
            </a:r>
          </a:p>
        </p:txBody>
      </p:sp>
    </p:spTree>
    <p:extLst>
      <p:ext uri="{BB962C8B-B14F-4D97-AF65-F5344CB8AC3E}">
        <p14:creationId xmlns:p14="http://schemas.microsoft.com/office/powerpoint/2010/main" val="2572030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Text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58597" y="3120193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Machine Translation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18E4B7-9E33-4AAB-9129-347CB918DC38}"/>
              </a:ext>
            </a:extLst>
          </p:cNvPr>
          <p:cNvSpPr txBox="1"/>
          <p:nvPr/>
        </p:nvSpPr>
        <p:spPr>
          <a:xfrm>
            <a:off x="5274119" y="5606228"/>
            <a:ext cx="435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9D555-3B68-4103-AF2B-EDD03AD22EF5}"/>
              </a:ext>
            </a:extLst>
          </p:cNvPr>
          <p:cNvSpPr txBox="1"/>
          <p:nvPr/>
        </p:nvSpPr>
        <p:spPr>
          <a:xfrm>
            <a:off x="5969142" y="1408423"/>
            <a:ext cx="30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688BBC3-DC07-4615-A208-4C80BF972C6D}"/>
              </a:ext>
            </a:extLst>
          </p:cNvPr>
          <p:cNvSpPr/>
          <p:nvPr/>
        </p:nvSpPr>
        <p:spPr>
          <a:xfrm>
            <a:off x="5989866" y="3166360"/>
            <a:ext cx="841248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RNN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A5C8A0CA-9A1C-4D42-94A8-15B5F0C44446}"/>
              </a:ext>
            </a:extLst>
          </p:cNvPr>
          <p:cNvSpPr/>
          <p:nvPr/>
        </p:nvSpPr>
        <p:spPr>
          <a:xfrm>
            <a:off x="6983514" y="3166360"/>
            <a:ext cx="841248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F010947-2711-4705-BC66-5C9DC6454B4E}"/>
              </a:ext>
            </a:extLst>
          </p:cNvPr>
          <p:cNvSpPr/>
          <p:nvPr/>
        </p:nvSpPr>
        <p:spPr>
          <a:xfrm>
            <a:off x="8007642" y="3169932"/>
            <a:ext cx="841248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GRU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D2C066A0-95A2-4A52-A100-A05447215599}"/>
              </a:ext>
            </a:extLst>
          </p:cNvPr>
          <p:cNvSpPr/>
          <p:nvPr/>
        </p:nvSpPr>
        <p:spPr>
          <a:xfrm>
            <a:off x="5916714" y="2604476"/>
            <a:ext cx="1414272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Bidirectional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E17ABA00-A01E-403D-A8A6-0808CCA7B760}"/>
              </a:ext>
            </a:extLst>
          </p:cNvPr>
          <p:cNvSpPr/>
          <p:nvPr/>
        </p:nvSpPr>
        <p:spPr>
          <a:xfrm>
            <a:off x="7434618" y="2589760"/>
            <a:ext cx="1414272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Deep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64F7B1D1-3EC4-4FD7-8FBB-5BB84E8C6788}"/>
              </a:ext>
            </a:extLst>
          </p:cNvPr>
          <p:cNvSpPr/>
          <p:nvPr/>
        </p:nvSpPr>
        <p:spPr>
          <a:xfrm>
            <a:off x="6831114" y="2084711"/>
            <a:ext cx="1166226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Attention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8F648E-7006-45CA-9CBB-B76D5373553B}"/>
              </a:ext>
            </a:extLst>
          </p:cNvPr>
          <p:cNvSpPr/>
          <p:nvPr/>
        </p:nvSpPr>
        <p:spPr>
          <a:xfrm>
            <a:off x="5599722" y="4916513"/>
            <a:ext cx="1834896" cy="54318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2CFC6080-DB1A-497C-9C2D-67B7A97C18CF}"/>
              </a:ext>
            </a:extLst>
          </p:cNvPr>
          <p:cNvSpPr/>
          <p:nvPr/>
        </p:nvSpPr>
        <p:spPr>
          <a:xfrm>
            <a:off x="7510818" y="4916513"/>
            <a:ext cx="1834896" cy="54318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Sub-Word Embedding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17176AD8-598D-436C-8DEC-374D3D37DE9F}"/>
              </a:ext>
            </a:extLst>
          </p:cNvPr>
          <p:cNvSpPr/>
          <p:nvPr/>
        </p:nvSpPr>
        <p:spPr>
          <a:xfrm>
            <a:off x="5161902" y="4290938"/>
            <a:ext cx="841248" cy="36933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CBOW</a:t>
            </a: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112EFD8B-BCBB-461E-B2D8-8A4B6E267646}"/>
              </a:ext>
            </a:extLst>
          </p:cNvPr>
          <p:cNvSpPr/>
          <p:nvPr/>
        </p:nvSpPr>
        <p:spPr>
          <a:xfrm>
            <a:off x="6094044" y="4228487"/>
            <a:ext cx="841248" cy="54318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Skip-Gram</a:t>
            </a:r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8F81B754-B9D8-4AB7-A6CD-C95EC198B766}"/>
              </a:ext>
            </a:extLst>
          </p:cNvPr>
          <p:cNvSpPr/>
          <p:nvPr/>
        </p:nvSpPr>
        <p:spPr>
          <a:xfrm>
            <a:off x="7118172" y="4311311"/>
            <a:ext cx="1023582" cy="36933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Fasttext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66B5C23E-7D58-4498-9A4D-B7FD688A2B45}"/>
              </a:ext>
            </a:extLst>
          </p:cNvPr>
          <p:cNvSpPr/>
          <p:nvPr/>
        </p:nvSpPr>
        <p:spPr>
          <a:xfrm>
            <a:off x="8230692" y="4240429"/>
            <a:ext cx="1624038" cy="529942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Your Own Embedding</a:t>
            </a:r>
          </a:p>
        </p:txBody>
      </p:sp>
    </p:spTree>
    <p:extLst>
      <p:ext uri="{BB962C8B-B14F-4D97-AF65-F5344CB8AC3E}">
        <p14:creationId xmlns:p14="http://schemas.microsoft.com/office/powerpoint/2010/main" val="2018730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Speech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58597" y="3120193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Audio Classification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BBC77596-202A-4112-8B26-338205EA8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6" t="7275" b="58465"/>
          <a:stretch/>
        </p:blipFill>
        <p:spPr bwMode="auto">
          <a:xfrm>
            <a:off x="4602332" y="3120193"/>
            <a:ext cx="4384697" cy="19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61D004E-95FD-499E-9029-937F70FAF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8057583" y="2331470"/>
            <a:ext cx="447091" cy="120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E480BCE1-EAFF-4CD7-A93A-01D896E9E794}"/>
              </a:ext>
            </a:extLst>
          </p:cNvPr>
          <p:cNvSpPr/>
          <p:nvPr/>
        </p:nvSpPr>
        <p:spPr>
          <a:xfrm rot="5400000">
            <a:off x="8229386" y="2185866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486CD-CFC7-47B2-8372-711CA4C0FB44}"/>
              </a:ext>
            </a:extLst>
          </p:cNvPr>
          <p:cNvSpPr txBox="1"/>
          <p:nvPr/>
        </p:nvSpPr>
        <p:spPr>
          <a:xfrm>
            <a:off x="6805693" y="1947510"/>
            <a:ext cx="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3351F1-FD71-47F6-B035-37377DADC4EB}"/>
              </a:ext>
            </a:extLst>
          </p:cNvPr>
          <p:cNvSpPr txBox="1"/>
          <p:nvPr/>
        </p:nvSpPr>
        <p:spPr>
          <a:xfrm>
            <a:off x="7713997" y="1936509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CFACA-BF36-4080-9C8E-2C1A05A6E4FB}"/>
              </a:ext>
            </a:extLst>
          </p:cNvPr>
          <p:cNvSpPr txBox="1"/>
          <p:nvPr/>
        </p:nvSpPr>
        <p:spPr>
          <a:xfrm>
            <a:off x="8683464" y="1950607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Neutral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5415599" y="5162875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83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Speech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1046151" y="2018569"/>
            <a:ext cx="22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Input Speech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435026" y="2581331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3EC26-328F-4BF4-B87E-A594A4136436}"/>
              </a:ext>
            </a:extLst>
          </p:cNvPr>
          <p:cNvSpPr txBox="1"/>
          <p:nvPr/>
        </p:nvSpPr>
        <p:spPr>
          <a:xfrm>
            <a:off x="665150" y="3621994"/>
            <a:ext cx="30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Sampling Rate = 16K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C97D6-3E29-455B-8111-4A245428895B}"/>
              </a:ext>
            </a:extLst>
          </p:cNvPr>
          <p:cNvSpPr txBox="1"/>
          <p:nvPr/>
        </p:nvSpPr>
        <p:spPr>
          <a:xfrm>
            <a:off x="665150" y="4081585"/>
            <a:ext cx="30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Seconds = 5 Secs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6DBD7-5795-4010-B382-95E2D0458733}"/>
              </a:ext>
            </a:extLst>
          </p:cNvPr>
          <p:cNvSpPr txBox="1"/>
          <p:nvPr/>
        </p:nvSpPr>
        <p:spPr>
          <a:xfrm>
            <a:off x="665149" y="4549698"/>
            <a:ext cx="323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samples = 5 X 16k = 80K Samples</a:t>
            </a:r>
          </a:p>
        </p:txBody>
      </p:sp>
      <p:pic>
        <p:nvPicPr>
          <p:cNvPr id="17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815AF084-0D32-46D5-A522-A038C70D9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13612" r="75143" b="14268"/>
          <a:stretch/>
        </p:blipFill>
        <p:spPr bwMode="auto">
          <a:xfrm>
            <a:off x="6190487" y="1626791"/>
            <a:ext cx="813817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6C7D6E-69DC-4019-8F6D-042D6AF952F7}"/>
              </a:ext>
            </a:extLst>
          </p:cNvPr>
          <p:cNvSpPr txBox="1"/>
          <p:nvPr/>
        </p:nvSpPr>
        <p:spPr>
          <a:xfrm>
            <a:off x="4848682" y="2490689"/>
            <a:ext cx="383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samples = 3200 </a:t>
            </a:r>
          </a:p>
          <a:p>
            <a:pPr algn="ctr"/>
            <a:r>
              <a:rPr lang="en-US" sz="2400" b="1"/>
              <a:t>0.2 Sec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A9A16-6BD5-41CC-AE8F-C5416B6E29AC}"/>
              </a:ext>
            </a:extLst>
          </p:cNvPr>
          <p:cNvSpPr txBox="1"/>
          <p:nvPr/>
        </p:nvSpPr>
        <p:spPr>
          <a:xfrm>
            <a:off x="6096838" y="3252298"/>
            <a:ext cx="13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“A”</a:t>
            </a:r>
          </a:p>
        </p:txBody>
      </p:sp>
      <p:pic>
        <p:nvPicPr>
          <p:cNvPr id="28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943E8BBA-C3EB-45C7-A6D9-8D97BB1D6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13612" r="76840" b="14268"/>
          <a:stretch/>
        </p:blipFill>
        <p:spPr bwMode="auto">
          <a:xfrm>
            <a:off x="9255938" y="1597148"/>
            <a:ext cx="339317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333FFF-5E33-4245-B9A0-DCCD41FD658C}"/>
              </a:ext>
            </a:extLst>
          </p:cNvPr>
          <p:cNvSpPr txBox="1"/>
          <p:nvPr/>
        </p:nvSpPr>
        <p:spPr>
          <a:xfrm>
            <a:off x="7506537" y="2428447"/>
            <a:ext cx="383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samples = 160 </a:t>
            </a:r>
          </a:p>
          <a:p>
            <a:pPr algn="ctr"/>
            <a:r>
              <a:rPr lang="en-US" sz="2400" b="1"/>
              <a:t>0.01 Sec = 10ms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74E29E-4F9E-4677-B9E4-C0A380BE7C67}"/>
              </a:ext>
            </a:extLst>
          </p:cNvPr>
          <p:cNvSpPr txBox="1"/>
          <p:nvPr/>
        </p:nvSpPr>
        <p:spPr>
          <a:xfrm>
            <a:off x="7506537" y="3363930"/>
            <a:ext cx="383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66EF9C-2007-41A6-98D0-C7599AA862F3}"/>
              </a:ext>
            </a:extLst>
          </p:cNvPr>
          <p:cNvSpPr txBox="1"/>
          <p:nvPr/>
        </p:nvSpPr>
        <p:spPr>
          <a:xfrm>
            <a:off x="6096000" y="4153484"/>
            <a:ext cx="3838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1 second = 16k </a:t>
            </a:r>
          </a:p>
          <a:p>
            <a:pPr algn="ctr"/>
            <a:r>
              <a:rPr lang="en-US" sz="2400" b="1"/>
              <a:t>1second = 100 frame</a:t>
            </a:r>
          </a:p>
          <a:p>
            <a:pPr algn="ctr"/>
            <a:r>
              <a:rPr lang="en-US" sz="2400" b="1"/>
              <a:t>5 seconds = 500 frame</a:t>
            </a:r>
          </a:p>
        </p:txBody>
      </p:sp>
    </p:spTree>
    <p:extLst>
      <p:ext uri="{BB962C8B-B14F-4D97-AF65-F5344CB8AC3E}">
        <p14:creationId xmlns:p14="http://schemas.microsoft.com/office/powerpoint/2010/main" val="354945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Speech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1046151" y="2018569"/>
            <a:ext cx="22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Input Speech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435026" y="2581331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3EC26-328F-4BF4-B87E-A594A4136436}"/>
              </a:ext>
            </a:extLst>
          </p:cNvPr>
          <p:cNvSpPr txBox="1"/>
          <p:nvPr/>
        </p:nvSpPr>
        <p:spPr>
          <a:xfrm>
            <a:off x="665150" y="3621994"/>
            <a:ext cx="30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Sampling Rate = 16K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C97D6-3E29-455B-8111-4A245428895B}"/>
              </a:ext>
            </a:extLst>
          </p:cNvPr>
          <p:cNvSpPr txBox="1"/>
          <p:nvPr/>
        </p:nvSpPr>
        <p:spPr>
          <a:xfrm>
            <a:off x="665150" y="4081585"/>
            <a:ext cx="30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Seconds = 5 Secs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6DBD7-5795-4010-B382-95E2D0458733}"/>
              </a:ext>
            </a:extLst>
          </p:cNvPr>
          <p:cNvSpPr txBox="1"/>
          <p:nvPr/>
        </p:nvSpPr>
        <p:spPr>
          <a:xfrm>
            <a:off x="665149" y="4549698"/>
            <a:ext cx="323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samples = 5 X 16k = 80K Samples</a:t>
            </a:r>
          </a:p>
        </p:txBody>
      </p:sp>
      <p:pic>
        <p:nvPicPr>
          <p:cNvPr id="28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943E8BBA-C3EB-45C7-A6D9-8D97BB1D6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30122" r="77179" b="14268"/>
          <a:stretch/>
        </p:blipFill>
        <p:spPr bwMode="auto">
          <a:xfrm>
            <a:off x="5653052" y="1447279"/>
            <a:ext cx="244678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333FFF-5E33-4245-B9A0-DCCD41FD658C}"/>
              </a:ext>
            </a:extLst>
          </p:cNvPr>
          <p:cNvSpPr txBox="1"/>
          <p:nvPr/>
        </p:nvSpPr>
        <p:spPr>
          <a:xfrm>
            <a:off x="3903650" y="2031852"/>
            <a:ext cx="383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 samples = 160 </a:t>
            </a:r>
          </a:p>
          <a:p>
            <a:pPr algn="ctr"/>
            <a:r>
              <a:rPr lang="en-US" sz="2400" b="1"/>
              <a:t>0.01 Sec = 10ms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74E29E-4F9E-4677-B9E4-C0A380BE7C67}"/>
              </a:ext>
            </a:extLst>
          </p:cNvPr>
          <p:cNvSpPr txBox="1"/>
          <p:nvPr/>
        </p:nvSpPr>
        <p:spPr>
          <a:xfrm>
            <a:off x="3903650" y="2967335"/>
            <a:ext cx="383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66EF9C-2007-41A6-98D0-C7599AA862F3}"/>
              </a:ext>
            </a:extLst>
          </p:cNvPr>
          <p:cNvSpPr txBox="1"/>
          <p:nvPr/>
        </p:nvSpPr>
        <p:spPr>
          <a:xfrm>
            <a:off x="5775391" y="4486811"/>
            <a:ext cx="3838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1 second = 16k </a:t>
            </a:r>
          </a:p>
          <a:p>
            <a:pPr algn="ctr"/>
            <a:r>
              <a:rPr lang="en-US" sz="2400" b="1"/>
              <a:t>1second = 100 frame</a:t>
            </a:r>
          </a:p>
          <a:p>
            <a:pPr algn="ctr"/>
            <a:r>
              <a:rPr lang="en-US" sz="2400" b="1"/>
              <a:t>5 seconds = 500 frame</a:t>
            </a:r>
          </a:p>
          <a:p>
            <a:pPr algn="ctr"/>
            <a:r>
              <a:rPr lang="en-US" sz="2400" b="1"/>
              <a:t>5 Seconds = 500 X 40</a:t>
            </a:r>
          </a:p>
        </p:txBody>
      </p:sp>
      <p:pic>
        <p:nvPicPr>
          <p:cNvPr id="1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4105CED-CE67-4B22-BAED-BE0107EEE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545519" y="1613142"/>
            <a:ext cx="361416" cy="172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3BB6E1-4628-45EF-A056-1AE6EAEE0C01}"/>
              </a:ext>
            </a:extLst>
          </p:cNvPr>
          <p:cNvSpPr txBox="1"/>
          <p:nvPr/>
        </p:nvSpPr>
        <p:spPr>
          <a:xfrm>
            <a:off x="7824965" y="2246902"/>
            <a:ext cx="109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MFCC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DBF6D-08DF-43E3-883A-5C7AFC524AA2}"/>
              </a:ext>
            </a:extLst>
          </p:cNvPr>
          <p:cNvSpPr txBox="1"/>
          <p:nvPr/>
        </p:nvSpPr>
        <p:spPr>
          <a:xfrm>
            <a:off x="6984325" y="3314650"/>
            <a:ext cx="151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13 OR 40</a:t>
            </a:r>
          </a:p>
        </p:txBody>
      </p:sp>
    </p:spTree>
    <p:extLst>
      <p:ext uri="{BB962C8B-B14F-4D97-AF65-F5344CB8AC3E}">
        <p14:creationId xmlns:p14="http://schemas.microsoft.com/office/powerpoint/2010/main" val="3196495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Speech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58597" y="3120193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Audio Classification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BBC77596-202A-4112-8B26-338205EA8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6" t="7275" b="58465"/>
          <a:stretch/>
        </p:blipFill>
        <p:spPr bwMode="auto">
          <a:xfrm>
            <a:off x="4602332" y="2468211"/>
            <a:ext cx="4384697" cy="19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61D004E-95FD-499E-9029-937F70FAF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8057583" y="1679488"/>
            <a:ext cx="447091" cy="120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E480BCE1-EAFF-4CD7-A93A-01D896E9E794}"/>
              </a:ext>
            </a:extLst>
          </p:cNvPr>
          <p:cNvSpPr/>
          <p:nvPr/>
        </p:nvSpPr>
        <p:spPr>
          <a:xfrm rot="5400000">
            <a:off x="8229386" y="1533884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486CD-CFC7-47B2-8372-711CA4C0FB44}"/>
              </a:ext>
            </a:extLst>
          </p:cNvPr>
          <p:cNvSpPr txBox="1"/>
          <p:nvPr/>
        </p:nvSpPr>
        <p:spPr>
          <a:xfrm>
            <a:off x="6805693" y="1295528"/>
            <a:ext cx="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3351F1-FD71-47F6-B035-37377DADC4EB}"/>
              </a:ext>
            </a:extLst>
          </p:cNvPr>
          <p:cNvSpPr txBox="1"/>
          <p:nvPr/>
        </p:nvSpPr>
        <p:spPr>
          <a:xfrm>
            <a:off x="7713997" y="1284527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CFACA-BF36-4080-9C8E-2C1A05A6E4FB}"/>
              </a:ext>
            </a:extLst>
          </p:cNvPr>
          <p:cNvSpPr txBox="1"/>
          <p:nvPr/>
        </p:nvSpPr>
        <p:spPr>
          <a:xfrm>
            <a:off x="8683464" y="1298625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Neutral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5536403" y="5318968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212444D-6262-4F83-AFEF-1C8CC8281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922540" y="4493978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7478DBF-5EB3-44A7-982A-D880F5EAA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179821" y="4499406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46DC902-ABE5-400D-A291-95784D958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424360" y="4499406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1B6560C-C01F-4BEE-90A7-0AE1BC78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668899" y="4493978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42C54EC-C3E5-48A2-AFDA-2133A91A8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913438" y="4496807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D03116A-2552-4513-8DD6-9E31F8433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170719" y="4502235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F0A70C0-E438-4BE2-BE84-522AC6A00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415258" y="4502235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70B7765-586F-4297-BD5B-1267E50CF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659797" y="4496807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47FCF19-132D-4D73-9D37-E719EFC02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894308" y="4496826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7B5A627-25BE-430C-B314-70419C331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151589" y="4502254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80D8B7B-5ABB-4CE6-A3DC-9D3553A97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396128" y="4502254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07F3891-58C6-4148-9F1F-3FDA568D3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640667" y="4496826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69EB07-47D7-4517-9651-07AA90CAEE2D}"/>
              </a:ext>
            </a:extLst>
          </p:cNvPr>
          <p:cNvSpPr txBox="1"/>
          <p:nvPr/>
        </p:nvSpPr>
        <p:spPr>
          <a:xfrm>
            <a:off x="4629414" y="4600764"/>
            <a:ext cx="10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</p:spTree>
    <p:extLst>
      <p:ext uri="{BB962C8B-B14F-4D97-AF65-F5344CB8AC3E}">
        <p14:creationId xmlns:p14="http://schemas.microsoft.com/office/powerpoint/2010/main" val="2249013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Speech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958597" y="3120193"/>
            <a:ext cx="224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Speech Recognition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4127281" y="4953905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212444D-6262-4F83-AFEF-1C8CC8281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513418" y="4128915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7478DBF-5EB3-44A7-982A-D880F5EAA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770699" y="413434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46DC902-ABE5-400D-A291-95784D958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015238" y="413434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1B6560C-C01F-4BEE-90A7-0AE1BC78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259777" y="4128915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42C54EC-C3E5-48A2-AFDA-2133A91A8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504316" y="4131744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D03116A-2552-4513-8DD6-9E31F8433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761597" y="413717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F0A70C0-E438-4BE2-BE84-522AC6A00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006136" y="413717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70B7765-586F-4297-BD5B-1267E50CF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250675" y="4131744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47FCF19-132D-4D73-9D37-E719EFC02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485186" y="413176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7B5A627-25BE-430C-B314-70419C331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742467" y="413719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80D8B7B-5ABB-4CE6-A3DC-9D3553A97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987006" y="413719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07F3891-58C6-4148-9F1F-3FDA568D3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231545" y="413176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69EB07-47D7-4517-9651-07AA90CAEE2D}"/>
              </a:ext>
            </a:extLst>
          </p:cNvPr>
          <p:cNvSpPr txBox="1"/>
          <p:nvPr/>
        </p:nvSpPr>
        <p:spPr>
          <a:xfrm>
            <a:off x="6698999" y="851740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Sub-Words</a:t>
            </a:r>
          </a:p>
        </p:txBody>
      </p:sp>
      <p:pic>
        <p:nvPicPr>
          <p:cNvPr id="3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4E0D3FF-9C02-49F0-860C-3EA18C1A6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135374" y="1676290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0B85036B-E0A9-4779-A14C-F2347B8C0553}"/>
              </a:ext>
            </a:extLst>
          </p:cNvPr>
          <p:cNvSpPr/>
          <p:nvPr/>
        </p:nvSpPr>
        <p:spPr>
          <a:xfrm rot="5400000">
            <a:off x="7245096" y="1332294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6DEA01DE-9D4D-4F28-B720-7581CD897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4191291" y="2384361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E7109-AFCE-46A1-86D9-24D26788D497}"/>
                  </a:ext>
                </a:extLst>
              </p:cNvPr>
              <p:cNvSpPr txBox="1"/>
              <p:nvPr/>
            </p:nvSpPr>
            <p:spPr>
              <a:xfrm>
                <a:off x="8360193" y="342192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E7109-AFCE-46A1-86D9-24D2678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93" y="3421923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720F38D3-54D1-47E4-A529-50FCB1366689}"/>
              </a:ext>
            </a:extLst>
          </p:cNvPr>
          <p:cNvSpPr/>
          <p:nvPr/>
        </p:nvSpPr>
        <p:spPr>
          <a:xfrm rot="16200000">
            <a:off x="5731522" y="2690835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F9D738-B082-4F0B-8632-2AA0FCD6EFD3}"/>
                  </a:ext>
                </a:extLst>
              </p:cNvPr>
              <p:cNvSpPr txBox="1"/>
              <p:nvPr/>
            </p:nvSpPr>
            <p:spPr>
              <a:xfrm>
                <a:off x="5494921" y="3768576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𝑬𝒏𝒄𝒐𝒅𝒆𝒓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F9D738-B082-4F0B-8632-2AA0FCD6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21" y="3768576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 r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9DFE68-105B-4C18-9D5B-00A0514CE733}"/>
                  </a:ext>
                </a:extLst>
              </p:cNvPr>
              <p:cNvSpPr txBox="1"/>
              <p:nvPr/>
            </p:nvSpPr>
            <p:spPr>
              <a:xfrm>
                <a:off x="8442917" y="423617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𝑫𝒆𝒄𝒐𝒅𝒆𝒓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9DFE68-105B-4C18-9D5B-00A0514C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17" y="4236172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e 44">
            <a:extLst>
              <a:ext uri="{FF2B5EF4-FFF2-40B4-BE49-F238E27FC236}">
                <a16:creationId xmlns:a16="http://schemas.microsoft.com/office/drawing/2014/main" id="{E67ECA34-489E-487E-8CC4-C1E568A08FF5}"/>
              </a:ext>
            </a:extLst>
          </p:cNvPr>
          <p:cNvSpPr/>
          <p:nvPr/>
        </p:nvSpPr>
        <p:spPr>
          <a:xfrm rot="16200000">
            <a:off x="8679518" y="2888342"/>
            <a:ext cx="320040" cy="201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DB9CD1-BCD6-48AC-A36B-6E45AF607D62}"/>
                  </a:ext>
                </a:extLst>
              </p:cNvPr>
              <p:cNvSpPr txBox="1"/>
              <p:nvPr/>
            </p:nvSpPr>
            <p:spPr>
              <a:xfrm>
                <a:off x="7712541" y="342021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DB9CD1-BCD6-48AC-A36B-6E45AF60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41" y="3420217"/>
                <a:ext cx="793242" cy="316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F36D6B-58C0-4C1F-BCA1-8F86250D7D93}"/>
                  </a:ext>
                </a:extLst>
              </p:cNvPr>
              <p:cNvSpPr txBox="1"/>
              <p:nvPr/>
            </p:nvSpPr>
            <p:spPr>
              <a:xfrm>
                <a:off x="10226330" y="235772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𝑬𝑶𝑺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F36D6B-58C0-4C1F-BCA1-8F86250D7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30" y="2357727"/>
                <a:ext cx="793242" cy="316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66F8C2-920E-4A94-BC69-7D2C745A3048}"/>
                  </a:ext>
                </a:extLst>
              </p:cNvPr>
              <p:cNvSpPr txBox="1"/>
              <p:nvPr/>
            </p:nvSpPr>
            <p:spPr>
              <a:xfrm>
                <a:off x="7259794" y="2678893"/>
                <a:ext cx="82012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66F8C2-920E-4A94-BC69-7D2C745A3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94" y="2678893"/>
                <a:ext cx="820124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FACB4A-7858-4C63-9E11-2AACD41B2DC9}"/>
                  </a:ext>
                </a:extLst>
              </p:cNvPr>
              <p:cNvSpPr txBox="1"/>
              <p:nvPr/>
            </p:nvSpPr>
            <p:spPr>
              <a:xfrm>
                <a:off x="8028934" y="2688477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FACB4A-7858-4C63-9E11-2AACD41B2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34" y="2688477"/>
                <a:ext cx="620174" cy="344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BAFEF-149B-47AB-8B9F-81AFF5BDAEB0}"/>
                  </a:ext>
                </a:extLst>
              </p:cNvPr>
              <p:cNvSpPr txBox="1"/>
              <p:nvPr/>
            </p:nvSpPr>
            <p:spPr>
              <a:xfrm>
                <a:off x="9191675" y="2678894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BAFEF-149B-47AB-8B9F-81AFF5BD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75" y="2678894"/>
                <a:ext cx="620174" cy="3441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B50878B-315B-4C1A-B8A6-68BFE8691E13}"/>
              </a:ext>
            </a:extLst>
          </p:cNvPr>
          <p:cNvSpPr txBox="1"/>
          <p:nvPr/>
        </p:nvSpPr>
        <p:spPr>
          <a:xfrm>
            <a:off x="8028934" y="1908508"/>
            <a:ext cx="30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29B37D-FF14-4DC9-BD79-9F522CE25DF0}"/>
              </a:ext>
            </a:extLst>
          </p:cNvPr>
          <p:cNvSpPr txBox="1"/>
          <p:nvPr/>
        </p:nvSpPr>
        <p:spPr>
          <a:xfrm>
            <a:off x="3372692" y="4388101"/>
            <a:ext cx="10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AAEC5-4220-4E56-B887-406DED7C13A8}"/>
              </a:ext>
            </a:extLst>
          </p:cNvPr>
          <p:cNvSpPr txBox="1"/>
          <p:nvPr/>
        </p:nvSpPr>
        <p:spPr>
          <a:xfrm>
            <a:off x="6784114" y="1261062"/>
            <a:ext cx="107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Words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3091B-9CBC-4EBB-803B-24E537BEF45D}"/>
              </a:ext>
            </a:extLst>
          </p:cNvPr>
          <p:cNvSpPr txBox="1"/>
          <p:nvPr/>
        </p:nvSpPr>
        <p:spPr>
          <a:xfrm>
            <a:off x="6674428" y="452816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870027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4400"/>
              <a:t>Speech Recognition (ASR)</a:t>
            </a: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457458" y="3629364"/>
            <a:ext cx="285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Input time steps 500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4127281" y="4953905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212444D-6262-4F83-AFEF-1C8CC8281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513418" y="4128915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7478DBF-5EB3-44A7-982A-D880F5EAA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770699" y="413434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46DC902-ABE5-400D-A291-95784D958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015238" y="413434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1B6560C-C01F-4BEE-90A7-0AE1BC78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259777" y="4128915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42C54EC-C3E5-48A2-AFDA-2133A91A8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504316" y="4131744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D03116A-2552-4513-8DD6-9E31F8433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761597" y="413717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F0A70C0-E438-4BE2-BE84-522AC6A00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006136" y="413717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70B7765-586F-4297-BD5B-1267E50CF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250675" y="4131744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47FCF19-132D-4D73-9D37-E719EFC02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485186" y="413176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7B5A627-25BE-430C-B314-70419C331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742467" y="413719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80D8B7B-5ABB-4CE6-A3DC-9D3553A97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987006" y="413719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07F3891-58C6-4148-9F1F-3FDA568D3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231545" y="413176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69EB07-47D7-4517-9651-07AA90CAEE2D}"/>
              </a:ext>
            </a:extLst>
          </p:cNvPr>
          <p:cNvSpPr txBox="1"/>
          <p:nvPr/>
        </p:nvSpPr>
        <p:spPr>
          <a:xfrm>
            <a:off x="6698999" y="851740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Sub-Words</a:t>
            </a:r>
          </a:p>
        </p:txBody>
      </p:sp>
      <p:pic>
        <p:nvPicPr>
          <p:cNvPr id="3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4E0D3FF-9C02-49F0-860C-3EA18C1A6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135374" y="1676290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0B85036B-E0A9-4779-A14C-F2347B8C0553}"/>
              </a:ext>
            </a:extLst>
          </p:cNvPr>
          <p:cNvSpPr/>
          <p:nvPr/>
        </p:nvSpPr>
        <p:spPr>
          <a:xfrm rot="5400000">
            <a:off x="7245096" y="1332294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6DEA01DE-9D4D-4F28-B720-7581CD897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 bwMode="auto">
          <a:xfrm>
            <a:off x="4191291" y="2384361"/>
            <a:ext cx="603503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E7109-AFCE-46A1-86D9-24D26788D497}"/>
                  </a:ext>
                </a:extLst>
              </p:cNvPr>
              <p:cNvSpPr txBox="1"/>
              <p:nvPr/>
            </p:nvSpPr>
            <p:spPr>
              <a:xfrm>
                <a:off x="8360193" y="3421923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E7109-AFCE-46A1-86D9-24D2678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93" y="3421923"/>
                <a:ext cx="793242" cy="316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:a16="http://schemas.microsoft.com/office/drawing/2014/main" id="{720F38D3-54D1-47E4-A529-50FCB1366689}"/>
              </a:ext>
            </a:extLst>
          </p:cNvPr>
          <p:cNvSpPr/>
          <p:nvPr/>
        </p:nvSpPr>
        <p:spPr>
          <a:xfrm rot="16200000">
            <a:off x="5731522" y="2690835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F9D738-B082-4F0B-8632-2AA0FCD6EFD3}"/>
                  </a:ext>
                </a:extLst>
              </p:cNvPr>
              <p:cNvSpPr txBox="1"/>
              <p:nvPr/>
            </p:nvSpPr>
            <p:spPr>
              <a:xfrm>
                <a:off x="5494921" y="3768576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𝑬𝒏𝒄𝒐𝒅𝒆𝒓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F9D738-B082-4F0B-8632-2AA0FCD6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21" y="3768576"/>
                <a:ext cx="793242" cy="316946"/>
              </a:xfrm>
              <a:prstGeom prst="rect">
                <a:avLst/>
              </a:prstGeom>
              <a:blipFill>
                <a:blip r:embed="rId6"/>
                <a:stretch>
                  <a:fillRect r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9DFE68-105B-4C18-9D5B-00A0514CE733}"/>
                  </a:ext>
                </a:extLst>
              </p:cNvPr>
              <p:cNvSpPr txBox="1"/>
              <p:nvPr/>
            </p:nvSpPr>
            <p:spPr>
              <a:xfrm>
                <a:off x="8442917" y="4236172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𝑫𝒆𝒄𝒐𝒅𝒆𝒓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9DFE68-105B-4C18-9D5B-00A0514C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17" y="4236172"/>
                <a:ext cx="793242" cy="316946"/>
              </a:xfrm>
              <a:prstGeom prst="rect">
                <a:avLst/>
              </a:prstGeom>
              <a:blipFill>
                <a:blip r:embed="rId7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e 44">
            <a:extLst>
              <a:ext uri="{FF2B5EF4-FFF2-40B4-BE49-F238E27FC236}">
                <a16:creationId xmlns:a16="http://schemas.microsoft.com/office/drawing/2014/main" id="{E67ECA34-489E-487E-8CC4-C1E568A08FF5}"/>
              </a:ext>
            </a:extLst>
          </p:cNvPr>
          <p:cNvSpPr/>
          <p:nvPr/>
        </p:nvSpPr>
        <p:spPr>
          <a:xfrm rot="16200000">
            <a:off x="8679518" y="2888342"/>
            <a:ext cx="320040" cy="2017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DB9CD1-BCD6-48AC-A36B-6E45AF607D62}"/>
                  </a:ext>
                </a:extLst>
              </p:cNvPr>
              <p:cNvSpPr txBox="1"/>
              <p:nvPr/>
            </p:nvSpPr>
            <p:spPr>
              <a:xfrm>
                <a:off x="7712541" y="342021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1400" b="1"/>
                  <a:t>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DB9CD1-BCD6-48AC-A36B-6E45AF60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41" y="3420217"/>
                <a:ext cx="793242" cy="316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F36D6B-58C0-4C1F-BCA1-8F86250D7D93}"/>
                  </a:ext>
                </a:extLst>
              </p:cNvPr>
              <p:cNvSpPr txBox="1"/>
              <p:nvPr/>
            </p:nvSpPr>
            <p:spPr>
              <a:xfrm>
                <a:off x="10226330" y="2357727"/>
                <a:ext cx="793242" cy="316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𝑬𝑶𝑺</m:t>
                      </m:r>
                    </m:oMath>
                  </m:oMathPara>
                </a14:m>
                <a:endParaRPr lang="en-US" sz="1400" b="1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F36D6B-58C0-4C1F-BCA1-8F86250D7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30" y="2357727"/>
                <a:ext cx="793242" cy="316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66F8C2-920E-4A94-BC69-7D2C745A3048}"/>
                  </a:ext>
                </a:extLst>
              </p:cNvPr>
              <p:cNvSpPr txBox="1"/>
              <p:nvPr/>
            </p:nvSpPr>
            <p:spPr>
              <a:xfrm>
                <a:off x="7259794" y="2678893"/>
                <a:ext cx="82012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66F8C2-920E-4A94-BC69-7D2C745A3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94" y="2678893"/>
                <a:ext cx="820124" cy="344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FACB4A-7858-4C63-9E11-2AACD41B2DC9}"/>
                  </a:ext>
                </a:extLst>
              </p:cNvPr>
              <p:cNvSpPr txBox="1"/>
              <p:nvPr/>
            </p:nvSpPr>
            <p:spPr>
              <a:xfrm>
                <a:off x="8028934" y="2688477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FACB4A-7858-4C63-9E11-2AACD41B2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934" y="2688477"/>
                <a:ext cx="620174" cy="344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BAFEF-149B-47AB-8B9F-81AFF5BDAEB0}"/>
                  </a:ext>
                </a:extLst>
              </p:cNvPr>
              <p:cNvSpPr txBox="1"/>
              <p:nvPr/>
            </p:nvSpPr>
            <p:spPr>
              <a:xfrm>
                <a:off x="9191675" y="2678894"/>
                <a:ext cx="620174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6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BAFEF-149B-47AB-8B9F-81AFF5BD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75" y="2678894"/>
                <a:ext cx="620174" cy="3441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B50878B-315B-4C1A-B8A6-68BFE8691E13}"/>
              </a:ext>
            </a:extLst>
          </p:cNvPr>
          <p:cNvSpPr txBox="1"/>
          <p:nvPr/>
        </p:nvSpPr>
        <p:spPr>
          <a:xfrm>
            <a:off x="8028934" y="1908508"/>
            <a:ext cx="30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29B37D-FF14-4DC9-BD79-9F522CE25DF0}"/>
              </a:ext>
            </a:extLst>
          </p:cNvPr>
          <p:cNvSpPr txBox="1"/>
          <p:nvPr/>
        </p:nvSpPr>
        <p:spPr>
          <a:xfrm>
            <a:off x="3372692" y="4388101"/>
            <a:ext cx="10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7AAEC5-4220-4E56-B887-406DED7C13A8}"/>
              </a:ext>
            </a:extLst>
          </p:cNvPr>
          <p:cNvSpPr txBox="1"/>
          <p:nvPr/>
        </p:nvSpPr>
        <p:spPr>
          <a:xfrm>
            <a:off x="6784114" y="1261062"/>
            <a:ext cx="107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Words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3091B-9CBC-4EBB-803B-24E537BEF45D}"/>
              </a:ext>
            </a:extLst>
          </p:cNvPr>
          <p:cNvSpPr txBox="1"/>
          <p:nvPr/>
        </p:nvSpPr>
        <p:spPr>
          <a:xfrm>
            <a:off x="6674428" y="452816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7DE81B-950B-4007-9FC5-B0F7F6D56D56}"/>
              </a:ext>
            </a:extLst>
          </p:cNvPr>
          <p:cNvSpPr txBox="1"/>
          <p:nvPr/>
        </p:nvSpPr>
        <p:spPr>
          <a:xfrm>
            <a:off x="323330" y="4126651"/>
            <a:ext cx="317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Output  time steps ~ 30</a:t>
            </a:r>
          </a:p>
        </p:txBody>
      </p:sp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6E640D8A-CD9B-4617-A6FD-FF870A101C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4304" y="2584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5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4400"/>
              <a:t>Speech Recognition (ASR)</a:t>
            </a: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5FCD-D24D-46AD-BF5B-2E7821FB3A2B}"/>
              </a:ext>
            </a:extLst>
          </p:cNvPr>
          <p:cNvSpPr txBox="1"/>
          <p:nvPr/>
        </p:nvSpPr>
        <p:spPr>
          <a:xfrm>
            <a:off x="457458" y="3629364"/>
            <a:ext cx="285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Input time steps 500</a:t>
            </a:r>
          </a:p>
        </p:txBody>
      </p:sp>
      <p:pic>
        <p:nvPicPr>
          <p:cNvPr id="2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42BF42AF-9A2C-44F3-B52E-809195FC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6262625" y="4888192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212444D-6262-4F83-AFEF-1C8CC8281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648762" y="406320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7478DBF-5EB3-44A7-982A-D880F5EAA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906043" y="406863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46DC902-ABE5-400D-A291-95784D958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150582" y="406863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1B6560C-C01F-4BEE-90A7-0AE1BC78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395121" y="406320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42C54EC-C3E5-48A2-AFDA-2133A91A8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639660" y="406603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D03116A-2552-4513-8DD6-9E31F8433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896941" y="4071459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F0A70C0-E438-4BE2-BE84-522AC6A00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141480" y="4071459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70B7765-586F-4297-BD5B-1267E50CF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386019" y="406603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747FCF19-132D-4D73-9D37-E719EFC02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620530" y="406605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7B5A627-25BE-430C-B314-70419C331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877811" y="4071478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80D8B7B-5ABB-4CE6-A3DC-9D3553A97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122350" y="4071478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07F3891-58C6-4148-9F1F-3FDA568D3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366889" y="406605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A29B37D-FF14-4DC9-BD79-9F522CE25DF0}"/>
              </a:ext>
            </a:extLst>
          </p:cNvPr>
          <p:cNvSpPr txBox="1"/>
          <p:nvPr/>
        </p:nvSpPr>
        <p:spPr>
          <a:xfrm>
            <a:off x="5508036" y="4322388"/>
            <a:ext cx="10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3091B-9CBC-4EBB-803B-24E537BEF45D}"/>
              </a:ext>
            </a:extLst>
          </p:cNvPr>
          <p:cNvSpPr txBox="1"/>
          <p:nvPr/>
        </p:nvSpPr>
        <p:spPr>
          <a:xfrm>
            <a:off x="6464502" y="807669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7DE81B-950B-4007-9FC5-B0F7F6D56D56}"/>
              </a:ext>
            </a:extLst>
          </p:cNvPr>
          <p:cNvSpPr txBox="1"/>
          <p:nvPr/>
        </p:nvSpPr>
        <p:spPr>
          <a:xfrm>
            <a:off x="323330" y="4126651"/>
            <a:ext cx="317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Output  time steps 500</a:t>
            </a:r>
          </a:p>
        </p:txBody>
      </p:sp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6E640D8A-CD9B-4617-A6FD-FF870A101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4304" y="2584107"/>
            <a:ext cx="914400" cy="914400"/>
          </a:xfrm>
          <a:prstGeom prst="rect">
            <a:avLst/>
          </a:prstGeom>
        </p:spPr>
      </p:pic>
      <p:pic>
        <p:nvPicPr>
          <p:cNvPr id="3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1FB78D0-4C14-49BB-BC35-6D8F69CFC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9099654" y="1424684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D12EBC64-2C7F-48A4-BD01-EF88CA926A89}"/>
              </a:ext>
            </a:extLst>
          </p:cNvPr>
          <p:cNvSpPr/>
          <p:nvPr/>
        </p:nvSpPr>
        <p:spPr>
          <a:xfrm rot="5400000">
            <a:off x="9209376" y="1080688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F44AC4-0426-45ED-BE09-604D8C286D44}"/>
              </a:ext>
            </a:extLst>
          </p:cNvPr>
          <p:cNvSpPr txBox="1"/>
          <p:nvPr/>
        </p:nvSpPr>
        <p:spPr>
          <a:xfrm>
            <a:off x="7917206" y="811155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50C08F-CDFE-42FB-BBF0-F8175FB7FBA1}"/>
              </a:ext>
            </a:extLst>
          </p:cNvPr>
          <p:cNvSpPr txBox="1"/>
          <p:nvPr/>
        </p:nvSpPr>
        <p:spPr>
          <a:xfrm>
            <a:off x="8825510" y="800154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578ADC-83E4-46EC-BD15-BD98D9DF2E79}"/>
              </a:ext>
            </a:extLst>
          </p:cNvPr>
          <p:cNvSpPr txBox="1"/>
          <p:nvPr/>
        </p:nvSpPr>
        <p:spPr>
          <a:xfrm>
            <a:off x="9794977" y="814252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DBC0A964-718B-4B22-9C08-85FC5D330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56892" r="61411" b="8074"/>
          <a:stretch/>
        </p:blipFill>
        <p:spPr bwMode="auto">
          <a:xfrm>
            <a:off x="5460924" y="2013716"/>
            <a:ext cx="4425696" cy="197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EC757161-57D7-42F3-89B0-F464F3752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398597" y="1426087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02EEAEE-AF82-4B62-AC08-E6BDB5CB3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6348331" y="1432117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09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4400"/>
              <a:t>Speech Recognition (ASR)</a:t>
            </a: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49</a:t>
            </a:fld>
            <a:endParaRPr lang="en-US"/>
          </a:p>
        </p:txBody>
      </p:sp>
      <p:pic>
        <p:nvPicPr>
          <p:cNvPr id="37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D7A60732-D0D1-49E7-9FD9-157D7F63A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13612" r="75143" b="14268"/>
          <a:stretch/>
        </p:blipFill>
        <p:spPr bwMode="auto">
          <a:xfrm>
            <a:off x="1513194" y="2493748"/>
            <a:ext cx="813817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DBEB32C-2935-4991-9736-B96EE30AEF66}"/>
              </a:ext>
            </a:extLst>
          </p:cNvPr>
          <p:cNvSpPr txBox="1"/>
          <p:nvPr/>
        </p:nvSpPr>
        <p:spPr>
          <a:xfrm>
            <a:off x="639952" y="3369298"/>
            <a:ext cx="265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samples = 3200 </a:t>
            </a:r>
          </a:p>
          <a:p>
            <a:pPr algn="ctr"/>
            <a:r>
              <a:rPr lang="en-US"/>
              <a:t>0.2 Sec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66904-FC4C-47C5-B436-8C7F3D4DCB29}"/>
              </a:ext>
            </a:extLst>
          </p:cNvPr>
          <p:cNvSpPr txBox="1"/>
          <p:nvPr/>
        </p:nvSpPr>
        <p:spPr>
          <a:xfrm>
            <a:off x="873498" y="4107963"/>
            <a:ext cx="221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“A” &gt;&gt; 20 Frame</a:t>
            </a:r>
          </a:p>
        </p:txBody>
      </p: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2B5E6EF7-D11B-4C77-80C3-638D9A05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5417" y="181616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AB2BC-D2BC-401D-A768-F7BC05C37EFE}"/>
              </a:ext>
            </a:extLst>
          </p:cNvPr>
          <p:cNvSpPr txBox="1"/>
          <p:nvPr/>
        </p:nvSpPr>
        <p:spPr>
          <a:xfrm>
            <a:off x="488936" y="4690428"/>
            <a:ext cx="304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FF0000"/>
                </a:highlight>
              </a:rPr>
              <a:t>In Training we do not have frame level annotation</a:t>
            </a:r>
          </a:p>
        </p:txBody>
      </p:sp>
      <p:pic>
        <p:nvPicPr>
          <p:cNvPr id="53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89246D99-EBA7-4E8D-9D02-23277777A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6262625" y="4888192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FBE22EE-7118-4B21-9E39-35BE46A0B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648762" y="406320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5C9672E-3522-4098-9BA2-E3A9902D3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906043" y="406863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189BDFA-B15B-4D23-A2A2-4AC9FEBF1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150582" y="406863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D23A1FD-0D92-4D54-8663-DCE4F1D7B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395121" y="406320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29A9831-432E-4E96-8980-93F6528AF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639660" y="406603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29D7E58-775A-4820-A1ED-88819C7B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896941" y="4071459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E81692A-916B-4BC7-AD46-259BD1E93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141480" y="4071459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AFF2270-74FB-4FC5-A154-7AF9F9234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386019" y="406603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FEF2427-10B5-492F-89DE-5D317F8DD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620530" y="406605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9EE251F-F0A5-4B73-88D0-F155AE3B7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877811" y="4071478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396AF75-C5F7-4C64-BB91-F911103B4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122350" y="4071478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EE03086-075E-4CEA-8506-9996DAF8E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366889" y="406605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B48CAD5-2E23-4335-8FCD-944209D806D9}"/>
              </a:ext>
            </a:extLst>
          </p:cNvPr>
          <p:cNvSpPr txBox="1"/>
          <p:nvPr/>
        </p:nvSpPr>
        <p:spPr>
          <a:xfrm>
            <a:off x="5508036" y="4322388"/>
            <a:ext cx="10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3781AC-A7C8-4D3D-898E-7B43F585185C}"/>
              </a:ext>
            </a:extLst>
          </p:cNvPr>
          <p:cNvSpPr txBox="1"/>
          <p:nvPr/>
        </p:nvSpPr>
        <p:spPr>
          <a:xfrm>
            <a:off x="6464502" y="807669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Letters</a:t>
            </a:r>
          </a:p>
        </p:txBody>
      </p:sp>
      <p:pic>
        <p:nvPicPr>
          <p:cNvPr id="7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9EED59D-1DD6-4364-8D6F-39E7E5CF0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9099654" y="1424684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Left Brace 71">
            <a:extLst>
              <a:ext uri="{FF2B5EF4-FFF2-40B4-BE49-F238E27FC236}">
                <a16:creationId xmlns:a16="http://schemas.microsoft.com/office/drawing/2014/main" id="{A8A1E8DA-9E72-4AAD-9E15-3B902672B0DC}"/>
              </a:ext>
            </a:extLst>
          </p:cNvPr>
          <p:cNvSpPr/>
          <p:nvPr/>
        </p:nvSpPr>
        <p:spPr>
          <a:xfrm rot="5400000">
            <a:off x="9209376" y="1080688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D1EAB-CB14-4762-9CAC-1F613052DC91}"/>
              </a:ext>
            </a:extLst>
          </p:cNvPr>
          <p:cNvSpPr txBox="1"/>
          <p:nvPr/>
        </p:nvSpPr>
        <p:spPr>
          <a:xfrm>
            <a:off x="7917206" y="811155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570AFA-252F-4CAA-B4F9-77EC54DCDA11}"/>
              </a:ext>
            </a:extLst>
          </p:cNvPr>
          <p:cNvSpPr txBox="1"/>
          <p:nvPr/>
        </p:nvSpPr>
        <p:spPr>
          <a:xfrm>
            <a:off x="8825510" y="800154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BB063B-7474-4B28-8852-F69C58120930}"/>
              </a:ext>
            </a:extLst>
          </p:cNvPr>
          <p:cNvSpPr txBox="1"/>
          <p:nvPr/>
        </p:nvSpPr>
        <p:spPr>
          <a:xfrm>
            <a:off x="9794977" y="814252"/>
            <a:ext cx="10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EFE911E5-E6DB-468B-B563-D133E373E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56892" r="61411" b="8074"/>
          <a:stretch/>
        </p:blipFill>
        <p:spPr bwMode="auto">
          <a:xfrm>
            <a:off x="5460924" y="2013716"/>
            <a:ext cx="4425696" cy="197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5A89E7F-0B6E-4637-9D12-C53FB5FF4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398597" y="1426087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6E88AE3E-44B4-4D3A-900C-19F01CB2E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6348331" y="1432117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2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Sequential Tasks</a:t>
            </a:r>
            <a:br>
              <a:rPr lang="en-US"/>
            </a:br>
            <a:r>
              <a:rPr lang="en-US" sz="4000"/>
              <a:t>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7C9B2-EAEF-49F5-B5BB-AF66BE5321D4}"/>
              </a:ext>
            </a:extLst>
          </p:cNvPr>
          <p:cNvSpPr txBox="1"/>
          <p:nvPr/>
        </p:nvSpPr>
        <p:spPr>
          <a:xfrm>
            <a:off x="1921764" y="1624220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5AC3F-6AFE-467C-9D67-564A761E1B8A}"/>
              </a:ext>
            </a:extLst>
          </p:cNvPr>
          <p:cNvSpPr txBox="1"/>
          <p:nvPr/>
        </p:nvSpPr>
        <p:spPr>
          <a:xfrm>
            <a:off x="5448300" y="1624220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BC4EA-513F-48A2-A987-B7E3C0FC3B34}"/>
              </a:ext>
            </a:extLst>
          </p:cNvPr>
          <p:cNvSpPr txBox="1"/>
          <p:nvPr/>
        </p:nvSpPr>
        <p:spPr>
          <a:xfrm>
            <a:off x="8974836" y="1573878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37304-C8AD-430D-98B6-9176E8758E07}"/>
              </a:ext>
            </a:extLst>
          </p:cNvPr>
          <p:cNvSpPr txBox="1"/>
          <p:nvPr/>
        </p:nvSpPr>
        <p:spPr>
          <a:xfrm>
            <a:off x="5138165" y="2623335"/>
            <a:ext cx="213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Text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15D8F-010C-439C-B50C-CA02DB172817}"/>
              </a:ext>
            </a:extLst>
          </p:cNvPr>
          <p:cNvSpPr txBox="1"/>
          <p:nvPr/>
        </p:nvSpPr>
        <p:spPr>
          <a:xfrm>
            <a:off x="8974836" y="2531002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1CA-456A-45A7-9F2C-D00E158B1029}"/>
              </a:ext>
            </a:extLst>
          </p:cNvPr>
          <p:cNvSpPr txBox="1"/>
          <p:nvPr/>
        </p:nvSpPr>
        <p:spPr>
          <a:xfrm>
            <a:off x="5138165" y="3812945"/>
            <a:ext cx="213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Machine Translation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AA96B-C0F9-4B51-82D0-7F20ECB3A128}"/>
              </a:ext>
            </a:extLst>
          </p:cNvPr>
          <p:cNvSpPr txBox="1"/>
          <p:nvPr/>
        </p:nvSpPr>
        <p:spPr>
          <a:xfrm>
            <a:off x="1435989" y="2620879"/>
            <a:ext cx="248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F04A-FFE1-4AF6-82A2-B4FAC4415664}"/>
              </a:ext>
            </a:extLst>
          </p:cNvPr>
          <p:cNvSpPr txBox="1"/>
          <p:nvPr/>
        </p:nvSpPr>
        <p:spPr>
          <a:xfrm>
            <a:off x="8544305" y="4734409"/>
            <a:ext cx="237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good movie</a:t>
            </a:r>
          </a:p>
          <a:p>
            <a:pPr algn="ctr"/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91C96B-866D-44B3-A20C-6D5AE560FFE6}"/>
              </a:ext>
            </a:extLst>
          </p:cNvPr>
          <p:cNvSpPr txBox="1"/>
          <p:nvPr/>
        </p:nvSpPr>
        <p:spPr>
          <a:xfrm>
            <a:off x="1475231" y="3740649"/>
            <a:ext cx="248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 wasn't expecting that, very entertaining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274CB-FA32-43E4-91FE-7654C428FA8D}"/>
              </a:ext>
            </a:extLst>
          </p:cNvPr>
          <p:cNvSpPr txBox="1"/>
          <p:nvPr/>
        </p:nvSpPr>
        <p:spPr>
          <a:xfrm>
            <a:off x="8664701" y="3628028"/>
            <a:ext cx="21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</a:t>
            </a:r>
            <a:r>
              <a:rPr lang="ar-EG"/>
              <a:t>لم أكن أتوقع ذلك ، إنه ممتع للغاية</a:t>
            </a:r>
            <a:r>
              <a:rPr lang="en-US"/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1C5AC-84B4-428D-B2D3-B0717CF2BE59}"/>
              </a:ext>
            </a:extLst>
          </p:cNvPr>
          <p:cNvSpPr txBox="1"/>
          <p:nvPr/>
        </p:nvSpPr>
        <p:spPr>
          <a:xfrm>
            <a:off x="1475230" y="4860419"/>
            <a:ext cx="248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CE4C5-65CF-46AB-B7CE-612E0A83E450}"/>
              </a:ext>
            </a:extLst>
          </p:cNvPr>
          <p:cNvSpPr txBox="1"/>
          <p:nvPr/>
        </p:nvSpPr>
        <p:spPr>
          <a:xfrm>
            <a:off x="5138165" y="4870548"/>
            <a:ext cx="213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3064174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4400"/>
              <a:t>Speech Recognition (ASR)</a:t>
            </a: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50</a:t>
            </a:fld>
            <a:endParaRPr lang="en-US"/>
          </a:p>
        </p:txBody>
      </p:sp>
      <p:pic>
        <p:nvPicPr>
          <p:cNvPr id="37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D7A60732-D0D1-49E7-9FD9-157D7F63A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13612" r="75143" b="14268"/>
          <a:stretch/>
        </p:blipFill>
        <p:spPr bwMode="auto">
          <a:xfrm>
            <a:off x="1513194" y="2493748"/>
            <a:ext cx="813817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DBEB32C-2935-4991-9736-B96EE30AEF66}"/>
              </a:ext>
            </a:extLst>
          </p:cNvPr>
          <p:cNvSpPr txBox="1"/>
          <p:nvPr/>
        </p:nvSpPr>
        <p:spPr>
          <a:xfrm>
            <a:off x="639952" y="3369298"/>
            <a:ext cx="265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samples = 3200 </a:t>
            </a:r>
          </a:p>
          <a:p>
            <a:pPr algn="ctr"/>
            <a:r>
              <a:rPr lang="en-US"/>
              <a:t>0.2 Sec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66904-FC4C-47C5-B436-8C7F3D4DCB29}"/>
              </a:ext>
            </a:extLst>
          </p:cNvPr>
          <p:cNvSpPr txBox="1"/>
          <p:nvPr/>
        </p:nvSpPr>
        <p:spPr>
          <a:xfrm>
            <a:off x="873498" y="4107963"/>
            <a:ext cx="221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“A” &gt;&gt; 20 Frame</a:t>
            </a:r>
          </a:p>
        </p:txBody>
      </p: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2B5E6EF7-D11B-4C77-80C3-638D9A05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5417" y="181616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AB2BC-D2BC-401D-A768-F7BC05C37EFE}"/>
              </a:ext>
            </a:extLst>
          </p:cNvPr>
          <p:cNvSpPr txBox="1"/>
          <p:nvPr/>
        </p:nvSpPr>
        <p:spPr>
          <a:xfrm>
            <a:off x="488936" y="4690428"/>
            <a:ext cx="304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In Training we do not have frame level annotation</a:t>
            </a:r>
          </a:p>
        </p:txBody>
      </p:sp>
      <p:pic>
        <p:nvPicPr>
          <p:cNvPr id="53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89246D99-EBA7-4E8D-9D02-23277777A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7692347" y="4919603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FBE22EE-7118-4B21-9E39-35BE46A0B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078484" y="409461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5C9672E-3522-4098-9BA2-E3A9902D3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335765" y="410004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189BDFA-B15B-4D23-A2A2-4AC9FEBF1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580304" y="410004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D23A1FD-0D92-4D54-8663-DCE4F1D7B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8824843" y="4094613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29A9831-432E-4E96-8980-93F6528AF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069382" y="409744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29D7E58-775A-4820-A1ED-88819C7B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326663" y="410287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E81692A-916B-4BC7-AD46-259BD1E93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571202" y="4102870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AAFF2270-74FB-4FC5-A154-7AF9F9234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9815741" y="4097442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FFEF2427-10B5-492F-89DE-5D317F8DD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10050252" y="409746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D9EE251F-F0A5-4B73-88D0-F155AE3B7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10307533" y="4102889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B396AF75-C5F7-4C64-BB91-F911103B4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10552072" y="4102889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EE03086-075E-4CEA-8506-9996DAF8E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10796611" y="4097461"/>
            <a:ext cx="179728" cy="85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B48CAD5-2E23-4335-8FCD-944209D806D9}"/>
              </a:ext>
            </a:extLst>
          </p:cNvPr>
          <p:cNvSpPr txBox="1"/>
          <p:nvPr/>
        </p:nvSpPr>
        <p:spPr>
          <a:xfrm>
            <a:off x="6937758" y="4353799"/>
            <a:ext cx="10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3781AC-A7C8-4D3D-898E-7B43F585185C}"/>
              </a:ext>
            </a:extLst>
          </p:cNvPr>
          <p:cNvSpPr txBox="1"/>
          <p:nvPr/>
        </p:nvSpPr>
        <p:spPr>
          <a:xfrm>
            <a:off x="7894224" y="839080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Letters</a:t>
            </a:r>
          </a:p>
        </p:txBody>
      </p:sp>
      <p:pic>
        <p:nvPicPr>
          <p:cNvPr id="7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9EED59D-1DD6-4364-8D6F-39E7E5CF0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10529376" y="1456095"/>
            <a:ext cx="322928" cy="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Left Brace 71">
            <a:extLst>
              <a:ext uri="{FF2B5EF4-FFF2-40B4-BE49-F238E27FC236}">
                <a16:creationId xmlns:a16="http://schemas.microsoft.com/office/drawing/2014/main" id="{A8A1E8DA-9E72-4AAD-9E15-3B902672B0DC}"/>
              </a:ext>
            </a:extLst>
          </p:cNvPr>
          <p:cNvSpPr/>
          <p:nvPr/>
        </p:nvSpPr>
        <p:spPr>
          <a:xfrm rot="5400000">
            <a:off x="10639098" y="1112099"/>
            <a:ext cx="103484" cy="804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D1EAB-CB14-4762-9CAC-1F613052DC91}"/>
              </a:ext>
            </a:extLst>
          </p:cNvPr>
          <p:cNvSpPr txBox="1"/>
          <p:nvPr/>
        </p:nvSpPr>
        <p:spPr>
          <a:xfrm>
            <a:off x="9815741" y="853351"/>
            <a:ext cx="54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570AFA-252F-4CAA-B4F9-77EC54DCDA11}"/>
              </a:ext>
            </a:extLst>
          </p:cNvPr>
          <p:cNvSpPr txBox="1"/>
          <p:nvPr/>
        </p:nvSpPr>
        <p:spPr>
          <a:xfrm>
            <a:off x="10255232" y="831565"/>
            <a:ext cx="55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BB063B-7474-4B28-8852-F69C58120930}"/>
              </a:ext>
            </a:extLst>
          </p:cNvPr>
          <p:cNvSpPr txBox="1"/>
          <p:nvPr/>
        </p:nvSpPr>
        <p:spPr>
          <a:xfrm>
            <a:off x="10685848" y="853351"/>
            <a:ext cx="54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EFE911E5-E6DB-468B-B563-D133E373E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56892" r="61411" b="8074"/>
          <a:stretch/>
        </p:blipFill>
        <p:spPr bwMode="auto">
          <a:xfrm>
            <a:off x="6890646" y="2045127"/>
            <a:ext cx="4425696" cy="197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5A89E7F-0B6E-4637-9D12-C53FB5FF4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8828319" y="1457498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6E88AE3E-44B4-4D3A-900C-19F01CB2E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t="-1" r="15329" b="60847"/>
          <a:stretch/>
        </p:blipFill>
        <p:spPr bwMode="auto">
          <a:xfrm rot="5400000">
            <a:off x="7778053" y="1463528"/>
            <a:ext cx="318908" cy="8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Skull with solid fill">
            <a:extLst>
              <a:ext uri="{FF2B5EF4-FFF2-40B4-BE49-F238E27FC236}">
                <a16:creationId xmlns:a16="http://schemas.microsoft.com/office/drawing/2014/main" id="{7F92E9A7-716B-46C6-9646-A64725961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1580" y="1708817"/>
            <a:ext cx="1554480" cy="155448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D874E16F-51A3-42C5-8525-28151D5B8C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91581" y="1690688"/>
            <a:ext cx="1554479" cy="15544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517CC18-4988-4693-8709-5D88B245B385}"/>
              </a:ext>
            </a:extLst>
          </p:cNvPr>
          <p:cNvSpPr txBox="1"/>
          <p:nvPr/>
        </p:nvSpPr>
        <p:spPr>
          <a:xfrm>
            <a:off x="4706590" y="3234858"/>
            <a:ext cx="96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HMM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2AA6937-47C7-4CAC-8668-2CFF2D8CA982}"/>
              </a:ext>
            </a:extLst>
          </p:cNvPr>
          <p:cNvSpPr/>
          <p:nvPr/>
        </p:nvSpPr>
        <p:spPr>
          <a:xfrm>
            <a:off x="5053819" y="3604190"/>
            <a:ext cx="259589" cy="731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A62FCBC4-3E32-4398-B56D-C1D754F85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3763147" y="5261481"/>
            <a:ext cx="2946051" cy="9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CD1626-63BF-4702-ACF4-24868F0CB4C6}"/>
              </a:ext>
            </a:extLst>
          </p:cNvPr>
          <p:cNvSpPr txBox="1"/>
          <p:nvPr/>
        </p:nvSpPr>
        <p:spPr>
          <a:xfrm>
            <a:off x="4170917" y="4892149"/>
            <a:ext cx="221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AAAAA BBBB CCCC ….</a:t>
            </a:r>
          </a:p>
        </p:txBody>
      </p:sp>
    </p:spTree>
    <p:extLst>
      <p:ext uri="{BB962C8B-B14F-4D97-AF65-F5344CB8AC3E}">
        <p14:creationId xmlns:p14="http://schemas.microsoft.com/office/powerpoint/2010/main" val="374032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4400"/>
              <a:t>Speech Recognition (ASR)</a:t>
            </a: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51</a:t>
            </a:fld>
            <a:endParaRPr lang="en-US"/>
          </a:p>
        </p:txBody>
      </p: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2B5E6EF7-D11B-4C77-80C3-638D9A0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4561" y="247453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5B07D-2450-4732-AE1C-FF55ED23B11D}"/>
              </a:ext>
            </a:extLst>
          </p:cNvPr>
          <p:cNvSpPr txBox="1"/>
          <p:nvPr/>
        </p:nvSpPr>
        <p:spPr>
          <a:xfrm>
            <a:off x="705317" y="3514404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use other layers?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5EFA9AC-29A7-4CBE-B1D6-CDEC406A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4561" y="4009210"/>
            <a:ext cx="914400" cy="914400"/>
          </a:xfrm>
          <a:prstGeom prst="rect">
            <a:avLst/>
          </a:prstGeom>
        </p:spPr>
      </p:pic>
      <p:pic>
        <p:nvPicPr>
          <p:cNvPr id="43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A7B50326-CA59-4664-911D-D6A153324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4238502" y="3917159"/>
            <a:ext cx="3210240" cy="9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4017C33-8F3E-41DF-B1A5-808507285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373822" y="3075636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ED1E1047-E64E-43CA-83A5-AC0BE8B29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631103" y="308106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D8F301F-7D31-428A-B4F7-BF85078BD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875642" y="308106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39CD5A0-E7C6-4EA7-ABAF-672921F01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120181" y="3075636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971B6DE-59C9-4D26-885E-E533CC78A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364720" y="3078465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17FDE68-7B38-4227-AAF4-26D70ADCF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622001" y="3083893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ADEAB58-0A73-49A5-8084-2A4D6A16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866540" y="3083893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2BA28E7-724F-4176-9FC0-4DB3A3CA4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111079" y="3078465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42F4D03-E9E1-42F1-BA77-A0E649F80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345590" y="307848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979158D-3139-4C6E-BC2A-AE84B1F5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602871" y="3083912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710056F-FFDB-4CB9-8582-F67462071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847410" y="3083912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8DF06FC-8011-4E42-9DD1-A769CAC54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091949" y="307848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E5320E0-4482-4639-A493-BF9C8C48A98D}"/>
              </a:ext>
            </a:extLst>
          </p:cNvPr>
          <p:cNvSpPr/>
          <p:nvPr/>
        </p:nvSpPr>
        <p:spPr>
          <a:xfrm>
            <a:off x="4431919" y="2106351"/>
            <a:ext cx="2743200" cy="7363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AD70B-A67C-4AFB-8F87-8B5192E88F0C}"/>
              </a:ext>
            </a:extLst>
          </p:cNvPr>
          <p:cNvSpPr txBox="1"/>
          <p:nvPr/>
        </p:nvSpPr>
        <p:spPr>
          <a:xfrm>
            <a:off x="7231151" y="3119338"/>
            <a:ext cx="99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pic>
        <p:nvPicPr>
          <p:cNvPr id="9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D9471DC-C626-4F54-AD23-F1DEFD3D1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0130826" y="4174786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47E834-F265-4BB8-8997-CBDBFE4EBBC6}"/>
                  </a:ext>
                </a:extLst>
              </p:cNvPr>
              <p:cNvSpPr txBox="1"/>
              <p:nvPr/>
            </p:nvSpPr>
            <p:spPr>
              <a:xfrm>
                <a:off x="9862785" y="4655880"/>
                <a:ext cx="702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47E834-F265-4BB8-8997-CBDBFE4EB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785" y="4655880"/>
                <a:ext cx="7024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7CE0E34-8A50-428C-91EE-3F8D37C12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9093835" y="4160637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970E4D-FC2B-4513-AD2F-2FDD82D4FB7C}"/>
                  </a:ext>
                </a:extLst>
              </p:cNvPr>
              <p:cNvSpPr txBox="1"/>
              <p:nvPr/>
            </p:nvSpPr>
            <p:spPr>
              <a:xfrm>
                <a:off x="8825794" y="4641731"/>
                <a:ext cx="702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970E4D-FC2B-4513-AD2F-2FDD82D4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94" y="4641731"/>
                <a:ext cx="702424" cy="307777"/>
              </a:xfrm>
              <a:prstGeom prst="rect">
                <a:avLst/>
              </a:prstGeom>
              <a:blipFill>
                <a:blip r:embed="rId9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3D30B44-CE0E-40B6-8EEB-CBA12DC40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1128991" y="4174787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A1FC8E-7FF7-4549-82FC-7DB3292977C2}"/>
                  </a:ext>
                </a:extLst>
              </p:cNvPr>
              <p:cNvSpPr txBox="1"/>
              <p:nvPr/>
            </p:nvSpPr>
            <p:spPr>
              <a:xfrm>
                <a:off x="10860950" y="4655881"/>
                <a:ext cx="702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+1&gt;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A1FC8E-7FF7-4549-82FC-7DB32929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950" y="4655881"/>
                <a:ext cx="702424" cy="307777"/>
              </a:xfrm>
              <a:prstGeom prst="rect">
                <a:avLst/>
              </a:prstGeom>
              <a:blipFill>
                <a:blip r:embed="rId10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80A21A3-DD2B-4B5D-861A-73C647237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0011130" y="3021042"/>
            <a:ext cx="340391" cy="17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9BCACD0-4C3E-427E-8BF1-1341C32D1C5C}"/>
              </a:ext>
            </a:extLst>
          </p:cNvPr>
          <p:cNvCxnSpPr>
            <a:stCxn id="101" idx="1"/>
            <a:endCxn id="105" idx="3"/>
          </p:cNvCxnSpPr>
          <p:nvPr/>
        </p:nvCxnSpPr>
        <p:spPr>
          <a:xfrm rot="5400000" flipH="1" flipV="1">
            <a:off x="9469220" y="3763287"/>
            <a:ext cx="419891" cy="1004320"/>
          </a:xfrm>
          <a:prstGeom prst="curvedConnector5">
            <a:avLst>
              <a:gd name="adj1" fmla="val 54443"/>
              <a:gd name="adj2" fmla="val 45667"/>
              <a:gd name="adj3" fmla="val 45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3BC697E2-AF6A-408D-BBEC-0A9C32C6D703}"/>
              </a:ext>
            </a:extLst>
          </p:cNvPr>
          <p:cNvCxnSpPr>
            <a:cxnSpLocks/>
            <a:stCxn id="98" idx="1"/>
            <a:endCxn id="105" idx="3"/>
          </p:cNvCxnSpPr>
          <p:nvPr/>
        </p:nvCxnSpPr>
        <p:spPr>
          <a:xfrm rot="16200000" flipV="1">
            <a:off x="9980641" y="4256185"/>
            <a:ext cx="434040" cy="32671"/>
          </a:xfrm>
          <a:prstGeom prst="curvedConnector5">
            <a:avLst>
              <a:gd name="adj1" fmla="val 52668"/>
              <a:gd name="adj2" fmla="val 89162"/>
              <a:gd name="adj3" fmla="val 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919CE7D8-143B-4507-B451-4BC283DBCB6C}"/>
              </a:ext>
            </a:extLst>
          </p:cNvPr>
          <p:cNvCxnSpPr>
            <a:cxnSpLocks/>
            <a:stCxn id="103" idx="1"/>
            <a:endCxn id="105" idx="3"/>
          </p:cNvCxnSpPr>
          <p:nvPr/>
        </p:nvCxnSpPr>
        <p:spPr>
          <a:xfrm rot="16200000" flipV="1">
            <a:off x="10479723" y="3757104"/>
            <a:ext cx="434041" cy="1030836"/>
          </a:xfrm>
          <a:prstGeom prst="curvedConnector5">
            <a:avLst>
              <a:gd name="adj1" fmla="val 52668"/>
              <a:gd name="adj2" fmla="val 45779"/>
              <a:gd name="adj3" fmla="val 4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032AE8F-E78F-4AED-9141-C846D9F03C07}"/>
              </a:ext>
            </a:extLst>
          </p:cNvPr>
          <p:cNvCxnSpPr>
            <a:cxnSpLocks/>
            <a:stCxn id="105" idx="1"/>
            <a:endCxn id="109" idx="3"/>
          </p:cNvCxnSpPr>
          <p:nvPr/>
        </p:nvCxnSpPr>
        <p:spPr>
          <a:xfrm rot="16200000" flipV="1">
            <a:off x="9699554" y="3233339"/>
            <a:ext cx="901214" cy="62328"/>
          </a:xfrm>
          <a:prstGeom prst="curvedConnector5">
            <a:avLst>
              <a:gd name="adj1" fmla="val 25366"/>
              <a:gd name="adj2" fmla="val 739833"/>
              <a:gd name="adj3" fmla="val 74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8143896-9357-48CE-89FB-598063073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9948802" y="1779437"/>
            <a:ext cx="340391" cy="17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B823C23-3A60-47B1-9BC6-7A069D3A2ECB}"/>
              </a:ext>
            </a:extLst>
          </p:cNvPr>
          <p:cNvSpPr txBox="1"/>
          <p:nvPr/>
        </p:nvSpPr>
        <p:spPr>
          <a:xfrm>
            <a:off x="9558915" y="1737019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263A43F-F49A-45C8-902D-947E29D3D444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5400000" flipH="1" flipV="1">
            <a:off x="9966584" y="2258764"/>
            <a:ext cx="367154" cy="62328"/>
          </a:xfrm>
          <a:prstGeom prst="curvedConnector5">
            <a:avLst>
              <a:gd name="adj1" fmla="val 62263"/>
              <a:gd name="adj2" fmla="val 1465372"/>
              <a:gd name="adj3" fmla="val 3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973DB3-955D-47FE-B92F-92B03DFE479A}"/>
              </a:ext>
            </a:extLst>
          </p:cNvPr>
          <p:cNvSpPr txBox="1"/>
          <p:nvPr/>
        </p:nvSpPr>
        <p:spPr>
          <a:xfrm>
            <a:off x="8015234" y="2289928"/>
            <a:ext cx="9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420896-9FD8-4F4D-913A-A7D32344C970}"/>
              </a:ext>
            </a:extLst>
          </p:cNvPr>
          <p:cNvSpPr txBox="1"/>
          <p:nvPr/>
        </p:nvSpPr>
        <p:spPr>
          <a:xfrm>
            <a:off x="11023929" y="3686169"/>
            <a:ext cx="99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Dense Layer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331170-AD09-496E-86D1-889D0E0E943B}"/>
              </a:ext>
            </a:extLst>
          </p:cNvPr>
          <p:cNvSpPr txBox="1"/>
          <p:nvPr/>
        </p:nvSpPr>
        <p:spPr>
          <a:xfrm>
            <a:off x="9483079" y="5338904"/>
            <a:ext cx="158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Context = 2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20855E0D-FC74-4B8E-931E-AFD4395E61DD}"/>
              </a:ext>
            </a:extLst>
          </p:cNvPr>
          <p:cNvSpPr/>
          <p:nvPr/>
        </p:nvSpPr>
        <p:spPr>
          <a:xfrm rot="16200000">
            <a:off x="10113429" y="4180349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5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4400"/>
              <a:t>Speech Recognition (ASR)</a:t>
            </a: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52</a:t>
            </a:fld>
            <a:endParaRPr lang="en-US"/>
          </a:p>
        </p:txBody>
      </p: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2B5E6EF7-D11B-4C77-80C3-638D9A0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4561" y="247453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5B07D-2450-4732-AE1C-FF55ED23B11D}"/>
              </a:ext>
            </a:extLst>
          </p:cNvPr>
          <p:cNvSpPr txBox="1"/>
          <p:nvPr/>
        </p:nvSpPr>
        <p:spPr>
          <a:xfrm>
            <a:off x="705317" y="3514404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use other layers?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5EFA9AC-29A7-4CBE-B1D6-CDEC406A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4561" y="4009210"/>
            <a:ext cx="914400" cy="914400"/>
          </a:xfrm>
          <a:prstGeom prst="rect">
            <a:avLst/>
          </a:prstGeom>
        </p:spPr>
      </p:pic>
      <p:pic>
        <p:nvPicPr>
          <p:cNvPr id="43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A7B50326-CA59-4664-911D-D6A153324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4238502" y="3917159"/>
            <a:ext cx="3210240" cy="9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4017C33-8F3E-41DF-B1A5-808507285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373822" y="3075636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ED1E1047-E64E-43CA-83A5-AC0BE8B29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631103" y="308106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D8F301F-7D31-428A-B4F7-BF85078BD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4875642" y="308106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39CD5A0-E7C6-4EA7-ABAF-672921F01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120181" y="3075636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971B6DE-59C9-4D26-885E-E533CC78A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364720" y="3078465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17FDE68-7B38-4227-AAF4-26D70ADCF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622001" y="3083893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CADEAB58-0A73-49A5-8084-2A4D6A16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5866540" y="3083893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02BA28E7-724F-4176-9FC0-4DB3A3CA4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111079" y="3078465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42F4D03-E9E1-42F1-BA77-A0E649F80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345590" y="307848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979158D-3139-4C6E-BC2A-AE84B1F5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602871" y="3083912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710056F-FFDB-4CB9-8582-F67462071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6847410" y="3083912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28DF06FC-8011-4E42-9DD1-A769CAC54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>
            <a:off x="7091949" y="3078484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E5320E0-4482-4639-A493-BF9C8C48A98D}"/>
              </a:ext>
            </a:extLst>
          </p:cNvPr>
          <p:cNvSpPr/>
          <p:nvPr/>
        </p:nvSpPr>
        <p:spPr>
          <a:xfrm>
            <a:off x="4431919" y="2106351"/>
            <a:ext cx="2743200" cy="7363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CNN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AD70B-A67C-4AFB-8F87-8B5192E88F0C}"/>
              </a:ext>
            </a:extLst>
          </p:cNvPr>
          <p:cNvSpPr txBox="1"/>
          <p:nvPr/>
        </p:nvSpPr>
        <p:spPr>
          <a:xfrm>
            <a:off x="7231151" y="3119338"/>
            <a:ext cx="99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MFCC</a:t>
            </a:r>
          </a:p>
          <a:p>
            <a:pPr algn="ctr"/>
            <a:r>
              <a:rPr lang="en-US"/>
              <a:t>40 X 500</a:t>
            </a:r>
          </a:p>
        </p:txBody>
      </p:sp>
      <p:pic>
        <p:nvPicPr>
          <p:cNvPr id="98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1D9471DC-C626-4F54-AD23-F1DEFD3D1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0100579" y="3696071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47E834-F265-4BB8-8997-CBDBFE4EBBC6}"/>
                  </a:ext>
                </a:extLst>
              </p:cNvPr>
              <p:cNvSpPr txBox="1"/>
              <p:nvPr/>
            </p:nvSpPr>
            <p:spPr>
              <a:xfrm>
                <a:off x="9832538" y="4177165"/>
                <a:ext cx="702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47E834-F265-4BB8-8997-CBDBFE4EB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38" y="4177165"/>
                <a:ext cx="7024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97CE0E34-8A50-428C-91EE-3F8D37C12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0100580" y="3167328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970E4D-FC2B-4513-AD2F-2FDD82D4FB7C}"/>
                  </a:ext>
                </a:extLst>
              </p:cNvPr>
              <p:cNvSpPr txBox="1"/>
              <p:nvPr/>
            </p:nvSpPr>
            <p:spPr>
              <a:xfrm>
                <a:off x="9832539" y="3648422"/>
                <a:ext cx="702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970E4D-FC2B-4513-AD2F-2FDD82D4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39" y="3648422"/>
                <a:ext cx="702424" cy="307777"/>
              </a:xfrm>
              <a:prstGeom prst="rect">
                <a:avLst/>
              </a:prstGeom>
              <a:blipFill>
                <a:blip r:embed="rId9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3D30B44-CE0E-40B6-8EEB-CBA12DC40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0100581" y="4184952"/>
            <a:ext cx="166340" cy="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A1FC8E-7FF7-4549-82FC-7DB3292977C2}"/>
                  </a:ext>
                </a:extLst>
              </p:cNvPr>
              <p:cNvSpPr txBox="1"/>
              <p:nvPr/>
            </p:nvSpPr>
            <p:spPr>
              <a:xfrm>
                <a:off x="9832540" y="4666046"/>
                <a:ext cx="702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+1&gt;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FA1FC8E-7FF7-4549-82FC-7DB32929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40" y="4666046"/>
                <a:ext cx="702424" cy="307777"/>
              </a:xfrm>
              <a:prstGeom prst="rect">
                <a:avLst/>
              </a:prstGeom>
              <a:blipFill>
                <a:blip r:embed="rId10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032AE8F-E78F-4AED-9141-C846D9F03C07}"/>
              </a:ext>
            </a:extLst>
          </p:cNvPr>
          <p:cNvCxnSpPr>
            <a:cxnSpLocks/>
            <a:stCxn id="41" idx="0"/>
            <a:endCxn id="109" idx="3"/>
          </p:cNvCxnSpPr>
          <p:nvPr/>
        </p:nvCxnSpPr>
        <p:spPr>
          <a:xfrm rot="5400000" flipH="1" flipV="1">
            <a:off x="9942061" y="2302625"/>
            <a:ext cx="527087" cy="36130"/>
          </a:xfrm>
          <a:prstGeom prst="curvedConnector5">
            <a:avLst>
              <a:gd name="adj1" fmla="val 48575"/>
              <a:gd name="adj2" fmla="val 34556"/>
              <a:gd name="adj3" fmla="val 58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38143896-9357-48CE-89FB-598063073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1" r="15513" b="21970"/>
          <a:stretch/>
        </p:blipFill>
        <p:spPr bwMode="auto">
          <a:xfrm rot="5400000">
            <a:off x="10053474" y="1022687"/>
            <a:ext cx="340391" cy="17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B823C23-3A60-47B1-9BC6-7A069D3A2ECB}"/>
              </a:ext>
            </a:extLst>
          </p:cNvPr>
          <p:cNvSpPr txBox="1"/>
          <p:nvPr/>
        </p:nvSpPr>
        <p:spPr>
          <a:xfrm>
            <a:off x="9568589" y="970988"/>
            <a:ext cx="12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00"/>
                </a:highlight>
              </a:rPr>
              <a:t>Letter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263A43F-F49A-45C8-902D-947E29D3D444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6200000" flipV="1">
            <a:off x="10019117" y="1512203"/>
            <a:ext cx="376435" cy="32670"/>
          </a:xfrm>
          <a:prstGeom prst="curvedConnector5">
            <a:avLst>
              <a:gd name="adj1" fmla="val 60728"/>
              <a:gd name="adj2" fmla="val 2704867"/>
              <a:gd name="adj3" fmla="val 39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973DB3-955D-47FE-B92F-92B03DFE479A}"/>
              </a:ext>
            </a:extLst>
          </p:cNvPr>
          <p:cNvSpPr txBox="1"/>
          <p:nvPr/>
        </p:nvSpPr>
        <p:spPr>
          <a:xfrm>
            <a:off x="8192909" y="1713853"/>
            <a:ext cx="9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331170-AD09-496E-86D1-889D0E0E943B}"/>
              </a:ext>
            </a:extLst>
          </p:cNvPr>
          <p:cNvSpPr txBox="1"/>
          <p:nvPr/>
        </p:nvSpPr>
        <p:spPr>
          <a:xfrm>
            <a:off x="9487965" y="5401340"/>
            <a:ext cx="158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Context = 2</a:t>
            </a:r>
          </a:p>
        </p:txBody>
      </p: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20855E0D-FC74-4B8E-931E-AFD4395E61DD}"/>
              </a:ext>
            </a:extLst>
          </p:cNvPr>
          <p:cNvSpPr/>
          <p:nvPr/>
        </p:nvSpPr>
        <p:spPr>
          <a:xfrm rot="16200000">
            <a:off x="10063649" y="4190680"/>
            <a:ext cx="320040" cy="193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53A8CA4-E291-4B4A-A94F-33D3443A005B}"/>
              </a:ext>
            </a:extLst>
          </p:cNvPr>
          <p:cNvSpPr/>
          <p:nvPr/>
        </p:nvSpPr>
        <p:spPr>
          <a:xfrm>
            <a:off x="9306374" y="2584233"/>
            <a:ext cx="1762330" cy="6054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CNN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EA005-EA68-4E0C-8629-76E19FF74837}"/>
              </a:ext>
            </a:extLst>
          </p:cNvPr>
          <p:cNvSpPr txBox="1"/>
          <p:nvPr/>
        </p:nvSpPr>
        <p:spPr>
          <a:xfrm>
            <a:off x="8366200" y="3967371"/>
            <a:ext cx="9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 X 40</a:t>
            </a:r>
          </a:p>
        </p:txBody>
      </p:sp>
    </p:spTree>
    <p:extLst>
      <p:ext uri="{BB962C8B-B14F-4D97-AF65-F5344CB8AC3E}">
        <p14:creationId xmlns:p14="http://schemas.microsoft.com/office/powerpoint/2010/main" val="3297897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 sz="3600"/>
              <a:t>Speech Recognition (ASR)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53</a:t>
            </a:fld>
            <a:endParaRPr lang="en-US"/>
          </a:p>
        </p:txBody>
      </p:sp>
      <p:pic>
        <p:nvPicPr>
          <p:cNvPr id="51" name="Graphic 50" descr="Question Mark with solid fill">
            <a:extLst>
              <a:ext uri="{FF2B5EF4-FFF2-40B4-BE49-F238E27FC236}">
                <a16:creationId xmlns:a16="http://schemas.microsoft.com/office/drawing/2014/main" id="{2B5E6EF7-D11B-4C77-80C3-638D9A0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737" y="292095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5B07D-2450-4732-AE1C-FF55ED23B11D}"/>
              </a:ext>
            </a:extLst>
          </p:cNvPr>
          <p:cNvSpPr txBox="1"/>
          <p:nvPr/>
        </p:nvSpPr>
        <p:spPr>
          <a:xfrm>
            <a:off x="970493" y="3842347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ASR Framework</a:t>
            </a:r>
          </a:p>
        </p:txBody>
      </p:sp>
      <p:pic>
        <p:nvPicPr>
          <p:cNvPr id="15362" name="Picture 2" descr="Kaldi ASR">
            <a:extLst>
              <a:ext uri="{FF2B5EF4-FFF2-40B4-BE49-F238E27FC236}">
                <a16:creationId xmlns:a16="http://schemas.microsoft.com/office/drawing/2014/main" id="{95292207-DA3E-4AEE-9B79-4F8AE4FA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75" y="2143641"/>
            <a:ext cx="7228522" cy="174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Skull with solid fill">
            <a:extLst>
              <a:ext uri="{FF2B5EF4-FFF2-40B4-BE49-F238E27FC236}">
                <a16:creationId xmlns:a16="http://schemas.microsoft.com/office/drawing/2014/main" id="{B657A806-B204-4653-AB2C-844319609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5819" y="3766217"/>
            <a:ext cx="1554480" cy="1554480"/>
          </a:xfrm>
          <a:prstGeom prst="rect">
            <a:avLst/>
          </a:prstGeom>
        </p:spPr>
      </p:pic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5584A656-B15D-4FF0-BAA9-3D7DD1B605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5820" y="3748088"/>
            <a:ext cx="1554479" cy="15544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4C2E6F-7A14-4C74-9186-6A240A00A2CC}"/>
              </a:ext>
            </a:extLst>
          </p:cNvPr>
          <p:cNvSpPr txBox="1"/>
          <p:nvPr/>
        </p:nvSpPr>
        <p:spPr>
          <a:xfrm>
            <a:off x="4950829" y="5292258"/>
            <a:ext cx="96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HMM</a:t>
            </a: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523266D3-BE6F-4A8A-B4FB-BF441D39356E}"/>
              </a:ext>
            </a:extLst>
          </p:cNvPr>
          <p:cNvSpPr/>
          <p:nvPr/>
        </p:nvSpPr>
        <p:spPr>
          <a:xfrm>
            <a:off x="6299933" y="4133376"/>
            <a:ext cx="1399221" cy="9689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CNN</a:t>
            </a:r>
          </a:p>
          <a:p>
            <a:pPr algn="ctr"/>
            <a:r>
              <a:rPr lang="en-US"/>
              <a:t>RNN</a:t>
            </a:r>
          </a:p>
          <a:p>
            <a:pPr algn="ctr"/>
            <a:r>
              <a:rPr lang="en-US"/>
              <a:t>FC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56B26C9-5BBC-489E-963D-FB99E10E8ABC}"/>
              </a:ext>
            </a:extLst>
          </p:cNvPr>
          <p:cNvSpPr/>
          <p:nvPr/>
        </p:nvSpPr>
        <p:spPr>
          <a:xfrm>
            <a:off x="7910989" y="4133375"/>
            <a:ext cx="1399221" cy="9689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MFCC</a:t>
            </a:r>
          </a:p>
        </p:txBody>
      </p:sp>
    </p:spTree>
    <p:extLst>
      <p:ext uri="{BB962C8B-B14F-4D97-AF65-F5344CB8AC3E}">
        <p14:creationId xmlns:p14="http://schemas.microsoft.com/office/powerpoint/2010/main" val="258709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Thank You Images, Stock Photos &amp;amp; Vectors | Shutterstock">
            <a:extLst>
              <a:ext uri="{FF2B5EF4-FFF2-40B4-BE49-F238E27FC236}">
                <a16:creationId xmlns:a16="http://schemas.microsoft.com/office/drawing/2014/main" id="{3D6F84B8-6CFF-458A-911B-C80E578D1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 bwMode="auto">
          <a:xfrm>
            <a:off x="1392208" y="1410158"/>
            <a:ext cx="9407583" cy="355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1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Sequential Tasks</a:t>
            </a:r>
            <a:br>
              <a:rPr lang="en-US"/>
            </a:br>
            <a:r>
              <a:rPr lang="en-US" sz="4000"/>
              <a:t>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7C9B2-EAEF-49F5-B5BB-AF66BE5321D4}"/>
              </a:ext>
            </a:extLst>
          </p:cNvPr>
          <p:cNvSpPr txBox="1"/>
          <p:nvPr/>
        </p:nvSpPr>
        <p:spPr>
          <a:xfrm>
            <a:off x="1921764" y="1624220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5AC3F-6AFE-467C-9D67-564A761E1B8A}"/>
              </a:ext>
            </a:extLst>
          </p:cNvPr>
          <p:cNvSpPr txBox="1"/>
          <p:nvPr/>
        </p:nvSpPr>
        <p:spPr>
          <a:xfrm>
            <a:off x="5823584" y="1587555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BC4EA-513F-48A2-A987-B7E3C0FC3B34}"/>
              </a:ext>
            </a:extLst>
          </p:cNvPr>
          <p:cNvSpPr txBox="1"/>
          <p:nvPr/>
        </p:nvSpPr>
        <p:spPr>
          <a:xfrm>
            <a:off x="8974836" y="1573878"/>
            <a:ext cx="151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pic>
        <p:nvPicPr>
          <p:cNvPr id="22" name="Picture 6" descr="Introduction to Video Classification and Human Activity Recognition">
            <a:extLst>
              <a:ext uri="{FF2B5EF4-FFF2-40B4-BE49-F238E27FC236}">
                <a16:creationId xmlns:a16="http://schemas.microsoft.com/office/drawing/2014/main" id="{7BDCEB48-A54D-48FA-81CE-B0B8AF3FB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7317" r="3579" b="41789"/>
          <a:stretch/>
        </p:blipFill>
        <p:spPr bwMode="auto">
          <a:xfrm>
            <a:off x="673608" y="2276073"/>
            <a:ext cx="4014216" cy="16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61C27B-7007-4A25-8C8F-A46CA812A100}"/>
              </a:ext>
            </a:extLst>
          </p:cNvPr>
          <p:cNvSpPr txBox="1"/>
          <p:nvPr/>
        </p:nvSpPr>
        <p:spPr>
          <a:xfrm>
            <a:off x="5448298" y="2949200"/>
            <a:ext cx="22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Activity Classification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E4BA9-7C91-49C7-BE09-36C6CD4EE464}"/>
              </a:ext>
            </a:extLst>
          </p:cNvPr>
          <p:cNvSpPr txBox="1"/>
          <p:nvPr/>
        </p:nvSpPr>
        <p:spPr>
          <a:xfrm>
            <a:off x="8599550" y="2956984"/>
            <a:ext cx="22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Running</a:t>
            </a:r>
          </a:p>
        </p:txBody>
      </p:sp>
      <p:pic>
        <p:nvPicPr>
          <p:cNvPr id="2050" name="Picture 2" descr="Figure 1 from Multimodal Sentiment Analysis of Spanish Online Videos |  Semantic Scholar">
            <a:extLst>
              <a:ext uri="{FF2B5EF4-FFF2-40B4-BE49-F238E27FC236}">
                <a16:creationId xmlns:a16="http://schemas.microsoft.com/office/drawing/2014/main" id="{10497E41-D9D0-4AA5-83A5-AA70C5E37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9" t="29333" r="24990" b="53467"/>
          <a:stretch/>
        </p:blipFill>
        <p:spPr bwMode="auto">
          <a:xfrm>
            <a:off x="1068324" y="4544587"/>
            <a:ext cx="3224784" cy="11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B9F613-0EA0-4AFF-B014-DCC105323291}"/>
              </a:ext>
            </a:extLst>
          </p:cNvPr>
          <p:cNvSpPr txBox="1"/>
          <p:nvPr/>
        </p:nvSpPr>
        <p:spPr>
          <a:xfrm>
            <a:off x="5448297" y="4997132"/>
            <a:ext cx="22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Sentiment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450F25-4565-4A7D-A0CB-C1A7E7BCFA9D}"/>
              </a:ext>
            </a:extLst>
          </p:cNvPr>
          <p:cNvSpPr txBox="1"/>
          <p:nvPr/>
        </p:nvSpPr>
        <p:spPr>
          <a:xfrm>
            <a:off x="8610600" y="4997132"/>
            <a:ext cx="22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3163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About Fully Connected?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343A496E-4C67-4229-9C8D-E0E754B01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1471970" y="3203164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4. Fully Connected Deep Networks - TensorFlow for Deep Learning [Book]">
            <a:extLst>
              <a:ext uri="{FF2B5EF4-FFF2-40B4-BE49-F238E27FC236}">
                <a16:creationId xmlns:a16="http://schemas.microsoft.com/office/drawing/2014/main" id="{0C18EEC9-6737-4CF1-8CFC-AD4A703F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07" y="2604175"/>
            <a:ext cx="2147529" cy="2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CF5B9-F4A7-474B-BC72-0E1D3458BBA5}"/>
              </a:ext>
            </a:extLst>
          </p:cNvPr>
          <p:cNvSpPr txBox="1"/>
          <p:nvPr/>
        </p:nvSpPr>
        <p:spPr>
          <a:xfrm>
            <a:off x="2429042" y="430832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100K Samples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14666-96D3-4285-9840-C46D0D17CDB6}"/>
              </a:ext>
            </a:extLst>
          </p:cNvPr>
          <p:cNvSpPr txBox="1"/>
          <p:nvPr/>
        </p:nvSpPr>
        <p:spPr>
          <a:xfrm>
            <a:off x="5620724" y="4786169"/>
            <a:ext cx="77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100K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A8A2E63-C01C-4B71-BEF3-295CC1B3E97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983522" y="4492986"/>
            <a:ext cx="1637202" cy="4470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CE7255F-CA20-49A0-A741-0C0E62D5A172}"/>
              </a:ext>
            </a:extLst>
          </p:cNvPr>
          <p:cNvSpPr/>
          <p:nvPr/>
        </p:nvSpPr>
        <p:spPr>
          <a:xfrm>
            <a:off x="8533681" y="3427059"/>
            <a:ext cx="729672" cy="683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19BC6-BA7D-45E0-9F03-6198D6ABF8F9}"/>
              </a:ext>
            </a:extLst>
          </p:cNvPr>
          <p:cNvCxnSpPr>
            <a:stCxn id="24" idx="6"/>
          </p:cNvCxnSpPr>
          <p:nvPr/>
        </p:nvCxnSpPr>
        <p:spPr>
          <a:xfrm flipV="1">
            <a:off x="9263353" y="3768804"/>
            <a:ext cx="397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1892F-BA60-401E-939A-82F46FF8E6A9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>
            <a:off x="7868836" y="3684809"/>
            <a:ext cx="664845" cy="8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E3798-E61F-48BF-85A9-A70D50B0E9A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546636" y="3256721"/>
            <a:ext cx="987045" cy="5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70CB84-52E0-49CD-AAD0-E11567EA799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546636" y="3553619"/>
            <a:ext cx="987045" cy="2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072D4-05C7-48B3-B9C8-CCBE30DD1248}"/>
              </a:ext>
            </a:extLst>
          </p:cNvPr>
          <p:cNvCxnSpPr>
            <a:cxnSpLocks/>
          </p:cNvCxnSpPr>
          <p:nvPr/>
        </p:nvCxnSpPr>
        <p:spPr>
          <a:xfrm flipV="1">
            <a:off x="7546636" y="3778464"/>
            <a:ext cx="968964" cy="20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693132-44A8-450F-80A8-0AA069C0C81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546636" y="3768805"/>
            <a:ext cx="987045" cy="5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BAADDE-8348-4534-9ABB-B90A7ABD8FDD}"/>
              </a:ext>
            </a:extLst>
          </p:cNvPr>
          <p:cNvSpPr txBox="1"/>
          <p:nvPr/>
        </p:nvSpPr>
        <p:spPr>
          <a:xfrm>
            <a:off x="9657975" y="3574919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Happy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A87CC9-726C-48F5-8F7D-FB6899D87154}"/>
              </a:ext>
            </a:extLst>
          </p:cNvPr>
          <p:cNvSpPr txBox="1"/>
          <p:nvPr/>
        </p:nvSpPr>
        <p:spPr>
          <a:xfrm>
            <a:off x="5721306" y="2255258"/>
            <a:ext cx="214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Speech Classification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69361-CC1D-49BC-9BE1-C4A82A9948E4}"/>
              </a:ext>
            </a:extLst>
          </p:cNvPr>
          <p:cNvCxnSpPr>
            <a:cxnSpLocks/>
          </p:cNvCxnSpPr>
          <p:nvPr/>
        </p:nvCxnSpPr>
        <p:spPr>
          <a:xfrm>
            <a:off x="4940595" y="3816249"/>
            <a:ext cx="780713" cy="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Badge Tick1 with solid fill">
            <a:extLst>
              <a:ext uri="{FF2B5EF4-FFF2-40B4-BE49-F238E27FC236}">
                <a16:creationId xmlns:a16="http://schemas.microsoft.com/office/drawing/2014/main" id="{9BCA84B3-DA41-4775-B90A-5301FBB78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3353" y="808004"/>
            <a:ext cx="2005584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About Fully Connected?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2" descr="Beginner&amp;#39;s guide to Speech Analysis | by K V Vijay Girish | Towards Data  Science">
            <a:extLst>
              <a:ext uri="{FF2B5EF4-FFF2-40B4-BE49-F238E27FC236}">
                <a16:creationId xmlns:a16="http://schemas.microsoft.com/office/drawing/2014/main" id="{343A496E-4C67-4229-9C8D-E0E754B01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13612" r="13046" b="14268"/>
          <a:stretch/>
        </p:blipFill>
        <p:spPr bwMode="auto">
          <a:xfrm>
            <a:off x="886754" y="3145947"/>
            <a:ext cx="3468625" cy="10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4. Fully Connected Deep Networks - TensorFlow for Deep Learning [Book]">
            <a:extLst>
              <a:ext uri="{FF2B5EF4-FFF2-40B4-BE49-F238E27FC236}">
                <a16:creationId xmlns:a16="http://schemas.microsoft.com/office/drawing/2014/main" id="{0C18EEC9-6737-4CF1-8CFC-AD4A703F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40" y="2690170"/>
            <a:ext cx="2147529" cy="2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CF5B9-F4A7-474B-BC72-0E1D3458BBA5}"/>
              </a:ext>
            </a:extLst>
          </p:cNvPr>
          <p:cNvSpPr txBox="1"/>
          <p:nvPr/>
        </p:nvSpPr>
        <p:spPr>
          <a:xfrm>
            <a:off x="1843826" y="430832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100K Samples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14666-96D3-4285-9840-C46D0D17CDB6}"/>
              </a:ext>
            </a:extLst>
          </p:cNvPr>
          <p:cNvSpPr txBox="1"/>
          <p:nvPr/>
        </p:nvSpPr>
        <p:spPr>
          <a:xfrm>
            <a:off x="5099515" y="4801653"/>
            <a:ext cx="77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100K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A8A2E63-C01C-4B71-BEF3-295CC1B3E97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398306" y="4492986"/>
            <a:ext cx="1701209" cy="462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CE7255F-CA20-49A0-A741-0C0E62D5A172}"/>
              </a:ext>
            </a:extLst>
          </p:cNvPr>
          <p:cNvSpPr/>
          <p:nvPr/>
        </p:nvSpPr>
        <p:spPr>
          <a:xfrm>
            <a:off x="8289171" y="3391519"/>
            <a:ext cx="729672" cy="6834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19BC6-BA7D-45E0-9F03-6198D6ABF8F9}"/>
              </a:ext>
            </a:extLst>
          </p:cNvPr>
          <p:cNvCxnSpPr>
            <a:stCxn id="24" idx="6"/>
          </p:cNvCxnSpPr>
          <p:nvPr/>
        </p:nvCxnSpPr>
        <p:spPr>
          <a:xfrm flipV="1">
            <a:off x="9018843" y="3733264"/>
            <a:ext cx="397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1892F-BA60-401E-939A-82F46FF8E6A9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246024" y="3733265"/>
            <a:ext cx="1043147" cy="2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E3798-E61F-48BF-85A9-A70D50B0E9A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261267" y="3183562"/>
            <a:ext cx="1027904" cy="54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70CB84-52E0-49CD-AAD0-E11567EA799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246024" y="3469109"/>
            <a:ext cx="1043147" cy="2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072D4-05C7-48B3-B9C8-CCBE30DD124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294815" y="3733265"/>
            <a:ext cx="994356" cy="30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693132-44A8-450F-80A8-0AA069C0C81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256969" y="3733265"/>
            <a:ext cx="1032202" cy="6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BAADDE-8348-4534-9ABB-B90A7ABD8FDD}"/>
              </a:ext>
            </a:extLst>
          </p:cNvPr>
          <p:cNvSpPr txBox="1"/>
          <p:nvPr/>
        </p:nvSpPr>
        <p:spPr>
          <a:xfrm>
            <a:off x="9258135" y="3469109"/>
            <a:ext cx="229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 wasn't expecting that, very entertaining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A87CC9-726C-48F5-8F7D-FB6899D87154}"/>
              </a:ext>
            </a:extLst>
          </p:cNvPr>
          <p:cNvSpPr txBox="1"/>
          <p:nvPr/>
        </p:nvSpPr>
        <p:spPr>
          <a:xfrm>
            <a:off x="5136090" y="2255258"/>
            <a:ext cx="214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Speech Classification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C69361-CC1D-49BC-9BE1-C4A82A9948E4}"/>
              </a:ext>
            </a:extLst>
          </p:cNvPr>
          <p:cNvCxnSpPr>
            <a:cxnSpLocks/>
          </p:cNvCxnSpPr>
          <p:nvPr/>
        </p:nvCxnSpPr>
        <p:spPr>
          <a:xfrm>
            <a:off x="4318802" y="3770804"/>
            <a:ext cx="780713" cy="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78F433B-E035-413F-B591-A7CA5307D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3560" y="813816"/>
            <a:ext cx="1939652" cy="19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9DDC-3C21-4CAF-B522-85097D5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Sequence Models</a:t>
            </a:r>
            <a:br>
              <a:rPr lang="en-US"/>
            </a:br>
            <a:r>
              <a:rPr lang="en-US"/>
              <a:t>Notation</a:t>
            </a:r>
            <a:endParaRPr lang="en-US" sz="4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152C-9716-4CB7-B1BF-87229E2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8B53-87D6-4491-8FAF-F633783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D104-7E7B-491F-8158-6124AD55AFA6}" type="slidenum">
              <a:rPr lang="en-US" smtClean="0"/>
              <a:t>9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A87CC9-726C-48F5-8F7D-FB6899D87154}"/>
              </a:ext>
            </a:extLst>
          </p:cNvPr>
          <p:cNvSpPr txBox="1"/>
          <p:nvPr/>
        </p:nvSpPr>
        <p:spPr>
          <a:xfrm>
            <a:off x="2858314" y="2333265"/>
            <a:ext cx="894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I      wasn’t     expecting     that     very     entertaining   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DEF169-148D-46C7-923C-17B4A3782A3A}"/>
                  </a:ext>
                </a:extLst>
              </p:cNvPr>
              <p:cNvSpPr txBox="1"/>
              <p:nvPr/>
            </p:nvSpPr>
            <p:spPr>
              <a:xfrm>
                <a:off x="2858314" y="3274751"/>
                <a:ext cx="567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DEF169-148D-46C7-923C-17B4A378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14" y="3274751"/>
                <a:ext cx="567207" cy="276999"/>
              </a:xfrm>
              <a:prstGeom prst="rect">
                <a:avLst/>
              </a:prstGeom>
              <a:blipFill>
                <a:blip r:embed="rId2"/>
                <a:stretch>
                  <a:fillRect l="-9677" t="-4348" r="-430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9DBE13-DC2C-4EE3-9A8C-5D6EF8E79759}"/>
                  </a:ext>
                </a:extLst>
              </p:cNvPr>
              <p:cNvSpPr txBox="1"/>
              <p:nvPr/>
            </p:nvSpPr>
            <p:spPr>
              <a:xfrm>
                <a:off x="4025627" y="3271578"/>
                <a:ext cx="567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9DBE13-DC2C-4EE3-9A8C-5D6EF8E7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27" y="3271578"/>
                <a:ext cx="567207" cy="276999"/>
              </a:xfrm>
              <a:prstGeom prst="rect">
                <a:avLst/>
              </a:prstGeom>
              <a:blipFill>
                <a:blip r:embed="rId3"/>
                <a:stretch>
                  <a:fillRect l="-8602" t="-4444" r="-43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D62137-CE6D-4775-B5D3-968B9ED6DE4C}"/>
                  </a:ext>
                </a:extLst>
              </p:cNvPr>
              <p:cNvSpPr txBox="1"/>
              <p:nvPr/>
            </p:nvSpPr>
            <p:spPr>
              <a:xfrm>
                <a:off x="5630080" y="3271578"/>
                <a:ext cx="567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D62137-CE6D-4775-B5D3-968B9ED6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080" y="3271578"/>
                <a:ext cx="567207" cy="276999"/>
              </a:xfrm>
              <a:prstGeom prst="rect">
                <a:avLst/>
              </a:prstGeom>
              <a:blipFill>
                <a:blip r:embed="rId4"/>
                <a:stretch>
                  <a:fillRect l="-9677" t="-4444" r="-43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309C07-4714-4F02-BFB9-E602ACDAAD75}"/>
                  </a:ext>
                </a:extLst>
              </p:cNvPr>
              <p:cNvSpPr txBox="1"/>
              <p:nvPr/>
            </p:nvSpPr>
            <p:spPr>
              <a:xfrm>
                <a:off x="7032412" y="3271578"/>
                <a:ext cx="567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309C07-4714-4F02-BFB9-E602ACDA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12" y="3271578"/>
                <a:ext cx="567207" cy="276999"/>
              </a:xfrm>
              <a:prstGeom prst="rect">
                <a:avLst/>
              </a:prstGeom>
              <a:blipFill>
                <a:blip r:embed="rId5"/>
                <a:stretch>
                  <a:fillRect l="-9677" t="-4444" r="-43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AF1984-CDFD-40E0-8D1B-7738DB4A7782}"/>
                  </a:ext>
                </a:extLst>
              </p:cNvPr>
              <p:cNvSpPr txBox="1"/>
              <p:nvPr/>
            </p:nvSpPr>
            <p:spPr>
              <a:xfrm>
                <a:off x="8058942" y="3271578"/>
                <a:ext cx="56720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AF1984-CDFD-40E0-8D1B-7738DB4A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42" y="3271578"/>
                <a:ext cx="567207" cy="280077"/>
              </a:xfrm>
              <a:prstGeom prst="rect">
                <a:avLst/>
              </a:prstGeom>
              <a:blipFill>
                <a:blip r:embed="rId6"/>
                <a:stretch>
                  <a:fillRect l="-8602" t="-6522" r="-430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75419D-E9A0-4147-8F4B-DA7D48FA800A}"/>
                  </a:ext>
                </a:extLst>
              </p:cNvPr>
              <p:cNvSpPr txBox="1"/>
              <p:nvPr/>
            </p:nvSpPr>
            <p:spPr>
              <a:xfrm>
                <a:off x="9569159" y="3274749"/>
                <a:ext cx="567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&lt;6&gt;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75419D-E9A0-4147-8F4B-DA7D48FA8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159" y="3274749"/>
                <a:ext cx="567207" cy="276999"/>
              </a:xfrm>
              <a:prstGeom prst="rect">
                <a:avLst/>
              </a:prstGeom>
              <a:blipFill>
                <a:blip r:embed="rId7"/>
                <a:stretch>
                  <a:fillRect l="-9677" t="-4348" r="-430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B23730-2728-476B-B620-83CCACFDE9EF}"/>
              </a:ext>
            </a:extLst>
          </p:cNvPr>
          <p:cNvSpPr txBox="1"/>
          <p:nvPr/>
        </p:nvSpPr>
        <p:spPr>
          <a:xfrm>
            <a:off x="404921" y="2738100"/>
            <a:ext cx="19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 Vectors </a:t>
            </a:r>
            <a:r>
              <a:rPr lang="en-US" sz="2000" b="1"/>
              <a:t>X</a:t>
            </a:r>
          </a:p>
          <a:p>
            <a:pPr algn="ctr"/>
            <a:r>
              <a:rPr lang="en-US"/>
              <a:t>Sequence Length </a:t>
            </a:r>
            <a:r>
              <a:rPr lang="en-US" sz="2000" b="1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62D23C-57CE-4657-B47F-A634204F21EC}"/>
                  </a:ext>
                </a:extLst>
              </p:cNvPr>
              <p:cNvSpPr txBox="1"/>
              <p:nvPr/>
            </p:nvSpPr>
            <p:spPr>
              <a:xfrm>
                <a:off x="11065727" y="3247804"/>
                <a:ext cx="567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62D23C-57CE-4657-B47F-A634204F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727" y="3247804"/>
                <a:ext cx="567207" cy="276999"/>
              </a:xfrm>
              <a:prstGeom prst="rect">
                <a:avLst/>
              </a:prstGeom>
              <a:blipFill>
                <a:blip r:embed="rId8"/>
                <a:stretch>
                  <a:fillRect l="-7527" t="-2222" r="-215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38F4CA3-CC83-442A-8185-ED7AC772B9DD}"/>
              </a:ext>
            </a:extLst>
          </p:cNvPr>
          <p:cNvSpPr txBox="1"/>
          <p:nvPr/>
        </p:nvSpPr>
        <p:spPr>
          <a:xfrm>
            <a:off x="2860975" y="5067441"/>
            <a:ext cx="781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/>
              <a:t>لم أكن أتوقع ذلك إنه ممتع للغاية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B120E-011B-43BA-BB39-D6DE2DF5B2FE}"/>
                  </a:ext>
                </a:extLst>
              </p:cNvPr>
              <p:cNvSpPr txBox="1"/>
              <p:nvPr/>
            </p:nvSpPr>
            <p:spPr>
              <a:xfrm>
                <a:off x="8884609" y="4626266"/>
                <a:ext cx="54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B120E-011B-43BA-BB39-D6DE2DF5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609" y="4626266"/>
                <a:ext cx="548227" cy="276999"/>
              </a:xfrm>
              <a:prstGeom prst="rect">
                <a:avLst/>
              </a:prstGeom>
              <a:blipFill>
                <a:blip r:embed="rId9"/>
                <a:stretch>
                  <a:fillRect l="-10000" t="-4444" r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8F841A-6C66-4AE5-97C0-D7F1FC9B63D7}"/>
                  </a:ext>
                </a:extLst>
              </p:cNvPr>
              <p:cNvSpPr txBox="1"/>
              <p:nvPr/>
            </p:nvSpPr>
            <p:spPr>
              <a:xfrm>
                <a:off x="8293634" y="4626267"/>
                <a:ext cx="54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8F841A-6C66-4AE5-97C0-D7F1FC9B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34" y="4626267"/>
                <a:ext cx="548227" cy="276999"/>
              </a:xfrm>
              <a:prstGeom prst="rect">
                <a:avLst/>
              </a:prstGeom>
              <a:blipFill>
                <a:blip r:embed="rId10"/>
                <a:stretch>
                  <a:fillRect l="-10112" t="-4444" r="-56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A186D3-D44C-454E-A758-ABD3DA3F7AE9}"/>
                  </a:ext>
                </a:extLst>
              </p:cNvPr>
              <p:cNvSpPr txBox="1"/>
              <p:nvPr/>
            </p:nvSpPr>
            <p:spPr>
              <a:xfrm>
                <a:off x="7532408" y="4626267"/>
                <a:ext cx="54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A186D3-D44C-454E-A758-ABD3DA3F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08" y="4626267"/>
                <a:ext cx="548227" cy="276999"/>
              </a:xfrm>
              <a:prstGeom prst="rect">
                <a:avLst/>
              </a:prstGeom>
              <a:blipFill>
                <a:blip r:embed="rId11"/>
                <a:stretch>
                  <a:fillRect l="-10000" t="-4444" r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1F721A-A06A-4EDD-A2BF-6B16A09F73D2}"/>
                  </a:ext>
                </a:extLst>
              </p:cNvPr>
              <p:cNvSpPr txBox="1"/>
              <p:nvPr/>
            </p:nvSpPr>
            <p:spPr>
              <a:xfrm>
                <a:off x="6851807" y="4626265"/>
                <a:ext cx="54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1F721A-A06A-4EDD-A2BF-6B16A09F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07" y="4626265"/>
                <a:ext cx="548227" cy="276999"/>
              </a:xfrm>
              <a:prstGeom prst="rect">
                <a:avLst/>
              </a:prstGeom>
              <a:blipFill>
                <a:blip r:embed="rId12"/>
                <a:stretch>
                  <a:fillRect l="-10000" t="-4444" r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0CB120-3878-4B61-B9DF-25B6E50113BE}"/>
                  </a:ext>
                </a:extLst>
              </p:cNvPr>
              <p:cNvSpPr txBox="1"/>
              <p:nvPr/>
            </p:nvSpPr>
            <p:spPr>
              <a:xfrm>
                <a:off x="6171206" y="4626265"/>
                <a:ext cx="54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0CB120-3878-4B61-B9DF-25B6E501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6" y="4626265"/>
                <a:ext cx="548227" cy="276999"/>
              </a:xfrm>
              <a:prstGeom prst="rect">
                <a:avLst/>
              </a:prstGeom>
              <a:blipFill>
                <a:blip r:embed="rId12"/>
                <a:stretch>
                  <a:fillRect l="-10000" t="-4444" r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D7C825-7C5C-401E-A704-A9B19A342333}"/>
                  </a:ext>
                </a:extLst>
              </p:cNvPr>
              <p:cNvSpPr txBox="1"/>
              <p:nvPr/>
            </p:nvSpPr>
            <p:spPr>
              <a:xfrm>
                <a:off x="5539459" y="4653479"/>
                <a:ext cx="488274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D7C825-7C5C-401E-A704-A9B19A34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59" y="4653479"/>
                <a:ext cx="488274" cy="280077"/>
              </a:xfrm>
              <a:prstGeom prst="rect">
                <a:avLst/>
              </a:prstGeom>
              <a:blipFill>
                <a:blip r:embed="rId13"/>
                <a:stretch>
                  <a:fillRect l="-17500" t="-4348" r="-1125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C22BDE-8DBC-410C-9F55-A8347255392F}"/>
                  </a:ext>
                </a:extLst>
              </p:cNvPr>
              <p:cNvSpPr txBox="1"/>
              <p:nvPr/>
            </p:nvSpPr>
            <p:spPr>
              <a:xfrm>
                <a:off x="4666531" y="4659123"/>
                <a:ext cx="528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C22BDE-8DBC-410C-9F55-A8347255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31" y="4659123"/>
                <a:ext cx="528670" cy="276999"/>
              </a:xfrm>
              <a:prstGeom prst="rect">
                <a:avLst/>
              </a:prstGeom>
              <a:blipFill>
                <a:blip r:embed="rId14"/>
                <a:stretch>
                  <a:fillRect l="-10465" r="-46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BD91325-53CC-4264-B1C1-7E0E72ECBD85}"/>
              </a:ext>
            </a:extLst>
          </p:cNvPr>
          <p:cNvSpPr txBox="1"/>
          <p:nvPr/>
        </p:nvSpPr>
        <p:spPr>
          <a:xfrm>
            <a:off x="404921" y="4903266"/>
            <a:ext cx="19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Target </a:t>
            </a:r>
            <a:r>
              <a:rPr lang="en-US" sz="2000" b="1"/>
              <a:t>Y</a:t>
            </a:r>
          </a:p>
          <a:p>
            <a:pPr algn="ctr"/>
            <a:r>
              <a:rPr lang="en-US"/>
              <a:t>Sequence Length </a:t>
            </a:r>
            <a:r>
              <a:rPr lang="en-US" sz="2000" b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1328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Sequence Models</vt:lpstr>
      <vt:lpstr>Content</vt:lpstr>
      <vt:lpstr>Sequential Data</vt:lpstr>
      <vt:lpstr>Sequential Tasks Audio/Speech</vt:lpstr>
      <vt:lpstr>Sequential Tasks Text</vt:lpstr>
      <vt:lpstr>Sequential Tasks Video</vt:lpstr>
      <vt:lpstr>How About Fully Connected?</vt:lpstr>
      <vt:lpstr>How About Fully Connected?</vt:lpstr>
      <vt:lpstr>Sequence Models Notation</vt:lpstr>
      <vt:lpstr>Sequence Models RNN</vt:lpstr>
      <vt:lpstr>Sequence Models RNN</vt:lpstr>
      <vt:lpstr>Sequence Models RNN Types</vt:lpstr>
      <vt:lpstr>Sequence Models RNN Types</vt:lpstr>
      <vt:lpstr>Sequence Models RNN Types</vt:lpstr>
      <vt:lpstr>Sequence Models Long Sequence</vt:lpstr>
      <vt:lpstr>Sequence Models Gated Recurrent Unit (GRU)</vt:lpstr>
      <vt:lpstr>Sequence Models Full(GRU) </vt:lpstr>
      <vt:lpstr>Sequence Models Long Short-Term Memory (LSTM)</vt:lpstr>
      <vt:lpstr>Sequence Models Bidirectional RNN (BRNN)</vt:lpstr>
      <vt:lpstr>Sequence Models Deep RNN</vt:lpstr>
      <vt:lpstr>Sequence Models Sequence to Sequence Model</vt:lpstr>
      <vt:lpstr>Sequence Models Sequence to Sequence Model</vt:lpstr>
      <vt:lpstr>Sequence Models Attention</vt:lpstr>
      <vt:lpstr>Sequence Models Attention</vt:lpstr>
      <vt:lpstr>Sequence Models Attention</vt:lpstr>
      <vt:lpstr>Sequence Models Text Examples</vt:lpstr>
      <vt:lpstr>Sequence Models Text Examples</vt:lpstr>
      <vt:lpstr>Sequence Models Text Examples</vt:lpstr>
      <vt:lpstr>Sequence Models Word Representation</vt:lpstr>
      <vt:lpstr>Sequence Models Word Representation</vt:lpstr>
      <vt:lpstr>Sequence Models Word Representation</vt:lpstr>
      <vt:lpstr>Sequence Models Word Representation</vt:lpstr>
      <vt:lpstr>Sequence Models Word Representation</vt:lpstr>
      <vt:lpstr>Sequence Models Word Representation</vt:lpstr>
      <vt:lpstr>Sequence Models Word Representation</vt:lpstr>
      <vt:lpstr>Sequence Models Word Representation</vt:lpstr>
      <vt:lpstr>Sequence Models Text Examples</vt:lpstr>
      <vt:lpstr>Sequence Models Text Examples</vt:lpstr>
      <vt:lpstr>Sequence Models Text Examples</vt:lpstr>
      <vt:lpstr>Sequence Models Text Examples</vt:lpstr>
      <vt:lpstr>Sequence Models Text Examples</vt:lpstr>
      <vt:lpstr>Sequence Models Speech Example</vt:lpstr>
      <vt:lpstr>Sequence Models Speech Example</vt:lpstr>
      <vt:lpstr>Sequence Models Speech Example</vt:lpstr>
      <vt:lpstr>Sequence Models Speech Example</vt:lpstr>
      <vt:lpstr>Sequence Models Speech Example</vt:lpstr>
      <vt:lpstr>Sequence Models Speech Recognition (ASR)</vt:lpstr>
      <vt:lpstr>Sequence Models Speech Recognition (ASR)</vt:lpstr>
      <vt:lpstr>Sequence Models Speech Recognition (ASR)</vt:lpstr>
      <vt:lpstr>Sequence Models Speech Recognition (ASR)</vt:lpstr>
      <vt:lpstr>Sequence Models Speech Recognition (ASR)</vt:lpstr>
      <vt:lpstr>Sequence Models Speech Recognition (ASR)</vt:lpstr>
      <vt:lpstr>Sequence Models Speech Recognition (ASR)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creator>salah ashraf</dc:creator>
  <cp:revision>1</cp:revision>
  <dcterms:created xsi:type="dcterms:W3CDTF">2021-10-01T13:26:00Z</dcterms:created>
  <dcterms:modified xsi:type="dcterms:W3CDTF">2021-10-23T13:42:57Z</dcterms:modified>
</cp:coreProperties>
</file>