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5"/>
  </p:notesMasterIdLst>
  <p:handoutMasterIdLst>
    <p:handoutMasterId r:id="rId46"/>
  </p:handoutMasterIdLst>
  <p:sldIdLst>
    <p:sldId id="439" r:id="rId2"/>
    <p:sldId id="403" r:id="rId3"/>
    <p:sldId id="448" r:id="rId4"/>
    <p:sldId id="507" r:id="rId5"/>
    <p:sldId id="413" r:id="rId6"/>
    <p:sldId id="510" r:id="rId7"/>
    <p:sldId id="511" r:id="rId8"/>
    <p:sldId id="512" r:id="rId9"/>
    <p:sldId id="513" r:id="rId10"/>
    <p:sldId id="509" r:id="rId11"/>
    <p:sldId id="514" r:id="rId12"/>
    <p:sldId id="406" r:id="rId13"/>
    <p:sldId id="515" r:id="rId14"/>
    <p:sldId id="516" r:id="rId15"/>
    <p:sldId id="517" r:id="rId16"/>
    <p:sldId id="518" r:id="rId17"/>
    <p:sldId id="519" r:id="rId18"/>
    <p:sldId id="520" r:id="rId19"/>
    <p:sldId id="521" r:id="rId20"/>
    <p:sldId id="483" r:id="rId21"/>
    <p:sldId id="522" r:id="rId22"/>
    <p:sldId id="523" r:id="rId23"/>
    <p:sldId id="524" r:id="rId24"/>
    <p:sldId id="525" r:id="rId25"/>
    <p:sldId id="408" r:id="rId26"/>
    <p:sldId id="526" r:id="rId27"/>
    <p:sldId id="529" r:id="rId28"/>
    <p:sldId id="530" r:id="rId29"/>
    <p:sldId id="527" r:id="rId30"/>
    <p:sldId id="528" r:id="rId31"/>
    <p:sldId id="531" r:id="rId32"/>
    <p:sldId id="409" r:id="rId33"/>
    <p:sldId id="532" r:id="rId34"/>
    <p:sldId id="535" r:id="rId35"/>
    <p:sldId id="533" r:id="rId36"/>
    <p:sldId id="534" r:id="rId37"/>
    <p:sldId id="536" r:id="rId38"/>
    <p:sldId id="537" r:id="rId39"/>
    <p:sldId id="538" r:id="rId40"/>
    <p:sldId id="539" r:id="rId41"/>
    <p:sldId id="542" r:id="rId42"/>
    <p:sldId id="540" r:id="rId43"/>
    <p:sldId id="541" r:id="rId44"/>
  </p:sldIdLst>
  <p:sldSz cx="9144000" cy="6858000" type="letter"/>
  <p:notesSz cx="6858000" cy="9144000"/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7228"/>
    <a:srgbClr val="6E792B"/>
    <a:srgbClr val="76822E"/>
    <a:srgbClr val="4F571F"/>
    <a:srgbClr val="6F6A07"/>
    <a:srgbClr val="827C08"/>
    <a:srgbClr val="8000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024" autoAdjust="0"/>
  </p:normalViewPr>
  <p:slideViewPr>
    <p:cSldViewPr snapToObjects="1">
      <p:cViewPr varScale="1">
        <p:scale>
          <a:sx n="60" d="100"/>
          <a:sy n="60" d="100"/>
        </p:scale>
        <p:origin x="1686" y="72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706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customXml" Target="../customXml/item3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customXml" Target="../customXml/item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1271EECE-31E1-4A23-8A4F-3405257CBF2E}" type="slidenum">
              <a:rPr lang="en-CA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1447775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436D5273-BB71-4B6D-8615-6E06E0D77921}" type="slidenum">
              <a:rPr lang="en-CA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4251425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B0FA63F-A25E-4E74-93ED-DD064C27B66C}" type="slidenum">
              <a:rPr lang="en-CA" altLang="en-US" sz="1200" smtClean="0">
                <a:latin typeface="Tahoma" panose="020B0604030504040204" pitchFamily="34" charset="0"/>
              </a:rPr>
              <a:pPr/>
              <a:t>1</a:t>
            </a:fld>
            <a:endParaRPr lang="en-CA" altLang="en-US" sz="1200" dirty="0">
              <a:latin typeface="Tahoma" panose="020B0604030504040204" pitchFamily="34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6D5273-BB71-4B6D-8615-6E06E0D77921}" type="slidenum">
              <a:rPr lang="en-CA" altLang="en-US" smtClean="0"/>
              <a:pPr>
                <a:defRPr/>
              </a:pPr>
              <a:t>7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323668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u="none" strike="noStrike" kern="1200" baseline="0" dirty="0" err="1">
                <a:solidFill>
                  <a:schemeClr val="tx1"/>
                </a:solidFill>
                <a:latin typeface="Arial" charset="0"/>
                <a:ea typeface="MS PGothic" panose="020B0600070205080204" pitchFamily="34" charset="-128"/>
                <a:cs typeface="MS PGothic" charset="0"/>
              </a:rPr>
              <a:t>Hbase</a:t>
            </a:r>
            <a:r>
              <a:rPr lang="en-US" sz="1800" b="0" i="0" u="none" strike="noStrike" kern="1200" baseline="0" dirty="0">
                <a:solidFill>
                  <a:schemeClr val="tx1"/>
                </a:solidFill>
                <a:latin typeface="Arial" charset="0"/>
                <a:ea typeface="MS PGothic" panose="020B0600070205080204" pitchFamily="34" charset="-128"/>
                <a:cs typeface="MS PGothic" charset="0"/>
              </a:rPr>
              <a:t> uses the </a:t>
            </a:r>
            <a:r>
              <a:rPr lang="en-US" sz="1800" b="1" i="0" u="none" strike="noStrike" kern="1200" baseline="0" dirty="0">
                <a:solidFill>
                  <a:schemeClr val="tx1"/>
                </a:solidFill>
                <a:latin typeface="Arial" charset="0"/>
                <a:ea typeface="MS PGothic" panose="020B0600070205080204" pitchFamily="34" charset="-128"/>
                <a:cs typeface="MS PGothic" charset="0"/>
              </a:rPr>
              <a:t>Apache Zookeeper </a:t>
            </a:r>
            <a:r>
              <a:rPr lang="en-US" sz="1800" b="0" i="0" u="none" strike="noStrike" kern="1200" baseline="0" dirty="0">
                <a:solidFill>
                  <a:schemeClr val="tx1"/>
                </a:solidFill>
                <a:latin typeface="Arial" charset="0"/>
                <a:ea typeface="MS PGothic" panose="020B0600070205080204" pitchFamily="34" charset="-128"/>
                <a:cs typeface="MS PGothic" charset="0"/>
              </a:rPr>
              <a:t>open source system for services related to managing</a:t>
            </a:r>
          </a:p>
          <a:p>
            <a:r>
              <a:rPr lang="en-US" sz="1800" b="0" i="0" u="none" strike="noStrike" kern="1200" baseline="0" dirty="0">
                <a:solidFill>
                  <a:schemeClr val="tx1"/>
                </a:solidFill>
                <a:latin typeface="Arial" charset="0"/>
                <a:ea typeface="MS PGothic" panose="020B0600070205080204" pitchFamily="34" charset="-128"/>
                <a:cs typeface="MS PGothic" charset="0"/>
              </a:rPr>
              <a:t>the naming, distribution, and synchronization of the </a:t>
            </a:r>
            <a:r>
              <a:rPr lang="en-US" sz="1800" b="0" i="0" u="none" strike="noStrike" kern="1200" baseline="0" dirty="0" err="1">
                <a:solidFill>
                  <a:schemeClr val="tx1"/>
                </a:solidFill>
                <a:latin typeface="Arial" charset="0"/>
                <a:ea typeface="MS PGothic" panose="020B0600070205080204" pitchFamily="34" charset="-128"/>
                <a:cs typeface="MS PGothic" charset="0"/>
              </a:rPr>
              <a:t>Hbase</a:t>
            </a:r>
            <a:r>
              <a:rPr lang="en-US" sz="1800" b="0" i="0" u="none" strike="noStrike" kern="1200" baseline="0" dirty="0">
                <a:solidFill>
                  <a:schemeClr val="tx1"/>
                </a:solidFill>
                <a:latin typeface="Arial" charset="0"/>
                <a:ea typeface="MS PGothic" panose="020B0600070205080204" pitchFamily="34" charset="-128"/>
                <a:cs typeface="MS PGothic" charset="0"/>
              </a:rPr>
              <a:t> data on the distributed</a:t>
            </a:r>
          </a:p>
          <a:p>
            <a:r>
              <a:rPr lang="en-US" sz="1800" b="0" i="0" u="none" strike="noStrike" kern="1200" baseline="0" dirty="0" err="1">
                <a:solidFill>
                  <a:schemeClr val="tx1"/>
                </a:solidFill>
                <a:latin typeface="Arial" charset="0"/>
                <a:ea typeface="MS PGothic" panose="020B0600070205080204" pitchFamily="34" charset="-128"/>
                <a:cs typeface="MS PGothic" charset="0"/>
              </a:rPr>
              <a:t>Hbase</a:t>
            </a:r>
            <a:r>
              <a:rPr lang="en-US" sz="1800" b="0" i="0" u="none" strike="noStrike" kern="1200" baseline="0" dirty="0">
                <a:solidFill>
                  <a:schemeClr val="tx1"/>
                </a:solidFill>
                <a:latin typeface="Arial" charset="0"/>
                <a:ea typeface="MS PGothic" panose="020B0600070205080204" pitchFamily="34" charset="-128"/>
                <a:cs typeface="MS PGothic" charset="0"/>
              </a:rPr>
              <a:t> server nodes, as well as for coordination and replication services.</a:t>
            </a:r>
          </a:p>
          <a:p>
            <a:r>
              <a:rPr lang="en-US" sz="1800" b="0" i="0" u="none" strike="noStrike" kern="1200" baseline="0" dirty="0" err="1">
                <a:solidFill>
                  <a:schemeClr val="tx1"/>
                </a:solidFill>
                <a:latin typeface="Arial" charset="0"/>
                <a:ea typeface="MS PGothic" panose="020B0600070205080204" pitchFamily="34" charset="-128"/>
                <a:cs typeface="MS PGothic" charset="0"/>
              </a:rPr>
              <a:t>Hbase</a:t>
            </a:r>
            <a:r>
              <a:rPr lang="en-US" sz="1800" b="0" i="0" u="none" strike="noStrike" kern="1200" baseline="0" dirty="0">
                <a:solidFill>
                  <a:schemeClr val="tx1"/>
                </a:solidFill>
                <a:latin typeface="Arial" charset="0"/>
                <a:ea typeface="MS PGothic" panose="020B0600070205080204" pitchFamily="34" charset="-128"/>
                <a:cs typeface="MS PGothic" charset="0"/>
              </a:rPr>
              <a:t> also uses Apache HDFS (Hadoop Distributed File System) for distributed</a:t>
            </a:r>
          </a:p>
          <a:p>
            <a:r>
              <a:rPr lang="en-US" sz="1800" b="0" i="0" u="none" strike="noStrike" kern="1200" baseline="0" dirty="0">
                <a:solidFill>
                  <a:schemeClr val="tx1"/>
                </a:solidFill>
                <a:latin typeface="Arial" charset="0"/>
                <a:ea typeface="MS PGothic" panose="020B0600070205080204" pitchFamily="34" charset="-128"/>
                <a:cs typeface="MS PGothic" charset="0"/>
              </a:rPr>
              <a:t>file services. So </a:t>
            </a:r>
            <a:r>
              <a:rPr lang="en-US" sz="1800" b="0" i="0" u="none" strike="noStrike" kern="1200" baseline="0" dirty="0" err="1">
                <a:solidFill>
                  <a:schemeClr val="tx1"/>
                </a:solidFill>
                <a:latin typeface="Arial" charset="0"/>
                <a:ea typeface="MS PGothic" panose="020B0600070205080204" pitchFamily="34" charset="-128"/>
                <a:cs typeface="MS PGothic" charset="0"/>
              </a:rPr>
              <a:t>Hbase</a:t>
            </a:r>
            <a:r>
              <a:rPr lang="en-US" sz="1800" b="0" i="0" u="none" strike="noStrike" kern="1200" baseline="0" dirty="0">
                <a:solidFill>
                  <a:schemeClr val="tx1"/>
                </a:solidFill>
                <a:latin typeface="Arial" charset="0"/>
                <a:ea typeface="MS PGothic" panose="020B0600070205080204" pitchFamily="34" charset="-128"/>
                <a:cs typeface="MS PGothic" charset="0"/>
              </a:rPr>
              <a:t> is built on top of both HDFS and Zookeeper. Zookeeper can</a:t>
            </a:r>
          </a:p>
          <a:p>
            <a:r>
              <a:rPr lang="en-US" sz="1800" b="0" i="0" u="none" strike="noStrike" kern="1200" baseline="0" dirty="0">
                <a:solidFill>
                  <a:schemeClr val="tx1"/>
                </a:solidFill>
                <a:latin typeface="Arial" charset="0"/>
                <a:ea typeface="MS PGothic" panose="020B0600070205080204" pitchFamily="34" charset="-128"/>
                <a:cs typeface="MS PGothic" charset="0"/>
              </a:rPr>
              <a:t>itself have several replicas on several nodes for availability, and it keeps the data it</a:t>
            </a:r>
          </a:p>
          <a:p>
            <a:r>
              <a:rPr lang="en-US" sz="1800" b="0" i="0" u="none" strike="noStrike" kern="1200" baseline="0" dirty="0">
                <a:solidFill>
                  <a:schemeClr val="tx1"/>
                </a:solidFill>
                <a:latin typeface="Arial" charset="0"/>
                <a:ea typeface="MS PGothic" panose="020B0600070205080204" pitchFamily="34" charset="-128"/>
                <a:cs typeface="MS PGothic" charset="0"/>
              </a:rPr>
              <a:t>needs in main memory to speed access to the master servers and region servers.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6D5273-BB71-4B6D-8615-6E06E0D77921}" type="slidenum">
              <a:rPr lang="en-CA" altLang="en-US" smtClean="0"/>
              <a:pPr>
                <a:defRPr/>
              </a:pPr>
              <a:t>31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546449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6D5273-BB71-4B6D-8615-6E06E0D77921}" type="slidenum">
              <a:rPr lang="en-CA" altLang="en-US" smtClean="0"/>
              <a:pPr>
                <a:defRPr/>
              </a:pPr>
              <a:t>42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602881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8305800" y="0"/>
            <a:ext cx="609600" cy="6858000"/>
          </a:xfrm>
          <a:prstGeom prst="rect">
            <a:avLst/>
          </a:prstGeom>
          <a:gradFill rotWithShape="1">
            <a:gsLst>
              <a:gs pos="0">
                <a:srgbClr val="677228">
                  <a:alpha val="43999"/>
                </a:srgbClr>
              </a:gs>
              <a:gs pos="100000">
                <a:srgbClr val="5A6423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5" name="Rectangle 47"/>
          <p:cNvSpPr>
            <a:spLocks noChangeArrowheads="1"/>
          </p:cNvSpPr>
          <p:nvPr userDrawn="1"/>
        </p:nvSpPr>
        <p:spPr bwMode="auto">
          <a:xfrm rot="16200000">
            <a:off x="3500437" y="-985837"/>
            <a:ext cx="2143125" cy="9144000"/>
          </a:xfrm>
          <a:prstGeom prst="rect">
            <a:avLst/>
          </a:prstGeom>
          <a:solidFill>
            <a:srgbClr val="677228">
              <a:alpha val="43921"/>
            </a:srgbClr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6" name="Rectangle 48"/>
          <p:cNvSpPr>
            <a:spLocks noChangeArrowheads="1"/>
          </p:cNvSpPr>
          <p:nvPr userDrawn="1"/>
        </p:nvSpPr>
        <p:spPr bwMode="auto">
          <a:xfrm>
            <a:off x="7315200" y="2438400"/>
            <a:ext cx="1828800" cy="2290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pic>
        <p:nvPicPr>
          <p:cNvPr id="7" name="Picture 35" descr="awtri_4c UPDATE_col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9950"/>
            <a:ext cx="68421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6" descr="elmasri_thumb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975" y="2514600"/>
            <a:ext cx="17240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152400"/>
            <a:ext cx="7086600" cy="2286000"/>
          </a:xfrm>
        </p:spPr>
        <p:txBody>
          <a:bodyPr wrap="none" anchor="ctr"/>
          <a:lstStyle>
            <a:lvl1pPr>
              <a:defRPr sz="6600">
                <a:solidFill>
                  <a:srgbClr val="99003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4800" y="2590800"/>
            <a:ext cx="66294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2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29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838200" y="6397625"/>
            <a:ext cx="4495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900" dirty="0"/>
            </a:lvl1pPr>
          </a:lstStyle>
          <a:p>
            <a:pPr>
              <a:defRPr/>
            </a:pPr>
            <a:r>
              <a:rPr lang="en-US" altLang="en-US" dirty="0"/>
              <a:t>Copyright © 2007 Ramez Elmasri and Shamkant B. Navathe</a:t>
            </a:r>
          </a:p>
        </p:txBody>
      </p:sp>
    </p:spTree>
    <p:extLst>
      <p:ext uri="{BB962C8B-B14F-4D97-AF65-F5344CB8AC3E}">
        <p14:creationId xmlns:p14="http://schemas.microsoft.com/office/powerpoint/2010/main" val="1170111654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5A675477-443D-4187-9AD1-B464B649E3F6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144559302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03213"/>
            <a:ext cx="2076450" cy="58689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03213"/>
            <a:ext cx="6076950" cy="58689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240EB54D-7454-4BE2-BB5F-3722C850C19C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26799445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23- </a:t>
            </a:r>
            <a:fld id="{2D4306B9-CFD7-4637-81D1-AA1B82412423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72060488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7A02EE0B-CF5B-49DD-B29C-C82657CC615B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05856396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713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2463" y="16002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157626D3-FBE7-4AF6-B557-9371DF211786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36949727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</a:t>
            </a:r>
            <a:fld id="{9A18E815-F6A2-4923-9D65-2D0CBE43B595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62431599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16-</a:t>
            </a:r>
            <a:fld id="{AEE05831-3758-41FE-86C8-A42338BA7B7B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15082753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CBCCE3FE-FCB0-427A-BC32-764E10629896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65023237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Slide8 </a:t>
            </a:r>
            <a:fld id="{048ADF35-6482-4E07-8BC7-E3CFDF0B9A27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29636973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</a:t>
            </a:r>
            <a:fld id="{E27E5C42-AAD2-460B-B565-B1930C1CFA80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56567681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5"/>
          <p:cNvGrpSpPr>
            <a:grpSpLocks/>
          </p:cNvGrpSpPr>
          <p:nvPr userDrawn="1"/>
        </p:nvGrpSpPr>
        <p:grpSpPr bwMode="auto">
          <a:xfrm>
            <a:off x="8936038" y="1449388"/>
            <a:ext cx="207962" cy="5408612"/>
            <a:chOff x="5606" y="889"/>
            <a:chExt cx="154" cy="3431"/>
          </a:xfrm>
        </p:grpSpPr>
        <p:sp>
          <p:nvSpPr>
            <p:cNvPr id="1032" name="Rectangle 38"/>
            <p:cNvSpPr>
              <a:spLocks noChangeArrowheads="1"/>
            </p:cNvSpPr>
            <p:nvPr userDrawn="1"/>
          </p:nvSpPr>
          <p:spPr bwMode="gray">
            <a:xfrm flipH="1">
              <a:off x="5685" y="889"/>
              <a:ext cx="75" cy="3431"/>
            </a:xfrm>
            <a:prstGeom prst="rect">
              <a:avLst/>
            </a:prstGeom>
            <a:solidFill>
              <a:srgbClr val="677228"/>
            </a:soli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kumimoji="1" lang="en-US" altLang="en-US" sz="3200" dirty="0">
                <a:latin typeface="Tahoma" panose="020B0604030504040204" pitchFamily="34" charset="0"/>
                <a:ea typeface="+mn-ea"/>
              </a:endParaRPr>
            </a:p>
          </p:txBody>
        </p:sp>
        <p:grpSp>
          <p:nvGrpSpPr>
            <p:cNvPr id="1033" name="Group 44"/>
            <p:cNvGrpSpPr>
              <a:grpSpLocks/>
            </p:cNvGrpSpPr>
            <p:nvPr userDrawn="1"/>
          </p:nvGrpSpPr>
          <p:grpSpPr bwMode="auto">
            <a:xfrm>
              <a:off x="5606" y="889"/>
              <a:ext cx="106" cy="3431"/>
              <a:chOff x="5606" y="889"/>
              <a:chExt cx="106" cy="3431"/>
            </a:xfrm>
          </p:grpSpPr>
          <p:sp>
            <p:nvSpPr>
              <p:cNvPr id="1034" name="Rectangle 43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06" y="889"/>
                <a:ext cx="58" cy="343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 dirty="0">
                  <a:latin typeface="Tahoma" panose="020B0604030504040204" pitchFamily="34" charset="0"/>
                  <a:ea typeface="+mn-ea"/>
                </a:endParaRPr>
              </a:p>
            </p:txBody>
          </p:sp>
          <p:sp>
            <p:nvSpPr>
              <p:cNvPr id="1035" name="Rectangle 32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54" y="889"/>
                <a:ext cx="58" cy="3431"/>
              </a:xfrm>
              <a:prstGeom prst="rect">
                <a:avLst/>
              </a:prstGeom>
              <a:solidFill>
                <a:srgbClr val="990033"/>
              </a:solidFill>
              <a:ln>
                <a:noFill/>
              </a:ln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 dirty="0">
                  <a:latin typeface="Tahoma" panose="020B0604030504040204" pitchFamily="34" charset="0"/>
                  <a:ea typeface="+mn-ea"/>
                </a:endParaRPr>
              </a:p>
            </p:txBody>
          </p:sp>
        </p:grpSp>
      </p:grpSp>
      <p:sp>
        <p:nvSpPr>
          <p:cNvPr id="1027" name="Rectangle 37"/>
          <p:cNvSpPr>
            <a:spLocks noChangeArrowheads="1"/>
          </p:cNvSpPr>
          <p:nvPr userDrawn="1"/>
        </p:nvSpPr>
        <p:spPr bwMode="gray">
          <a:xfrm rot="-5400000">
            <a:off x="3845719" y="-3845719"/>
            <a:ext cx="1449388" cy="9140825"/>
          </a:xfrm>
          <a:prstGeom prst="rect">
            <a:avLst/>
          </a:prstGeom>
          <a:solidFill>
            <a:srgbClr val="677228">
              <a:alpha val="36078"/>
            </a:srgbClr>
          </a:solidFill>
          <a:ln>
            <a:noFill/>
          </a:ln>
        </p:spPr>
        <p:txBody>
          <a:bodyPr vert="eaVert"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3200" dirty="0">
              <a:latin typeface="Tahoma" panose="020B0604030504040204" pitchFamily="34" charset="0"/>
              <a:ea typeface="+mn-ea"/>
            </a:endParaRP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dirty="0">
                <a:solidFill>
                  <a:srgbClr val="990033"/>
                </a:solidFill>
              </a:defRPr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9329CBBA-874A-4F55-ABEE-07EF29FD710E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1030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713" y="1600200"/>
            <a:ext cx="829468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1" name="Rectangle 30"/>
          <p:cNvSpPr>
            <a:spLocks noChangeArrowheads="1"/>
          </p:cNvSpPr>
          <p:nvPr/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900" dirty="0"/>
              <a:t>Copyright © 2016 Ramez Elmasri and Shamkant B. Navathe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18" r:id="rId10"/>
    <p:sldLayoutId id="2147484019" r:id="rId11"/>
  </p:sldLayoutIdLst>
  <p:transition spd="med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anose="05000000000000000000" pitchFamily="2" charset="2"/>
        <a:buChar char="n"/>
        <a:defRPr sz="28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600">
          <a:solidFill>
            <a:srgbClr val="800000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4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000">
          <a:solidFill>
            <a:srgbClr val="800000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0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950" y="1516063"/>
            <a:ext cx="3892550" cy="484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24.2 The CAP Theorem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Various levels of consistency among replicated data items</a:t>
            </a:r>
          </a:p>
          <a:p>
            <a:pPr lvl="1"/>
            <a:r>
              <a:rPr lang="en-US" dirty="0"/>
              <a:t>Enforcing serializabilty the strongest form of consistency</a:t>
            </a:r>
          </a:p>
          <a:p>
            <a:pPr lvl="2"/>
            <a:r>
              <a:rPr lang="en-US" altLang="en-US" dirty="0"/>
              <a:t>High overhead – can reduce read/write operation performance</a:t>
            </a:r>
          </a:p>
          <a:p>
            <a:r>
              <a:rPr lang="en-US" altLang="en-US" dirty="0"/>
              <a:t>CAP theorem</a:t>
            </a:r>
          </a:p>
          <a:p>
            <a:pPr lvl="1"/>
            <a:r>
              <a:rPr lang="en-US" altLang="en-US" dirty="0"/>
              <a:t>Consistency, availability, and partition tolerance</a:t>
            </a:r>
          </a:p>
          <a:p>
            <a:pPr lvl="1"/>
            <a:r>
              <a:rPr lang="en-US" altLang="en-US" dirty="0"/>
              <a:t>Not possible to guarantee all three simultaneously</a:t>
            </a:r>
          </a:p>
          <a:p>
            <a:pPr lvl="2"/>
            <a:r>
              <a:rPr lang="en-US" altLang="en-US" dirty="0"/>
              <a:t>In distributed system with data replication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24-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31836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CAP Theorem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Designer can choose two of three to guarantee</a:t>
            </a:r>
          </a:p>
          <a:p>
            <a:pPr lvl="1"/>
            <a:r>
              <a:rPr lang="en-US" altLang="en-US" dirty="0"/>
              <a:t>Weaker consistency level is often acceptable in NOSQL distributed data store</a:t>
            </a:r>
          </a:p>
          <a:p>
            <a:pPr lvl="1"/>
            <a:r>
              <a:rPr lang="en-US" altLang="en-US" dirty="0"/>
              <a:t>Guaranteeing availability and partition tolerance more important</a:t>
            </a:r>
          </a:p>
          <a:p>
            <a:pPr lvl="1"/>
            <a:r>
              <a:rPr lang="en-US" altLang="en-US" dirty="0"/>
              <a:t>Eventual consistency often adopted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24-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56587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24.3 Document-Based NOSQL Systems and MongoDB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Document stores</a:t>
            </a:r>
          </a:p>
          <a:p>
            <a:pPr lvl="1"/>
            <a:r>
              <a:rPr lang="en-US" altLang="en-US" dirty="0"/>
              <a:t>Collections of similar documents</a:t>
            </a:r>
          </a:p>
          <a:p>
            <a:r>
              <a:rPr lang="en-US" altLang="en-US" dirty="0"/>
              <a:t>Individual documents resemble complex objects or XML documents</a:t>
            </a:r>
          </a:p>
          <a:p>
            <a:pPr lvl="1"/>
            <a:r>
              <a:rPr lang="en-US" altLang="en-US" dirty="0"/>
              <a:t>Documents are self-describing</a:t>
            </a:r>
          </a:p>
          <a:p>
            <a:pPr lvl="1"/>
            <a:r>
              <a:rPr lang="en-US" altLang="en-US" dirty="0"/>
              <a:t>Can have different data elements</a:t>
            </a:r>
          </a:p>
          <a:p>
            <a:r>
              <a:rPr lang="en-US" altLang="en-US" dirty="0"/>
              <a:t>Documents can be specified in various formats</a:t>
            </a:r>
          </a:p>
          <a:p>
            <a:pPr lvl="1"/>
            <a:r>
              <a:rPr lang="en-US" altLang="en-US" dirty="0"/>
              <a:t>XML</a:t>
            </a:r>
          </a:p>
          <a:p>
            <a:pPr lvl="1"/>
            <a:r>
              <a:rPr lang="en-US" altLang="en-US" dirty="0"/>
              <a:t>JSON</a:t>
            </a:r>
          </a:p>
          <a:p>
            <a:pPr lvl="1"/>
            <a:endParaRPr lang="en-US" altLang="en-US" dirty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24- </a:t>
            </a:r>
            <a:fld id="{9044A6E0-C3C0-4F53-921F-927A83F0E4B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Documents stored in binary JSON (BSON) format</a:t>
            </a:r>
          </a:p>
          <a:p>
            <a:r>
              <a:rPr lang="en-US" dirty="0"/>
              <a:t>Individual documents stored in a collection</a:t>
            </a:r>
          </a:p>
          <a:p>
            <a:r>
              <a:rPr lang="en-US" dirty="0"/>
              <a:t>Example command</a:t>
            </a:r>
          </a:p>
          <a:p>
            <a:pPr lvl="1"/>
            <a:r>
              <a:rPr lang="en-US" dirty="0"/>
              <a:t>First parameter specifies name of the collection</a:t>
            </a:r>
          </a:p>
          <a:p>
            <a:pPr lvl="1"/>
            <a:r>
              <a:rPr lang="en-US" dirty="0"/>
              <a:t>Collection options include limits on size and number of documents</a:t>
            </a:r>
          </a:p>
          <a:p>
            <a:pPr lvl="1"/>
            <a:endParaRPr lang="en-US" dirty="0"/>
          </a:p>
          <a:p>
            <a:r>
              <a:rPr lang="en-US" dirty="0"/>
              <a:t>Each document in collection has unique ObjectID field called _id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24- </a:t>
            </a:r>
            <a:fld id="{2D4306B9-CFD7-4637-81D1-AA1B82412423}" type="slidenum">
              <a:rPr lang="en-US" altLang="en-US" smtClean="0"/>
              <a:pPr>
                <a:defRPr/>
              </a:pPr>
              <a:t>13</a:t>
            </a:fld>
            <a:endParaRPr lang="en-CA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528029"/>
            <a:ext cx="7885176" cy="49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30456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Data Model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collection does not have a schema</a:t>
            </a:r>
          </a:p>
          <a:p>
            <a:pPr lvl="1"/>
            <a:r>
              <a:rPr lang="en-US" dirty="0"/>
              <a:t>Structure of the data fields in documents chosen based on how documents will be accessed</a:t>
            </a:r>
          </a:p>
          <a:p>
            <a:pPr lvl="1"/>
            <a:r>
              <a:rPr lang="en-US" dirty="0"/>
              <a:t>User can choose normalized or denormalized design</a:t>
            </a:r>
          </a:p>
          <a:p>
            <a:r>
              <a:rPr lang="en-US" dirty="0"/>
              <a:t>Document creation using insert operation</a:t>
            </a:r>
          </a:p>
          <a:p>
            <a:endParaRPr lang="en-US" dirty="0"/>
          </a:p>
          <a:p>
            <a:r>
              <a:rPr lang="en-US" dirty="0"/>
              <a:t>Document deletion using remove operation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24- </a:t>
            </a:r>
            <a:fld id="{2D4306B9-CFD7-4637-81D1-AA1B82412423}" type="slidenum">
              <a:rPr lang="en-US" altLang="en-US" smtClean="0"/>
              <a:pPr>
                <a:defRPr/>
              </a:pPr>
              <a:t>14</a:t>
            </a:fld>
            <a:endParaRPr lang="en-CA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4495800"/>
            <a:ext cx="4705350" cy="400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1576" y="5476875"/>
            <a:ext cx="441960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70244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24- </a:t>
            </a:r>
            <a:fld id="{CBCCE3FE-FCB0-427A-BC32-764E10629896}" type="slidenum">
              <a:rPr lang="en-US" altLang="en-US" smtClean="0"/>
              <a:pPr>
                <a:defRPr/>
              </a:pPr>
              <a:t>15</a:t>
            </a:fld>
            <a:endParaRPr lang="en-CA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337226"/>
            <a:ext cx="4350962" cy="606357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2400" y="2796570"/>
            <a:ext cx="3200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24.1 (continues)</a:t>
            </a:r>
          </a:p>
          <a:p>
            <a:r>
              <a:rPr lang="en-US" sz="1600" dirty="0"/>
              <a:t>Example of simple documents in MongoDB (a) Denormalized document design with embedded subdocuments (b) Embedded array of document references</a:t>
            </a:r>
          </a:p>
        </p:txBody>
      </p:sp>
    </p:spTree>
    <p:extLst>
      <p:ext uri="{BB962C8B-B14F-4D97-AF65-F5344CB8AC3E}">
        <p14:creationId xmlns:p14="http://schemas.microsoft.com/office/powerpoint/2010/main" val="40285187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24- </a:t>
            </a:r>
            <a:fld id="{CBCCE3FE-FCB0-427A-BC32-764E10629896}" type="slidenum">
              <a:rPr lang="en-US" altLang="en-US" smtClean="0"/>
              <a:pPr>
                <a:defRPr/>
              </a:pPr>
              <a:t>16</a:t>
            </a:fld>
            <a:endParaRPr lang="en-CA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2667000"/>
            <a:ext cx="2590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24.1 (cont’d.) Example of simple documents in MongoDB (c) Normalized documents (d) Inserting the documents in Figure 24.1(c) into their collections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338" y="1478280"/>
            <a:ext cx="5254724" cy="2514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0810" y="4002024"/>
            <a:ext cx="555839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62995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Distributed Systems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Two-phase commit method</a:t>
            </a:r>
          </a:p>
          <a:p>
            <a:pPr lvl="1"/>
            <a:r>
              <a:rPr lang="en-US" dirty="0"/>
              <a:t>Used to ensure atomicity and consistency of multidocument transactions</a:t>
            </a:r>
          </a:p>
          <a:p>
            <a:r>
              <a:rPr lang="en-US" dirty="0"/>
              <a:t>Replication in MongoDB</a:t>
            </a:r>
          </a:p>
          <a:p>
            <a:pPr lvl="1"/>
            <a:r>
              <a:rPr lang="en-US" dirty="0"/>
              <a:t>Concept of replica set to create multiple copies on different nodes</a:t>
            </a:r>
          </a:p>
          <a:p>
            <a:pPr lvl="1"/>
            <a:r>
              <a:rPr lang="en-US" dirty="0"/>
              <a:t>Variation of master-slave approach</a:t>
            </a:r>
          </a:p>
          <a:p>
            <a:pPr lvl="1"/>
            <a:r>
              <a:rPr lang="en-US" dirty="0"/>
              <a:t>Primary copy, secondary copy, and arbiter</a:t>
            </a:r>
          </a:p>
          <a:p>
            <a:pPr lvl="2"/>
            <a:r>
              <a:rPr lang="en-US" dirty="0"/>
              <a:t>Arbiter participates in elections to select new primary if needed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24- </a:t>
            </a:r>
            <a:fld id="{2D4306B9-CFD7-4637-81D1-AA1B82412423}" type="slidenum">
              <a:rPr lang="en-US" altLang="en-US" smtClean="0"/>
              <a:pPr>
                <a:defRPr/>
              </a:pPr>
              <a:t>17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81234246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Distributed Systems Characteristics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Replication in MongoDB (cont’d.)</a:t>
            </a:r>
          </a:p>
          <a:p>
            <a:pPr lvl="1"/>
            <a:r>
              <a:rPr lang="en-US" dirty="0"/>
              <a:t>All write operations applied to the primary copy and propagated to the secondaries</a:t>
            </a:r>
          </a:p>
          <a:p>
            <a:pPr lvl="1"/>
            <a:r>
              <a:rPr lang="en-US" dirty="0"/>
              <a:t>User can choose read preference</a:t>
            </a:r>
          </a:p>
          <a:p>
            <a:pPr lvl="2"/>
            <a:r>
              <a:rPr lang="en-US" dirty="0"/>
              <a:t>Read requests can be processed at any replica</a:t>
            </a:r>
          </a:p>
          <a:p>
            <a:r>
              <a:rPr lang="en-US" dirty="0"/>
              <a:t>Sharding in MongoDB</a:t>
            </a:r>
          </a:p>
          <a:p>
            <a:pPr lvl="1"/>
            <a:r>
              <a:rPr lang="en-US" dirty="0"/>
              <a:t>Horizontal partitioning divides the documents into disjoint partitions (shards)</a:t>
            </a:r>
          </a:p>
          <a:p>
            <a:pPr lvl="1"/>
            <a:r>
              <a:rPr lang="en-US" dirty="0"/>
              <a:t>Allows adding more nodes as needed </a:t>
            </a:r>
          </a:p>
          <a:p>
            <a:pPr lvl="1"/>
            <a:r>
              <a:rPr lang="en-US" dirty="0"/>
              <a:t>Shards stored on different nodes to achieve load balancing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24- </a:t>
            </a:r>
            <a:fld id="{2D4306B9-CFD7-4637-81D1-AA1B82412423}" type="slidenum">
              <a:rPr lang="en-US" altLang="en-US" smtClean="0"/>
              <a:pPr>
                <a:defRPr/>
              </a:pPr>
              <a:t>18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11417944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Distributed Systems Characteristics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Sharding in MongoDB (cont’d.)</a:t>
            </a:r>
          </a:p>
          <a:p>
            <a:pPr lvl="1"/>
            <a:r>
              <a:rPr lang="en-US" dirty="0"/>
              <a:t>Partitioning field (shard key) must exist in every document in the collection</a:t>
            </a:r>
          </a:p>
          <a:p>
            <a:pPr lvl="2"/>
            <a:r>
              <a:rPr lang="en-US" dirty="0"/>
              <a:t>Must have an index</a:t>
            </a:r>
          </a:p>
          <a:p>
            <a:pPr lvl="1"/>
            <a:r>
              <a:rPr lang="en-US" dirty="0"/>
              <a:t>Range partitioning</a:t>
            </a:r>
          </a:p>
          <a:p>
            <a:pPr lvl="2"/>
            <a:r>
              <a:rPr lang="en-US" dirty="0"/>
              <a:t>Creates chunks by specifying a range of key values</a:t>
            </a:r>
          </a:p>
          <a:p>
            <a:pPr lvl="2"/>
            <a:r>
              <a:rPr lang="en-US" dirty="0"/>
              <a:t>Works best with range queries</a:t>
            </a:r>
          </a:p>
          <a:p>
            <a:pPr lvl="1"/>
            <a:r>
              <a:rPr lang="en-US" dirty="0"/>
              <a:t>Hash partitioning</a:t>
            </a:r>
          </a:p>
          <a:p>
            <a:pPr lvl="2"/>
            <a:r>
              <a:rPr lang="en-US" dirty="0"/>
              <a:t>Partitioning based on the hash values of each shard key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24- </a:t>
            </a:r>
            <a:fld id="{2D4306B9-CFD7-4637-81D1-AA1B82412423}" type="slidenum">
              <a:rPr lang="en-US" altLang="en-US" smtClean="0"/>
              <a:pPr>
                <a:defRPr/>
              </a:pPr>
              <a:t>19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99845985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200" b="1" dirty="0"/>
              <a:t>CHAPTER 24</a:t>
            </a:r>
          </a:p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None/>
            </a:pPr>
            <a:r>
              <a:rPr lang="en-US" altLang="en-US" sz="3600" b="1" dirty="0"/>
              <a:t>NOSQL Databases</a:t>
            </a:r>
          </a:p>
          <a:p>
            <a:pPr marL="0" indent="0" algn="ctr">
              <a:buNone/>
            </a:pPr>
            <a:r>
              <a:rPr lang="en-US" altLang="en-US" sz="3600" b="1" dirty="0"/>
              <a:t>and Big Data Storage Systems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24.4 NOSQL Key-Value Stores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Key-value stores focus on high performance, availability, and scalability</a:t>
            </a:r>
          </a:p>
          <a:p>
            <a:pPr lvl="1"/>
            <a:r>
              <a:rPr lang="en-US" dirty="0"/>
              <a:t>Can store structured, unstructured, or semi-structured data</a:t>
            </a:r>
          </a:p>
          <a:p>
            <a:r>
              <a:rPr lang="en-US" altLang="en-US" dirty="0"/>
              <a:t>Key: unique identifier associated with a data item</a:t>
            </a:r>
          </a:p>
          <a:p>
            <a:pPr lvl="1"/>
            <a:r>
              <a:rPr lang="en-US" altLang="en-US" dirty="0"/>
              <a:t>Used for fast retrieval</a:t>
            </a:r>
          </a:p>
          <a:p>
            <a:r>
              <a:rPr lang="en-US" altLang="en-US" dirty="0"/>
              <a:t>Value: the data item itself</a:t>
            </a:r>
          </a:p>
          <a:p>
            <a:pPr lvl="1"/>
            <a:r>
              <a:rPr lang="en-US" altLang="en-US" dirty="0"/>
              <a:t>Can be string or array of bytes</a:t>
            </a:r>
          </a:p>
          <a:p>
            <a:pPr lvl="1"/>
            <a:r>
              <a:rPr lang="en-US" altLang="en-US" dirty="0"/>
              <a:t>Application interprets the structure</a:t>
            </a:r>
          </a:p>
          <a:p>
            <a:r>
              <a:rPr lang="en-US" dirty="0"/>
              <a:t>No query language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24- </a:t>
            </a:r>
            <a:fld id="{9044A6E0-C3C0-4F53-921F-927A83F0E4B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27884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DynamoDB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DynamoDB part of Amazon’s Web Services/SDK platforms</a:t>
            </a:r>
          </a:p>
          <a:p>
            <a:pPr lvl="1"/>
            <a:r>
              <a:rPr lang="en-US" dirty="0"/>
              <a:t>Proprietary</a:t>
            </a:r>
          </a:p>
          <a:p>
            <a:r>
              <a:rPr lang="en-US" dirty="0"/>
              <a:t>Table holds a collection of self-describing items</a:t>
            </a:r>
          </a:p>
          <a:p>
            <a:r>
              <a:rPr lang="en-US" dirty="0"/>
              <a:t>Item consists of attribute-value pairs</a:t>
            </a:r>
          </a:p>
          <a:p>
            <a:pPr lvl="1"/>
            <a:r>
              <a:rPr lang="en-US" dirty="0"/>
              <a:t>Attribute values can be single or multi-valued</a:t>
            </a:r>
          </a:p>
          <a:p>
            <a:r>
              <a:rPr lang="en-US" dirty="0"/>
              <a:t>Primary key used to locate items within a table</a:t>
            </a:r>
          </a:p>
          <a:p>
            <a:pPr lvl="1"/>
            <a:r>
              <a:rPr lang="en-US" dirty="0"/>
              <a:t>Single attribute (hash PK)</a:t>
            </a:r>
          </a:p>
          <a:p>
            <a:pPr lvl="1"/>
            <a:r>
              <a:rPr lang="en-US" dirty="0"/>
              <a:t>Pair of attributes (hash and range PK)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24- </a:t>
            </a:r>
            <a:fld id="{2D4306B9-CFD7-4637-81D1-AA1B82412423}" type="slidenum">
              <a:rPr lang="en-US" altLang="en-US" smtClean="0"/>
              <a:pPr>
                <a:defRPr/>
              </a:pPr>
              <a:t>21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681163301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Voldemort Key-Value Distributed Data Store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713" y="1600200"/>
            <a:ext cx="8447087" cy="4572000"/>
          </a:xfrm>
        </p:spPr>
        <p:txBody>
          <a:bodyPr/>
          <a:lstStyle/>
          <a:p>
            <a:r>
              <a:rPr lang="en-US" dirty="0"/>
              <a:t>Voldemort: open source key-value system similar to DynamoDB</a:t>
            </a:r>
          </a:p>
          <a:p>
            <a:r>
              <a:rPr lang="en-US" dirty="0"/>
              <a:t>Voldemort features</a:t>
            </a:r>
          </a:p>
          <a:p>
            <a:pPr lvl="1"/>
            <a:r>
              <a:rPr lang="en-US" dirty="0"/>
              <a:t>Simple basic operations (get, put, and delete)</a:t>
            </a:r>
          </a:p>
          <a:p>
            <a:pPr lvl="1"/>
            <a:r>
              <a:rPr lang="en-US" dirty="0"/>
              <a:t>High-level formatted data values</a:t>
            </a:r>
          </a:p>
          <a:p>
            <a:pPr lvl="2"/>
            <a:r>
              <a:rPr lang="en-US" dirty="0"/>
              <a:t>Built-in or User-defined </a:t>
            </a:r>
            <a:r>
              <a:rPr lang="en-US" i="1" dirty="0"/>
              <a:t>Serializer</a:t>
            </a:r>
            <a:r>
              <a:rPr lang="en-US" dirty="0"/>
              <a:t> class</a:t>
            </a:r>
          </a:p>
          <a:p>
            <a:pPr lvl="1"/>
            <a:r>
              <a:rPr lang="en-US" dirty="0"/>
              <a:t>Consistent hashing for distributing (key, value) pairs</a:t>
            </a:r>
          </a:p>
          <a:p>
            <a:pPr lvl="1"/>
            <a:r>
              <a:rPr lang="en-US" dirty="0"/>
              <a:t>Consistency: </a:t>
            </a:r>
            <a:r>
              <a:rPr lang="en-US" i="1" dirty="0"/>
              <a:t>versioning and read repair</a:t>
            </a:r>
          </a:p>
          <a:p>
            <a:pPr lvl="2"/>
            <a:r>
              <a:rPr lang="en-US" dirty="0"/>
              <a:t>Concurrent writes allowed</a:t>
            </a:r>
          </a:p>
          <a:p>
            <a:pPr lvl="2"/>
            <a:r>
              <a:rPr lang="en-US" dirty="0"/>
              <a:t>Each write associated with a vector clock</a:t>
            </a:r>
          </a:p>
          <a:p>
            <a:pPr lvl="2"/>
            <a:r>
              <a:rPr lang="en-US" dirty="0"/>
              <a:t>Reconciliation by system if possible; else by app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24- </a:t>
            </a:r>
            <a:fld id="{2D4306B9-CFD7-4637-81D1-AA1B82412423}" type="slidenum">
              <a:rPr lang="en-US" altLang="en-US" smtClean="0"/>
              <a:pPr>
                <a:defRPr/>
              </a:pPr>
              <a:t>22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96166453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24- </a:t>
            </a:r>
            <a:fld id="{CBCCE3FE-FCB0-427A-BC32-764E10629896}" type="slidenum">
              <a:rPr lang="en-US" altLang="en-US" smtClean="0"/>
              <a:pPr>
                <a:defRPr/>
              </a:pPr>
              <a:t>23</a:t>
            </a:fld>
            <a:endParaRPr lang="en-CA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207151"/>
            <a:ext cx="4086225" cy="619364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2400" y="2286000"/>
            <a:ext cx="357835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24.2 Example of consistent hashing (a) Ring having three nodes A, B, and C, with C having greater capacity. The </a:t>
            </a:r>
            <a:r>
              <a:rPr lang="en-US" sz="1600" i="1" dirty="0"/>
              <a:t>h</a:t>
            </a:r>
            <a:r>
              <a:rPr lang="en-US" sz="1600" dirty="0"/>
              <a:t>(</a:t>
            </a:r>
            <a:r>
              <a:rPr lang="en-US" sz="1600" i="1" dirty="0"/>
              <a:t>K</a:t>
            </a:r>
            <a:r>
              <a:rPr lang="en-US" sz="1600" dirty="0"/>
              <a:t>) values that map to the circle points in </a:t>
            </a:r>
            <a:r>
              <a:rPr lang="en-US" sz="1600" i="1" dirty="0"/>
              <a:t>range 1 </a:t>
            </a:r>
            <a:r>
              <a:rPr lang="en-US" sz="1600" dirty="0"/>
              <a:t>have their (k, v) items stored in node A, </a:t>
            </a:r>
            <a:r>
              <a:rPr lang="en-US" sz="1600" i="1" dirty="0"/>
              <a:t>range 2 </a:t>
            </a:r>
            <a:r>
              <a:rPr lang="en-US" sz="1600" dirty="0"/>
              <a:t>in node B, </a:t>
            </a:r>
            <a:r>
              <a:rPr lang="en-US" sz="1600" i="1" dirty="0"/>
              <a:t>range 3 </a:t>
            </a:r>
            <a:r>
              <a:rPr lang="en-US" sz="1600" dirty="0"/>
              <a:t>in node C (b) Adding a node D to the ring. Items in </a:t>
            </a:r>
            <a:r>
              <a:rPr lang="en-US" sz="1600" i="1" dirty="0"/>
              <a:t>range 4 </a:t>
            </a:r>
            <a:r>
              <a:rPr lang="en-US" sz="1600" dirty="0"/>
              <a:t>are moved to the node D from node B (</a:t>
            </a:r>
            <a:r>
              <a:rPr lang="en-US" sz="1600" i="1" dirty="0"/>
              <a:t>range 2 </a:t>
            </a:r>
            <a:r>
              <a:rPr lang="en-US" sz="1600" dirty="0"/>
              <a:t>is reduced) and node C (</a:t>
            </a:r>
            <a:r>
              <a:rPr lang="en-US" sz="1600" i="1" dirty="0"/>
              <a:t>range 3 </a:t>
            </a:r>
            <a:r>
              <a:rPr lang="en-US" sz="1600" dirty="0"/>
              <a:t>is reduced)</a:t>
            </a:r>
          </a:p>
        </p:txBody>
      </p:sp>
    </p:spTree>
    <p:extLst>
      <p:ext uri="{BB962C8B-B14F-4D97-AF65-F5344CB8AC3E}">
        <p14:creationId xmlns:p14="http://schemas.microsoft.com/office/powerpoint/2010/main" val="3608287147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Other Key-Value Stores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Oracle key-value store</a:t>
            </a:r>
          </a:p>
          <a:p>
            <a:pPr lvl="1"/>
            <a:r>
              <a:rPr lang="en-US" dirty="0"/>
              <a:t>Oracle NOSQL Database</a:t>
            </a:r>
          </a:p>
          <a:p>
            <a:r>
              <a:rPr lang="en-US" dirty="0"/>
              <a:t>Redis key-value cache and store</a:t>
            </a:r>
          </a:p>
          <a:p>
            <a:pPr lvl="1"/>
            <a:r>
              <a:rPr lang="en-US" dirty="0"/>
              <a:t>Caches data in main memory to improve performance</a:t>
            </a:r>
          </a:p>
          <a:p>
            <a:pPr lvl="1"/>
            <a:r>
              <a:rPr lang="en-US" dirty="0"/>
              <a:t>Offers master-slave replication and high availability</a:t>
            </a:r>
          </a:p>
          <a:p>
            <a:pPr lvl="1"/>
            <a:r>
              <a:rPr lang="en-US" dirty="0"/>
              <a:t>Offers persistence by backing up cache to disk</a:t>
            </a:r>
          </a:p>
          <a:p>
            <a:r>
              <a:rPr lang="en-US" dirty="0"/>
              <a:t>Apache Cassandra</a:t>
            </a:r>
          </a:p>
          <a:p>
            <a:pPr lvl="1"/>
            <a:r>
              <a:rPr lang="en-US" dirty="0"/>
              <a:t>Offers features from several NOSQL categories</a:t>
            </a:r>
          </a:p>
          <a:p>
            <a:pPr lvl="2"/>
            <a:r>
              <a:rPr lang="en-US" dirty="0"/>
              <a:t>Column-based, Key-value</a:t>
            </a:r>
          </a:p>
          <a:p>
            <a:pPr lvl="1"/>
            <a:r>
              <a:rPr lang="en-US" dirty="0"/>
              <a:t>Used by Facebook and others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24- </a:t>
            </a:r>
            <a:fld id="{2D4306B9-CFD7-4637-81D1-AA1B82412423}" type="slidenum">
              <a:rPr lang="en-US" altLang="en-US" smtClean="0"/>
              <a:pPr>
                <a:defRPr/>
              </a:pPr>
              <a:t>24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210121817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24.5 Column-Based or Wide Column</a:t>
            </a:r>
            <a:br>
              <a:rPr lang="en-US" altLang="en-US" dirty="0"/>
            </a:br>
            <a:r>
              <a:rPr lang="en-US" altLang="en-US" dirty="0"/>
              <a:t>NOSQL Systems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BigTable: Google’s distributed storage system for big data</a:t>
            </a:r>
          </a:p>
          <a:p>
            <a:pPr lvl="1"/>
            <a:r>
              <a:rPr lang="en-US" altLang="en-US" dirty="0"/>
              <a:t>Used in Gmail</a:t>
            </a:r>
          </a:p>
          <a:p>
            <a:pPr lvl="1"/>
            <a:r>
              <a:rPr lang="en-US" altLang="en-US" dirty="0"/>
              <a:t>Uses Google File System for data storage and distribution</a:t>
            </a:r>
          </a:p>
          <a:p>
            <a:r>
              <a:rPr lang="en-US" altLang="en-US" dirty="0"/>
              <a:t>Apache Hbase a similar, open-source system</a:t>
            </a:r>
          </a:p>
          <a:p>
            <a:pPr lvl="1"/>
            <a:r>
              <a:rPr lang="en-US" altLang="en-US" dirty="0"/>
              <a:t>Uses Hadoop Distributed File System (HDFS) for data storage</a:t>
            </a:r>
          </a:p>
          <a:p>
            <a:pPr lvl="1"/>
            <a:r>
              <a:rPr lang="en-US" altLang="en-US" dirty="0"/>
              <a:t>Can also use Amazon’s Simple Storage System (S3)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24- </a:t>
            </a:r>
            <a:fld id="{F67D9DAC-9BD9-446C-AC93-DFE50E2B3A9D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Hbase Data Model and Versioning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organization concepts</a:t>
            </a:r>
          </a:p>
          <a:p>
            <a:pPr lvl="1"/>
            <a:r>
              <a:rPr lang="en-US" dirty="0"/>
              <a:t>Namespaces</a:t>
            </a:r>
          </a:p>
          <a:p>
            <a:pPr lvl="1"/>
            <a:r>
              <a:rPr lang="en-US" dirty="0"/>
              <a:t>Tables</a:t>
            </a:r>
          </a:p>
          <a:p>
            <a:pPr lvl="1"/>
            <a:r>
              <a:rPr lang="en-US" dirty="0"/>
              <a:t>Column families</a:t>
            </a:r>
          </a:p>
          <a:p>
            <a:pPr lvl="1"/>
            <a:r>
              <a:rPr lang="en-US" dirty="0"/>
              <a:t>Column qualifiers</a:t>
            </a:r>
          </a:p>
          <a:p>
            <a:pPr lvl="1"/>
            <a:r>
              <a:rPr lang="en-US" dirty="0"/>
              <a:t>Columns</a:t>
            </a:r>
          </a:p>
          <a:p>
            <a:pPr lvl="1"/>
            <a:r>
              <a:rPr lang="en-US" dirty="0"/>
              <a:t>Rows</a:t>
            </a:r>
          </a:p>
          <a:p>
            <a:pPr lvl="1"/>
            <a:r>
              <a:rPr lang="en-US" dirty="0"/>
              <a:t>Data cells</a:t>
            </a:r>
          </a:p>
          <a:p>
            <a:r>
              <a:rPr lang="en-US" dirty="0"/>
              <a:t>Data is self-describing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24- </a:t>
            </a:r>
            <a:fld id="{2D4306B9-CFD7-4637-81D1-AA1B82412423}" type="slidenum">
              <a:rPr lang="en-US" altLang="en-US" smtClean="0"/>
              <a:pPr>
                <a:defRPr/>
              </a:pPr>
              <a:t>26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638825767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Hbase Data Model and Versioning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HBase stores multiple versions of data items</a:t>
            </a:r>
          </a:p>
          <a:p>
            <a:pPr lvl="1"/>
            <a:r>
              <a:rPr lang="en-US" dirty="0"/>
              <a:t>Timestamp associated with each version</a:t>
            </a:r>
          </a:p>
          <a:p>
            <a:r>
              <a:rPr lang="en-US" dirty="0"/>
              <a:t>Each row in a table has a unique row key</a:t>
            </a:r>
          </a:p>
          <a:p>
            <a:r>
              <a:rPr lang="en-US" dirty="0"/>
              <a:t>Table associated with one or more column families</a:t>
            </a:r>
          </a:p>
          <a:p>
            <a:r>
              <a:rPr lang="en-US" dirty="0"/>
              <a:t>Column qualifiers can be dynamically specified as new table rows are created and inserted</a:t>
            </a:r>
          </a:p>
          <a:p>
            <a:r>
              <a:rPr lang="en-US" dirty="0"/>
              <a:t>Namespace is collection of tables</a:t>
            </a:r>
          </a:p>
          <a:p>
            <a:r>
              <a:rPr lang="en-US" dirty="0"/>
              <a:t>Cell holds a basic data item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24- </a:t>
            </a:r>
            <a:fld id="{2D4306B9-CFD7-4637-81D1-AA1B82412423}" type="slidenum">
              <a:rPr lang="en-US" altLang="en-US" smtClean="0"/>
              <a:pPr>
                <a:defRPr/>
              </a:pPr>
              <a:t>27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300023469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24- </a:t>
            </a:r>
            <a:fld id="{CBCCE3FE-FCB0-427A-BC32-764E10629896}" type="slidenum">
              <a:rPr lang="en-US" altLang="en-US" smtClean="0"/>
              <a:pPr>
                <a:defRPr/>
              </a:pPr>
              <a:t>28</a:t>
            </a:fld>
            <a:endParaRPr lang="en-CA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5181600"/>
            <a:ext cx="8229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24.3 Examples in Hbase (a) Creating a table called EMPLOYEE with three column families: Name, Address, and Details (b) Inserting some in the EMPLOYEE table; different rows can have different self-describing column qualifiers (Fname, Lname, Nickname, Mname, Minit, Suffix, … for column family Name; Job, Review, Supervisor, Salary for column family Details). (c) Some CRUD operations of Hbase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17099"/>
            <a:ext cx="6019800" cy="481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424478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Hbase Crud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only low-level CRUD (create, read, update, delete) operations</a:t>
            </a:r>
          </a:p>
          <a:p>
            <a:r>
              <a:rPr lang="en-US" dirty="0"/>
              <a:t>Application programs implement more complex operations</a:t>
            </a:r>
          </a:p>
          <a:p>
            <a:r>
              <a:rPr lang="en-US" dirty="0"/>
              <a:t>Create</a:t>
            </a:r>
          </a:p>
          <a:p>
            <a:pPr lvl="1"/>
            <a:r>
              <a:rPr lang="en-US" dirty="0"/>
              <a:t>Creates a new table and specifies one or more column families associated with the table</a:t>
            </a:r>
          </a:p>
          <a:p>
            <a:r>
              <a:rPr lang="en-US" dirty="0"/>
              <a:t>Put</a:t>
            </a:r>
          </a:p>
          <a:p>
            <a:pPr lvl="1"/>
            <a:r>
              <a:rPr lang="en-US" dirty="0"/>
              <a:t>Inserts new data or new versions of existing data items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24- </a:t>
            </a:r>
            <a:fld id="{2D4306B9-CFD7-4637-81D1-AA1B82412423}" type="slidenum">
              <a:rPr lang="en-US" altLang="en-US" smtClean="0"/>
              <a:pPr>
                <a:defRPr/>
              </a:pPr>
              <a:t>29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41759675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NOSQL</a:t>
            </a:r>
          </a:p>
          <a:p>
            <a:pPr lvl="1"/>
            <a:r>
              <a:rPr lang="en-US" dirty="0"/>
              <a:t>Not only SQL</a:t>
            </a:r>
          </a:p>
          <a:p>
            <a:r>
              <a:rPr lang="en-US" dirty="0"/>
              <a:t>Most NOSQL systems are distributed databases or distributed storage systems</a:t>
            </a:r>
          </a:p>
          <a:p>
            <a:pPr lvl="1"/>
            <a:r>
              <a:rPr lang="en-US" dirty="0"/>
              <a:t>Focus on semi-structured data storage, high performance, availability, data replication, and scalability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24- </a:t>
            </a:r>
            <a:fld id="{2D4306B9-CFD7-4637-81D1-AA1B82412423}" type="slidenum">
              <a:rPr lang="en-US" altLang="en-US" smtClean="0"/>
              <a:pPr>
                <a:defRPr/>
              </a:pPr>
              <a:t>3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77095186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Hbase Crud Operations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</a:t>
            </a:r>
          </a:p>
          <a:p>
            <a:pPr lvl="1"/>
            <a:r>
              <a:rPr lang="en-US" dirty="0"/>
              <a:t>Retrieves data associated with a single row</a:t>
            </a:r>
          </a:p>
          <a:p>
            <a:r>
              <a:rPr lang="en-US" dirty="0"/>
              <a:t>Scan</a:t>
            </a:r>
          </a:p>
          <a:p>
            <a:pPr lvl="1"/>
            <a:r>
              <a:rPr lang="en-US" dirty="0"/>
              <a:t>Retrieves all the rows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24- </a:t>
            </a:r>
            <a:fld id="{2D4306B9-CFD7-4637-81D1-AA1B82412423}" type="slidenum">
              <a:rPr lang="en-US" altLang="en-US" smtClean="0"/>
              <a:pPr>
                <a:defRPr/>
              </a:pPr>
              <a:t>30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967330399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Hbase Storage and Distributed System Concepts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Hbase table divided into several regions</a:t>
            </a:r>
          </a:p>
          <a:p>
            <a:pPr lvl="1"/>
            <a:r>
              <a:rPr lang="en-US" dirty="0"/>
              <a:t>Each region holds a range</a:t>
            </a:r>
            <a:r>
              <a:rPr lang="en-US" i="1" dirty="0"/>
              <a:t> </a:t>
            </a:r>
            <a:r>
              <a:rPr lang="en-US" dirty="0"/>
              <a:t>of the row keys in the table</a:t>
            </a:r>
          </a:p>
          <a:p>
            <a:pPr lvl="1"/>
            <a:r>
              <a:rPr lang="en-US" dirty="0"/>
              <a:t>Row keys must be lexicographically ordered</a:t>
            </a:r>
          </a:p>
          <a:p>
            <a:pPr lvl="1"/>
            <a:r>
              <a:rPr lang="en-US" dirty="0"/>
              <a:t>Each region has several stores</a:t>
            </a:r>
          </a:p>
          <a:p>
            <a:pPr lvl="2"/>
            <a:r>
              <a:rPr lang="en-US" dirty="0"/>
              <a:t>Column families are assigned to stores</a:t>
            </a:r>
          </a:p>
          <a:p>
            <a:r>
              <a:rPr lang="en-US" dirty="0"/>
              <a:t>Regions assigned to region servers for storage</a:t>
            </a:r>
          </a:p>
          <a:p>
            <a:pPr lvl="1"/>
            <a:r>
              <a:rPr lang="en-US" dirty="0"/>
              <a:t>Master server responsible for monitoring the region servers</a:t>
            </a:r>
          </a:p>
          <a:p>
            <a:r>
              <a:rPr lang="en-US" dirty="0"/>
              <a:t>Hbase uses Apache Zookeeper and HDFS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24- </a:t>
            </a:r>
            <a:fld id="{2D4306B9-CFD7-4637-81D1-AA1B82412423}" type="slidenum">
              <a:rPr lang="en-US" altLang="en-US" smtClean="0"/>
              <a:pPr>
                <a:defRPr/>
              </a:pPr>
              <a:t>31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523144259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24.6 NOSQL Graph Databases and Neo4j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 databases</a:t>
            </a:r>
          </a:p>
          <a:p>
            <a:pPr lvl="1"/>
            <a:r>
              <a:rPr lang="en-US" altLang="en-US" dirty="0"/>
              <a:t>Data represented as a graph</a:t>
            </a:r>
          </a:p>
          <a:p>
            <a:pPr lvl="1"/>
            <a:r>
              <a:rPr lang="en-US" altLang="en-US" dirty="0"/>
              <a:t>Collection of vertices (nodes) and edges</a:t>
            </a:r>
          </a:p>
          <a:p>
            <a:pPr lvl="1"/>
            <a:r>
              <a:rPr lang="en-US" altLang="en-US" dirty="0"/>
              <a:t>Possible to store data associated with both individual nodes and individual edges</a:t>
            </a:r>
          </a:p>
          <a:p>
            <a:r>
              <a:rPr lang="en-US" altLang="en-US" dirty="0"/>
              <a:t>Neo4j</a:t>
            </a:r>
          </a:p>
          <a:p>
            <a:pPr lvl="1"/>
            <a:r>
              <a:rPr lang="en-US" altLang="en-US" dirty="0"/>
              <a:t>Open-source system</a:t>
            </a:r>
          </a:p>
          <a:p>
            <a:pPr lvl="1"/>
            <a:r>
              <a:rPr lang="en-US" altLang="en-US" dirty="0"/>
              <a:t>Uses concepts of nodes and relationships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24- </a:t>
            </a:r>
            <a:fld id="{852D8B88-38B0-4796-B84B-53B099FD898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Neo4j (cont’d.)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Nodes can have labels</a:t>
            </a:r>
          </a:p>
          <a:p>
            <a:pPr lvl="1"/>
            <a:r>
              <a:rPr lang="en-US" dirty="0"/>
              <a:t>Zero, one, or several</a:t>
            </a:r>
          </a:p>
          <a:p>
            <a:r>
              <a:rPr lang="en-US" altLang="en-US" dirty="0"/>
              <a:t>Both nodes and relationships can have properties</a:t>
            </a:r>
          </a:p>
          <a:p>
            <a:r>
              <a:rPr lang="en-US" altLang="en-US" dirty="0"/>
              <a:t>Each relationship has a start node, end node, and a relationship type</a:t>
            </a:r>
          </a:p>
          <a:p>
            <a:r>
              <a:rPr lang="en-US" altLang="en-US" dirty="0"/>
              <a:t>Properties specified using a map pattern</a:t>
            </a:r>
          </a:p>
          <a:p>
            <a:r>
              <a:rPr lang="en-US" altLang="en-US" dirty="0"/>
              <a:t>Somewhat similar to ER/EER concepts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24- </a:t>
            </a:r>
            <a:fld id="{852D8B88-38B0-4796-B84B-53B099FD898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180773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Neo4j (cont’d.)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nodes in Neo4j</a:t>
            </a:r>
          </a:p>
          <a:p>
            <a:pPr lvl="1"/>
            <a:r>
              <a:rPr lang="en-US" altLang="en-US" dirty="0"/>
              <a:t>CREATE command</a:t>
            </a:r>
          </a:p>
          <a:p>
            <a:pPr lvl="1"/>
            <a:r>
              <a:rPr lang="en-US" altLang="en-US" dirty="0"/>
              <a:t>Part of high-level declarative query language Cypher</a:t>
            </a:r>
          </a:p>
          <a:p>
            <a:pPr lvl="1"/>
            <a:r>
              <a:rPr lang="en-US" altLang="en-US" dirty="0"/>
              <a:t>Node label can be specified when node is created</a:t>
            </a:r>
          </a:p>
          <a:p>
            <a:pPr lvl="1"/>
            <a:r>
              <a:rPr lang="en-US" altLang="en-US" dirty="0"/>
              <a:t>Properties are enclosed in curly brackets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24- </a:t>
            </a:r>
            <a:fld id="{852D8B88-38B0-4796-B84B-53B099FD898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951601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Neo4j (cont’d.)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24- </a:t>
            </a:r>
            <a:fld id="{CBCCE3FE-FCB0-427A-BC32-764E10629896}" type="slidenum">
              <a:rPr lang="en-US" altLang="en-US" smtClean="0"/>
              <a:pPr>
                <a:defRPr/>
              </a:pPr>
              <a:t>35</a:t>
            </a:fld>
            <a:endParaRPr lang="en-CA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852" y="1693616"/>
            <a:ext cx="6400800" cy="4152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3400" y="5960477"/>
            <a:ext cx="786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Figure 24.4 Examples in Neo4j using the Cypher language (a) Creating some nodes</a:t>
            </a:r>
          </a:p>
        </p:txBody>
      </p:sp>
    </p:spTree>
    <p:extLst>
      <p:ext uri="{BB962C8B-B14F-4D97-AF65-F5344CB8AC3E}">
        <p14:creationId xmlns:p14="http://schemas.microsoft.com/office/powerpoint/2010/main" val="3154246409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Neo4j (cont’d.)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24- </a:t>
            </a:r>
            <a:fld id="{CBCCE3FE-FCB0-427A-BC32-764E10629896}" type="slidenum">
              <a:rPr lang="en-US" altLang="en-US" smtClean="0"/>
              <a:pPr>
                <a:defRPr/>
              </a:pPr>
              <a:t>36</a:t>
            </a:fld>
            <a:endParaRPr lang="en-CA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09713" y="5816025"/>
            <a:ext cx="63769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24.4 (cont’d.) Examples in Neo4j using the Cypher language (b) Creating some relationships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906" y="1632645"/>
            <a:ext cx="55626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541575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Neo4j (cont’d.)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239713" y="1600200"/>
            <a:ext cx="8599487" cy="4572000"/>
          </a:xfrm>
        </p:spPr>
        <p:txBody>
          <a:bodyPr/>
          <a:lstStyle/>
          <a:p>
            <a:r>
              <a:rPr lang="en-US" dirty="0"/>
              <a:t>Path</a:t>
            </a:r>
          </a:p>
          <a:p>
            <a:pPr lvl="1"/>
            <a:r>
              <a:rPr lang="en-US" altLang="en-US" dirty="0"/>
              <a:t>Traversal of part of the graph</a:t>
            </a:r>
          </a:p>
          <a:p>
            <a:pPr lvl="1"/>
            <a:r>
              <a:rPr lang="en-US" altLang="en-US" dirty="0"/>
              <a:t>Typically used as part of a query to specify a pattern</a:t>
            </a:r>
          </a:p>
          <a:p>
            <a:pPr lvl="2"/>
            <a:r>
              <a:rPr lang="en-US" dirty="0"/>
              <a:t>A start node, followed by one or more </a:t>
            </a:r>
            <a:r>
              <a:rPr lang="en-US" dirty="0" err="1"/>
              <a:t>more</a:t>
            </a:r>
            <a:r>
              <a:rPr lang="en-US" dirty="0"/>
              <a:t> relationships, leading to one or more end nodes that satisfy the pattern.</a:t>
            </a:r>
            <a:endParaRPr lang="en-US" altLang="en-US" dirty="0"/>
          </a:p>
          <a:p>
            <a:r>
              <a:rPr lang="en-US" altLang="en-US" dirty="0"/>
              <a:t>Schema optional in Neo4j</a:t>
            </a:r>
          </a:p>
          <a:p>
            <a:r>
              <a:rPr lang="en-US" altLang="en-US" dirty="0"/>
              <a:t>Indexing and node identifiers</a:t>
            </a:r>
          </a:p>
          <a:p>
            <a:pPr lvl="1"/>
            <a:r>
              <a:rPr lang="en-US" altLang="en-US" dirty="0"/>
              <a:t>Users can create for the collection of nodes that have a particular label</a:t>
            </a:r>
          </a:p>
          <a:p>
            <a:pPr lvl="1"/>
            <a:r>
              <a:rPr lang="en-US" altLang="en-US" dirty="0"/>
              <a:t>One or more properties can be indexed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24- </a:t>
            </a:r>
            <a:fld id="{852D8B88-38B0-4796-B84B-53B099FD898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246841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Cypher Query Language of Neo4j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Cypher query made up of clauses</a:t>
            </a:r>
          </a:p>
          <a:p>
            <a:r>
              <a:rPr lang="en-US" altLang="en-US" dirty="0"/>
              <a:t>Result from one clause can be the input to the next clause in the query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24- </a:t>
            </a:r>
            <a:fld id="{852D8B88-38B0-4796-B84B-53B099FD898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084397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Cypher Query Language of Neo4j (cont’d.)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24- </a:t>
            </a:r>
            <a:fld id="{CBCCE3FE-FCB0-427A-BC32-764E10629896}" type="slidenum">
              <a:rPr lang="en-US" altLang="en-US" smtClean="0"/>
              <a:pPr>
                <a:defRPr/>
              </a:pPr>
              <a:t>39</a:t>
            </a:fld>
            <a:endParaRPr lang="en-CA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5581870"/>
            <a:ext cx="63769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24.4 (cont’d.) Examples in Neo4j using the Cypher language (c) Basic syntax of Cypher queries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070354"/>
            <a:ext cx="7476387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44688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 (cont’d.)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NOSQL systems focus on storage of “big data”</a:t>
            </a:r>
          </a:p>
          <a:p>
            <a:r>
              <a:rPr lang="en-US" altLang="en-US" dirty="0"/>
              <a:t>Typical applications that use NOSQL</a:t>
            </a:r>
          </a:p>
          <a:p>
            <a:pPr lvl="1"/>
            <a:r>
              <a:rPr lang="en-US" altLang="en-US" dirty="0"/>
              <a:t>Social media</a:t>
            </a:r>
          </a:p>
          <a:p>
            <a:pPr lvl="1"/>
            <a:r>
              <a:rPr lang="en-US" altLang="en-US" dirty="0"/>
              <a:t>Web links</a:t>
            </a:r>
          </a:p>
          <a:p>
            <a:pPr lvl="1"/>
            <a:r>
              <a:rPr lang="en-US" altLang="en-US" dirty="0"/>
              <a:t>User profiles</a:t>
            </a:r>
          </a:p>
          <a:p>
            <a:pPr lvl="1"/>
            <a:r>
              <a:rPr lang="en-US" altLang="en-US" dirty="0"/>
              <a:t>Marketing and sales</a:t>
            </a:r>
          </a:p>
          <a:p>
            <a:pPr lvl="1"/>
            <a:r>
              <a:rPr lang="en-US" altLang="en-US" dirty="0"/>
              <a:t>Posts and tweets</a:t>
            </a:r>
          </a:p>
          <a:p>
            <a:pPr lvl="1"/>
            <a:r>
              <a:rPr lang="en-US" altLang="en-US" dirty="0"/>
              <a:t>Road maps and spatial data</a:t>
            </a:r>
          </a:p>
          <a:p>
            <a:pPr lvl="1"/>
            <a:r>
              <a:rPr lang="en-US" altLang="en-US" dirty="0"/>
              <a:t>Email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24- </a:t>
            </a:r>
            <a:fld id="{852D8B88-38B0-4796-B84B-53B099FD898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789210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Cypher Query Language of Neo4j (cont’d.)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24- </a:t>
            </a:r>
            <a:fld id="{CBCCE3FE-FCB0-427A-BC32-764E10629896}" type="slidenum">
              <a:rPr lang="en-US" altLang="en-US" smtClean="0"/>
              <a:pPr>
                <a:defRPr/>
              </a:pPr>
              <a:t>40</a:t>
            </a:fld>
            <a:endParaRPr lang="en-CA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3269848"/>
            <a:ext cx="335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24.4 (cont’d.) Examples in Neo4j using the Cypher language (d) Examples of Cypher queries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1591173"/>
            <a:ext cx="4514850" cy="484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483459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Neo4j Interfaces and Distributed System Characteristics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Enterprise edition versus c</a:t>
            </a:r>
            <a:r>
              <a:rPr lang="en-US" altLang="en-US" dirty="0"/>
              <a:t>ommunity edition</a:t>
            </a:r>
          </a:p>
          <a:p>
            <a:pPr lvl="1"/>
            <a:r>
              <a:rPr lang="en-US" altLang="en-US" dirty="0"/>
              <a:t>Both support Cypher language, native API interface, drivers for popular languages, ACID properties</a:t>
            </a:r>
          </a:p>
          <a:p>
            <a:pPr lvl="1"/>
            <a:r>
              <a:rPr lang="en-US" altLang="en-US" dirty="0"/>
              <a:t>Enterprise edition supports caching, clustering of data, and locking</a:t>
            </a:r>
          </a:p>
          <a:p>
            <a:r>
              <a:rPr lang="en-US" altLang="en-US" dirty="0"/>
              <a:t>Graph visualization interface</a:t>
            </a:r>
          </a:p>
          <a:p>
            <a:pPr lvl="1"/>
            <a:r>
              <a:rPr lang="en-US" dirty="0"/>
              <a:t>Subset of nodes and edges in a database graph can be displayed as a graph</a:t>
            </a:r>
          </a:p>
          <a:p>
            <a:pPr lvl="1"/>
            <a:r>
              <a:rPr lang="en-US" dirty="0"/>
              <a:t>Used to visualize query results</a:t>
            </a:r>
            <a:endParaRPr lang="en-US" altLang="en-US" dirty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24- </a:t>
            </a:r>
            <a:fld id="{852D8B88-38B0-4796-B84B-53B099FD898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626646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Neo4j Interfaces and Distributed System Characteristics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Master-slave replication</a:t>
            </a:r>
          </a:p>
          <a:p>
            <a:pPr lvl="1"/>
            <a:r>
              <a:rPr lang="en-US" altLang="en-US" dirty="0"/>
              <a:t>Neo4j </a:t>
            </a:r>
            <a:r>
              <a:rPr lang="en-US" dirty="0"/>
              <a:t>can be configured on a cluster of distributed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nodes</a:t>
            </a:r>
            <a:endParaRPr lang="de-DE" dirty="0"/>
          </a:p>
          <a:p>
            <a:pPr lvl="1"/>
            <a:r>
              <a:rPr lang="en-US" dirty="0"/>
              <a:t>Data and indexes are fully replicated on each node</a:t>
            </a:r>
            <a:endParaRPr lang="en-US" altLang="en-US" dirty="0"/>
          </a:p>
          <a:p>
            <a:r>
              <a:rPr lang="en-US" altLang="en-US" dirty="0"/>
              <a:t>Caching</a:t>
            </a:r>
          </a:p>
          <a:p>
            <a:pPr lvl="1"/>
            <a:r>
              <a:rPr lang="en-US" dirty="0"/>
              <a:t>A main memory cache can be configured to store the graph data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improved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.</a:t>
            </a:r>
            <a:endParaRPr lang="en-US" altLang="en-US" dirty="0"/>
          </a:p>
          <a:p>
            <a:r>
              <a:rPr lang="en-US" altLang="en-US" dirty="0"/>
              <a:t>Logical logs</a:t>
            </a:r>
          </a:p>
          <a:p>
            <a:pPr lvl="1"/>
            <a:r>
              <a:rPr lang="en-US" dirty="0"/>
              <a:t>Logs can be maintained to recover from failures.</a:t>
            </a:r>
            <a:endParaRPr lang="en-US" altLang="en-US" dirty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24- </a:t>
            </a:r>
            <a:fld id="{852D8B88-38B0-4796-B84B-53B099FD898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415652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24.7 Summary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NOSQL systems focus on storage of “big data”</a:t>
            </a:r>
          </a:p>
          <a:p>
            <a:r>
              <a:rPr lang="en-US" dirty="0"/>
              <a:t>General categories</a:t>
            </a:r>
          </a:p>
          <a:p>
            <a:pPr lvl="1"/>
            <a:r>
              <a:rPr lang="en-US" dirty="0"/>
              <a:t>Document-based</a:t>
            </a:r>
          </a:p>
          <a:p>
            <a:pPr lvl="1"/>
            <a:r>
              <a:rPr lang="en-US" dirty="0"/>
              <a:t>Key-value stores</a:t>
            </a:r>
          </a:p>
          <a:p>
            <a:pPr lvl="1"/>
            <a:r>
              <a:rPr lang="en-US" dirty="0"/>
              <a:t>Column-based</a:t>
            </a:r>
          </a:p>
          <a:p>
            <a:pPr lvl="1"/>
            <a:r>
              <a:rPr lang="en-US" dirty="0"/>
              <a:t>Graph-based</a:t>
            </a:r>
          </a:p>
          <a:p>
            <a:pPr lvl="1"/>
            <a:r>
              <a:rPr lang="en-US" dirty="0"/>
              <a:t>Some systems use techniques spanning two or more categories</a:t>
            </a:r>
          </a:p>
          <a:p>
            <a:r>
              <a:rPr lang="en-US" dirty="0"/>
              <a:t>Consistency paradigms</a:t>
            </a:r>
          </a:p>
          <a:p>
            <a:r>
              <a:rPr lang="en-US" dirty="0"/>
              <a:t>CAP theorem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24- </a:t>
            </a:r>
            <a:fld id="{852D8B88-38B0-4796-B84B-53B099FD898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61316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24.1 Introduction to NOSQL Systems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BigTable</a:t>
            </a:r>
          </a:p>
          <a:p>
            <a:pPr lvl="1"/>
            <a:r>
              <a:rPr lang="en-US" altLang="en-US" dirty="0"/>
              <a:t>Google’s proprietary NOSQL system</a:t>
            </a:r>
          </a:p>
          <a:p>
            <a:pPr lvl="1"/>
            <a:r>
              <a:rPr lang="en-US" altLang="en-US" dirty="0"/>
              <a:t>Column-based or wide column store</a:t>
            </a:r>
          </a:p>
          <a:p>
            <a:r>
              <a:rPr lang="en-US" altLang="en-US" dirty="0"/>
              <a:t>DynamoDB (Amazon)</a:t>
            </a:r>
          </a:p>
          <a:p>
            <a:pPr lvl="1"/>
            <a:r>
              <a:rPr lang="en-US" altLang="en-US" dirty="0"/>
              <a:t>Key-value data store</a:t>
            </a:r>
          </a:p>
          <a:p>
            <a:r>
              <a:rPr lang="en-US" altLang="en-US" dirty="0"/>
              <a:t>Cassandra (Facebook)</a:t>
            </a:r>
          </a:p>
          <a:p>
            <a:pPr lvl="1"/>
            <a:r>
              <a:rPr lang="en-US" altLang="en-US" dirty="0"/>
              <a:t>Uses concepts from both key-value store and column-based systems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24-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 to NOSQL Systems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MongoDB and CouchDB</a:t>
            </a:r>
          </a:p>
          <a:p>
            <a:pPr lvl="1"/>
            <a:r>
              <a:rPr lang="en-US" altLang="en-US" dirty="0"/>
              <a:t>Document stores</a:t>
            </a:r>
          </a:p>
          <a:p>
            <a:r>
              <a:rPr lang="en-US" altLang="en-US" dirty="0"/>
              <a:t>Neo4J and GraphBase</a:t>
            </a:r>
          </a:p>
          <a:p>
            <a:pPr lvl="1"/>
            <a:r>
              <a:rPr lang="en-US" altLang="en-US" dirty="0"/>
              <a:t>Graph-based NOSQL systems</a:t>
            </a:r>
          </a:p>
          <a:p>
            <a:r>
              <a:rPr lang="en-US" altLang="en-US" dirty="0"/>
              <a:t>OrientDB</a:t>
            </a:r>
          </a:p>
          <a:p>
            <a:pPr lvl="1"/>
            <a:r>
              <a:rPr lang="en-US" altLang="en-US" dirty="0"/>
              <a:t>Combines several concepts</a:t>
            </a:r>
          </a:p>
          <a:p>
            <a:r>
              <a:rPr lang="en-US" altLang="en-US" dirty="0"/>
              <a:t>Database systems classified on the object model</a:t>
            </a:r>
          </a:p>
          <a:p>
            <a:pPr lvl="1"/>
            <a:r>
              <a:rPr lang="en-US" altLang="en-US" dirty="0"/>
              <a:t>Object model, native XML model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24-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52624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 to NOSQL Systems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NOSQL characteristics related to distributed databases and distributed systems</a:t>
            </a:r>
          </a:p>
          <a:p>
            <a:pPr lvl="1"/>
            <a:r>
              <a:rPr lang="en-US" altLang="en-US" dirty="0"/>
              <a:t>Scalability</a:t>
            </a:r>
          </a:p>
          <a:p>
            <a:pPr lvl="1"/>
            <a:r>
              <a:rPr lang="en-US" altLang="en-US" dirty="0"/>
              <a:t>Availability, replication, and eventual consistency</a:t>
            </a:r>
          </a:p>
          <a:p>
            <a:pPr lvl="1"/>
            <a:r>
              <a:rPr lang="en-US" altLang="en-US" dirty="0"/>
              <a:t>Replication models</a:t>
            </a:r>
          </a:p>
          <a:p>
            <a:pPr lvl="2"/>
            <a:r>
              <a:rPr lang="en-US" altLang="en-US" dirty="0"/>
              <a:t>Master-slave</a:t>
            </a:r>
          </a:p>
          <a:p>
            <a:pPr lvl="2"/>
            <a:r>
              <a:rPr lang="en-US" altLang="en-US" dirty="0"/>
              <a:t>Master-master</a:t>
            </a:r>
          </a:p>
          <a:p>
            <a:pPr lvl="1"/>
            <a:r>
              <a:rPr lang="en-US" altLang="en-US" dirty="0"/>
              <a:t>Sharding of files</a:t>
            </a:r>
          </a:p>
          <a:p>
            <a:pPr lvl="1"/>
            <a:r>
              <a:rPr lang="en-US" altLang="en-US" dirty="0"/>
              <a:t>High performance data access</a:t>
            </a:r>
          </a:p>
          <a:p>
            <a:pPr lvl="2"/>
            <a:r>
              <a:rPr lang="en-US" altLang="en-US" dirty="0"/>
              <a:t>Hashing</a:t>
            </a:r>
          </a:p>
          <a:p>
            <a:pPr lvl="2"/>
            <a:r>
              <a:rPr lang="en-US" altLang="en-US" dirty="0"/>
              <a:t>Range partitioning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24-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42374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 to NOSQL Systems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NOSQL characteristics related to data models and query languages</a:t>
            </a:r>
          </a:p>
          <a:p>
            <a:pPr lvl="1"/>
            <a:r>
              <a:rPr lang="en-US" altLang="en-US" dirty="0"/>
              <a:t>Schema not required</a:t>
            </a:r>
          </a:p>
          <a:p>
            <a:pPr lvl="2"/>
            <a:r>
              <a:rPr lang="en-US" altLang="en-US" dirty="0"/>
              <a:t>JSON, XML for describing semi-structured data</a:t>
            </a:r>
          </a:p>
          <a:p>
            <a:pPr lvl="2"/>
            <a:r>
              <a:rPr lang="en-US" altLang="en-US" dirty="0"/>
              <a:t>Applications enforce constraints</a:t>
            </a:r>
          </a:p>
          <a:p>
            <a:pPr lvl="1"/>
            <a:r>
              <a:rPr lang="en-US" altLang="en-US" dirty="0"/>
              <a:t>Less powerful query languages</a:t>
            </a:r>
          </a:p>
          <a:p>
            <a:pPr lvl="2"/>
            <a:r>
              <a:rPr lang="en-US" altLang="en-US" dirty="0"/>
              <a:t>API for looking up object keys</a:t>
            </a:r>
          </a:p>
          <a:p>
            <a:pPr lvl="2"/>
            <a:r>
              <a:rPr lang="en-US" altLang="en-US" dirty="0"/>
              <a:t>SCRUD operations</a:t>
            </a:r>
          </a:p>
          <a:p>
            <a:pPr lvl="1"/>
            <a:r>
              <a:rPr lang="en-US" altLang="en-US" dirty="0"/>
              <a:t>Versioning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24-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85133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 to NOSQL Systems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Categories of NOSQL systems</a:t>
            </a:r>
          </a:p>
          <a:p>
            <a:pPr lvl="1"/>
            <a:r>
              <a:rPr lang="en-US" altLang="en-US" dirty="0"/>
              <a:t>Document-based NOSQL systems</a:t>
            </a:r>
          </a:p>
          <a:p>
            <a:pPr lvl="1"/>
            <a:r>
              <a:rPr lang="en-US" altLang="en-US" dirty="0"/>
              <a:t>NOSQL key-value stores</a:t>
            </a:r>
          </a:p>
          <a:p>
            <a:pPr lvl="1"/>
            <a:r>
              <a:rPr lang="en-US" altLang="en-US" dirty="0"/>
              <a:t>Column-based or wide column NOSQL systems</a:t>
            </a:r>
          </a:p>
          <a:p>
            <a:pPr lvl="1"/>
            <a:r>
              <a:rPr lang="en-US" altLang="en-US" dirty="0"/>
              <a:t>Graph-based NOSQL systems</a:t>
            </a:r>
          </a:p>
          <a:p>
            <a:pPr lvl="1"/>
            <a:r>
              <a:rPr lang="en-US" altLang="en-US" dirty="0"/>
              <a:t>Hybrid NOSQL systems</a:t>
            </a:r>
          </a:p>
          <a:p>
            <a:pPr lvl="1"/>
            <a:r>
              <a:rPr lang="en-US" altLang="en-US" dirty="0"/>
              <a:t>Object databases</a:t>
            </a:r>
          </a:p>
          <a:p>
            <a:pPr lvl="1"/>
            <a:r>
              <a:rPr lang="en-US" altLang="en-US" dirty="0"/>
              <a:t>XML databases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24-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317376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154D7DAA196242BB68F48615B7D661" ma:contentTypeVersion="8" ma:contentTypeDescription="Create a new document." ma:contentTypeScope="" ma:versionID="b436f944d8b61a469856c5446df704c2">
  <xsd:schema xmlns:xsd="http://www.w3.org/2001/XMLSchema" xmlns:xs="http://www.w3.org/2001/XMLSchema" xmlns:p="http://schemas.microsoft.com/office/2006/metadata/properties" xmlns:ns2="9f6e25d8-459d-42cc-b484-cea6e4dfffd9" targetNamespace="http://schemas.microsoft.com/office/2006/metadata/properties" ma:root="true" ma:fieldsID="8d26aff04bd638d3ee0c5823b9c3b8c5" ns2:_="">
    <xsd:import namespace="9f6e25d8-459d-42cc-b484-cea6e4dfffd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6e25d8-459d-42cc-b484-cea6e4dfff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439340E-FAC4-4E3A-A191-8678866B48F9}"/>
</file>

<file path=customXml/itemProps2.xml><?xml version="1.0" encoding="utf-8"?>
<ds:datastoreItem xmlns:ds="http://schemas.openxmlformats.org/officeDocument/2006/customXml" ds:itemID="{85751F71-2CA0-48E5-A7F2-2837193179E0}"/>
</file>

<file path=customXml/itemProps3.xml><?xml version="1.0" encoding="utf-8"?>
<ds:datastoreItem xmlns:ds="http://schemas.openxmlformats.org/officeDocument/2006/customXml" ds:itemID="{7403FAD0-0B87-4EE9-A214-EB8348115B83}"/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0</TotalTime>
  <Words>2108</Words>
  <Application>Microsoft Office PowerPoint</Application>
  <PresentationFormat>Letter Paper (8.5x11 in)</PresentationFormat>
  <Paragraphs>340</Paragraphs>
  <Slides>43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Tahoma</vt:lpstr>
      <vt:lpstr>Wingdings</vt:lpstr>
      <vt:lpstr>Blends</vt:lpstr>
      <vt:lpstr>PowerPoint Presentation</vt:lpstr>
      <vt:lpstr>PowerPoint Presentation</vt:lpstr>
      <vt:lpstr>Introduction</vt:lpstr>
      <vt:lpstr>Introduction (cont’d.)</vt:lpstr>
      <vt:lpstr>24.1 Introduction to NOSQL Systems</vt:lpstr>
      <vt:lpstr>Introduction to NOSQL Systems (cont’d.)</vt:lpstr>
      <vt:lpstr>Introduction to NOSQL Systems (cont’d.)</vt:lpstr>
      <vt:lpstr>Introduction to NOSQL Systems (cont’d.)</vt:lpstr>
      <vt:lpstr>Introduction to NOSQL Systems (cont’d.)</vt:lpstr>
      <vt:lpstr>24.2 The CAP Theorem</vt:lpstr>
      <vt:lpstr>The CAP Theorem (cont’d.)</vt:lpstr>
      <vt:lpstr>24.3 Document-Based NOSQL Systems and MongoDB</vt:lpstr>
      <vt:lpstr>MongoDB Data Model</vt:lpstr>
      <vt:lpstr>MongoDB Data Model (cont’d.)</vt:lpstr>
      <vt:lpstr>PowerPoint Presentation</vt:lpstr>
      <vt:lpstr>PowerPoint Presentation</vt:lpstr>
      <vt:lpstr>MongoDB Distributed Systems Characteristics</vt:lpstr>
      <vt:lpstr>MongoDB Distributed Systems Characteristics (cont’d.)</vt:lpstr>
      <vt:lpstr>MongoDB Distributed Systems Characteristics (cont’d.)</vt:lpstr>
      <vt:lpstr>24.4 NOSQL Key-Value Stores</vt:lpstr>
      <vt:lpstr>DynamoDB Overview</vt:lpstr>
      <vt:lpstr>Voldemort Key-Value Distributed Data Store</vt:lpstr>
      <vt:lpstr>PowerPoint Presentation</vt:lpstr>
      <vt:lpstr>Examples of Other Key-Value Stores</vt:lpstr>
      <vt:lpstr>24.5 Column-Based or Wide Column NOSQL Systems</vt:lpstr>
      <vt:lpstr>Hbase Data Model and Versioning</vt:lpstr>
      <vt:lpstr>Hbase Data Model and Versioning (cont’d.)</vt:lpstr>
      <vt:lpstr>PowerPoint Presentation</vt:lpstr>
      <vt:lpstr>Hbase Crud Operations</vt:lpstr>
      <vt:lpstr>Hbase Crud Operations (cont’d.)</vt:lpstr>
      <vt:lpstr>Hbase Storage and Distributed System Concepts </vt:lpstr>
      <vt:lpstr>24.6 NOSQL Graph Databases and Neo4j</vt:lpstr>
      <vt:lpstr>Neo4j (cont’d.)</vt:lpstr>
      <vt:lpstr>Neo4j (cont’d.)</vt:lpstr>
      <vt:lpstr>Neo4j (cont’d.)</vt:lpstr>
      <vt:lpstr>Neo4j (cont’d.)</vt:lpstr>
      <vt:lpstr>Neo4j (cont’d.)</vt:lpstr>
      <vt:lpstr>The Cypher Query Language of Neo4j</vt:lpstr>
      <vt:lpstr>The Cypher Query Language of Neo4j (cont’d.)</vt:lpstr>
      <vt:lpstr>The Cypher Query Language of Neo4j (cont’d.)</vt:lpstr>
      <vt:lpstr>Neo4j Interfaces and Distributed System Characteristics</vt:lpstr>
      <vt:lpstr>Neo4j Interfaces and Distributed System Characteristics</vt:lpstr>
      <vt:lpstr>24.7 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subject/>
  <dc:creator>elmongui</dc:creator>
  <cp:keywords/>
  <dc:description/>
  <cp:lastModifiedBy>Hicham Elmongui</cp:lastModifiedBy>
  <cp:revision>320</cp:revision>
  <cp:lastPrinted>2001-11-04T00:51:13Z</cp:lastPrinted>
  <dcterms:created xsi:type="dcterms:W3CDTF">2005-02-25T19:46:41Z</dcterms:created>
  <dcterms:modified xsi:type="dcterms:W3CDTF">2021-07-22T19:35:11Z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0x01010081154D7DAA196242BB68F48615B7D661</vt:lpwstr>
  </property>
</Properties>
</file>