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4" r:id="rId4"/>
    <p:sldId id="258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615A"/>
    <a:srgbClr val="6166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6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80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696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9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73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471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24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43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83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29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97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516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90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2.png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363609" y="1424224"/>
            <a:ext cx="5433996" cy="3947311"/>
            <a:chOff x="3363609" y="1424224"/>
            <a:chExt cx="5433996" cy="3947311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A69AC440-F733-447C-B423-989F959317C2}"/>
                </a:ext>
              </a:extLst>
            </p:cNvPr>
            <p:cNvSpPr/>
            <p:nvPr/>
          </p:nvSpPr>
          <p:spPr>
            <a:xfrm>
              <a:off x="3917049" y="1692324"/>
              <a:ext cx="4880556" cy="3495916"/>
            </a:xfrm>
            <a:prstGeom prst="roundRect">
              <a:avLst>
                <a:gd name="adj" fmla="val 7307"/>
              </a:avLst>
            </a:prstGeom>
            <a:solidFill>
              <a:srgbClr val="4F5365">
                <a:alpha val="27000"/>
              </a:srgbClr>
            </a:solidFill>
            <a:ln w="38100" cap="rnd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600248FE-1C0A-4903-9311-EDA5C0440F8D}"/>
                </a:ext>
              </a:extLst>
            </p:cNvPr>
            <p:cNvSpPr/>
            <p:nvPr/>
          </p:nvSpPr>
          <p:spPr>
            <a:xfrm>
              <a:off x="3363609" y="1980394"/>
              <a:ext cx="5041251" cy="3014028"/>
            </a:xfrm>
            <a:prstGeom prst="roundRect">
              <a:avLst>
                <a:gd name="adj" fmla="val 6831"/>
              </a:avLst>
            </a:prstGeom>
            <a:solidFill>
              <a:schemeClr val="bg1"/>
            </a:solidFill>
            <a:ln w="38100" cap="rnd">
              <a:solidFill>
                <a:srgbClr val="E6EAF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22FB3544-A121-4D45-8B06-EEC40666A387}"/>
                </a:ext>
              </a:extLst>
            </p:cNvPr>
            <p:cNvSpPr/>
            <p:nvPr/>
          </p:nvSpPr>
          <p:spPr>
            <a:xfrm>
              <a:off x="3579173" y="1630802"/>
              <a:ext cx="5063108" cy="640391"/>
            </a:xfrm>
            <a:prstGeom prst="round2SameRect">
              <a:avLst>
                <a:gd name="adj1" fmla="val 42732"/>
                <a:gd name="adj2" fmla="val 0"/>
              </a:avLst>
            </a:prstGeom>
            <a:solidFill>
              <a:srgbClr val="61667D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24000" tIns="72000" rIns="576000" bIns="0" rtlCol="0" anchor="t">
              <a:noAutofit/>
            </a:bodyPr>
            <a:lstStyle/>
            <a:p>
              <a:pPr algn="r">
                <a:defRPr/>
              </a:pPr>
              <a:r>
                <a:rPr lang="en-US" altLang="ko-KR" sz="2400" kern="0" dirty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DONG-A </a:t>
              </a:r>
              <a:r>
                <a:rPr lang="en-US" altLang="ko-KR" sz="2000" kern="0" dirty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UNIVERSITY</a:t>
              </a:r>
              <a:endParaRPr lang="ko-KR" altLang="en-US" sz="2400" kern="0" dirty="0">
                <a:ln w="12700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C9FECFE-F40F-49F2-9FD9-41A2F1DF688D}"/>
                </a:ext>
              </a:extLst>
            </p:cNvPr>
            <p:cNvSpPr/>
            <p:nvPr/>
          </p:nvSpPr>
          <p:spPr>
            <a:xfrm>
              <a:off x="3579173" y="2271193"/>
              <a:ext cx="5063108" cy="2902133"/>
            </a:xfrm>
            <a:prstGeom prst="round2SameRect">
              <a:avLst>
                <a:gd name="adj1" fmla="val 0"/>
                <a:gd name="adj2" fmla="val 8794"/>
              </a:avLst>
            </a:prstGeom>
            <a:solidFill>
              <a:schemeClr val="bg1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r>
                <a:rPr lang="en-US" altLang="ko-KR" sz="4400" kern="0" dirty="0">
                  <a:ln w="12700">
                    <a:noFill/>
                  </a:ln>
                  <a:solidFill>
                    <a:srgbClr val="61667D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CPU</a:t>
              </a:r>
              <a:r>
                <a:rPr lang="ko-KR" altLang="en-US" sz="1100" dirty="0">
                  <a:ln w="12700">
                    <a:noFill/>
                  </a:ln>
                  <a:solidFill>
                    <a:srgbClr val="61667D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 </a:t>
              </a:r>
              <a:endParaRPr lang="en-US" altLang="ko-KR" sz="1100" dirty="0">
                <a:ln w="12700">
                  <a:noFill/>
                </a:ln>
                <a:solidFill>
                  <a:srgbClr val="61667D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  <a:p>
              <a:pPr algn="ctr">
                <a:defRPr/>
              </a:pPr>
              <a:r>
                <a:rPr lang="en-US" altLang="ko-KR" sz="4400" b="1" kern="0" dirty="0">
                  <a:ln w="12700">
                    <a:noFill/>
                  </a:ln>
                  <a:solidFill>
                    <a:srgbClr val="61667D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Python Study   </a:t>
              </a:r>
            </a:p>
            <a:p>
              <a:pPr algn="ctr">
                <a:defRPr/>
              </a:pPr>
              <a:endParaRPr lang="en-US" altLang="ko-KR" sz="1000" kern="0" dirty="0">
                <a:solidFill>
                  <a:srgbClr val="61667D"/>
                </a:solidFill>
              </a:endParaRPr>
            </a:p>
            <a:p>
              <a:pPr algn="ctr"/>
              <a:endParaRPr lang="ko-KR" altLang="en-US" sz="2800" dirty="0">
                <a:solidFill>
                  <a:srgbClr val="61667D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D1DE302-7AAF-462D-8999-FC2864A92C4D}"/>
                </a:ext>
              </a:extLst>
            </p:cNvPr>
            <p:cNvCxnSpPr>
              <a:cxnSpLocks/>
            </p:cNvCxnSpPr>
            <p:nvPr/>
          </p:nvCxnSpPr>
          <p:spPr>
            <a:xfrm>
              <a:off x="3844151" y="5371535"/>
              <a:ext cx="2520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5BECDB6-67D3-410D-9933-2086B13FBF5A}"/>
                </a:ext>
              </a:extLst>
            </p:cNvPr>
            <p:cNvCxnSpPr>
              <a:cxnSpLocks/>
            </p:cNvCxnSpPr>
            <p:nvPr/>
          </p:nvCxnSpPr>
          <p:spPr>
            <a:xfrm>
              <a:off x="6495835" y="5371535"/>
              <a:ext cx="25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FCC6297E-B024-4701-B059-47489FEC8DCF}"/>
                </a:ext>
              </a:extLst>
            </p:cNvPr>
            <p:cNvGrpSpPr/>
            <p:nvPr/>
          </p:nvGrpSpPr>
          <p:grpSpPr>
            <a:xfrm>
              <a:off x="3895217" y="1424224"/>
              <a:ext cx="1397282" cy="1212980"/>
              <a:chOff x="1037902" y="152395"/>
              <a:chExt cx="2543774" cy="2208250"/>
            </a:xfrm>
          </p:grpSpPr>
          <p:sp>
            <p:nvSpPr>
              <p:cNvPr id="16" name="자유형: 도형 27">
                <a:extLst>
                  <a:ext uri="{FF2B5EF4-FFF2-40B4-BE49-F238E27FC236}">
                    <a16:creationId xmlns:a16="http://schemas.microsoft.com/office/drawing/2014/main" id="{C3BE4018-32EF-4598-A24F-45312A8633F3}"/>
                  </a:ext>
                </a:extLst>
              </p:cNvPr>
              <p:cNvSpPr/>
              <p:nvPr/>
            </p:nvSpPr>
            <p:spPr>
              <a:xfrm>
                <a:off x="1037902" y="152395"/>
                <a:ext cx="2220502" cy="2208250"/>
              </a:xfrm>
              <a:custGeom>
                <a:avLst/>
                <a:gdLst>
                  <a:gd name="connsiteX0" fmla="*/ 220689 w 2220502"/>
                  <a:gd name="connsiteY0" fmla="*/ 0 h 2208250"/>
                  <a:gd name="connsiteX1" fmla="*/ 403573 w 2220502"/>
                  <a:gd name="connsiteY1" fmla="*/ 0 h 2208250"/>
                  <a:gd name="connsiteX2" fmla="*/ 419828 w 2220502"/>
                  <a:gd name="connsiteY2" fmla="*/ 3282 h 2208250"/>
                  <a:gd name="connsiteX3" fmla="*/ 452372 w 2220502"/>
                  <a:gd name="connsiteY3" fmla="*/ 1 h 2208250"/>
                  <a:gd name="connsiteX4" fmla="*/ 2220502 w 2220502"/>
                  <a:gd name="connsiteY4" fmla="*/ 1 h 2208250"/>
                  <a:gd name="connsiteX5" fmla="*/ 2220502 w 2220502"/>
                  <a:gd name="connsiteY5" fmla="*/ 51541 h 2208250"/>
                  <a:gd name="connsiteX6" fmla="*/ 2173121 w 2220502"/>
                  <a:gd name="connsiteY6" fmla="*/ 77259 h 2208250"/>
                  <a:gd name="connsiteX7" fmla="*/ 1973675 w 2220502"/>
                  <a:gd name="connsiteY7" fmla="*/ 452372 h 2208250"/>
                  <a:gd name="connsiteX8" fmla="*/ 1973675 w 2220502"/>
                  <a:gd name="connsiteY8" fmla="*/ 1615723 h 2208250"/>
                  <a:gd name="connsiteX9" fmla="*/ 1969042 w 2220502"/>
                  <a:gd name="connsiteY9" fmla="*/ 1615723 h 2208250"/>
                  <a:gd name="connsiteX10" fmla="*/ 1969042 w 2220502"/>
                  <a:gd name="connsiteY10" fmla="*/ 2208250 h 2208250"/>
                  <a:gd name="connsiteX11" fmla="*/ 984714 w 2220502"/>
                  <a:gd name="connsiteY11" fmla="*/ 1615723 h 2208250"/>
                  <a:gd name="connsiteX12" fmla="*/ 984330 w 2220502"/>
                  <a:gd name="connsiteY12" fmla="*/ 1615723 h 2208250"/>
                  <a:gd name="connsiteX13" fmla="*/ 2 w 2220502"/>
                  <a:gd name="connsiteY13" fmla="*/ 2208250 h 2208250"/>
                  <a:gd name="connsiteX14" fmla="*/ 2 w 2220502"/>
                  <a:gd name="connsiteY14" fmla="*/ 1615723 h 2208250"/>
                  <a:gd name="connsiteX15" fmla="*/ 0 w 2220502"/>
                  <a:gd name="connsiteY15" fmla="*/ 1615723 h 2208250"/>
                  <a:gd name="connsiteX16" fmla="*/ 0 w 2220502"/>
                  <a:gd name="connsiteY16" fmla="*/ 220689 h 2208250"/>
                  <a:gd name="connsiteX17" fmla="*/ 220689 w 2220502"/>
                  <a:gd name="connsiteY17" fmla="*/ 0 h 220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20502" h="2208250">
                    <a:moveTo>
                      <a:pt x="220689" y="0"/>
                    </a:moveTo>
                    <a:lnTo>
                      <a:pt x="403573" y="0"/>
                    </a:lnTo>
                    <a:lnTo>
                      <a:pt x="419828" y="3282"/>
                    </a:lnTo>
                    <a:lnTo>
                      <a:pt x="452372" y="1"/>
                    </a:lnTo>
                    <a:lnTo>
                      <a:pt x="2220502" y="1"/>
                    </a:lnTo>
                    <a:lnTo>
                      <a:pt x="2220502" y="51541"/>
                    </a:lnTo>
                    <a:lnTo>
                      <a:pt x="2173121" y="77259"/>
                    </a:lnTo>
                    <a:cubicBezTo>
                      <a:pt x="2052789" y="158553"/>
                      <a:pt x="1973675" y="296223"/>
                      <a:pt x="1973675" y="452372"/>
                    </a:cubicBezTo>
                    <a:lnTo>
                      <a:pt x="1973675" y="1615723"/>
                    </a:lnTo>
                    <a:lnTo>
                      <a:pt x="1969042" y="1615723"/>
                    </a:lnTo>
                    <a:lnTo>
                      <a:pt x="1969042" y="2208250"/>
                    </a:lnTo>
                    <a:lnTo>
                      <a:pt x="984714" y="1615723"/>
                    </a:lnTo>
                    <a:lnTo>
                      <a:pt x="984330" y="1615723"/>
                    </a:lnTo>
                    <a:lnTo>
                      <a:pt x="2" y="2208250"/>
                    </a:lnTo>
                    <a:lnTo>
                      <a:pt x="2" y="1615723"/>
                    </a:lnTo>
                    <a:lnTo>
                      <a:pt x="0" y="1615723"/>
                    </a:lnTo>
                    <a:lnTo>
                      <a:pt x="0" y="220689"/>
                    </a:lnTo>
                    <a:cubicBezTo>
                      <a:pt x="0" y="98806"/>
                      <a:pt x="98806" y="0"/>
                      <a:pt x="22068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>
                  <a:defRPr/>
                </a:pPr>
                <a:endParaRPr lang="ko-KR" altLang="en-US" sz="4000" dirty="0">
                  <a:solidFill>
                    <a:srgbClr val="FD615A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  <a:p>
                <a:pPr algn="ctr"/>
                <a:endParaRPr lang="en-US" altLang="ko-KR" sz="900" b="1" dirty="0">
                  <a:solidFill>
                    <a:srgbClr val="FD615A"/>
                  </a:solidFill>
                </a:endParaRPr>
              </a:p>
            </p:txBody>
          </p:sp>
          <p:sp>
            <p:nvSpPr>
              <p:cNvPr id="17" name="자유형: 도형 23">
                <a:extLst>
                  <a:ext uri="{FF2B5EF4-FFF2-40B4-BE49-F238E27FC236}">
                    <a16:creationId xmlns:a16="http://schemas.microsoft.com/office/drawing/2014/main" id="{C3230098-B01D-4D3F-B774-458AE9BBA622}"/>
                  </a:ext>
                </a:extLst>
              </p:cNvPr>
              <p:cNvSpPr/>
              <p:nvPr/>
            </p:nvSpPr>
            <p:spPr>
              <a:xfrm>
                <a:off x="3006944" y="152396"/>
                <a:ext cx="574732" cy="395484"/>
              </a:xfrm>
              <a:custGeom>
                <a:avLst/>
                <a:gdLst>
                  <a:gd name="connsiteX0" fmla="*/ 287366 w 574732"/>
                  <a:gd name="connsiteY0" fmla="*/ 0 h 395484"/>
                  <a:gd name="connsiteX1" fmla="*/ 574732 w 574732"/>
                  <a:gd name="connsiteY1" fmla="*/ 287366 h 395484"/>
                  <a:gd name="connsiteX2" fmla="*/ 574732 w 574732"/>
                  <a:gd name="connsiteY2" fmla="*/ 395484 h 395484"/>
                  <a:gd name="connsiteX3" fmla="*/ 0 w 574732"/>
                  <a:gd name="connsiteY3" fmla="*/ 395484 h 395484"/>
                  <a:gd name="connsiteX4" fmla="*/ 0 w 574732"/>
                  <a:gd name="connsiteY4" fmla="*/ 287366 h 395484"/>
                  <a:gd name="connsiteX5" fmla="*/ 287366 w 574732"/>
                  <a:gd name="connsiteY5" fmla="*/ 0 h 39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732" h="395484">
                    <a:moveTo>
                      <a:pt x="287366" y="0"/>
                    </a:moveTo>
                    <a:cubicBezTo>
                      <a:pt x="446074" y="0"/>
                      <a:pt x="574732" y="128658"/>
                      <a:pt x="574732" y="287366"/>
                    </a:cubicBezTo>
                    <a:lnTo>
                      <a:pt x="574732" y="395484"/>
                    </a:lnTo>
                    <a:lnTo>
                      <a:pt x="0" y="395484"/>
                    </a:lnTo>
                    <a:lnTo>
                      <a:pt x="0" y="287366"/>
                    </a:lnTo>
                    <a:cubicBezTo>
                      <a:pt x="0" y="128658"/>
                      <a:pt x="128658" y="0"/>
                      <a:pt x="28736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1026" name="Picture 2" descr="Python] 파이썬 문법과 라이브러리 총정리">
            <a:extLst>
              <a:ext uri="{FF2B5EF4-FFF2-40B4-BE49-F238E27FC236}">
                <a16:creationId xmlns:a16="http://schemas.microsoft.com/office/drawing/2014/main" id="{B3892750-CE93-4698-BE06-7EC732D9C0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8" r="22490"/>
          <a:stretch/>
        </p:blipFill>
        <p:spPr bwMode="auto">
          <a:xfrm flipH="1">
            <a:off x="4076845" y="1445509"/>
            <a:ext cx="748916" cy="82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879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8561" y="205811"/>
            <a:ext cx="11785920" cy="6301465"/>
            <a:chOff x="178561" y="205811"/>
            <a:chExt cx="11785920" cy="6301465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A69AC440-F733-447C-B423-989F959317C2}"/>
                </a:ext>
              </a:extLst>
            </p:cNvPr>
            <p:cNvSpPr/>
            <p:nvPr/>
          </p:nvSpPr>
          <p:spPr>
            <a:xfrm>
              <a:off x="951865" y="622437"/>
              <a:ext cx="10889256" cy="5876855"/>
            </a:xfrm>
            <a:prstGeom prst="roundRect">
              <a:avLst>
                <a:gd name="adj" fmla="val 7307"/>
              </a:avLst>
            </a:prstGeom>
            <a:solidFill>
              <a:srgbClr val="4F5365">
                <a:alpha val="27000"/>
              </a:srgbClr>
            </a:solidFill>
            <a:ln w="38100" cap="rnd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600248FE-1C0A-4903-9311-EDA5C0440F8D}"/>
                </a:ext>
              </a:extLst>
            </p:cNvPr>
            <p:cNvSpPr/>
            <p:nvPr/>
          </p:nvSpPr>
          <p:spPr>
            <a:xfrm>
              <a:off x="227519" y="910507"/>
              <a:ext cx="10889256" cy="5596768"/>
            </a:xfrm>
            <a:prstGeom prst="roundRect">
              <a:avLst>
                <a:gd name="adj" fmla="val 6831"/>
              </a:avLst>
            </a:prstGeom>
            <a:solidFill>
              <a:schemeClr val="bg1"/>
            </a:solidFill>
            <a:ln w="38100" cap="rnd">
              <a:solidFill>
                <a:srgbClr val="E6EAF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22FB3544-A121-4D45-8B06-EEC40666A387}"/>
                </a:ext>
              </a:extLst>
            </p:cNvPr>
            <p:cNvSpPr/>
            <p:nvPr/>
          </p:nvSpPr>
          <p:spPr>
            <a:xfrm>
              <a:off x="613989" y="417256"/>
              <a:ext cx="10964022" cy="871407"/>
            </a:xfrm>
            <a:prstGeom prst="round2SameRect">
              <a:avLst>
                <a:gd name="adj1" fmla="val 42732"/>
                <a:gd name="adj2" fmla="val 0"/>
              </a:avLst>
            </a:prstGeom>
            <a:solidFill>
              <a:srgbClr val="61667D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828000" rtlCol="0" anchor="t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Output</a:t>
              </a: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C9FECFE-F40F-49F2-9FD9-41A2F1DF688D}"/>
                </a:ext>
              </a:extLst>
            </p:cNvPr>
            <p:cNvSpPr/>
            <p:nvPr/>
          </p:nvSpPr>
          <p:spPr>
            <a:xfrm>
              <a:off x="613989" y="1288663"/>
              <a:ext cx="10964022" cy="5210630"/>
            </a:xfrm>
            <a:prstGeom prst="round2SameRect">
              <a:avLst>
                <a:gd name="adj1" fmla="val 0"/>
                <a:gd name="adj2" fmla="val 8794"/>
              </a:avLst>
            </a:prstGeom>
            <a:solidFill>
              <a:schemeClr val="bg1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D1DE302-7AAF-462D-8999-FC2864A92C4D}"/>
                </a:ext>
              </a:extLst>
            </p:cNvPr>
            <p:cNvCxnSpPr>
              <a:cxnSpLocks/>
            </p:cNvCxnSpPr>
            <p:nvPr/>
          </p:nvCxnSpPr>
          <p:spPr>
            <a:xfrm>
              <a:off x="178561" y="6499293"/>
              <a:ext cx="1141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5BECDB6-67D3-410D-9933-2086B13FBF5A}"/>
                </a:ext>
              </a:extLst>
            </p:cNvPr>
            <p:cNvCxnSpPr>
              <a:cxnSpLocks/>
            </p:cNvCxnSpPr>
            <p:nvPr/>
          </p:nvCxnSpPr>
          <p:spPr>
            <a:xfrm>
              <a:off x="11712481" y="6507276"/>
              <a:ext cx="25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CC6297E-B024-4701-B059-47489FEC8DCF}"/>
                </a:ext>
              </a:extLst>
            </p:cNvPr>
            <p:cNvGrpSpPr/>
            <p:nvPr/>
          </p:nvGrpSpPr>
          <p:grpSpPr>
            <a:xfrm>
              <a:off x="1075225" y="205811"/>
              <a:ext cx="1397282" cy="1212980"/>
              <a:chOff x="1037902" y="152395"/>
              <a:chExt cx="2543774" cy="2208250"/>
            </a:xfrm>
          </p:grpSpPr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C3BE4018-32EF-4598-A24F-45312A8633F3}"/>
                  </a:ext>
                </a:extLst>
              </p:cNvPr>
              <p:cNvSpPr/>
              <p:nvPr/>
            </p:nvSpPr>
            <p:spPr>
              <a:xfrm>
                <a:off x="1037902" y="152395"/>
                <a:ext cx="2220502" cy="2208250"/>
              </a:xfrm>
              <a:custGeom>
                <a:avLst/>
                <a:gdLst>
                  <a:gd name="connsiteX0" fmla="*/ 220689 w 2220502"/>
                  <a:gd name="connsiteY0" fmla="*/ 0 h 2208250"/>
                  <a:gd name="connsiteX1" fmla="*/ 403573 w 2220502"/>
                  <a:gd name="connsiteY1" fmla="*/ 0 h 2208250"/>
                  <a:gd name="connsiteX2" fmla="*/ 419828 w 2220502"/>
                  <a:gd name="connsiteY2" fmla="*/ 3282 h 2208250"/>
                  <a:gd name="connsiteX3" fmla="*/ 452372 w 2220502"/>
                  <a:gd name="connsiteY3" fmla="*/ 1 h 2208250"/>
                  <a:gd name="connsiteX4" fmla="*/ 2220502 w 2220502"/>
                  <a:gd name="connsiteY4" fmla="*/ 1 h 2208250"/>
                  <a:gd name="connsiteX5" fmla="*/ 2220502 w 2220502"/>
                  <a:gd name="connsiteY5" fmla="*/ 51541 h 2208250"/>
                  <a:gd name="connsiteX6" fmla="*/ 2173121 w 2220502"/>
                  <a:gd name="connsiteY6" fmla="*/ 77259 h 2208250"/>
                  <a:gd name="connsiteX7" fmla="*/ 1973675 w 2220502"/>
                  <a:gd name="connsiteY7" fmla="*/ 452372 h 2208250"/>
                  <a:gd name="connsiteX8" fmla="*/ 1973675 w 2220502"/>
                  <a:gd name="connsiteY8" fmla="*/ 1615723 h 2208250"/>
                  <a:gd name="connsiteX9" fmla="*/ 1969042 w 2220502"/>
                  <a:gd name="connsiteY9" fmla="*/ 1615723 h 2208250"/>
                  <a:gd name="connsiteX10" fmla="*/ 1969042 w 2220502"/>
                  <a:gd name="connsiteY10" fmla="*/ 2208250 h 2208250"/>
                  <a:gd name="connsiteX11" fmla="*/ 984714 w 2220502"/>
                  <a:gd name="connsiteY11" fmla="*/ 1615723 h 2208250"/>
                  <a:gd name="connsiteX12" fmla="*/ 984330 w 2220502"/>
                  <a:gd name="connsiteY12" fmla="*/ 1615723 h 2208250"/>
                  <a:gd name="connsiteX13" fmla="*/ 2 w 2220502"/>
                  <a:gd name="connsiteY13" fmla="*/ 2208250 h 2208250"/>
                  <a:gd name="connsiteX14" fmla="*/ 2 w 2220502"/>
                  <a:gd name="connsiteY14" fmla="*/ 1615723 h 2208250"/>
                  <a:gd name="connsiteX15" fmla="*/ 0 w 2220502"/>
                  <a:gd name="connsiteY15" fmla="*/ 1615723 h 2208250"/>
                  <a:gd name="connsiteX16" fmla="*/ 0 w 2220502"/>
                  <a:gd name="connsiteY16" fmla="*/ 220689 h 2208250"/>
                  <a:gd name="connsiteX17" fmla="*/ 220689 w 2220502"/>
                  <a:gd name="connsiteY17" fmla="*/ 0 h 220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20502" h="2208250">
                    <a:moveTo>
                      <a:pt x="220689" y="0"/>
                    </a:moveTo>
                    <a:lnTo>
                      <a:pt x="403573" y="0"/>
                    </a:lnTo>
                    <a:lnTo>
                      <a:pt x="419828" y="3282"/>
                    </a:lnTo>
                    <a:lnTo>
                      <a:pt x="452372" y="1"/>
                    </a:lnTo>
                    <a:lnTo>
                      <a:pt x="2220502" y="1"/>
                    </a:lnTo>
                    <a:lnTo>
                      <a:pt x="2220502" y="51541"/>
                    </a:lnTo>
                    <a:lnTo>
                      <a:pt x="2173121" y="77259"/>
                    </a:lnTo>
                    <a:cubicBezTo>
                      <a:pt x="2052789" y="158553"/>
                      <a:pt x="1973675" y="296223"/>
                      <a:pt x="1973675" y="452372"/>
                    </a:cubicBezTo>
                    <a:lnTo>
                      <a:pt x="1973675" y="1615723"/>
                    </a:lnTo>
                    <a:lnTo>
                      <a:pt x="1969042" y="1615723"/>
                    </a:lnTo>
                    <a:lnTo>
                      <a:pt x="1969042" y="2208250"/>
                    </a:lnTo>
                    <a:lnTo>
                      <a:pt x="984714" y="1615723"/>
                    </a:lnTo>
                    <a:lnTo>
                      <a:pt x="984330" y="1615723"/>
                    </a:lnTo>
                    <a:lnTo>
                      <a:pt x="2" y="2208250"/>
                    </a:lnTo>
                    <a:lnTo>
                      <a:pt x="2" y="1615723"/>
                    </a:lnTo>
                    <a:lnTo>
                      <a:pt x="0" y="1615723"/>
                    </a:lnTo>
                    <a:lnTo>
                      <a:pt x="0" y="220689"/>
                    </a:lnTo>
                    <a:cubicBezTo>
                      <a:pt x="0" y="98806"/>
                      <a:pt x="98806" y="0"/>
                      <a:pt x="22068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>
                  <a:defRPr/>
                </a:pPr>
                <a:endParaRPr lang="ko-KR" altLang="en-US" sz="4000" dirty="0">
                  <a:solidFill>
                    <a:srgbClr val="FD615A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  <a:p>
                <a:pPr algn="ctr"/>
                <a:endParaRPr lang="en-US" altLang="ko-KR" sz="900" b="1" dirty="0">
                  <a:solidFill>
                    <a:srgbClr val="FD615A"/>
                  </a:solidFill>
                </a:endParaRPr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C3230098-B01D-4D3F-B774-458AE9BBA622}"/>
                  </a:ext>
                </a:extLst>
              </p:cNvPr>
              <p:cNvSpPr/>
              <p:nvPr/>
            </p:nvSpPr>
            <p:spPr>
              <a:xfrm>
                <a:off x="3006944" y="152396"/>
                <a:ext cx="574732" cy="395484"/>
              </a:xfrm>
              <a:custGeom>
                <a:avLst/>
                <a:gdLst>
                  <a:gd name="connsiteX0" fmla="*/ 287366 w 574732"/>
                  <a:gd name="connsiteY0" fmla="*/ 0 h 395484"/>
                  <a:gd name="connsiteX1" fmla="*/ 574732 w 574732"/>
                  <a:gd name="connsiteY1" fmla="*/ 287366 h 395484"/>
                  <a:gd name="connsiteX2" fmla="*/ 574732 w 574732"/>
                  <a:gd name="connsiteY2" fmla="*/ 395484 h 395484"/>
                  <a:gd name="connsiteX3" fmla="*/ 0 w 574732"/>
                  <a:gd name="connsiteY3" fmla="*/ 395484 h 395484"/>
                  <a:gd name="connsiteX4" fmla="*/ 0 w 574732"/>
                  <a:gd name="connsiteY4" fmla="*/ 287366 h 395484"/>
                  <a:gd name="connsiteX5" fmla="*/ 287366 w 574732"/>
                  <a:gd name="connsiteY5" fmla="*/ 0 h 39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732" h="395484">
                    <a:moveTo>
                      <a:pt x="287366" y="0"/>
                    </a:moveTo>
                    <a:cubicBezTo>
                      <a:pt x="446074" y="0"/>
                      <a:pt x="574732" y="128658"/>
                      <a:pt x="574732" y="287366"/>
                    </a:cubicBezTo>
                    <a:lnTo>
                      <a:pt x="574732" y="395484"/>
                    </a:lnTo>
                    <a:lnTo>
                      <a:pt x="0" y="395484"/>
                    </a:lnTo>
                    <a:lnTo>
                      <a:pt x="0" y="287366"/>
                    </a:lnTo>
                    <a:cubicBezTo>
                      <a:pt x="0" y="128658"/>
                      <a:pt x="128658" y="0"/>
                      <a:pt x="28736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15" name="Picture 2" descr="Python] 파이썬 문법과 라이브러리 총정리">
            <a:extLst>
              <a:ext uri="{FF2B5EF4-FFF2-40B4-BE49-F238E27FC236}">
                <a16:creationId xmlns:a16="http://schemas.microsoft.com/office/drawing/2014/main" id="{CCDB82A2-1395-430F-8741-C4F7A4898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8" r="22490"/>
          <a:stretch/>
        </p:blipFill>
        <p:spPr bwMode="auto">
          <a:xfrm flipH="1">
            <a:off x="1252435" y="229203"/>
            <a:ext cx="735768" cy="81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681934-021C-4430-A075-C637AC9B5454}"/>
              </a:ext>
            </a:extLst>
          </p:cNvPr>
          <p:cNvSpPr txBox="1"/>
          <p:nvPr/>
        </p:nvSpPr>
        <p:spPr>
          <a:xfrm>
            <a:off x="1669277" y="1790864"/>
            <a:ext cx="300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Comic Sans MS" panose="030F0702030302020204" pitchFamily="66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Python 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  <a:cs typeface="맑은 고딕 Semilight" panose="020B0502040204020203" pitchFamily="50" charset="-127"/>
              </a:rPr>
              <a:t>출력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53991-2B42-47B5-9233-E17589A8A799}"/>
              </a:ext>
            </a:extLst>
          </p:cNvPr>
          <p:cNvSpPr txBox="1"/>
          <p:nvPr/>
        </p:nvSpPr>
        <p:spPr>
          <a:xfrm>
            <a:off x="2055250" y="2413337"/>
            <a:ext cx="6045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&gt;&gt;&gt; print(“Hello World”) </a:t>
            </a:r>
          </a:p>
          <a:p>
            <a:r>
              <a:rPr lang="en-US" altLang="ko-KR" dirty="0"/>
              <a:t>HelloWorld</a:t>
            </a:r>
          </a:p>
          <a:p>
            <a:endParaRPr lang="en-US" altLang="ko-KR" dirty="0"/>
          </a:p>
          <a:p>
            <a:r>
              <a:rPr lang="en-US" altLang="ko-KR" dirty="0"/>
              <a:t>&gt;&gt;&gt; a = 123</a:t>
            </a:r>
          </a:p>
          <a:p>
            <a:r>
              <a:rPr lang="en-US" altLang="ko-KR" dirty="0"/>
              <a:t>&gt;&gt;&gt; print(a)</a:t>
            </a:r>
          </a:p>
          <a:p>
            <a:r>
              <a:rPr lang="en-US" altLang="ko-KR" dirty="0"/>
              <a:t>123</a:t>
            </a:r>
          </a:p>
          <a:p>
            <a:endParaRPr lang="en-US" altLang="ko-KR" dirty="0"/>
          </a:p>
          <a:p>
            <a:r>
              <a:rPr lang="en-US" altLang="ko-KR" dirty="0"/>
              <a:t>&gt;&gt;&gt; print(123)</a:t>
            </a:r>
          </a:p>
          <a:p>
            <a:r>
              <a:rPr lang="en-US" altLang="ko-KR" dirty="0"/>
              <a:t>123</a:t>
            </a:r>
          </a:p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8EBFB1-C452-4FD9-A401-20671E08775E}"/>
              </a:ext>
            </a:extLst>
          </p:cNvPr>
          <p:cNvSpPr txBox="1"/>
          <p:nvPr/>
        </p:nvSpPr>
        <p:spPr>
          <a:xfrm>
            <a:off x="5209405" y="2413337"/>
            <a:ext cx="6045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&gt;&gt;&gt; a = 123</a:t>
            </a:r>
          </a:p>
          <a:p>
            <a:r>
              <a:rPr lang="en-US" altLang="ko-KR" dirty="0"/>
              <a:t>&gt;&gt;&gt; print(“%</a:t>
            </a:r>
            <a:r>
              <a:rPr lang="en-US" altLang="ko-KR" dirty="0" err="1"/>
              <a:t>d”%a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123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6489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8561" y="205811"/>
            <a:ext cx="11785920" cy="6301465"/>
            <a:chOff x="178561" y="205811"/>
            <a:chExt cx="11785920" cy="6301465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A69AC440-F733-447C-B423-989F959317C2}"/>
                </a:ext>
              </a:extLst>
            </p:cNvPr>
            <p:cNvSpPr/>
            <p:nvPr/>
          </p:nvSpPr>
          <p:spPr>
            <a:xfrm>
              <a:off x="951865" y="622437"/>
              <a:ext cx="10889256" cy="5876855"/>
            </a:xfrm>
            <a:prstGeom prst="roundRect">
              <a:avLst>
                <a:gd name="adj" fmla="val 7307"/>
              </a:avLst>
            </a:prstGeom>
            <a:solidFill>
              <a:srgbClr val="4F5365">
                <a:alpha val="27000"/>
              </a:srgbClr>
            </a:solidFill>
            <a:ln w="38100" cap="rnd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600248FE-1C0A-4903-9311-EDA5C0440F8D}"/>
                </a:ext>
              </a:extLst>
            </p:cNvPr>
            <p:cNvSpPr/>
            <p:nvPr/>
          </p:nvSpPr>
          <p:spPr>
            <a:xfrm>
              <a:off x="227519" y="910507"/>
              <a:ext cx="10889256" cy="5596768"/>
            </a:xfrm>
            <a:prstGeom prst="roundRect">
              <a:avLst>
                <a:gd name="adj" fmla="val 6831"/>
              </a:avLst>
            </a:prstGeom>
            <a:solidFill>
              <a:schemeClr val="bg1"/>
            </a:solidFill>
            <a:ln w="38100" cap="rnd">
              <a:solidFill>
                <a:srgbClr val="E6EAF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22FB3544-A121-4D45-8B06-EEC40666A387}"/>
                </a:ext>
              </a:extLst>
            </p:cNvPr>
            <p:cNvSpPr/>
            <p:nvPr/>
          </p:nvSpPr>
          <p:spPr>
            <a:xfrm>
              <a:off x="613989" y="417256"/>
              <a:ext cx="10964022" cy="871407"/>
            </a:xfrm>
            <a:prstGeom prst="round2SameRect">
              <a:avLst>
                <a:gd name="adj1" fmla="val 42732"/>
                <a:gd name="adj2" fmla="val 0"/>
              </a:avLst>
            </a:prstGeom>
            <a:solidFill>
              <a:srgbClr val="61667D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828000" rtlCol="0" anchor="t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Output</a:t>
              </a: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C9FECFE-F40F-49F2-9FD9-41A2F1DF688D}"/>
                </a:ext>
              </a:extLst>
            </p:cNvPr>
            <p:cNvSpPr/>
            <p:nvPr/>
          </p:nvSpPr>
          <p:spPr>
            <a:xfrm>
              <a:off x="613989" y="1288663"/>
              <a:ext cx="10964022" cy="5210630"/>
            </a:xfrm>
            <a:prstGeom prst="round2SameRect">
              <a:avLst>
                <a:gd name="adj1" fmla="val 0"/>
                <a:gd name="adj2" fmla="val 8794"/>
              </a:avLst>
            </a:prstGeom>
            <a:solidFill>
              <a:schemeClr val="bg1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D1DE302-7AAF-462D-8999-FC2864A92C4D}"/>
                </a:ext>
              </a:extLst>
            </p:cNvPr>
            <p:cNvCxnSpPr>
              <a:cxnSpLocks/>
            </p:cNvCxnSpPr>
            <p:nvPr/>
          </p:nvCxnSpPr>
          <p:spPr>
            <a:xfrm>
              <a:off x="178561" y="6499293"/>
              <a:ext cx="1141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5BECDB6-67D3-410D-9933-2086B13FBF5A}"/>
                </a:ext>
              </a:extLst>
            </p:cNvPr>
            <p:cNvCxnSpPr>
              <a:cxnSpLocks/>
            </p:cNvCxnSpPr>
            <p:nvPr/>
          </p:nvCxnSpPr>
          <p:spPr>
            <a:xfrm>
              <a:off x="11712481" y="6507276"/>
              <a:ext cx="25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CC6297E-B024-4701-B059-47489FEC8DCF}"/>
                </a:ext>
              </a:extLst>
            </p:cNvPr>
            <p:cNvGrpSpPr/>
            <p:nvPr/>
          </p:nvGrpSpPr>
          <p:grpSpPr>
            <a:xfrm>
              <a:off x="1075225" y="205811"/>
              <a:ext cx="1397282" cy="1212980"/>
              <a:chOff x="1037902" y="152395"/>
              <a:chExt cx="2543774" cy="2208250"/>
            </a:xfrm>
          </p:grpSpPr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C3BE4018-32EF-4598-A24F-45312A8633F3}"/>
                  </a:ext>
                </a:extLst>
              </p:cNvPr>
              <p:cNvSpPr/>
              <p:nvPr/>
            </p:nvSpPr>
            <p:spPr>
              <a:xfrm>
                <a:off x="1037902" y="152395"/>
                <a:ext cx="2220502" cy="2208250"/>
              </a:xfrm>
              <a:custGeom>
                <a:avLst/>
                <a:gdLst>
                  <a:gd name="connsiteX0" fmla="*/ 220689 w 2220502"/>
                  <a:gd name="connsiteY0" fmla="*/ 0 h 2208250"/>
                  <a:gd name="connsiteX1" fmla="*/ 403573 w 2220502"/>
                  <a:gd name="connsiteY1" fmla="*/ 0 h 2208250"/>
                  <a:gd name="connsiteX2" fmla="*/ 419828 w 2220502"/>
                  <a:gd name="connsiteY2" fmla="*/ 3282 h 2208250"/>
                  <a:gd name="connsiteX3" fmla="*/ 452372 w 2220502"/>
                  <a:gd name="connsiteY3" fmla="*/ 1 h 2208250"/>
                  <a:gd name="connsiteX4" fmla="*/ 2220502 w 2220502"/>
                  <a:gd name="connsiteY4" fmla="*/ 1 h 2208250"/>
                  <a:gd name="connsiteX5" fmla="*/ 2220502 w 2220502"/>
                  <a:gd name="connsiteY5" fmla="*/ 51541 h 2208250"/>
                  <a:gd name="connsiteX6" fmla="*/ 2173121 w 2220502"/>
                  <a:gd name="connsiteY6" fmla="*/ 77259 h 2208250"/>
                  <a:gd name="connsiteX7" fmla="*/ 1973675 w 2220502"/>
                  <a:gd name="connsiteY7" fmla="*/ 452372 h 2208250"/>
                  <a:gd name="connsiteX8" fmla="*/ 1973675 w 2220502"/>
                  <a:gd name="connsiteY8" fmla="*/ 1615723 h 2208250"/>
                  <a:gd name="connsiteX9" fmla="*/ 1969042 w 2220502"/>
                  <a:gd name="connsiteY9" fmla="*/ 1615723 h 2208250"/>
                  <a:gd name="connsiteX10" fmla="*/ 1969042 w 2220502"/>
                  <a:gd name="connsiteY10" fmla="*/ 2208250 h 2208250"/>
                  <a:gd name="connsiteX11" fmla="*/ 984714 w 2220502"/>
                  <a:gd name="connsiteY11" fmla="*/ 1615723 h 2208250"/>
                  <a:gd name="connsiteX12" fmla="*/ 984330 w 2220502"/>
                  <a:gd name="connsiteY12" fmla="*/ 1615723 h 2208250"/>
                  <a:gd name="connsiteX13" fmla="*/ 2 w 2220502"/>
                  <a:gd name="connsiteY13" fmla="*/ 2208250 h 2208250"/>
                  <a:gd name="connsiteX14" fmla="*/ 2 w 2220502"/>
                  <a:gd name="connsiteY14" fmla="*/ 1615723 h 2208250"/>
                  <a:gd name="connsiteX15" fmla="*/ 0 w 2220502"/>
                  <a:gd name="connsiteY15" fmla="*/ 1615723 h 2208250"/>
                  <a:gd name="connsiteX16" fmla="*/ 0 w 2220502"/>
                  <a:gd name="connsiteY16" fmla="*/ 220689 h 2208250"/>
                  <a:gd name="connsiteX17" fmla="*/ 220689 w 2220502"/>
                  <a:gd name="connsiteY17" fmla="*/ 0 h 220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20502" h="2208250">
                    <a:moveTo>
                      <a:pt x="220689" y="0"/>
                    </a:moveTo>
                    <a:lnTo>
                      <a:pt x="403573" y="0"/>
                    </a:lnTo>
                    <a:lnTo>
                      <a:pt x="419828" y="3282"/>
                    </a:lnTo>
                    <a:lnTo>
                      <a:pt x="452372" y="1"/>
                    </a:lnTo>
                    <a:lnTo>
                      <a:pt x="2220502" y="1"/>
                    </a:lnTo>
                    <a:lnTo>
                      <a:pt x="2220502" y="51541"/>
                    </a:lnTo>
                    <a:lnTo>
                      <a:pt x="2173121" y="77259"/>
                    </a:lnTo>
                    <a:cubicBezTo>
                      <a:pt x="2052789" y="158553"/>
                      <a:pt x="1973675" y="296223"/>
                      <a:pt x="1973675" y="452372"/>
                    </a:cubicBezTo>
                    <a:lnTo>
                      <a:pt x="1973675" y="1615723"/>
                    </a:lnTo>
                    <a:lnTo>
                      <a:pt x="1969042" y="1615723"/>
                    </a:lnTo>
                    <a:lnTo>
                      <a:pt x="1969042" y="2208250"/>
                    </a:lnTo>
                    <a:lnTo>
                      <a:pt x="984714" y="1615723"/>
                    </a:lnTo>
                    <a:lnTo>
                      <a:pt x="984330" y="1615723"/>
                    </a:lnTo>
                    <a:lnTo>
                      <a:pt x="2" y="2208250"/>
                    </a:lnTo>
                    <a:lnTo>
                      <a:pt x="2" y="1615723"/>
                    </a:lnTo>
                    <a:lnTo>
                      <a:pt x="0" y="1615723"/>
                    </a:lnTo>
                    <a:lnTo>
                      <a:pt x="0" y="220689"/>
                    </a:lnTo>
                    <a:cubicBezTo>
                      <a:pt x="0" y="98806"/>
                      <a:pt x="98806" y="0"/>
                      <a:pt x="22068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>
                  <a:defRPr/>
                </a:pPr>
                <a:endParaRPr lang="ko-KR" altLang="en-US" sz="4000" dirty="0">
                  <a:solidFill>
                    <a:srgbClr val="FD615A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  <a:p>
                <a:pPr algn="ctr"/>
                <a:endParaRPr lang="en-US" altLang="ko-KR" sz="900" b="1" dirty="0">
                  <a:solidFill>
                    <a:srgbClr val="FD615A"/>
                  </a:solidFill>
                </a:endParaRPr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C3230098-B01D-4D3F-B774-458AE9BBA622}"/>
                  </a:ext>
                </a:extLst>
              </p:cNvPr>
              <p:cNvSpPr/>
              <p:nvPr/>
            </p:nvSpPr>
            <p:spPr>
              <a:xfrm>
                <a:off x="3006944" y="152396"/>
                <a:ext cx="574732" cy="395484"/>
              </a:xfrm>
              <a:custGeom>
                <a:avLst/>
                <a:gdLst>
                  <a:gd name="connsiteX0" fmla="*/ 287366 w 574732"/>
                  <a:gd name="connsiteY0" fmla="*/ 0 h 395484"/>
                  <a:gd name="connsiteX1" fmla="*/ 574732 w 574732"/>
                  <a:gd name="connsiteY1" fmla="*/ 287366 h 395484"/>
                  <a:gd name="connsiteX2" fmla="*/ 574732 w 574732"/>
                  <a:gd name="connsiteY2" fmla="*/ 395484 h 395484"/>
                  <a:gd name="connsiteX3" fmla="*/ 0 w 574732"/>
                  <a:gd name="connsiteY3" fmla="*/ 395484 h 395484"/>
                  <a:gd name="connsiteX4" fmla="*/ 0 w 574732"/>
                  <a:gd name="connsiteY4" fmla="*/ 287366 h 395484"/>
                  <a:gd name="connsiteX5" fmla="*/ 287366 w 574732"/>
                  <a:gd name="connsiteY5" fmla="*/ 0 h 39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732" h="395484">
                    <a:moveTo>
                      <a:pt x="287366" y="0"/>
                    </a:moveTo>
                    <a:cubicBezTo>
                      <a:pt x="446074" y="0"/>
                      <a:pt x="574732" y="128658"/>
                      <a:pt x="574732" y="287366"/>
                    </a:cubicBezTo>
                    <a:lnTo>
                      <a:pt x="574732" y="395484"/>
                    </a:lnTo>
                    <a:lnTo>
                      <a:pt x="0" y="395484"/>
                    </a:lnTo>
                    <a:lnTo>
                      <a:pt x="0" y="287366"/>
                    </a:lnTo>
                    <a:cubicBezTo>
                      <a:pt x="0" y="128658"/>
                      <a:pt x="128658" y="0"/>
                      <a:pt x="28736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15" name="Picture 2" descr="Python] 파이썬 문법과 라이브러리 총정리">
            <a:extLst>
              <a:ext uri="{FF2B5EF4-FFF2-40B4-BE49-F238E27FC236}">
                <a16:creationId xmlns:a16="http://schemas.microsoft.com/office/drawing/2014/main" id="{CCDB82A2-1395-430F-8741-C4F7A4898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8" r="22490"/>
          <a:stretch/>
        </p:blipFill>
        <p:spPr bwMode="auto">
          <a:xfrm flipH="1">
            <a:off x="1252435" y="229203"/>
            <a:ext cx="735768" cy="81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6348B2D-FC56-4EAF-B028-F51FFD2A63E9}"/>
              </a:ext>
            </a:extLst>
          </p:cNvPr>
          <p:cNvSpPr txBox="1"/>
          <p:nvPr/>
        </p:nvSpPr>
        <p:spPr>
          <a:xfrm>
            <a:off x="1669277" y="1790864"/>
            <a:ext cx="300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Comic Sans MS" panose="030F0702030302020204" pitchFamily="66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Python 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  <a:cs typeface="맑은 고딕 Semilight" panose="020B0502040204020203" pitchFamily="50" charset="-127"/>
              </a:rPr>
              <a:t>여러 값 출력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5CC2ED-D82A-4BE0-A085-CB8CEEDCC20A}"/>
              </a:ext>
            </a:extLst>
          </p:cNvPr>
          <p:cNvSpPr txBox="1"/>
          <p:nvPr/>
        </p:nvSpPr>
        <p:spPr>
          <a:xfrm>
            <a:off x="2055250" y="2413337"/>
            <a:ext cx="604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&gt;&gt;&gt; print(1,2,3) </a:t>
            </a:r>
          </a:p>
          <a:p>
            <a:r>
              <a:rPr lang="en-US" altLang="ko-KR" dirty="0"/>
              <a:t>1 2 3</a:t>
            </a:r>
          </a:p>
          <a:p>
            <a:endParaRPr lang="en-US" altLang="ko-KR" dirty="0"/>
          </a:p>
          <a:p>
            <a:r>
              <a:rPr lang="en-US" altLang="ko-KR" dirty="0"/>
              <a:t>&gt;&gt;&gt; a = 1; b=2; c=3;</a:t>
            </a:r>
          </a:p>
          <a:p>
            <a:r>
              <a:rPr lang="en-US" altLang="ko-KR" dirty="0"/>
              <a:t>&gt;&gt;&gt; print(</a:t>
            </a:r>
            <a:r>
              <a:rPr lang="en-US" altLang="ko-KR" dirty="0" err="1"/>
              <a:t>a,b,c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1 2 3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2C49A4-5C8E-48DC-84B8-2B375C7C13AD}"/>
              </a:ext>
            </a:extLst>
          </p:cNvPr>
          <p:cNvSpPr txBox="1"/>
          <p:nvPr/>
        </p:nvSpPr>
        <p:spPr>
          <a:xfrm>
            <a:off x="5741743" y="1790864"/>
            <a:ext cx="356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Comic Sans MS" panose="030F0702030302020204" pitchFamily="66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Python 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  <a:cs typeface="맑은 고딕 Semilight" panose="020B0502040204020203" pitchFamily="50" charset="-127"/>
              </a:rPr>
              <a:t>여러 값 출력 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  <a:cs typeface="맑은 고딕 Semilight" panose="020B0502040204020203" pitchFamily="50" charset="-127"/>
              </a:rPr>
              <a:t>- </a:t>
            </a:r>
            <a:r>
              <a:rPr lang="en-US" altLang="ko-KR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맑은 고딕 Semilight" panose="020B0502040204020203" pitchFamily="50" charset="-127"/>
              </a:rPr>
              <a:t>sep</a:t>
            </a:r>
            <a:endParaRPr lang="ko-KR" altLang="en-US" dirty="0">
              <a:latin typeface="한컴산뜻돋움" panose="02000000000000000000" pitchFamily="2" charset="-127"/>
              <a:ea typeface="한컴산뜻돋움" panose="02000000000000000000" pitchFamily="2" charset="-127"/>
              <a:cs typeface="맑은 고딕 Semilight" panose="020B0502040204020203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FCC055-DE3B-41B7-806A-8947F4CC6BC3}"/>
              </a:ext>
            </a:extLst>
          </p:cNvPr>
          <p:cNvSpPr txBox="1"/>
          <p:nvPr/>
        </p:nvSpPr>
        <p:spPr>
          <a:xfrm>
            <a:off x="6096000" y="2449665"/>
            <a:ext cx="604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&gt;&gt;&gt; print(1,2,3,sep=‘,’) </a:t>
            </a:r>
          </a:p>
          <a:p>
            <a:r>
              <a:rPr lang="en-US" altLang="ko-KR" dirty="0"/>
              <a:t>1,2,3</a:t>
            </a:r>
          </a:p>
          <a:p>
            <a:endParaRPr lang="en-US" altLang="ko-KR" dirty="0"/>
          </a:p>
          <a:p>
            <a:r>
              <a:rPr lang="en-US" altLang="ko-KR" dirty="0"/>
              <a:t>&gt;&gt;&gt;print(1,2,3,sep=’ab’)</a:t>
            </a:r>
          </a:p>
          <a:p>
            <a:r>
              <a:rPr lang="en-US" altLang="ko-KR" dirty="0"/>
              <a:t>1ab2ab3</a:t>
            </a:r>
          </a:p>
          <a:p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E19333-D1C3-42D5-B331-5A46827FA25F}"/>
              </a:ext>
            </a:extLst>
          </p:cNvPr>
          <p:cNvSpPr txBox="1"/>
          <p:nvPr/>
        </p:nvSpPr>
        <p:spPr>
          <a:xfrm>
            <a:off x="1620319" y="4513139"/>
            <a:ext cx="300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Comic Sans MS" panose="030F0702030302020204" pitchFamily="66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Python 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  <a:cs typeface="맑은 고딕 Semilight" panose="020B0502040204020203" pitchFamily="50" charset="-127"/>
              </a:rPr>
              <a:t>줄 바꿈 생략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AB2EAB-E1F3-488F-97AE-A512ED8301E2}"/>
              </a:ext>
            </a:extLst>
          </p:cNvPr>
          <p:cNvSpPr txBox="1"/>
          <p:nvPr/>
        </p:nvSpPr>
        <p:spPr>
          <a:xfrm>
            <a:off x="2055250" y="5254544"/>
            <a:ext cx="604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&gt;&gt;&gt; print(1,2,3,end=‘ ’)</a:t>
            </a:r>
          </a:p>
          <a:p>
            <a:r>
              <a:rPr lang="en-US" altLang="ko-KR" dirty="0"/>
              <a:t>&gt;&gt;&gt; print(4,5,6)</a:t>
            </a:r>
          </a:p>
          <a:p>
            <a:r>
              <a:rPr lang="en-US" altLang="ko-KR" dirty="0"/>
              <a:t>1 2 3 4 5 6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6380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8561" y="205811"/>
            <a:ext cx="11785920" cy="6301465"/>
            <a:chOff x="178561" y="205811"/>
            <a:chExt cx="11785920" cy="6301465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A69AC440-F733-447C-B423-989F959317C2}"/>
                </a:ext>
              </a:extLst>
            </p:cNvPr>
            <p:cNvSpPr/>
            <p:nvPr/>
          </p:nvSpPr>
          <p:spPr>
            <a:xfrm>
              <a:off x="951865" y="622437"/>
              <a:ext cx="10889256" cy="5876855"/>
            </a:xfrm>
            <a:prstGeom prst="roundRect">
              <a:avLst>
                <a:gd name="adj" fmla="val 7307"/>
              </a:avLst>
            </a:prstGeom>
            <a:solidFill>
              <a:srgbClr val="4F5365">
                <a:alpha val="27000"/>
              </a:srgbClr>
            </a:solidFill>
            <a:ln w="38100" cap="rnd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600248FE-1C0A-4903-9311-EDA5C0440F8D}"/>
                </a:ext>
              </a:extLst>
            </p:cNvPr>
            <p:cNvSpPr/>
            <p:nvPr/>
          </p:nvSpPr>
          <p:spPr>
            <a:xfrm>
              <a:off x="227519" y="910507"/>
              <a:ext cx="10889256" cy="5596768"/>
            </a:xfrm>
            <a:prstGeom prst="roundRect">
              <a:avLst>
                <a:gd name="adj" fmla="val 6831"/>
              </a:avLst>
            </a:prstGeom>
            <a:solidFill>
              <a:schemeClr val="bg1"/>
            </a:solidFill>
            <a:ln w="38100" cap="rnd">
              <a:solidFill>
                <a:srgbClr val="E6EAF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22FB3544-A121-4D45-8B06-EEC40666A387}"/>
                </a:ext>
              </a:extLst>
            </p:cNvPr>
            <p:cNvSpPr/>
            <p:nvPr/>
          </p:nvSpPr>
          <p:spPr>
            <a:xfrm>
              <a:off x="613989" y="417256"/>
              <a:ext cx="10964022" cy="871407"/>
            </a:xfrm>
            <a:prstGeom prst="round2SameRect">
              <a:avLst>
                <a:gd name="adj1" fmla="val 42732"/>
                <a:gd name="adj2" fmla="val 0"/>
              </a:avLst>
            </a:prstGeom>
            <a:solidFill>
              <a:srgbClr val="61667D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828000" rtlCol="0" anchor="t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Input</a:t>
              </a: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C9FECFE-F40F-49F2-9FD9-41A2F1DF688D}"/>
                </a:ext>
              </a:extLst>
            </p:cNvPr>
            <p:cNvSpPr/>
            <p:nvPr/>
          </p:nvSpPr>
          <p:spPr>
            <a:xfrm>
              <a:off x="613989" y="1288663"/>
              <a:ext cx="10964022" cy="5210630"/>
            </a:xfrm>
            <a:prstGeom prst="round2SameRect">
              <a:avLst>
                <a:gd name="adj1" fmla="val 0"/>
                <a:gd name="adj2" fmla="val 8794"/>
              </a:avLst>
            </a:prstGeom>
            <a:solidFill>
              <a:schemeClr val="bg1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D1DE302-7AAF-462D-8999-FC2864A92C4D}"/>
                </a:ext>
              </a:extLst>
            </p:cNvPr>
            <p:cNvCxnSpPr>
              <a:cxnSpLocks/>
            </p:cNvCxnSpPr>
            <p:nvPr/>
          </p:nvCxnSpPr>
          <p:spPr>
            <a:xfrm>
              <a:off x="178561" y="6499293"/>
              <a:ext cx="1141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5BECDB6-67D3-410D-9933-2086B13FBF5A}"/>
                </a:ext>
              </a:extLst>
            </p:cNvPr>
            <p:cNvCxnSpPr>
              <a:cxnSpLocks/>
            </p:cNvCxnSpPr>
            <p:nvPr/>
          </p:nvCxnSpPr>
          <p:spPr>
            <a:xfrm>
              <a:off x="11712481" y="6507276"/>
              <a:ext cx="25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CC6297E-B024-4701-B059-47489FEC8DCF}"/>
                </a:ext>
              </a:extLst>
            </p:cNvPr>
            <p:cNvGrpSpPr/>
            <p:nvPr/>
          </p:nvGrpSpPr>
          <p:grpSpPr>
            <a:xfrm>
              <a:off x="1075225" y="205811"/>
              <a:ext cx="1397282" cy="1212980"/>
              <a:chOff x="1037902" y="152395"/>
              <a:chExt cx="2543774" cy="2208250"/>
            </a:xfrm>
          </p:grpSpPr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C3BE4018-32EF-4598-A24F-45312A8633F3}"/>
                  </a:ext>
                </a:extLst>
              </p:cNvPr>
              <p:cNvSpPr/>
              <p:nvPr/>
            </p:nvSpPr>
            <p:spPr>
              <a:xfrm>
                <a:off x="1037902" y="152395"/>
                <a:ext cx="2220502" cy="2208250"/>
              </a:xfrm>
              <a:custGeom>
                <a:avLst/>
                <a:gdLst>
                  <a:gd name="connsiteX0" fmla="*/ 220689 w 2220502"/>
                  <a:gd name="connsiteY0" fmla="*/ 0 h 2208250"/>
                  <a:gd name="connsiteX1" fmla="*/ 403573 w 2220502"/>
                  <a:gd name="connsiteY1" fmla="*/ 0 h 2208250"/>
                  <a:gd name="connsiteX2" fmla="*/ 419828 w 2220502"/>
                  <a:gd name="connsiteY2" fmla="*/ 3282 h 2208250"/>
                  <a:gd name="connsiteX3" fmla="*/ 452372 w 2220502"/>
                  <a:gd name="connsiteY3" fmla="*/ 1 h 2208250"/>
                  <a:gd name="connsiteX4" fmla="*/ 2220502 w 2220502"/>
                  <a:gd name="connsiteY4" fmla="*/ 1 h 2208250"/>
                  <a:gd name="connsiteX5" fmla="*/ 2220502 w 2220502"/>
                  <a:gd name="connsiteY5" fmla="*/ 51541 h 2208250"/>
                  <a:gd name="connsiteX6" fmla="*/ 2173121 w 2220502"/>
                  <a:gd name="connsiteY6" fmla="*/ 77259 h 2208250"/>
                  <a:gd name="connsiteX7" fmla="*/ 1973675 w 2220502"/>
                  <a:gd name="connsiteY7" fmla="*/ 452372 h 2208250"/>
                  <a:gd name="connsiteX8" fmla="*/ 1973675 w 2220502"/>
                  <a:gd name="connsiteY8" fmla="*/ 1615723 h 2208250"/>
                  <a:gd name="connsiteX9" fmla="*/ 1969042 w 2220502"/>
                  <a:gd name="connsiteY9" fmla="*/ 1615723 h 2208250"/>
                  <a:gd name="connsiteX10" fmla="*/ 1969042 w 2220502"/>
                  <a:gd name="connsiteY10" fmla="*/ 2208250 h 2208250"/>
                  <a:gd name="connsiteX11" fmla="*/ 984714 w 2220502"/>
                  <a:gd name="connsiteY11" fmla="*/ 1615723 h 2208250"/>
                  <a:gd name="connsiteX12" fmla="*/ 984330 w 2220502"/>
                  <a:gd name="connsiteY12" fmla="*/ 1615723 h 2208250"/>
                  <a:gd name="connsiteX13" fmla="*/ 2 w 2220502"/>
                  <a:gd name="connsiteY13" fmla="*/ 2208250 h 2208250"/>
                  <a:gd name="connsiteX14" fmla="*/ 2 w 2220502"/>
                  <a:gd name="connsiteY14" fmla="*/ 1615723 h 2208250"/>
                  <a:gd name="connsiteX15" fmla="*/ 0 w 2220502"/>
                  <a:gd name="connsiteY15" fmla="*/ 1615723 h 2208250"/>
                  <a:gd name="connsiteX16" fmla="*/ 0 w 2220502"/>
                  <a:gd name="connsiteY16" fmla="*/ 220689 h 2208250"/>
                  <a:gd name="connsiteX17" fmla="*/ 220689 w 2220502"/>
                  <a:gd name="connsiteY17" fmla="*/ 0 h 220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20502" h="2208250">
                    <a:moveTo>
                      <a:pt x="220689" y="0"/>
                    </a:moveTo>
                    <a:lnTo>
                      <a:pt x="403573" y="0"/>
                    </a:lnTo>
                    <a:lnTo>
                      <a:pt x="419828" y="3282"/>
                    </a:lnTo>
                    <a:lnTo>
                      <a:pt x="452372" y="1"/>
                    </a:lnTo>
                    <a:lnTo>
                      <a:pt x="2220502" y="1"/>
                    </a:lnTo>
                    <a:lnTo>
                      <a:pt x="2220502" y="51541"/>
                    </a:lnTo>
                    <a:lnTo>
                      <a:pt x="2173121" y="77259"/>
                    </a:lnTo>
                    <a:cubicBezTo>
                      <a:pt x="2052789" y="158553"/>
                      <a:pt x="1973675" y="296223"/>
                      <a:pt x="1973675" y="452372"/>
                    </a:cubicBezTo>
                    <a:lnTo>
                      <a:pt x="1973675" y="1615723"/>
                    </a:lnTo>
                    <a:lnTo>
                      <a:pt x="1969042" y="1615723"/>
                    </a:lnTo>
                    <a:lnTo>
                      <a:pt x="1969042" y="2208250"/>
                    </a:lnTo>
                    <a:lnTo>
                      <a:pt x="984714" y="1615723"/>
                    </a:lnTo>
                    <a:lnTo>
                      <a:pt x="984330" y="1615723"/>
                    </a:lnTo>
                    <a:lnTo>
                      <a:pt x="2" y="2208250"/>
                    </a:lnTo>
                    <a:lnTo>
                      <a:pt x="2" y="1615723"/>
                    </a:lnTo>
                    <a:lnTo>
                      <a:pt x="0" y="1615723"/>
                    </a:lnTo>
                    <a:lnTo>
                      <a:pt x="0" y="220689"/>
                    </a:lnTo>
                    <a:cubicBezTo>
                      <a:pt x="0" y="98806"/>
                      <a:pt x="98806" y="0"/>
                      <a:pt x="22068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>
                  <a:defRPr/>
                </a:pPr>
                <a:endParaRPr lang="ko-KR" altLang="en-US" sz="4000" dirty="0">
                  <a:solidFill>
                    <a:srgbClr val="FD615A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  <a:p>
                <a:pPr algn="ctr"/>
                <a:endParaRPr lang="en-US" altLang="ko-KR" sz="900" b="1" dirty="0">
                  <a:solidFill>
                    <a:srgbClr val="FD615A"/>
                  </a:solidFill>
                </a:endParaRPr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C3230098-B01D-4D3F-B774-458AE9BBA622}"/>
                  </a:ext>
                </a:extLst>
              </p:cNvPr>
              <p:cNvSpPr/>
              <p:nvPr/>
            </p:nvSpPr>
            <p:spPr>
              <a:xfrm>
                <a:off x="3006944" y="152396"/>
                <a:ext cx="574732" cy="395484"/>
              </a:xfrm>
              <a:custGeom>
                <a:avLst/>
                <a:gdLst>
                  <a:gd name="connsiteX0" fmla="*/ 287366 w 574732"/>
                  <a:gd name="connsiteY0" fmla="*/ 0 h 395484"/>
                  <a:gd name="connsiteX1" fmla="*/ 574732 w 574732"/>
                  <a:gd name="connsiteY1" fmla="*/ 287366 h 395484"/>
                  <a:gd name="connsiteX2" fmla="*/ 574732 w 574732"/>
                  <a:gd name="connsiteY2" fmla="*/ 395484 h 395484"/>
                  <a:gd name="connsiteX3" fmla="*/ 0 w 574732"/>
                  <a:gd name="connsiteY3" fmla="*/ 395484 h 395484"/>
                  <a:gd name="connsiteX4" fmla="*/ 0 w 574732"/>
                  <a:gd name="connsiteY4" fmla="*/ 287366 h 395484"/>
                  <a:gd name="connsiteX5" fmla="*/ 287366 w 574732"/>
                  <a:gd name="connsiteY5" fmla="*/ 0 h 39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732" h="395484">
                    <a:moveTo>
                      <a:pt x="287366" y="0"/>
                    </a:moveTo>
                    <a:cubicBezTo>
                      <a:pt x="446074" y="0"/>
                      <a:pt x="574732" y="128658"/>
                      <a:pt x="574732" y="287366"/>
                    </a:cubicBezTo>
                    <a:lnTo>
                      <a:pt x="574732" y="395484"/>
                    </a:lnTo>
                    <a:lnTo>
                      <a:pt x="0" y="395484"/>
                    </a:lnTo>
                    <a:lnTo>
                      <a:pt x="0" y="287366"/>
                    </a:lnTo>
                    <a:cubicBezTo>
                      <a:pt x="0" y="128658"/>
                      <a:pt x="128658" y="0"/>
                      <a:pt x="28736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15" name="Picture 2" descr="Python] 파이썬 문법과 라이브러리 총정리">
            <a:extLst>
              <a:ext uri="{FF2B5EF4-FFF2-40B4-BE49-F238E27FC236}">
                <a16:creationId xmlns:a16="http://schemas.microsoft.com/office/drawing/2014/main" id="{CCDB82A2-1395-430F-8741-C4F7A4898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8" r="22490"/>
          <a:stretch/>
        </p:blipFill>
        <p:spPr bwMode="auto">
          <a:xfrm flipH="1">
            <a:off x="1252435" y="229203"/>
            <a:ext cx="735768" cy="81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681934-021C-4430-A075-C637AC9B5454}"/>
              </a:ext>
            </a:extLst>
          </p:cNvPr>
          <p:cNvSpPr txBox="1"/>
          <p:nvPr/>
        </p:nvSpPr>
        <p:spPr>
          <a:xfrm>
            <a:off x="1669277" y="1790864"/>
            <a:ext cx="300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Comic Sans MS" panose="030F0702030302020204" pitchFamily="66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Python </a:t>
            </a:r>
            <a:r>
              <a:rPr lang="ko-KR" altLang="en-US" dirty="0">
                <a:latin typeface="Comic Sans MS" panose="030F0702030302020204" pitchFamily="66" charset="0"/>
                <a:ea typeface="한컴산뜻돋움" panose="02000000000000000000" pitchFamily="2" charset="-127"/>
                <a:cs typeface="맑은 고딕 Semilight" panose="020B0502040204020203" pitchFamily="50" charset="-127"/>
              </a:rPr>
              <a:t>입력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4EAF90-3640-4481-BD50-8DBF72BB8E87}"/>
              </a:ext>
            </a:extLst>
          </p:cNvPr>
          <p:cNvSpPr txBox="1"/>
          <p:nvPr/>
        </p:nvSpPr>
        <p:spPr>
          <a:xfrm>
            <a:off x="2055250" y="2413337"/>
            <a:ext cx="604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&gt;&gt;&gt; a = input() </a:t>
            </a:r>
          </a:p>
          <a:p>
            <a:r>
              <a:rPr lang="en-US" altLang="ko-KR" dirty="0"/>
              <a:t>Life is too short, you need python</a:t>
            </a:r>
          </a:p>
          <a:p>
            <a:endParaRPr lang="en-US" altLang="ko-KR" dirty="0"/>
          </a:p>
          <a:p>
            <a:r>
              <a:rPr lang="en-US" altLang="ko-KR" dirty="0"/>
              <a:t>&gt;&gt;&gt; print(a)</a:t>
            </a:r>
          </a:p>
          <a:p>
            <a:r>
              <a:rPr lang="en-US" altLang="ko-KR" dirty="0"/>
              <a:t>Life is too short, you need python</a:t>
            </a:r>
          </a:p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2E0F1F-DE66-4166-8378-1BDDE2A8D181}"/>
              </a:ext>
            </a:extLst>
          </p:cNvPr>
          <p:cNvSpPr txBox="1"/>
          <p:nvPr/>
        </p:nvSpPr>
        <p:spPr>
          <a:xfrm>
            <a:off x="1620319" y="4167663"/>
            <a:ext cx="300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Comic Sans MS" panose="030F0702030302020204" pitchFamily="66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Python </a:t>
            </a:r>
            <a:r>
              <a:rPr lang="ko-KR" altLang="en-US" dirty="0">
                <a:latin typeface="Comic Sans MS" panose="030F0702030302020204" pitchFamily="66" charset="0"/>
                <a:ea typeface="한컴산뜻돋움" panose="02000000000000000000" pitchFamily="2" charset="-127"/>
                <a:cs typeface="맑은 고딕 Semilight" panose="020B0502040204020203" pitchFamily="50" charset="-127"/>
              </a:rPr>
              <a:t>입력 </a:t>
            </a:r>
            <a:r>
              <a:rPr lang="en-US" altLang="ko-KR" dirty="0">
                <a:latin typeface="Comic Sans MS" panose="030F0702030302020204" pitchFamily="66" charset="0"/>
                <a:ea typeface="한컴산뜻돋움" panose="02000000000000000000" pitchFamily="2" charset="-127"/>
                <a:cs typeface="맑은 고딕 Semilight" panose="020B0502040204020203" pitchFamily="50" charset="-127"/>
              </a:rPr>
              <a:t>+ </a:t>
            </a:r>
            <a:r>
              <a:rPr lang="ko-KR" altLang="en-US" dirty="0">
                <a:latin typeface="Comic Sans MS" panose="030F0702030302020204" pitchFamily="66" charset="0"/>
                <a:ea typeface="한컴산뜻돋움" panose="02000000000000000000" pitchFamily="2" charset="-127"/>
                <a:cs typeface="맑은 고딕 Semilight" panose="020B0502040204020203" pitchFamily="50" charset="-127"/>
              </a:rPr>
              <a:t>질문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8925B6-C28C-4BA6-A4C4-C782E349BC3C}"/>
              </a:ext>
            </a:extLst>
          </p:cNvPr>
          <p:cNvSpPr txBox="1"/>
          <p:nvPr/>
        </p:nvSpPr>
        <p:spPr>
          <a:xfrm>
            <a:off x="2055250" y="4683179"/>
            <a:ext cx="604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&gt;&gt;&gt; a = input(“</a:t>
            </a:r>
            <a:r>
              <a:rPr lang="ko-KR" altLang="en-US" dirty="0"/>
              <a:t>숫자를 입력하세요</a:t>
            </a:r>
            <a:r>
              <a:rPr lang="en-US" altLang="ko-KR" dirty="0"/>
              <a:t>: ”) </a:t>
            </a:r>
          </a:p>
          <a:p>
            <a:r>
              <a:rPr lang="ko-KR" altLang="en-US" dirty="0"/>
              <a:t>숫자를 입력하세요</a:t>
            </a:r>
            <a:r>
              <a:rPr lang="en-US" altLang="ko-KR" dirty="0"/>
              <a:t>: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3574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8561" y="205811"/>
            <a:ext cx="11785920" cy="6301465"/>
            <a:chOff x="178561" y="205811"/>
            <a:chExt cx="11785920" cy="6301465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A69AC440-F733-447C-B423-989F959317C2}"/>
                </a:ext>
              </a:extLst>
            </p:cNvPr>
            <p:cNvSpPr/>
            <p:nvPr/>
          </p:nvSpPr>
          <p:spPr>
            <a:xfrm>
              <a:off x="951865" y="622437"/>
              <a:ext cx="10889256" cy="5876855"/>
            </a:xfrm>
            <a:prstGeom prst="roundRect">
              <a:avLst>
                <a:gd name="adj" fmla="val 7307"/>
              </a:avLst>
            </a:prstGeom>
            <a:solidFill>
              <a:srgbClr val="4F5365">
                <a:alpha val="27000"/>
              </a:srgbClr>
            </a:solidFill>
            <a:ln w="38100" cap="rnd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600248FE-1C0A-4903-9311-EDA5C0440F8D}"/>
                </a:ext>
              </a:extLst>
            </p:cNvPr>
            <p:cNvSpPr/>
            <p:nvPr/>
          </p:nvSpPr>
          <p:spPr>
            <a:xfrm>
              <a:off x="227519" y="910507"/>
              <a:ext cx="10889256" cy="5596768"/>
            </a:xfrm>
            <a:prstGeom prst="roundRect">
              <a:avLst>
                <a:gd name="adj" fmla="val 6831"/>
              </a:avLst>
            </a:prstGeom>
            <a:solidFill>
              <a:schemeClr val="bg1"/>
            </a:solidFill>
            <a:ln w="38100" cap="rnd">
              <a:solidFill>
                <a:srgbClr val="E6EAF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22FB3544-A121-4D45-8B06-EEC40666A387}"/>
                </a:ext>
              </a:extLst>
            </p:cNvPr>
            <p:cNvSpPr/>
            <p:nvPr/>
          </p:nvSpPr>
          <p:spPr>
            <a:xfrm>
              <a:off x="613989" y="417256"/>
              <a:ext cx="10964022" cy="871407"/>
            </a:xfrm>
            <a:prstGeom prst="round2SameRect">
              <a:avLst>
                <a:gd name="adj1" fmla="val 42732"/>
                <a:gd name="adj2" fmla="val 0"/>
              </a:avLst>
            </a:prstGeom>
            <a:solidFill>
              <a:srgbClr val="61667D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828000" rtlCol="0" anchor="t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Input</a:t>
              </a: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C9FECFE-F40F-49F2-9FD9-41A2F1DF688D}"/>
                </a:ext>
              </a:extLst>
            </p:cNvPr>
            <p:cNvSpPr/>
            <p:nvPr/>
          </p:nvSpPr>
          <p:spPr>
            <a:xfrm>
              <a:off x="613989" y="1288663"/>
              <a:ext cx="10964022" cy="5210630"/>
            </a:xfrm>
            <a:prstGeom prst="round2SameRect">
              <a:avLst>
                <a:gd name="adj1" fmla="val 0"/>
                <a:gd name="adj2" fmla="val 8794"/>
              </a:avLst>
            </a:prstGeom>
            <a:solidFill>
              <a:schemeClr val="bg1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D1DE302-7AAF-462D-8999-FC2864A92C4D}"/>
                </a:ext>
              </a:extLst>
            </p:cNvPr>
            <p:cNvCxnSpPr>
              <a:cxnSpLocks/>
            </p:cNvCxnSpPr>
            <p:nvPr/>
          </p:nvCxnSpPr>
          <p:spPr>
            <a:xfrm>
              <a:off x="178561" y="6499293"/>
              <a:ext cx="1141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5BECDB6-67D3-410D-9933-2086B13FBF5A}"/>
                </a:ext>
              </a:extLst>
            </p:cNvPr>
            <p:cNvCxnSpPr>
              <a:cxnSpLocks/>
            </p:cNvCxnSpPr>
            <p:nvPr/>
          </p:nvCxnSpPr>
          <p:spPr>
            <a:xfrm>
              <a:off x="11712481" y="6507276"/>
              <a:ext cx="25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CC6297E-B024-4701-B059-47489FEC8DCF}"/>
                </a:ext>
              </a:extLst>
            </p:cNvPr>
            <p:cNvGrpSpPr/>
            <p:nvPr/>
          </p:nvGrpSpPr>
          <p:grpSpPr>
            <a:xfrm>
              <a:off x="1075225" y="205811"/>
              <a:ext cx="1397282" cy="1212980"/>
              <a:chOff x="1037902" y="152395"/>
              <a:chExt cx="2543774" cy="2208250"/>
            </a:xfrm>
          </p:grpSpPr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C3BE4018-32EF-4598-A24F-45312A8633F3}"/>
                  </a:ext>
                </a:extLst>
              </p:cNvPr>
              <p:cNvSpPr/>
              <p:nvPr/>
            </p:nvSpPr>
            <p:spPr>
              <a:xfrm>
                <a:off x="1037902" y="152395"/>
                <a:ext cx="2220502" cy="2208250"/>
              </a:xfrm>
              <a:custGeom>
                <a:avLst/>
                <a:gdLst>
                  <a:gd name="connsiteX0" fmla="*/ 220689 w 2220502"/>
                  <a:gd name="connsiteY0" fmla="*/ 0 h 2208250"/>
                  <a:gd name="connsiteX1" fmla="*/ 403573 w 2220502"/>
                  <a:gd name="connsiteY1" fmla="*/ 0 h 2208250"/>
                  <a:gd name="connsiteX2" fmla="*/ 419828 w 2220502"/>
                  <a:gd name="connsiteY2" fmla="*/ 3282 h 2208250"/>
                  <a:gd name="connsiteX3" fmla="*/ 452372 w 2220502"/>
                  <a:gd name="connsiteY3" fmla="*/ 1 h 2208250"/>
                  <a:gd name="connsiteX4" fmla="*/ 2220502 w 2220502"/>
                  <a:gd name="connsiteY4" fmla="*/ 1 h 2208250"/>
                  <a:gd name="connsiteX5" fmla="*/ 2220502 w 2220502"/>
                  <a:gd name="connsiteY5" fmla="*/ 51541 h 2208250"/>
                  <a:gd name="connsiteX6" fmla="*/ 2173121 w 2220502"/>
                  <a:gd name="connsiteY6" fmla="*/ 77259 h 2208250"/>
                  <a:gd name="connsiteX7" fmla="*/ 1973675 w 2220502"/>
                  <a:gd name="connsiteY7" fmla="*/ 452372 h 2208250"/>
                  <a:gd name="connsiteX8" fmla="*/ 1973675 w 2220502"/>
                  <a:gd name="connsiteY8" fmla="*/ 1615723 h 2208250"/>
                  <a:gd name="connsiteX9" fmla="*/ 1969042 w 2220502"/>
                  <a:gd name="connsiteY9" fmla="*/ 1615723 h 2208250"/>
                  <a:gd name="connsiteX10" fmla="*/ 1969042 w 2220502"/>
                  <a:gd name="connsiteY10" fmla="*/ 2208250 h 2208250"/>
                  <a:gd name="connsiteX11" fmla="*/ 984714 w 2220502"/>
                  <a:gd name="connsiteY11" fmla="*/ 1615723 h 2208250"/>
                  <a:gd name="connsiteX12" fmla="*/ 984330 w 2220502"/>
                  <a:gd name="connsiteY12" fmla="*/ 1615723 h 2208250"/>
                  <a:gd name="connsiteX13" fmla="*/ 2 w 2220502"/>
                  <a:gd name="connsiteY13" fmla="*/ 2208250 h 2208250"/>
                  <a:gd name="connsiteX14" fmla="*/ 2 w 2220502"/>
                  <a:gd name="connsiteY14" fmla="*/ 1615723 h 2208250"/>
                  <a:gd name="connsiteX15" fmla="*/ 0 w 2220502"/>
                  <a:gd name="connsiteY15" fmla="*/ 1615723 h 2208250"/>
                  <a:gd name="connsiteX16" fmla="*/ 0 w 2220502"/>
                  <a:gd name="connsiteY16" fmla="*/ 220689 h 2208250"/>
                  <a:gd name="connsiteX17" fmla="*/ 220689 w 2220502"/>
                  <a:gd name="connsiteY17" fmla="*/ 0 h 220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20502" h="2208250">
                    <a:moveTo>
                      <a:pt x="220689" y="0"/>
                    </a:moveTo>
                    <a:lnTo>
                      <a:pt x="403573" y="0"/>
                    </a:lnTo>
                    <a:lnTo>
                      <a:pt x="419828" y="3282"/>
                    </a:lnTo>
                    <a:lnTo>
                      <a:pt x="452372" y="1"/>
                    </a:lnTo>
                    <a:lnTo>
                      <a:pt x="2220502" y="1"/>
                    </a:lnTo>
                    <a:lnTo>
                      <a:pt x="2220502" y="51541"/>
                    </a:lnTo>
                    <a:lnTo>
                      <a:pt x="2173121" y="77259"/>
                    </a:lnTo>
                    <a:cubicBezTo>
                      <a:pt x="2052789" y="158553"/>
                      <a:pt x="1973675" y="296223"/>
                      <a:pt x="1973675" y="452372"/>
                    </a:cubicBezTo>
                    <a:lnTo>
                      <a:pt x="1973675" y="1615723"/>
                    </a:lnTo>
                    <a:lnTo>
                      <a:pt x="1969042" y="1615723"/>
                    </a:lnTo>
                    <a:lnTo>
                      <a:pt x="1969042" y="2208250"/>
                    </a:lnTo>
                    <a:lnTo>
                      <a:pt x="984714" y="1615723"/>
                    </a:lnTo>
                    <a:lnTo>
                      <a:pt x="984330" y="1615723"/>
                    </a:lnTo>
                    <a:lnTo>
                      <a:pt x="2" y="2208250"/>
                    </a:lnTo>
                    <a:lnTo>
                      <a:pt x="2" y="1615723"/>
                    </a:lnTo>
                    <a:lnTo>
                      <a:pt x="0" y="1615723"/>
                    </a:lnTo>
                    <a:lnTo>
                      <a:pt x="0" y="220689"/>
                    </a:lnTo>
                    <a:cubicBezTo>
                      <a:pt x="0" y="98806"/>
                      <a:pt x="98806" y="0"/>
                      <a:pt x="22068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>
                  <a:defRPr/>
                </a:pPr>
                <a:endParaRPr lang="ko-KR" altLang="en-US" sz="4000" dirty="0">
                  <a:solidFill>
                    <a:srgbClr val="FD615A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  <a:p>
                <a:pPr algn="ctr"/>
                <a:endParaRPr lang="en-US" altLang="ko-KR" sz="900" b="1" dirty="0">
                  <a:solidFill>
                    <a:srgbClr val="FD615A"/>
                  </a:solidFill>
                </a:endParaRPr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C3230098-B01D-4D3F-B774-458AE9BBA622}"/>
                  </a:ext>
                </a:extLst>
              </p:cNvPr>
              <p:cNvSpPr/>
              <p:nvPr/>
            </p:nvSpPr>
            <p:spPr>
              <a:xfrm>
                <a:off x="3006944" y="152396"/>
                <a:ext cx="574732" cy="395484"/>
              </a:xfrm>
              <a:custGeom>
                <a:avLst/>
                <a:gdLst>
                  <a:gd name="connsiteX0" fmla="*/ 287366 w 574732"/>
                  <a:gd name="connsiteY0" fmla="*/ 0 h 395484"/>
                  <a:gd name="connsiteX1" fmla="*/ 574732 w 574732"/>
                  <a:gd name="connsiteY1" fmla="*/ 287366 h 395484"/>
                  <a:gd name="connsiteX2" fmla="*/ 574732 w 574732"/>
                  <a:gd name="connsiteY2" fmla="*/ 395484 h 395484"/>
                  <a:gd name="connsiteX3" fmla="*/ 0 w 574732"/>
                  <a:gd name="connsiteY3" fmla="*/ 395484 h 395484"/>
                  <a:gd name="connsiteX4" fmla="*/ 0 w 574732"/>
                  <a:gd name="connsiteY4" fmla="*/ 287366 h 395484"/>
                  <a:gd name="connsiteX5" fmla="*/ 287366 w 574732"/>
                  <a:gd name="connsiteY5" fmla="*/ 0 h 39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732" h="395484">
                    <a:moveTo>
                      <a:pt x="287366" y="0"/>
                    </a:moveTo>
                    <a:cubicBezTo>
                      <a:pt x="446074" y="0"/>
                      <a:pt x="574732" y="128658"/>
                      <a:pt x="574732" y="287366"/>
                    </a:cubicBezTo>
                    <a:lnTo>
                      <a:pt x="574732" y="395484"/>
                    </a:lnTo>
                    <a:lnTo>
                      <a:pt x="0" y="395484"/>
                    </a:lnTo>
                    <a:lnTo>
                      <a:pt x="0" y="287366"/>
                    </a:lnTo>
                    <a:cubicBezTo>
                      <a:pt x="0" y="128658"/>
                      <a:pt x="128658" y="0"/>
                      <a:pt x="28736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15" name="Picture 2" descr="Python] 파이썬 문법과 라이브러리 총정리">
            <a:extLst>
              <a:ext uri="{FF2B5EF4-FFF2-40B4-BE49-F238E27FC236}">
                <a16:creationId xmlns:a16="http://schemas.microsoft.com/office/drawing/2014/main" id="{CCDB82A2-1395-430F-8741-C4F7A4898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8" r="22490"/>
          <a:stretch/>
        </p:blipFill>
        <p:spPr bwMode="auto">
          <a:xfrm flipH="1">
            <a:off x="1252435" y="229203"/>
            <a:ext cx="735768" cy="81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681934-021C-4430-A075-C637AC9B5454}"/>
              </a:ext>
            </a:extLst>
          </p:cNvPr>
          <p:cNvSpPr txBox="1"/>
          <p:nvPr/>
        </p:nvSpPr>
        <p:spPr>
          <a:xfrm>
            <a:off x="1669277" y="1790864"/>
            <a:ext cx="300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Comic Sans MS" panose="030F0702030302020204" pitchFamily="66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Python input type</a:t>
            </a:r>
            <a:endParaRPr lang="ko-KR" altLang="en-US" dirty="0">
              <a:latin typeface="Comic Sans MS" panose="030F0702030302020204" pitchFamily="66" charset="0"/>
              <a:ea typeface="한컴산뜻돋움" panose="02000000000000000000" pitchFamily="2" charset="-127"/>
              <a:cs typeface="맑은 고딕 Semilight" panose="020B0502040204020203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4EAF90-3640-4481-BD50-8DBF72BB8E87}"/>
              </a:ext>
            </a:extLst>
          </p:cNvPr>
          <p:cNvSpPr txBox="1"/>
          <p:nvPr/>
        </p:nvSpPr>
        <p:spPr>
          <a:xfrm>
            <a:off x="2055250" y="2413337"/>
            <a:ext cx="6045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&gt;&gt;&gt; number = input(“</a:t>
            </a:r>
            <a:r>
              <a:rPr lang="ko-KR" altLang="en-US" dirty="0"/>
              <a:t>숫자를 입력하세요</a:t>
            </a:r>
            <a:r>
              <a:rPr lang="en-US" altLang="ko-KR" dirty="0"/>
              <a:t>: ”) </a:t>
            </a:r>
          </a:p>
          <a:p>
            <a:r>
              <a:rPr lang="ko-KR" altLang="en-US" dirty="0"/>
              <a:t>숫자를 입력하세요</a:t>
            </a:r>
            <a:r>
              <a:rPr lang="en-US" altLang="ko-KR" dirty="0"/>
              <a:t>: 3</a:t>
            </a:r>
          </a:p>
          <a:p>
            <a:endParaRPr lang="en-US" altLang="ko-KR" dirty="0"/>
          </a:p>
          <a:p>
            <a:r>
              <a:rPr lang="en-US" altLang="ko-KR" dirty="0"/>
              <a:t>&gt;&gt;&gt; print(number)</a:t>
            </a:r>
          </a:p>
          <a:p>
            <a:r>
              <a:rPr lang="en-US" altLang="ko-KR" dirty="0"/>
              <a:t>3</a:t>
            </a:r>
          </a:p>
          <a:p>
            <a:endParaRPr lang="en-US" altLang="ko-KR" dirty="0"/>
          </a:p>
          <a:p>
            <a:r>
              <a:rPr lang="en-US" altLang="ko-KR" dirty="0"/>
              <a:t>&gt;&gt;&gt; type(number)</a:t>
            </a:r>
          </a:p>
          <a:p>
            <a:r>
              <a:rPr lang="en-US" altLang="ko-KR" dirty="0"/>
              <a:t>&lt;class ‘str’&gt;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4455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8561" y="205811"/>
            <a:ext cx="11785920" cy="6301465"/>
            <a:chOff x="178561" y="205811"/>
            <a:chExt cx="11785920" cy="6301465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A69AC440-F733-447C-B423-989F959317C2}"/>
                </a:ext>
              </a:extLst>
            </p:cNvPr>
            <p:cNvSpPr/>
            <p:nvPr/>
          </p:nvSpPr>
          <p:spPr>
            <a:xfrm>
              <a:off x="951865" y="622437"/>
              <a:ext cx="10889256" cy="5876855"/>
            </a:xfrm>
            <a:prstGeom prst="roundRect">
              <a:avLst>
                <a:gd name="adj" fmla="val 7307"/>
              </a:avLst>
            </a:prstGeom>
            <a:solidFill>
              <a:srgbClr val="4F5365">
                <a:alpha val="27000"/>
              </a:srgbClr>
            </a:solidFill>
            <a:ln w="38100" cap="rnd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600248FE-1C0A-4903-9311-EDA5C0440F8D}"/>
                </a:ext>
              </a:extLst>
            </p:cNvPr>
            <p:cNvSpPr/>
            <p:nvPr/>
          </p:nvSpPr>
          <p:spPr>
            <a:xfrm>
              <a:off x="227519" y="910507"/>
              <a:ext cx="10889256" cy="5596768"/>
            </a:xfrm>
            <a:prstGeom prst="roundRect">
              <a:avLst>
                <a:gd name="adj" fmla="val 6831"/>
              </a:avLst>
            </a:prstGeom>
            <a:solidFill>
              <a:schemeClr val="bg1"/>
            </a:solidFill>
            <a:ln w="38100" cap="rnd">
              <a:solidFill>
                <a:srgbClr val="E6EAF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22FB3544-A121-4D45-8B06-EEC40666A387}"/>
                </a:ext>
              </a:extLst>
            </p:cNvPr>
            <p:cNvSpPr/>
            <p:nvPr/>
          </p:nvSpPr>
          <p:spPr>
            <a:xfrm>
              <a:off x="613989" y="417256"/>
              <a:ext cx="10964022" cy="871407"/>
            </a:xfrm>
            <a:prstGeom prst="round2SameRect">
              <a:avLst>
                <a:gd name="adj1" fmla="val 42732"/>
                <a:gd name="adj2" fmla="val 0"/>
              </a:avLst>
            </a:prstGeom>
            <a:solidFill>
              <a:srgbClr val="61667D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828000" rtlCol="0" anchor="t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Input</a:t>
              </a: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C9FECFE-F40F-49F2-9FD9-41A2F1DF688D}"/>
                </a:ext>
              </a:extLst>
            </p:cNvPr>
            <p:cNvSpPr/>
            <p:nvPr/>
          </p:nvSpPr>
          <p:spPr>
            <a:xfrm>
              <a:off x="613989" y="1288663"/>
              <a:ext cx="10964022" cy="5210630"/>
            </a:xfrm>
            <a:prstGeom prst="round2SameRect">
              <a:avLst>
                <a:gd name="adj1" fmla="val 0"/>
                <a:gd name="adj2" fmla="val 8794"/>
              </a:avLst>
            </a:prstGeom>
            <a:solidFill>
              <a:schemeClr val="bg1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D1DE302-7AAF-462D-8999-FC2864A92C4D}"/>
                </a:ext>
              </a:extLst>
            </p:cNvPr>
            <p:cNvCxnSpPr>
              <a:cxnSpLocks/>
            </p:cNvCxnSpPr>
            <p:nvPr/>
          </p:nvCxnSpPr>
          <p:spPr>
            <a:xfrm>
              <a:off x="178561" y="6499293"/>
              <a:ext cx="1141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5BECDB6-67D3-410D-9933-2086B13FBF5A}"/>
                </a:ext>
              </a:extLst>
            </p:cNvPr>
            <p:cNvCxnSpPr>
              <a:cxnSpLocks/>
            </p:cNvCxnSpPr>
            <p:nvPr/>
          </p:nvCxnSpPr>
          <p:spPr>
            <a:xfrm>
              <a:off x="11712481" y="6507276"/>
              <a:ext cx="25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CC6297E-B024-4701-B059-47489FEC8DCF}"/>
                </a:ext>
              </a:extLst>
            </p:cNvPr>
            <p:cNvGrpSpPr/>
            <p:nvPr/>
          </p:nvGrpSpPr>
          <p:grpSpPr>
            <a:xfrm>
              <a:off x="1075225" y="205811"/>
              <a:ext cx="1397282" cy="1212980"/>
              <a:chOff x="1037902" y="152395"/>
              <a:chExt cx="2543774" cy="2208250"/>
            </a:xfrm>
          </p:grpSpPr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C3BE4018-32EF-4598-A24F-45312A8633F3}"/>
                  </a:ext>
                </a:extLst>
              </p:cNvPr>
              <p:cNvSpPr/>
              <p:nvPr/>
            </p:nvSpPr>
            <p:spPr>
              <a:xfrm>
                <a:off x="1037902" y="152395"/>
                <a:ext cx="2220502" cy="2208250"/>
              </a:xfrm>
              <a:custGeom>
                <a:avLst/>
                <a:gdLst>
                  <a:gd name="connsiteX0" fmla="*/ 220689 w 2220502"/>
                  <a:gd name="connsiteY0" fmla="*/ 0 h 2208250"/>
                  <a:gd name="connsiteX1" fmla="*/ 403573 w 2220502"/>
                  <a:gd name="connsiteY1" fmla="*/ 0 h 2208250"/>
                  <a:gd name="connsiteX2" fmla="*/ 419828 w 2220502"/>
                  <a:gd name="connsiteY2" fmla="*/ 3282 h 2208250"/>
                  <a:gd name="connsiteX3" fmla="*/ 452372 w 2220502"/>
                  <a:gd name="connsiteY3" fmla="*/ 1 h 2208250"/>
                  <a:gd name="connsiteX4" fmla="*/ 2220502 w 2220502"/>
                  <a:gd name="connsiteY4" fmla="*/ 1 h 2208250"/>
                  <a:gd name="connsiteX5" fmla="*/ 2220502 w 2220502"/>
                  <a:gd name="connsiteY5" fmla="*/ 51541 h 2208250"/>
                  <a:gd name="connsiteX6" fmla="*/ 2173121 w 2220502"/>
                  <a:gd name="connsiteY6" fmla="*/ 77259 h 2208250"/>
                  <a:gd name="connsiteX7" fmla="*/ 1973675 w 2220502"/>
                  <a:gd name="connsiteY7" fmla="*/ 452372 h 2208250"/>
                  <a:gd name="connsiteX8" fmla="*/ 1973675 w 2220502"/>
                  <a:gd name="connsiteY8" fmla="*/ 1615723 h 2208250"/>
                  <a:gd name="connsiteX9" fmla="*/ 1969042 w 2220502"/>
                  <a:gd name="connsiteY9" fmla="*/ 1615723 h 2208250"/>
                  <a:gd name="connsiteX10" fmla="*/ 1969042 w 2220502"/>
                  <a:gd name="connsiteY10" fmla="*/ 2208250 h 2208250"/>
                  <a:gd name="connsiteX11" fmla="*/ 984714 w 2220502"/>
                  <a:gd name="connsiteY11" fmla="*/ 1615723 h 2208250"/>
                  <a:gd name="connsiteX12" fmla="*/ 984330 w 2220502"/>
                  <a:gd name="connsiteY12" fmla="*/ 1615723 h 2208250"/>
                  <a:gd name="connsiteX13" fmla="*/ 2 w 2220502"/>
                  <a:gd name="connsiteY13" fmla="*/ 2208250 h 2208250"/>
                  <a:gd name="connsiteX14" fmla="*/ 2 w 2220502"/>
                  <a:gd name="connsiteY14" fmla="*/ 1615723 h 2208250"/>
                  <a:gd name="connsiteX15" fmla="*/ 0 w 2220502"/>
                  <a:gd name="connsiteY15" fmla="*/ 1615723 h 2208250"/>
                  <a:gd name="connsiteX16" fmla="*/ 0 w 2220502"/>
                  <a:gd name="connsiteY16" fmla="*/ 220689 h 2208250"/>
                  <a:gd name="connsiteX17" fmla="*/ 220689 w 2220502"/>
                  <a:gd name="connsiteY17" fmla="*/ 0 h 220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20502" h="2208250">
                    <a:moveTo>
                      <a:pt x="220689" y="0"/>
                    </a:moveTo>
                    <a:lnTo>
                      <a:pt x="403573" y="0"/>
                    </a:lnTo>
                    <a:lnTo>
                      <a:pt x="419828" y="3282"/>
                    </a:lnTo>
                    <a:lnTo>
                      <a:pt x="452372" y="1"/>
                    </a:lnTo>
                    <a:lnTo>
                      <a:pt x="2220502" y="1"/>
                    </a:lnTo>
                    <a:lnTo>
                      <a:pt x="2220502" y="51541"/>
                    </a:lnTo>
                    <a:lnTo>
                      <a:pt x="2173121" y="77259"/>
                    </a:lnTo>
                    <a:cubicBezTo>
                      <a:pt x="2052789" y="158553"/>
                      <a:pt x="1973675" y="296223"/>
                      <a:pt x="1973675" y="452372"/>
                    </a:cubicBezTo>
                    <a:lnTo>
                      <a:pt x="1973675" y="1615723"/>
                    </a:lnTo>
                    <a:lnTo>
                      <a:pt x="1969042" y="1615723"/>
                    </a:lnTo>
                    <a:lnTo>
                      <a:pt x="1969042" y="2208250"/>
                    </a:lnTo>
                    <a:lnTo>
                      <a:pt x="984714" y="1615723"/>
                    </a:lnTo>
                    <a:lnTo>
                      <a:pt x="984330" y="1615723"/>
                    </a:lnTo>
                    <a:lnTo>
                      <a:pt x="2" y="2208250"/>
                    </a:lnTo>
                    <a:lnTo>
                      <a:pt x="2" y="1615723"/>
                    </a:lnTo>
                    <a:lnTo>
                      <a:pt x="0" y="1615723"/>
                    </a:lnTo>
                    <a:lnTo>
                      <a:pt x="0" y="220689"/>
                    </a:lnTo>
                    <a:cubicBezTo>
                      <a:pt x="0" y="98806"/>
                      <a:pt x="98806" y="0"/>
                      <a:pt x="22068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>
                  <a:defRPr/>
                </a:pPr>
                <a:endParaRPr lang="ko-KR" altLang="en-US" sz="4000" dirty="0">
                  <a:solidFill>
                    <a:srgbClr val="FD615A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  <a:p>
                <a:pPr algn="ctr"/>
                <a:endParaRPr lang="en-US" altLang="ko-KR" sz="900" b="1" dirty="0">
                  <a:solidFill>
                    <a:srgbClr val="FD615A"/>
                  </a:solidFill>
                </a:endParaRPr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C3230098-B01D-4D3F-B774-458AE9BBA622}"/>
                  </a:ext>
                </a:extLst>
              </p:cNvPr>
              <p:cNvSpPr/>
              <p:nvPr/>
            </p:nvSpPr>
            <p:spPr>
              <a:xfrm>
                <a:off x="3006944" y="152396"/>
                <a:ext cx="574732" cy="395484"/>
              </a:xfrm>
              <a:custGeom>
                <a:avLst/>
                <a:gdLst>
                  <a:gd name="connsiteX0" fmla="*/ 287366 w 574732"/>
                  <a:gd name="connsiteY0" fmla="*/ 0 h 395484"/>
                  <a:gd name="connsiteX1" fmla="*/ 574732 w 574732"/>
                  <a:gd name="connsiteY1" fmla="*/ 287366 h 395484"/>
                  <a:gd name="connsiteX2" fmla="*/ 574732 w 574732"/>
                  <a:gd name="connsiteY2" fmla="*/ 395484 h 395484"/>
                  <a:gd name="connsiteX3" fmla="*/ 0 w 574732"/>
                  <a:gd name="connsiteY3" fmla="*/ 395484 h 395484"/>
                  <a:gd name="connsiteX4" fmla="*/ 0 w 574732"/>
                  <a:gd name="connsiteY4" fmla="*/ 287366 h 395484"/>
                  <a:gd name="connsiteX5" fmla="*/ 287366 w 574732"/>
                  <a:gd name="connsiteY5" fmla="*/ 0 h 39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732" h="395484">
                    <a:moveTo>
                      <a:pt x="287366" y="0"/>
                    </a:moveTo>
                    <a:cubicBezTo>
                      <a:pt x="446074" y="0"/>
                      <a:pt x="574732" y="128658"/>
                      <a:pt x="574732" y="287366"/>
                    </a:cubicBezTo>
                    <a:lnTo>
                      <a:pt x="574732" y="395484"/>
                    </a:lnTo>
                    <a:lnTo>
                      <a:pt x="0" y="395484"/>
                    </a:lnTo>
                    <a:lnTo>
                      <a:pt x="0" y="287366"/>
                    </a:lnTo>
                    <a:cubicBezTo>
                      <a:pt x="0" y="128658"/>
                      <a:pt x="128658" y="0"/>
                      <a:pt x="28736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15" name="Picture 2" descr="Python] 파이썬 문법과 라이브러리 총정리">
            <a:extLst>
              <a:ext uri="{FF2B5EF4-FFF2-40B4-BE49-F238E27FC236}">
                <a16:creationId xmlns:a16="http://schemas.microsoft.com/office/drawing/2014/main" id="{CCDB82A2-1395-430F-8741-C4F7A4898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8" r="22490"/>
          <a:stretch/>
        </p:blipFill>
        <p:spPr bwMode="auto">
          <a:xfrm flipH="1">
            <a:off x="1252435" y="229203"/>
            <a:ext cx="735768" cy="81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681934-021C-4430-A075-C637AC9B5454}"/>
              </a:ext>
            </a:extLst>
          </p:cNvPr>
          <p:cNvSpPr txBox="1"/>
          <p:nvPr/>
        </p:nvSpPr>
        <p:spPr>
          <a:xfrm>
            <a:off x="1669277" y="1790864"/>
            <a:ext cx="300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Comic Sans MS" panose="030F0702030302020204" pitchFamily="66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Python input type</a:t>
            </a:r>
            <a:endParaRPr lang="ko-KR" altLang="en-US" dirty="0">
              <a:latin typeface="Comic Sans MS" panose="030F0702030302020204" pitchFamily="66" charset="0"/>
              <a:ea typeface="한컴산뜻돋움" panose="02000000000000000000" pitchFamily="2" charset="-127"/>
              <a:cs typeface="맑은 고딕 Semilight" panose="020B0502040204020203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4EAF90-3640-4481-BD50-8DBF72BB8E87}"/>
              </a:ext>
            </a:extLst>
          </p:cNvPr>
          <p:cNvSpPr txBox="1"/>
          <p:nvPr/>
        </p:nvSpPr>
        <p:spPr>
          <a:xfrm>
            <a:off x="2055250" y="2413337"/>
            <a:ext cx="6045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&gt;&gt;&gt; number = int(input(“</a:t>
            </a:r>
            <a:r>
              <a:rPr lang="ko-KR" altLang="en-US" dirty="0"/>
              <a:t>숫자를 입력하세요</a:t>
            </a:r>
            <a:r>
              <a:rPr lang="en-US" altLang="ko-KR" dirty="0"/>
              <a:t>: ”)) </a:t>
            </a:r>
          </a:p>
          <a:p>
            <a:r>
              <a:rPr lang="ko-KR" altLang="en-US" dirty="0"/>
              <a:t>숫자를 입력하세요</a:t>
            </a:r>
            <a:r>
              <a:rPr lang="en-US" altLang="ko-KR" dirty="0"/>
              <a:t>: 3</a:t>
            </a:r>
          </a:p>
          <a:p>
            <a:endParaRPr lang="en-US" altLang="ko-KR" dirty="0"/>
          </a:p>
          <a:p>
            <a:r>
              <a:rPr lang="en-US" altLang="ko-KR" dirty="0"/>
              <a:t>&gt;&gt;&gt; print(number)</a:t>
            </a:r>
          </a:p>
          <a:p>
            <a:r>
              <a:rPr lang="en-US" altLang="ko-KR" dirty="0"/>
              <a:t>3</a:t>
            </a:r>
          </a:p>
          <a:p>
            <a:endParaRPr lang="en-US" altLang="ko-KR" dirty="0"/>
          </a:p>
          <a:p>
            <a:r>
              <a:rPr lang="en-US" altLang="ko-KR" dirty="0"/>
              <a:t>&gt;&gt;&gt; type(number)</a:t>
            </a:r>
          </a:p>
          <a:p>
            <a:r>
              <a:rPr lang="en-US" altLang="ko-KR" dirty="0"/>
              <a:t>&lt;class ‘int’&gt;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165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8561" y="205811"/>
            <a:ext cx="11785920" cy="6301465"/>
            <a:chOff x="178561" y="205811"/>
            <a:chExt cx="11785920" cy="6301465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A69AC440-F733-447C-B423-989F959317C2}"/>
                </a:ext>
              </a:extLst>
            </p:cNvPr>
            <p:cNvSpPr/>
            <p:nvPr/>
          </p:nvSpPr>
          <p:spPr>
            <a:xfrm>
              <a:off x="951865" y="622437"/>
              <a:ext cx="10889256" cy="5876855"/>
            </a:xfrm>
            <a:prstGeom prst="roundRect">
              <a:avLst>
                <a:gd name="adj" fmla="val 7307"/>
              </a:avLst>
            </a:prstGeom>
            <a:solidFill>
              <a:srgbClr val="4F5365">
                <a:alpha val="27000"/>
              </a:srgbClr>
            </a:solidFill>
            <a:ln w="38100" cap="rnd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600248FE-1C0A-4903-9311-EDA5C0440F8D}"/>
                </a:ext>
              </a:extLst>
            </p:cNvPr>
            <p:cNvSpPr/>
            <p:nvPr/>
          </p:nvSpPr>
          <p:spPr>
            <a:xfrm>
              <a:off x="227519" y="910507"/>
              <a:ext cx="10889256" cy="5596768"/>
            </a:xfrm>
            <a:prstGeom prst="roundRect">
              <a:avLst>
                <a:gd name="adj" fmla="val 6831"/>
              </a:avLst>
            </a:prstGeom>
            <a:solidFill>
              <a:schemeClr val="bg1"/>
            </a:solidFill>
            <a:ln w="38100" cap="rnd">
              <a:solidFill>
                <a:srgbClr val="E6EAF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22FB3544-A121-4D45-8B06-EEC40666A387}"/>
                </a:ext>
              </a:extLst>
            </p:cNvPr>
            <p:cNvSpPr/>
            <p:nvPr/>
          </p:nvSpPr>
          <p:spPr>
            <a:xfrm>
              <a:off x="613989" y="417256"/>
              <a:ext cx="10964022" cy="871407"/>
            </a:xfrm>
            <a:prstGeom prst="round2SameRect">
              <a:avLst>
                <a:gd name="adj1" fmla="val 42732"/>
                <a:gd name="adj2" fmla="val 0"/>
              </a:avLst>
            </a:prstGeom>
            <a:solidFill>
              <a:srgbClr val="61667D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828000" rtlCol="0" anchor="t">
              <a:noAutofit/>
            </a:bodyPr>
            <a:lstStyle/>
            <a:p>
              <a:pPr algn="ctr">
                <a:defRPr/>
              </a:pPr>
              <a:r>
                <a:rPr lang="en-US" altLang="ko-KR" sz="3200" kern="0" dirty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CPU</a:t>
              </a:r>
              <a:r>
                <a:rPr lang="ko-KR" altLang="en-US" sz="900" dirty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 </a:t>
              </a: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Python Study  </a:t>
              </a: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C9FECFE-F40F-49F2-9FD9-41A2F1DF688D}"/>
                </a:ext>
              </a:extLst>
            </p:cNvPr>
            <p:cNvSpPr/>
            <p:nvPr/>
          </p:nvSpPr>
          <p:spPr>
            <a:xfrm>
              <a:off x="613989" y="1288663"/>
              <a:ext cx="10964022" cy="5210630"/>
            </a:xfrm>
            <a:prstGeom prst="round2SameRect">
              <a:avLst>
                <a:gd name="adj1" fmla="val 0"/>
                <a:gd name="adj2" fmla="val 8794"/>
              </a:avLst>
            </a:prstGeom>
            <a:solidFill>
              <a:schemeClr val="bg1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D1DE302-7AAF-462D-8999-FC2864A92C4D}"/>
                </a:ext>
              </a:extLst>
            </p:cNvPr>
            <p:cNvCxnSpPr>
              <a:cxnSpLocks/>
            </p:cNvCxnSpPr>
            <p:nvPr/>
          </p:nvCxnSpPr>
          <p:spPr>
            <a:xfrm>
              <a:off x="178561" y="6499293"/>
              <a:ext cx="1141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5BECDB6-67D3-410D-9933-2086B13FBF5A}"/>
                </a:ext>
              </a:extLst>
            </p:cNvPr>
            <p:cNvCxnSpPr>
              <a:cxnSpLocks/>
            </p:cNvCxnSpPr>
            <p:nvPr/>
          </p:nvCxnSpPr>
          <p:spPr>
            <a:xfrm>
              <a:off x="11712481" y="6507276"/>
              <a:ext cx="25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CC6297E-B024-4701-B059-47489FEC8DCF}"/>
                </a:ext>
              </a:extLst>
            </p:cNvPr>
            <p:cNvGrpSpPr/>
            <p:nvPr/>
          </p:nvGrpSpPr>
          <p:grpSpPr>
            <a:xfrm>
              <a:off x="1075225" y="205811"/>
              <a:ext cx="1397282" cy="1212980"/>
              <a:chOff x="1037902" y="152395"/>
              <a:chExt cx="2543774" cy="2208250"/>
            </a:xfrm>
          </p:grpSpPr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C3BE4018-32EF-4598-A24F-45312A8633F3}"/>
                  </a:ext>
                </a:extLst>
              </p:cNvPr>
              <p:cNvSpPr/>
              <p:nvPr/>
            </p:nvSpPr>
            <p:spPr>
              <a:xfrm>
                <a:off x="1037902" y="152395"/>
                <a:ext cx="2220502" cy="2208250"/>
              </a:xfrm>
              <a:custGeom>
                <a:avLst/>
                <a:gdLst>
                  <a:gd name="connsiteX0" fmla="*/ 220689 w 2220502"/>
                  <a:gd name="connsiteY0" fmla="*/ 0 h 2208250"/>
                  <a:gd name="connsiteX1" fmla="*/ 403573 w 2220502"/>
                  <a:gd name="connsiteY1" fmla="*/ 0 h 2208250"/>
                  <a:gd name="connsiteX2" fmla="*/ 419828 w 2220502"/>
                  <a:gd name="connsiteY2" fmla="*/ 3282 h 2208250"/>
                  <a:gd name="connsiteX3" fmla="*/ 452372 w 2220502"/>
                  <a:gd name="connsiteY3" fmla="*/ 1 h 2208250"/>
                  <a:gd name="connsiteX4" fmla="*/ 2220502 w 2220502"/>
                  <a:gd name="connsiteY4" fmla="*/ 1 h 2208250"/>
                  <a:gd name="connsiteX5" fmla="*/ 2220502 w 2220502"/>
                  <a:gd name="connsiteY5" fmla="*/ 51541 h 2208250"/>
                  <a:gd name="connsiteX6" fmla="*/ 2173121 w 2220502"/>
                  <a:gd name="connsiteY6" fmla="*/ 77259 h 2208250"/>
                  <a:gd name="connsiteX7" fmla="*/ 1973675 w 2220502"/>
                  <a:gd name="connsiteY7" fmla="*/ 452372 h 2208250"/>
                  <a:gd name="connsiteX8" fmla="*/ 1973675 w 2220502"/>
                  <a:gd name="connsiteY8" fmla="*/ 1615723 h 2208250"/>
                  <a:gd name="connsiteX9" fmla="*/ 1969042 w 2220502"/>
                  <a:gd name="connsiteY9" fmla="*/ 1615723 h 2208250"/>
                  <a:gd name="connsiteX10" fmla="*/ 1969042 w 2220502"/>
                  <a:gd name="connsiteY10" fmla="*/ 2208250 h 2208250"/>
                  <a:gd name="connsiteX11" fmla="*/ 984714 w 2220502"/>
                  <a:gd name="connsiteY11" fmla="*/ 1615723 h 2208250"/>
                  <a:gd name="connsiteX12" fmla="*/ 984330 w 2220502"/>
                  <a:gd name="connsiteY12" fmla="*/ 1615723 h 2208250"/>
                  <a:gd name="connsiteX13" fmla="*/ 2 w 2220502"/>
                  <a:gd name="connsiteY13" fmla="*/ 2208250 h 2208250"/>
                  <a:gd name="connsiteX14" fmla="*/ 2 w 2220502"/>
                  <a:gd name="connsiteY14" fmla="*/ 1615723 h 2208250"/>
                  <a:gd name="connsiteX15" fmla="*/ 0 w 2220502"/>
                  <a:gd name="connsiteY15" fmla="*/ 1615723 h 2208250"/>
                  <a:gd name="connsiteX16" fmla="*/ 0 w 2220502"/>
                  <a:gd name="connsiteY16" fmla="*/ 220689 h 2208250"/>
                  <a:gd name="connsiteX17" fmla="*/ 220689 w 2220502"/>
                  <a:gd name="connsiteY17" fmla="*/ 0 h 220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20502" h="2208250">
                    <a:moveTo>
                      <a:pt x="220689" y="0"/>
                    </a:moveTo>
                    <a:lnTo>
                      <a:pt x="403573" y="0"/>
                    </a:lnTo>
                    <a:lnTo>
                      <a:pt x="419828" y="3282"/>
                    </a:lnTo>
                    <a:lnTo>
                      <a:pt x="452372" y="1"/>
                    </a:lnTo>
                    <a:lnTo>
                      <a:pt x="2220502" y="1"/>
                    </a:lnTo>
                    <a:lnTo>
                      <a:pt x="2220502" y="51541"/>
                    </a:lnTo>
                    <a:lnTo>
                      <a:pt x="2173121" y="77259"/>
                    </a:lnTo>
                    <a:cubicBezTo>
                      <a:pt x="2052789" y="158553"/>
                      <a:pt x="1973675" y="296223"/>
                      <a:pt x="1973675" y="452372"/>
                    </a:cubicBezTo>
                    <a:lnTo>
                      <a:pt x="1973675" y="1615723"/>
                    </a:lnTo>
                    <a:lnTo>
                      <a:pt x="1969042" y="1615723"/>
                    </a:lnTo>
                    <a:lnTo>
                      <a:pt x="1969042" y="2208250"/>
                    </a:lnTo>
                    <a:lnTo>
                      <a:pt x="984714" y="1615723"/>
                    </a:lnTo>
                    <a:lnTo>
                      <a:pt x="984330" y="1615723"/>
                    </a:lnTo>
                    <a:lnTo>
                      <a:pt x="2" y="2208250"/>
                    </a:lnTo>
                    <a:lnTo>
                      <a:pt x="2" y="1615723"/>
                    </a:lnTo>
                    <a:lnTo>
                      <a:pt x="0" y="1615723"/>
                    </a:lnTo>
                    <a:lnTo>
                      <a:pt x="0" y="220689"/>
                    </a:lnTo>
                    <a:cubicBezTo>
                      <a:pt x="0" y="98806"/>
                      <a:pt x="98806" y="0"/>
                      <a:pt x="22068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>
                  <a:defRPr/>
                </a:pPr>
                <a:endParaRPr lang="ko-KR" altLang="en-US" sz="4000" dirty="0">
                  <a:solidFill>
                    <a:srgbClr val="FD615A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  <a:p>
                <a:pPr algn="ctr"/>
                <a:endParaRPr lang="en-US" altLang="ko-KR" sz="900" b="1" dirty="0">
                  <a:solidFill>
                    <a:srgbClr val="FD615A"/>
                  </a:solidFill>
                </a:endParaRPr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C3230098-B01D-4D3F-B774-458AE9BBA622}"/>
                  </a:ext>
                </a:extLst>
              </p:cNvPr>
              <p:cNvSpPr/>
              <p:nvPr/>
            </p:nvSpPr>
            <p:spPr>
              <a:xfrm>
                <a:off x="3006944" y="152396"/>
                <a:ext cx="574732" cy="395484"/>
              </a:xfrm>
              <a:custGeom>
                <a:avLst/>
                <a:gdLst>
                  <a:gd name="connsiteX0" fmla="*/ 287366 w 574732"/>
                  <a:gd name="connsiteY0" fmla="*/ 0 h 395484"/>
                  <a:gd name="connsiteX1" fmla="*/ 574732 w 574732"/>
                  <a:gd name="connsiteY1" fmla="*/ 287366 h 395484"/>
                  <a:gd name="connsiteX2" fmla="*/ 574732 w 574732"/>
                  <a:gd name="connsiteY2" fmla="*/ 395484 h 395484"/>
                  <a:gd name="connsiteX3" fmla="*/ 0 w 574732"/>
                  <a:gd name="connsiteY3" fmla="*/ 395484 h 395484"/>
                  <a:gd name="connsiteX4" fmla="*/ 0 w 574732"/>
                  <a:gd name="connsiteY4" fmla="*/ 287366 h 395484"/>
                  <a:gd name="connsiteX5" fmla="*/ 287366 w 574732"/>
                  <a:gd name="connsiteY5" fmla="*/ 0 h 39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732" h="395484">
                    <a:moveTo>
                      <a:pt x="287366" y="0"/>
                    </a:moveTo>
                    <a:cubicBezTo>
                      <a:pt x="446074" y="0"/>
                      <a:pt x="574732" y="128658"/>
                      <a:pt x="574732" y="287366"/>
                    </a:cubicBezTo>
                    <a:lnTo>
                      <a:pt x="574732" y="395484"/>
                    </a:lnTo>
                    <a:lnTo>
                      <a:pt x="0" y="395484"/>
                    </a:lnTo>
                    <a:lnTo>
                      <a:pt x="0" y="287366"/>
                    </a:lnTo>
                    <a:cubicBezTo>
                      <a:pt x="0" y="128658"/>
                      <a:pt x="128658" y="0"/>
                      <a:pt x="28736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15" name="Picture 2" descr="Python] 파이썬 문법과 라이브러리 총정리">
            <a:extLst>
              <a:ext uri="{FF2B5EF4-FFF2-40B4-BE49-F238E27FC236}">
                <a16:creationId xmlns:a16="http://schemas.microsoft.com/office/drawing/2014/main" id="{CCDB82A2-1395-430F-8741-C4F7A4898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8" r="22490"/>
          <a:stretch/>
        </p:blipFill>
        <p:spPr bwMode="auto">
          <a:xfrm flipH="1">
            <a:off x="1252435" y="229203"/>
            <a:ext cx="735768" cy="81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CD2D5E3-2A94-4192-B762-D9EFE8923605}"/>
              </a:ext>
            </a:extLst>
          </p:cNvPr>
          <p:cNvSpPr txBox="1"/>
          <p:nvPr/>
        </p:nvSpPr>
        <p:spPr>
          <a:xfrm>
            <a:off x="1669277" y="1790864"/>
            <a:ext cx="300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  <a:cs typeface="맑은 고딕 Semilight" panose="020B0502040204020203" pitchFamily="50" charset="-127"/>
              </a:rPr>
              <a:t>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117CD1-D3BF-41CC-B19D-C4123D71E617}"/>
              </a:ext>
            </a:extLst>
          </p:cNvPr>
          <p:cNvSpPr txBox="1"/>
          <p:nvPr/>
        </p:nvSpPr>
        <p:spPr>
          <a:xfrm>
            <a:off x="2561093" y="3037644"/>
            <a:ext cx="767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mic Sans MS" panose="030F0702030302020204" pitchFamily="66" charset="0"/>
              </a:rPr>
              <a:t>“</a:t>
            </a:r>
            <a:r>
              <a:rPr lang="en-US" altLang="ko-KR" sz="2800" dirty="0">
                <a:latin typeface="Comic Sans MS" panose="030F0702030302020204" pitchFamily="66" charset="0"/>
                <a:ea typeface="한컴산뜻돋움" panose="02000000000000000000" pitchFamily="2" charset="-127"/>
              </a:rPr>
              <a:t>Pythonic</a:t>
            </a:r>
            <a:r>
              <a:rPr lang="en-US" altLang="ko-KR" sz="28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28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한 방법 배우기</a:t>
            </a:r>
            <a:r>
              <a:rPr lang="en-US" altLang="ko-KR" sz="2800" dirty="0">
                <a:latin typeface="Comic Sans MS" panose="030F0702030302020204" pitchFamily="66" charset="0"/>
              </a:rPr>
              <a:t>, Python</a:t>
            </a:r>
            <a:r>
              <a:rPr lang="ko-KR" altLang="en-US" sz="28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에 </a:t>
            </a:r>
            <a:r>
              <a:rPr lang="ko-KR" altLang="en-US" sz="2800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익숙해지기</a:t>
            </a:r>
            <a:r>
              <a:rPr lang="en-US" altLang="ko-KR" sz="2800" dirty="0">
                <a:latin typeface="Comic Sans MS" panose="030F0702030302020204" pitchFamily="66" charset="0"/>
              </a:rPr>
              <a:t>“</a:t>
            </a:r>
            <a:endParaRPr lang="ko-KR" alt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092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8561" y="205811"/>
            <a:ext cx="11785920" cy="6301465"/>
            <a:chOff x="178561" y="205811"/>
            <a:chExt cx="11785920" cy="6301465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A69AC440-F733-447C-B423-989F959317C2}"/>
                </a:ext>
              </a:extLst>
            </p:cNvPr>
            <p:cNvSpPr/>
            <p:nvPr/>
          </p:nvSpPr>
          <p:spPr>
            <a:xfrm>
              <a:off x="951865" y="622437"/>
              <a:ext cx="10889256" cy="5876855"/>
            </a:xfrm>
            <a:prstGeom prst="roundRect">
              <a:avLst>
                <a:gd name="adj" fmla="val 7307"/>
              </a:avLst>
            </a:prstGeom>
            <a:solidFill>
              <a:srgbClr val="4F5365">
                <a:alpha val="27000"/>
              </a:srgbClr>
            </a:solidFill>
            <a:ln w="38100" cap="rnd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600248FE-1C0A-4903-9311-EDA5C0440F8D}"/>
                </a:ext>
              </a:extLst>
            </p:cNvPr>
            <p:cNvSpPr/>
            <p:nvPr/>
          </p:nvSpPr>
          <p:spPr>
            <a:xfrm>
              <a:off x="227519" y="910507"/>
              <a:ext cx="10889256" cy="5596768"/>
            </a:xfrm>
            <a:prstGeom prst="roundRect">
              <a:avLst>
                <a:gd name="adj" fmla="val 6831"/>
              </a:avLst>
            </a:prstGeom>
            <a:solidFill>
              <a:schemeClr val="bg1"/>
            </a:solidFill>
            <a:ln w="38100" cap="rnd">
              <a:solidFill>
                <a:srgbClr val="E6EAF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22FB3544-A121-4D45-8B06-EEC40666A387}"/>
                </a:ext>
              </a:extLst>
            </p:cNvPr>
            <p:cNvSpPr/>
            <p:nvPr/>
          </p:nvSpPr>
          <p:spPr>
            <a:xfrm>
              <a:off x="613989" y="417256"/>
              <a:ext cx="10964022" cy="871407"/>
            </a:xfrm>
            <a:prstGeom prst="round2SameRect">
              <a:avLst>
                <a:gd name="adj1" fmla="val 42732"/>
                <a:gd name="adj2" fmla="val 0"/>
              </a:avLst>
            </a:prstGeom>
            <a:solidFill>
              <a:srgbClr val="61667D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828000" rtlCol="0" anchor="t">
              <a:noAutofit/>
            </a:bodyPr>
            <a:lstStyle/>
            <a:p>
              <a:pPr algn="ctr">
                <a:defRPr/>
              </a:pPr>
              <a:r>
                <a:rPr lang="en-US" altLang="ko-KR" sz="3200" kern="0" dirty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CPU</a:t>
              </a:r>
              <a:r>
                <a:rPr lang="ko-KR" altLang="en-US" sz="900" dirty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 </a:t>
              </a: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Python Study  </a:t>
              </a: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C9FECFE-F40F-49F2-9FD9-41A2F1DF688D}"/>
                </a:ext>
              </a:extLst>
            </p:cNvPr>
            <p:cNvSpPr/>
            <p:nvPr/>
          </p:nvSpPr>
          <p:spPr>
            <a:xfrm>
              <a:off x="613989" y="1288663"/>
              <a:ext cx="10964022" cy="5210630"/>
            </a:xfrm>
            <a:prstGeom prst="round2SameRect">
              <a:avLst>
                <a:gd name="adj1" fmla="val 0"/>
                <a:gd name="adj2" fmla="val 8794"/>
              </a:avLst>
            </a:prstGeom>
            <a:solidFill>
              <a:schemeClr val="bg1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D1DE302-7AAF-462D-8999-FC2864A92C4D}"/>
                </a:ext>
              </a:extLst>
            </p:cNvPr>
            <p:cNvCxnSpPr>
              <a:cxnSpLocks/>
            </p:cNvCxnSpPr>
            <p:nvPr/>
          </p:nvCxnSpPr>
          <p:spPr>
            <a:xfrm>
              <a:off x="178561" y="6499293"/>
              <a:ext cx="1141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5BECDB6-67D3-410D-9933-2086B13FBF5A}"/>
                </a:ext>
              </a:extLst>
            </p:cNvPr>
            <p:cNvCxnSpPr>
              <a:cxnSpLocks/>
            </p:cNvCxnSpPr>
            <p:nvPr/>
          </p:nvCxnSpPr>
          <p:spPr>
            <a:xfrm>
              <a:off x="11712481" y="6507276"/>
              <a:ext cx="25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CC6297E-B024-4701-B059-47489FEC8DCF}"/>
                </a:ext>
              </a:extLst>
            </p:cNvPr>
            <p:cNvGrpSpPr/>
            <p:nvPr/>
          </p:nvGrpSpPr>
          <p:grpSpPr>
            <a:xfrm>
              <a:off x="1075225" y="205811"/>
              <a:ext cx="1397282" cy="1212980"/>
              <a:chOff x="1037902" y="152395"/>
              <a:chExt cx="2543774" cy="2208250"/>
            </a:xfrm>
          </p:grpSpPr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C3BE4018-32EF-4598-A24F-45312A8633F3}"/>
                  </a:ext>
                </a:extLst>
              </p:cNvPr>
              <p:cNvSpPr/>
              <p:nvPr/>
            </p:nvSpPr>
            <p:spPr>
              <a:xfrm>
                <a:off x="1037902" y="152395"/>
                <a:ext cx="2220502" cy="2208250"/>
              </a:xfrm>
              <a:custGeom>
                <a:avLst/>
                <a:gdLst>
                  <a:gd name="connsiteX0" fmla="*/ 220689 w 2220502"/>
                  <a:gd name="connsiteY0" fmla="*/ 0 h 2208250"/>
                  <a:gd name="connsiteX1" fmla="*/ 403573 w 2220502"/>
                  <a:gd name="connsiteY1" fmla="*/ 0 h 2208250"/>
                  <a:gd name="connsiteX2" fmla="*/ 419828 w 2220502"/>
                  <a:gd name="connsiteY2" fmla="*/ 3282 h 2208250"/>
                  <a:gd name="connsiteX3" fmla="*/ 452372 w 2220502"/>
                  <a:gd name="connsiteY3" fmla="*/ 1 h 2208250"/>
                  <a:gd name="connsiteX4" fmla="*/ 2220502 w 2220502"/>
                  <a:gd name="connsiteY4" fmla="*/ 1 h 2208250"/>
                  <a:gd name="connsiteX5" fmla="*/ 2220502 w 2220502"/>
                  <a:gd name="connsiteY5" fmla="*/ 51541 h 2208250"/>
                  <a:gd name="connsiteX6" fmla="*/ 2173121 w 2220502"/>
                  <a:gd name="connsiteY6" fmla="*/ 77259 h 2208250"/>
                  <a:gd name="connsiteX7" fmla="*/ 1973675 w 2220502"/>
                  <a:gd name="connsiteY7" fmla="*/ 452372 h 2208250"/>
                  <a:gd name="connsiteX8" fmla="*/ 1973675 w 2220502"/>
                  <a:gd name="connsiteY8" fmla="*/ 1615723 h 2208250"/>
                  <a:gd name="connsiteX9" fmla="*/ 1969042 w 2220502"/>
                  <a:gd name="connsiteY9" fmla="*/ 1615723 h 2208250"/>
                  <a:gd name="connsiteX10" fmla="*/ 1969042 w 2220502"/>
                  <a:gd name="connsiteY10" fmla="*/ 2208250 h 2208250"/>
                  <a:gd name="connsiteX11" fmla="*/ 984714 w 2220502"/>
                  <a:gd name="connsiteY11" fmla="*/ 1615723 h 2208250"/>
                  <a:gd name="connsiteX12" fmla="*/ 984330 w 2220502"/>
                  <a:gd name="connsiteY12" fmla="*/ 1615723 h 2208250"/>
                  <a:gd name="connsiteX13" fmla="*/ 2 w 2220502"/>
                  <a:gd name="connsiteY13" fmla="*/ 2208250 h 2208250"/>
                  <a:gd name="connsiteX14" fmla="*/ 2 w 2220502"/>
                  <a:gd name="connsiteY14" fmla="*/ 1615723 h 2208250"/>
                  <a:gd name="connsiteX15" fmla="*/ 0 w 2220502"/>
                  <a:gd name="connsiteY15" fmla="*/ 1615723 h 2208250"/>
                  <a:gd name="connsiteX16" fmla="*/ 0 w 2220502"/>
                  <a:gd name="connsiteY16" fmla="*/ 220689 h 2208250"/>
                  <a:gd name="connsiteX17" fmla="*/ 220689 w 2220502"/>
                  <a:gd name="connsiteY17" fmla="*/ 0 h 220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20502" h="2208250">
                    <a:moveTo>
                      <a:pt x="220689" y="0"/>
                    </a:moveTo>
                    <a:lnTo>
                      <a:pt x="403573" y="0"/>
                    </a:lnTo>
                    <a:lnTo>
                      <a:pt x="419828" y="3282"/>
                    </a:lnTo>
                    <a:lnTo>
                      <a:pt x="452372" y="1"/>
                    </a:lnTo>
                    <a:lnTo>
                      <a:pt x="2220502" y="1"/>
                    </a:lnTo>
                    <a:lnTo>
                      <a:pt x="2220502" y="51541"/>
                    </a:lnTo>
                    <a:lnTo>
                      <a:pt x="2173121" y="77259"/>
                    </a:lnTo>
                    <a:cubicBezTo>
                      <a:pt x="2052789" y="158553"/>
                      <a:pt x="1973675" y="296223"/>
                      <a:pt x="1973675" y="452372"/>
                    </a:cubicBezTo>
                    <a:lnTo>
                      <a:pt x="1973675" y="1615723"/>
                    </a:lnTo>
                    <a:lnTo>
                      <a:pt x="1969042" y="1615723"/>
                    </a:lnTo>
                    <a:lnTo>
                      <a:pt x="1969042" y="2208250"/>
                    </a:lnTo>
                    <a:lnTo>
                      <a:pt x="984714" y="1615723"/>
                    </a:lnTo>
                    <a:lnTo>
                      <a:pt x="984330" y="1615723"/>
                    </a:lnTo>
                    <a:lnTo>
                      <a:pt x="2" y="2208250"/>
                    </a:lnTo>
                    <a:lnTo>
                      <a:pt x="2" y="1615723"/>
                    </a:lnTo>
                    <a:lnTo>
                      <a:pt x="0" y="1615723"/>
                    </a:lnTo>
                    <a:lnTo>
                      <a:pt x="0" y="220689"/>
                    </a:lnTo>
                    <a:cubicBezTo>
                      <a:pt x="0" y="98806"/>
                      <a:pt x="98806" y="0"/>
                      <a:pt x="22068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>
                  <a:defRPr/>
                </a:pPr>
                <a:endParaRPr lang="ko-KR" altLang="en-US" sz="4000" dirty="0">
                  <a:solidFill>
                    <a:srgbClr val="FD615A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  <a:p>
                <a:pPr algn="ctr"/>
                <a:endParaRPr lang="en-US" altLang="ko-KR" sz="900" b="1" dirty="0">
                  <a:solidFill>
                    <a:srgbClr val="FD615A"/>
                  </a:solidFill>
                </a:endParaRPr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C3230098-B01D-4D3F-B774-458AE9BBA622}"/>
                  </a:ext>
                </a:extLst>
              </p:cNvPr>
              <p:cNvSpPr/>
              <p:nvPr/>
            </p:nvSpPr>
            <p:spPr>
              <a:xfrm>
                <a:off x="3006944" y="152396"/>
                <a:ext cx="574732" cy="395484"/>
              </a:xfrm>
              <a:custGeom>
                <a:avLst/>
                <a:gdLst>
                  <a:gd name="connsiteX0" fmla="*/ 287366 w 574732"/>
                  <a:gd name="connsiteY0" fmla="*/ 0 h 395484"/>
                  <a:gd name="connsiteX1" fmla="*/ 574732 w 574732"/>
                  <a:gd name="connsiteY1" fmla="*/ 287366 h 395484"/>
                  <a:gd name="connsiteX2" fmla="*/ 574732 w 574732"/>
                  <a:gd name="connsiteY2" fmla="*/ 395484 h 395484"/>
                  <a:gd name="connsiteX3" fmla="*/ 0 w 574732"/>
                  <a:gd name="connsiteY3" fmla="*/ 395484 h 395484"/>
                  <a:gd name="connsiteX4" fmla="*/ 0 w 574732"/>
                  <a:gd name="connsiteY4" fmla="*/ 287366 h 395484"/>
                  <a:gd name="connsiteX5" fmla="*/ 287366 w 574732"/>
                  <a:gd name="connsiteY5" fmla="*/ 0 h 39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732" h="395484">
                    <a:moveTo>
                      <a:pt x="287366" y="0"/>
                    </a:moveTo>
                    <a:cubicBezTo>
                      <a:pt x="446074" y="0"/>
                      <a:pt x="574732" y="128658"/>
                      <a:pt x="574732" y="287366"/>
                    </a:cubicBezTo>
                    <a:lnTo>
                      <a:pt x="574732" y="395484"/>
                    </a:lnTo>
                    <a:lnTo>
                      <a:pt x="0" y="395484"/>
                    </a:lnTo>
                    <a:lnTo>
                      <a:pt x="0" y="287366"/>
                    </a:lnTo>
                    <a:cubicBezTo>
                      <a:pt x="0" y="128658"/>
                      <a:pt x="128658" y="0"/>
                      <a:pt x="28736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15" name="Picture 2" descr="Python] 파이썬 문법과 라이브러리 총정리">
            <a:extLst>
              <a:ext uri="{FF2B5EF4-FFF2-40B4-BE49-F238E27FC236}">
                <a16:creationId xmlns:a16="http://schemas.microsoft.com/office/drawing/2014/main" id="{CCDB82A2-1395-430F-8741-C4F7A4898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8" r="22490"/>
          <a:stretch/>
        </p:blipFill>
        <p:spPr bwMode="auto">
          <a:xfrm flipH="1">
            <a:off x="1252435" y="229203"/>
            <a:ext cx="735768" cy="81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CD2D5E3-2A94-4192-B762-D9EFE8923605}"/>
              </a:ext>
            </a:extLst>
          </p:cNvPr>
          <p:cNvSpPr txBox="1"/>
          <p:nvPr/>
        </p:nvSpPr>
        <p:spPr>
          <a:xfrm>
            <a:off x="1669277" y="1790864"/>
            <a:ext cx="300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  <a:cs typeface="맑은 고딕 Semilight" panose="020B0502040204020203" pitchFamily="50" charset="-127"/>
              </a:rPr>
              <a:t>교재</a:t>
            </a:r>
          </a:p>
        </p:txBody>
      </p:sp>
      <p:pic>
        <p:nvPicPr>
          <p:cNvPr id="2050" name="Picture 2" descr="처음 시작하는 파이썬 - YES24">
            <a:extLst>
              <a:ext uri="{FF2B5EF4-FFF2-40B4-BE49-F238E27FC236}">
                <a16:creationId xmlns:a16="http://schemas.microsoft.com/office/drawing/2014/main" id="{7B6F736B-9319-49E7-B05B-93D9AB9EB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935" y="2822715"/>
            <a:ext cx="2431829" cy="312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윤성우의 열혈 파이썬 기초편 - 옥션">
            <a:extLst>
              <a:ext uri="{FF2B5EF4-FFF2-40B4-BE49-F238E27FC236}">
                <a16:creationId xmlns:a16="http://schemas.microsoft.com/office/drawing/2014/main" id="{BC30B2B5-9400-49BF-9903-4E8746861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001" y="2822715"/>
            <a:ext cx="3124778" cy="312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590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8561" y="205811"/>
            <a:ext cx="11785920" cy="6301465"/>
            <a:chOff x="178561" y="205811"/>
            <a:chExt cx="11785920" cy="6301465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A69AC440-F733-447C-B423-989F959317C2}"/>
                </a:ext>
              </a:extLst>
            </p:cNvPr>
            <p:cNvSpPr/>
            <p:nvPr/>
          </p:nvSpPr>
          <p:spPr>
            <a:xfrm>
              <a:off x="951865" y="622437"/>
              <a:ext cx="10889256" cy="5876855"/>
            </a:xfrm>
            <a:prstGeom prst="roundRect">
              <a:avLst>
                <a:gd name="adj" fmla="val 7307"/>
              </a:avLst>
            </a:prstGeom>
            <a:solidFill>
              <a:srgbClr val="4F5365">
                <a:alpha val="27000"/>
              </a:srgbClr>
            </a:solidFill>
            <a:ln w="38100" cap="rnd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600248FE-1C0A-4903-9311-EDA5C0440F8D}"/>
                </a:ext>
              </a:extLst>
            </p:cNvPr>
            <p:cNvSpPr/>
            <p:nvPr/>
          </p:nvSpPr>
          <p:spPr>
            <a:xfrm>
              <a:off x="227519" y="910507"/>
              <a:ext cx="10889256" cy="5596768"/>
            </a:xfrm>
            <a:prstGeom prst="roundRect">
              <a:avLst>
                <a:gd name="adj" fmla="val 6831"/>
              </a:avLst>
            </a:prstGeom>
            <a:solidFill>
              <a:schemeClr val="bg1"/>
            </a:solidFill>
            <a:ln w="38100" cap="rnd">
              <a:solidFill>
                <a:srgbClr val="E6EAF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22FB3544-A121-4D45-8B06-EEC40666A387}"/>
                </a:ext>
              </a:extLst>
            </p:cNvPr>
            <p:cNvSpPr/>
            <p:nvPr/>
          </p:nvSpPr>
          <p:spPr>
            <a:xfrm>
              <a:off x="613989" y="417256"/>
              <a:ext cx="10964022" cy="871407"/>
            </a:xfrm>
            <a:prstGeom prst="round2SameRect">
              <a:avLst>
                <a:gd name="adj1" fmla="val 42732"/>
                <a:gd name="adj2" fmla="val 0"/>
              </a:avLst>
            </a:prstGeom>
            <a:solidFill>
              <a:srgbClr val="61667D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828000" rtlCol="0" anchor="t">
              <a:noAutofit/>
            </a:bodyPr>
            <a:lstStyle/>
            <a:p>
              <a:pPr algn="ctr">
                <a:defRPr/>
              </a:pPr>
              <a:r>
                <a:rPr lang="en-US" altLang="ko-KR" sz="3200" kern="0" dirty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Introduce</a:t>
              </a:r>
              <a:r>
                <a:rPr lang="ko-KR" altLang="en-US" sz="900" dirty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 </a:t>
              </a: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Python   </a:t>
              </a: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C9FECFE-F40F-49F2-9FD9-41A2F1DF688D}"/>
                </a:ext>
              </a:extLst>
            </p:cNvPr>
            <p:cNvSpPr/>
            <p:nvPr/>
          </p:nvSpPr>
          <p:spPr>
            <a:xfrm>
              <a:off x="613989" y="1288663"/>
              <a:ext cx="10964022" cy="5210630"/>
            </a:xfrm>
            <a:prstGeom prst="round2SameRect">
              <a:avLst>
                <a:gd name="adj1" fmla="val 0"/>
                <a:gd name="adj2" fmla="val 8794"/>
              </a:avLst>
            </a:prstGeom>
            <a:solidFill>
              <a:schemeClr val="bg1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D1DE302-7AAF-462D-8999-FC2864A92C4D}"/>
                </a:ext>
              </a:extLst>
            </p:cNvPr>
            <p:cNvCxnSpPr>
              <a:cxnSpLocks/>
            </p:cNvCxnSpPr>
            <p:nvPr/>
          </p:nvCxnSpPr>
          <p:spPr>
            <a:xfrm>
              <a:off x="178561" y="6499293"/>
              <a:ext cx="1141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5BECDB6-67D3-410D-9933-2086B13FBF5A}"/>
                </a:ext>
              </a:extLst>
            </p:cNvPr>
            <p:cNvCxnSpPr>
              <a:cxnSpLocks/>
            </p:cNvCxnSpPr>
            <p:nvPr/>
          </p:nvCxnSpPr>
          <p:spPr>
            <a:xfrm>
              <a:off x="11712481" y="6507276"/>
              <a:ext cx="25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CC6297E-B024-4701-B059-47489FEC8DCF}"/>
                </a:ext>
              </a:extLst>
            </p:cNvPr>
            <p:cNvGrpSpPr/>
            <p:nvPr/>
          </p:nvGrpSpPr>
          <p:grpSpPr>
            <a:xfrm>
              <a:off x="1075225" y="205811"/>
              <a:ext cx="1397282" cy="1212980"/>
              <a:chOff x="1037902" y="152395"/>
              <a:chExt cx="2543774" cy="2208250"/>
            </a:xfrm>
          </p:grpSpPr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C3BE4018-32EF-4598-A24F-45312A8633F3}"/>
                  </a:ext>
                </a:extLst>
              </p:cNvPr>
              <p:cNvSpPr/>
              <p:nvPr/>
            </p:nvSpPr>
            <p:spPr>
              <a:xfrm>
                <a:off x="1037902" y="152395"/>
                <a:ext cx="2220502" cy="2208250"/>
              </a:xfrm>
              <a:custGeom>
                <a:avLst/>
                <a:gdLst>
                  <a:gd name="connsiteX0" fmla="*/ 220689 w 2220502"/>
                  <a:gd name="connsiteY0" fmla="*/ 0 h 2208250"/>
                  <a:gd name="connsiteX1" fmla="*/ 403573 w 2220502"/>
                  <a:gd name="connsiteY1" fmla="*/ 0 h 2208250"/>
                  <a:gd name="connsiteX2" fmla="*/ 419828 w 2220502"/>
                  <a:gd name="connsiteY2" fmla="*/ 3282 h 2208250"/>
                  <a:gd name="connsiteX3" fmla="*/ 452372 w 2220502"/>
                  <a:gd name="connsiteY3" fmla="*/ 1 h 2208250"/>
                  <a:gd name="connsiteX4" fmla="*/ 2220502 w 2220502"/>
                  <a:gd name="connsiteY4" fmla="*/ 1 h 2208250"/>
                  <a:gd name="connsiteX5" fmla="*/ 2220502 w 2220502"/>
                  <a:gd name="connsiteY5" fmla="*/ 51541 h 2208250"/>
                  <a:gd name="connsiteX6" fmla="*/ 2173121 w 2220502"/>
                  <a:gd name="connsiteY6" fmla="*/ 77259 h 2208250"/>
                  <a:gd name="connsiteX7" fmla="*/ 1973675 w 2220502"/>
                  <a:gd name="connsiteY7" fmla="*/ 452372 h 2208250"/>
                  <a:gd name="connsiteX8" fmla="*/ 1973675 w 2220502"/>
                  <a:gd name="connsiteY8" fmla="*/ 1615723 h 2208250"/>
                  <a:gd name="connsiteX9" fmla="*/ 1969042 w 2220502"/>
                  <a:gd name="connsiteY9" fmla="*/ 1615723 h 2208250"/>
                  <a:gd name="connsiteX10" fmla="*/ 1969042 w 2220502"/>
                  <a:gd name="connsiteY10" fmla="*/ 2208250 h 2208250"/>
                  <a:gd name="connsiteX11" fmla="*/ 984714 w 2220502"/>
                  <a:gd name="connsiteY11" fmla="*/ 1615723 h 2208250"/>
                  <a:gd name="connsiteX12" fmla="*/ 984330 w 2220502"/>
                  <a:gd name="connsiteY12" fmla="*/ 1615723 h 2208250"/>
                  <a:gd name="connsiteX13" fmla="*/ 2 w 2220502"/>
                  <a:gd name="connsiteY13" fmla="*/ 2208250 h 2208250"/>
                  <a:gd name="connsiteX14" fmla="*/ 2 w 2220502"/>
                  <a:gd name="connsiteY14" fmla="*/ 1615723 h 2208250"/>
                  <a:gd name="connsiteX15" fmla="*/ 0 w 2220502"/>
                  <a:gd name="connsiteY15" fmla="*/ 1615723 h 2208250"/>
                  <a:gd name="connsiteX16" fmla="*/ 0 w 2220502"/>
                  <a:gd name="connsiteY16" fmla="*/ 220689 h 2208250"/>
                  <a:gd name="connsiteX17" fmla="*/ 220689 w 2220502"/>
                  <a:gd name="connsiteY17" fmla="*/ 0 h 220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20502" h="2208250">
                    <a:moveTo>
                      <a:pt x="220689" y="0"/>
                    </a:moveTo>
                    <a:lnTo>
                      <a:pt x="403573" y="0"/>
                    </a:lnTo>
                    <a:lnTo>
                      <a:pt x="419828" y="3282"/>
                    </a:lnTo>
                    <a:lnTo>
                      <a:pt x="452372" y="1"/>
                    </a:lnTo>
                    <a:lnTo>
                      <a:pt x="2220502" y="1"/>
                    </a:lnTo>
                    <a:lnTo>
                      <a:pt x="2220502" y="51541"/>
                    </a:lnTo>
                    <a:lnTo>
                      <a:pt x="2173121" y="77259"/>
                    </a:lnTo>
                    <a:cubicBezTo>
                      <a:pt x="2052789" y="158553"/>
                      <a:pt x="1973675" y="296223"/>
                      <a:pt x="1973675" y="452372"/>
                    </a:cubicBezTo>
                    <a:lnTo>
                      <a:pt x="1973675" y="1615723"/>
                    </a:lnTo>
                    <a:lnTo>
                      <a:pt x="1969042" y="1615723"/>
                    </a:lnTo>
                    <a:lnTo>
                      <a:pt x="1969042" y="2208250"/>
                    </a:lnTo>
                    <a:lnTo>
                      <a:pt x="984714" y="1615723"/>
                    </a:lnTo>
                    <a:lnTo>
                      <a:pt x="984330" y="1615723"/>
                    </a:lnTo>
                    <a:lnTo>
                      <a:pt x="2" y="2208250"/>
                    </a:lnTo>
                    <a:lnTo>
                      <a:pt x="2" y="1615723"/>
                    </a:lnTo>
                    <a:lnTo>
                      <a:pt x="0" y="1615723"/>
                    </a:lnTo>
                    <a:lnTo>
                      <a:pt x="0" y="220689"/>
                    </a:lnTo>
                    <a:cubicBezTo>
                      <a:pt x="0" y="98806"/>
                      <a:pt x="98806" y="0"/>
                      <a:pt x="22068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>
                  <a:defRPr/>
                </a:pPr>
                <a:endParaRPr lang="ko-KR" altLang="en-US" sz="4000" dirty="0">
                  <a:solidFill>
                    <a:srgbClr val="FD615A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  <a:p>
                <a:pPr algn="ctr"/>
                <a:endParaRPr lang="en-US" altLang="ko-KR" sz="900" b="1" dirty="0">
                  <a:solidFill>
                    <a:srgbClr val="FD615A"/>
                  </a:solidFill>
                </a:endParaRPr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C3230098-B01D-4D3F-B774-458AE9BBA622}"/>
                  </a:ext>
                </a:extLst>
              </p:cNvPr>
              <p:cNvSpPr/>
              <p:nvPr/>
            </p:nvSpPr>
            <p:spPr>
              <a:xfrm>
                <a:off x="3006944" y="152396"/>
                <a:ext cx="574732" cy="395484"/>
              </a:xfrm>
              <a:custGeom>
                <a:avLst/>
                <a:gdLst>
                  <a:gd name="connsiteX0" fmla="*/ 287366 w 574732"/>
                  <a:gd name="connsiteY0" fmla="*/ 0 h 395484"/>
                  <a:gd name="connsiteX1" fmla="*/ 574732 w 574732"/>
                  <a:gd name="connsiteY1" fmla="*/ 287366 h 395484"/>
                  <a:gd name="connsiteX2" fmla="*/ 574732 w 574732"/>
                  <a:gd name="connsiteY2" fmla="*/ 395484 h 395484"/>
                  <a:gd name="connsiteX3" fmla="*/ 0 w 574732"/>
                  <a:gd name="connsiteY3" fmla="*/ 395484 h 395484"/>
                  <a:gd name="connsiteX4" fmla="*/ 0 w 574732"/>
                  <a:gd name="connsiteY4" fmla="*/ 287366 h 395484"/>
                  <a:gd name="connsiteX5" fmla="*/ 287366 w 574732"/>
                  <a:gd name="connsiteY5" fmla="*/ 0 h 39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732" h="395484">
                    <a:moveTo>
                      <a:pt x="287366" y="0"/>
                    </a:moveTo>
                    <a:cubicBezTo>
                      <a:pt x="446074" y="0"/>
                      <a:pt x="574732" y="128658"/>
                      <a:pt x="574732" y="287366"/>
                    </a:cubicBezTo>
                    <a:lnTo>
                      <a:pt x="574732" y="395484"/>
                    </a:lnTo>
                    <a:lnTo>
                      <a:pt x="0" y="395484"/>
                    </a:lnTo>
                    <a:lnTo>
                      <a:pt x="0" y="287366"/>
                    </a:lnTo>
                    <a:cubicBezTo>
                      <a:pt x="0" y="128658"/>
                      <a:pt x="128658" y="0"/>
                      <a:pt x="28736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15" name="Picture 2" descr="Python] 파이썬 문법과 라이브러리 총정리">
            <a:extLst>
              <a:ext uri="{FF2B5EF4-FFF2-40B4-BE49-F238E27FC236}">
                <a16:creationId xmlns:a16="http://schemas.microsoft.com/office/drawing/2014/main" id="{CCDB82A2-1395-430F-8741-C4F7A4898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8" r="22490"/>
          <a:stretch/>
        </p:blipFill>
        <p:spPr bwMode="auto">
          <a:xfrm flipH="1">
            <a:off x="1252435" y="229203"/>
            <a:ext cx="735768" cy="81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파이썬 만든 귀도 반 로섬, 의사 결정자에서 물러나 – 2018.7.16 개기자의 큐레이션 – 마이크로소프트웨어">
            <a:extLst>
              <a:ext uri="{FF2B5EF4-FFF2-40B4-BE49-F238E27FC236}">
                <a16:creationId xmlns:a16="http://schemas.microsoft.com/office/drawing/2014/main" id="{97027371-3506-4C50-A1C8-5CF734E82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132" y="1640396"/>
            <a:ext cx="3004775" cy="450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08AC16-F641-4704-AB42-BDF2F0B80F09}"/>
              </a:ext>
            </a:extLst>
          </p:cNvPr>
          <p:cNvSpPr txBox="1"/>
          <p:nvPr/>
        </p:nvSpPr>
        <p:spPr>
          <a:xfrm>
            <a:off x="1669277" y="1790864"/>
            <a:ext cx="300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Comic Sans MS" panose="030F0702030302020204" pitchFamily="66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What’s Python?</a:t>
            </a:r>
            <a:endParaRPr lang="ko-KR" altLang="en-US" dirty="0">
              <a:latin typeface="Comic Sans MS" panose="030F0702030302020204" pitchFamily="66" charset="0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97547F-7E06-4FE1-B36E-E61B61EEC083}"/>
              </a:ext>
            </a:extLst>
          </p:cNvPr>
          <p:cNvSpPr txBox="1"/>
          <p:nvPr/>
        </p:nvSpPr>
        <p:spPr>
          <a:xfrm>
            <a:off x="1685080" y="2477731"/>
            <a:ext cx="57017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Comic Sans MS" panose="030F0702030302020204" pitchFamily="66" charset="0"/>
                <a:ea typeface="한컴산뜻돋움" panose="02000000000000000000" pitchFamily="2" charset="-127"/>
              </a:rPr>
              <a:t>프로그래밍 언어</a:t>
            </a:r>
            <a:r>
              <a:rPr lang="en-US" altLang="ko-KR" dirty="0">
                <a:latin typeface="Comic Sans MS" panose="030F0702030302020204" pitchFamily="66" charset="0"/>
                <a:ea typeface="한컴산뜻돋움" panose="02000000000000000000" pitchFamily="2" charset="-127"/>
              </a:rPr>
              <a:t> : </a:t>
            </a:r>
            <a:r>
              <a:rPr lang="ko-KR" altLang="en-US" dirty="0">
                <a:latin typeface="Comic Sans MS" panose="030F0702030302020204" pitchFamily="66" charset="0"/>
                <a:ea typeface="한컴산뜻돋움" panose="02000000000000000000" pitchFamily="2" charset="-127"/>
              </a:rPr>
              <a:t>작동하는 소프트 </a:t>
            </a:r>
            <a:r>
              <a:rPr lang="ko-KR" altLang="en-US" dirty="0" err="1">
                <a:latin typeface="Comic Sans MS" panose="030F0702030302020204" pitchFamily="66" charset="0"/>
                <a:ea typeface="한컴산뜻돋움" panose="02000000000000000000" pitchFamily="2" charset="-127"/>
              </a:rPr>
              <a:t>웨어를</a:t>
            </a:r>
            <a:r>
              <a:rPr lang="ko-KR" altLang="en-US" dirty="0">
                <a:latin typeface="Comic Sans MS" panose="030F0702030302020204" pitchFamily="66" charset="0"/>
                <a:ea typeface="한컴산뜻돋움" panose="02000000000000000000" pitchFamily="2" charset="-127"/>
              </a:rPr>
              <a:t> 만드는 도구</a:t>
            </a:r>
            <a:endParaRPr lang="en-US" altLang="ko-KR" dirty="0">
              <a:latin typeface="Comic Sans MS" panose="030F0702030302020204" pitchFamily="66" charset="0"/>
              <a:ea typeface="한컴산뜻돋움" panose="02000000000000000000" pitchFamily="2" charset="-127"/>
            </a:endParaRPr>
          </a:p>
          <a:p>
            <a:r>
              <a:rPr lang="en-US" altLang="ko-KR" dirty="0">
                <a:latin typeface="Comic Sans MS" panose="030F0702030302020204" pitchFamily="66" charset="0"/>
                <a:ea typeface="한컴산뜻돋움" panose="02000000000000000000" pitchFamily="2" charset="-127"/>
              </a:rPr>
              <a:t>		   ex) C </a:t>
            </a:r>
            <a:r>
              <a:rPr lang="ko-KR" altLang="en-US" dirty="0">
                <a:latin typeface="Comic Sans MS" panose="030F0702030302020204" pitchFamily="66" charset="0"/>
                <a:ea typeface="한컴산뜻돋움" panose="02000000000000000000" pitchFamily="2" charset="-127"/>
              </a:rPr>
              <a:t>언어</a:t>
            </a:r>
            <a:endParaRPr lang="en-US" altLang="ko-KR" dirty="0">
              <a:latin typeface="Comic Sans MS" panose="030F0702030302020204" pitchFamily="66" charset="0"/>
              <a:ea typeface="한컴산뜻돋움" panose="02000000000000000000" pitchFamily="2" charset="-127"/>
            </a:endParaRPr>
          </a:p>
          <a:p>
            <a:endParaRPr lang="en-US" altLang="ko-KR" dirty="0">
              <a:latin typeface="Comic Sans MS" panose="030F0702030302020204" pitchFamily="66" charset="0"/>
              <a:ea typeface="한컴산뜻돋움" panose="020000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Comic Sans MS" panose="030F0702030302020204" pitchFamily="66" charset="0"/>
                <a:ea typeface="한컴산뜻돋움" panose="02000000000000000000" pitchFamily="2" charset="-127"/>
              </a:rPr>
              <a:t>귀도 반 </a:t>
            </a:r>
            <a:r>
              <a:rPr lang="ko-KR" altLang="en-US" dirty="0" err="1">
                <a:latin typeface="Comic Sans MS" panose="030F0702030302020204" pitchFamily="66" charset="0"/>
                <a:ea typeface="한컴산뜻돋움" panose="02000000000000000000" pitchFamily="2" charset="-127"/>
              </a:rPr>
              <a:t>로섬이</a:t>
            </a:r>
            <a:r>
              <a:rPr lang="ko-KR" altLang="en-US" dirty="0">
                <a:latin typeface="Comic Sans MS" panose="030F0702030302020204" pitchFamily="66" charset="0"/>
                <a:ea typeface="한컴산뜻돋움" panose="02000000000000000000" pitchFamily="2" charset="-127"/>
              </a:rPr>
              <a:t> </a:t>
            </a:r>
            <a:r>
              <a:rPr lang="en-US" altLang="ko-KR" dirty="0">
                <a:latin typeface="Comic Sans MS" panose="030F0702030302020204" pitchFamily="66" charset="0"/>
                <a:ea typeface="한컴산뜻돋움" panose="02000000000000000000" pitchFamily="2" charset="-127"/>
              </a:rPr>
              <a:t>C </a:t>
            </a:r>
            <a:r>
              <a:rPr lang="ko-KR" altLang="en-US" dirty="0">
                <a:latin typeface="Comic Sans MS" panose="030F0702030302020204" pitchFamily="66" charset="0"/>
                <a:ea typeface="한컴산뜻돋움" panose="02000000000000000000" pitchFamily="2" charset="-127"/>
              </a:rPr>
              <a:t>언어 제작</a:t>
            </a:r>
            <a:endParaRPr lang="en-US" altLang="ko-KR" dirty="0">
              <a:latin typeface="Comic Sans MS" panose="030F0702030302020204" pitchFamily="66" charset="0"/>
              <a:ea typeface="한컴산뜻돋움" panose="020000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Comic Sans MS" panose="030F0702030302020204" pitchFamily="66" charset="0"/>
              <a:ea typeface="한컴산뜻돋움" panose="020000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Comic Sans MS" panose="030F0702030302020204" pitchFamily="66" charset="0"/>
                <a:ea typeface="한컴산뜻돋움" panose="02000000000000000000" pitchFamily="2" charset="-127"/>
              </a:rPr>
              <a:t>파란색과 노란색 비단뱀 두 마리가 얽혀 있는 형태</a:t>
            </a:r>
            <a:endParaRPr lang="en-US" altLang="ko-KR" dirty="0">
              <a:latin typeface="Comic Sans MS" panose="030F0702030302020204" pitchFamily="66" charset="0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5308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8561" y="205811"/>
            <a:ext cx="11785920" cy="6301465"/>
            <a:chOff x="178561" y="205811"/>
            <a:chExt cx="11785920" cy="6301465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A69AC440-F733-447C-B423-989F959317C2}"/>
                </a:ext>
              </a:extLst>
            </p:cNvPr>
            <p:cNvSpPr/>
            <p:nvPr/>
          </p:nvSpPr>
          <p:spPr>
            <a:xfrm>
              <a:off x="951865" y="622437"/>
              <a:ext cx="10889256" cy="5876855"/>
            </a:xfrm>
            <a:prstGeom prst="roundRect">
              <a:avLst>
                <a:gd name="adj" fmla="val 7307"/>
              </a:avLst>
            </a:prstGeom>
            <a:solidFill>
              <a:srgbClr val="4F5365">
                <a:alpha val="27000"/>
              </a:srgbClr>
            </a:solidFill>
            <a:ln w="38100" cap="rnd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600248FE-1C0A-4903-9311-EDA5C0440F8D}"/>
                </a:ext>
              </a:extLst>
            </p:cNvPr>
            <p:cNvSpPr/>
            <p:nvPr/>
          </p:nvSpPr>
          <p:spPr>
            <a:xfrm>
              <a:off x="227519" y="910507"/>
              <a:ext cx="10889256" cy="5596768"/>
            </a:xfrm>
            <a:prstGeom prst="roundRect">
              <a:avLst>
                <a:gd name="adj" fmla="val 6831"/>
              </a:avLst>
            </a:prstGeom>
            <a:solidFill>
              <a:schemeClr val="bg1"/>
            </a:solidFill>
            <a:ln w="38100" cap="rnd">
              <a:solidFill>
                <a:srgbClr val="E6EAF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22FB3544-A121-4D45-8B06-EEC40666A387}"/>
                </a:ext>
              </a:extLst>
            </p:cNvPr>
            <p:cNvSpPr/>
            <p:nvPr/>
          </p:nvSpPr>
          <p:spPr>
            <a:xfrm>
              <a:off x="613989" y="417256"/>
              <a:ext cx="10964022" cy="871407"/>
            </a:xfrm>
            <a:prstGeom prst="round2SameRect">
              <a:avLst>
                <a:gd name="adj1" fmla="val 42732"/>
                <a:gd name="adj2" fmla="val 0"/>
              </a:avLst>
            </a:prstGeom>
            <a:solidFill>
              <a:srgbClr val="61667D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828000" rtlCol="0" anchor="t">
              <a:noAutofit/>
            </a:bodyPr>
            <a:lstStyle/>
            <a:p>
              <a:pPr algn="ctr">
                <a:defRPr/>
              </a:pPr>
              <a:r>
                <a:rPr lang="en-US" altLang="ko-KR" sz="3200" kern="0" dirty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Introduce</a:t>
              </a:r>
              <a:r>
                <a:rPr lang="ko-KR" altLang="en-US" sz="900" dirty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 </a:t>
              </a: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Python   </a:t>
              </a: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C9FECFE-F40F-49F2-9FD9-41A2F1DF688D}"/>
                </a:ext>
              </a:extLst>
            </p:cNvPr>
            <p:cNvSpPr/>
            <p:nvPr/>
          </p:nvSpPr>
          <p:spPr>
            <a:xfrm>
              <a:off x="613989" y="1288663"/>
              <a:ext cx="10964022" cy="5210630"/>
            </a:xfrm>
            <a:prstGeom prst="round2SameRect">
              <a:avLst>
                <a:gd name="adj1" fmla="val 0"/>
                <a:gd name="adj2" fmla="val 8794"/>
              </a:avLst>
            </a:prstGeom>
            <a:solidFill>
              <a:schemeClr val="bg1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D1DE302-7AAF-462D-8999-FC2864A92C4D}"/>
                </a:ext>
              </a:extLst>
            </p:cNvPr>
            <p:cNvCxnSpPr>
              <a:cxnSpLocks/>
            </p:cNvCxnSpPr>
            <p:nvPr/>
          </p:nvCxnSpPr>
          <p:spPr>
            <a:xfrm>
              <a:off x="178561" y="6499293"/>
              <a:ext cx="1141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5BECDB6-67D3-410D-9933-2086B13FBF5A}"/>
                </a:ext>
              </a:extLst>
            </p:cNvPr>
            <p:cNvCxnSpPr>
              <a:cxnSpLocks/>
            </p:cNvCxnSpPr>
            <p:nvPr/>
          </p:nvCxnSpPr>
          <p:spPr>
            <a:xfrm>
              <a:off x="11712481" y="6507276"/>
              <a:ext cx="25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CC6297E-B024-4701-B059-47489FEC8DCF}"/>
                </a:ext>
              </a:extLst>
            </p:cNvPr>
            <p:cNvGrpSpPr/>
            <p:nvPr/>
          </p:nvGrpSpPr>
          <p:grpSpPr>
            <a:xfrm>
              <a:off x="1075225" y="205811"/>
              <a:ext cx="1397282" cy="1212980"/>
              <a:chOff x="1037902" y="152395"/>
              <a:chExt cx="2543774" cy="2208250"/>
            </a:xfrm>
          </p:grpSpPr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C3BE4018-32EF-4598-A24F-45312A8633F3}"/>
                  </a:ext>
                </a:extLst>
              </p:cNvPr>
              <p:cNvSpPr/>
              <p:nvPr/>
            </p:nvSpPr>
            <p:spPr>
              <a:xfrm>
                <a:off x="1037902" y="152395"/>
                <a:ext cx="2220502" cy="2208250"/>
              </a:xfrm>
              <a:custGeom>
                <a:avLst/>
                <a:gdLst>
                  <a:gd name="connsiteX0" fmla="*/ 220689 w 2220502"/>
                  <a:gd name="connsiteY0" fmla="*/ 0 h 2208250"/>
                  <a:gd name="connsiteX1" fmla="*/ 403573 w 2220502"/>
                  <a:gd name="connsiteY1" fmla="*/ 0 h 2208250"/>
                  <a:gd name="connsiteX2" fmla="*/ 419828 w 2220502"/>
                  <a:gd name="connsiteY2" fmla="*/ 3282 h 2208250"/>
                  <a:gd name="connsiteX3" fmla="*/ 452372 w 2220502"/>
                  <a:gd name="connsiteY3" fmla="*/ 1 h 2208250"/>
                  <a:gd name="connsiteX4" fmla="*/ 2220502 w 2220502"/>
                  <a:gd name="connsiteY4" fmla="*/ 1 h 2208250"/>
                  <a:gd name="connsiteX5" fmla="*/ 2220502 w 2220502"/>
                  <a:gd name="connsiteY5" fmla="*/ 51541 h 2208250"/>
                  <a:gd name="connsiteX6" fmla="*/ 2173121 w 2220502"/>
                  <a:gd name="connsiteY6" fmla="*/ 77259 h 2208250"/>
                  <a:gd name="connsiteX7" fmla="*/ 1973675 w 2220502"/>
                  <a:gd name="connsiteY7" fmla="*/ 452372 h 2208250"/>
                  <a:gd name="connsiteX8" fmla="*/ 1973675 w 2220502"/>
                  <a:gd name="connsiteY8" fmla="*/ 1615723 h 2208250"/>
                  <a:gd name="connsiteX9" fmla="*/ 1969042 w 2220502"/>
                  <a:gd name="connsiteY9" fmla="*/ 1615723 h 2208250"/>
                  <a:gd name="connsiteX10" fmla="*/ 1969042 w 2220502"/>
                  <a:gd name="connsiteY10" fmla="*/ 2208250 h 2208250"/>
                  <a:gd name="connsiteX11" fmla="*/ 984714 w 2220502"/>
                  <a:gd name="connsiteY11" fmla="*/ 1615723 h 2208250"/>
                  <a:gd name="connsiteX12" fmla="*/ 984330 w 2220502"/>
                  <a:gd name="connsiteY12" fmla="*/ 1615723 h 2208250"/>
                  <a:gd name="connsiteX13" fmla="*/ 2 w 2220502"/>
                  <a:gd name="connsiteY13" fmla="*/ 2208250 h 2208250"/>
                  <a:gd name="connsiteX14" fmla="*/ 2 w 2220502"/>
                  <a:gd name="connsiteY14" fmla="*/ 1615723 h 2208250"/>
                  <a:gd name="connsiteX15" fmla="*/ 0 w 2220502"/>
                  <a:gd name="connsiteY15" fmla="*/ 1615723 h 2208250"/>
                  <a:gd name="connsiteX16" fmla="*/ 0 w 2220502"/>
                  <a:gd name="connsiteY16" fmla="*/ 220689 h 2208250"/>
                  <a:gd name="connsiteX17" fmla="*/ 220689 w 2220502"/>
                  <a:gd name="connsiteY17" fmla="*/ 0 h 220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20502" h="2208250">
                    <a:moveTo>
                      <a:pt x="220689" y="0"/>
                    </a:moveTo>
                    <a:lnTo>
                      <a:pt x="403573" y="0"/>
                    </a:lnTo>
                    <a:lnTo>
                      <a:pt x="419828" y="3282"/>
                    </a:lnTo>
                    <a:lnTo>
                      <a:pt x="452372" y="1"/>
                    </a:lnTo>
                    <a:lnTo>
                      <a:pt x="2220502" y="1"/>
                    </a:lnTo>
                    <a:lnTo>
                      <a:pt x="2220502" y="51541"/>
                    </a:lnTo>
                    <a:lnTo>
                      <a:pt x="2173121" y="77259"/>
                    </a:lnTo>
                    <a:cubicBezTo>
                      <a:pt x="2052789" y="158553"/>
                      <a:pt x="1973675" y="296223"/>
                      <a:pt x="1973675" y="452372"/>
                    </a:cubicBezTo>
                    <a:lnTo>
                      <a:pt x="1973675" y="1615723"/>
                    </a:lnTo>
                    <a:lnTo>
                      <a:pt x="1969042" y="1615723"/>
                    </a:lnTo>
                    <a:lnTo>
                      <a:pt x="1969042" y="2208250"/>
                    </a:lnTo>
                    <a:lnTo>
                      <a:pt x="984714" y="1615723"/>
                    </a:lnTo>
                    <a:lnTo>
                      <a:pt x="984330" y="1615723"/>
                    </a:lnTo>
                    <a:lnTo>
                      <a:pt x="2" y="2208250"/>
                    </a:lnTo>
                    <a:lnTo>
                      <a:pt x="2" y="1615723"/>
                    </a:lnTo>
                    <a:lnTo>
                      <a:pt x="0" y="1615723"/>
                    </a:lnTo>
                    <a:lnTo>
                      <a:pt x="0" y="220689"/>
                    </a:lnTo>
                    <a:cubicBezTo>
                      <a:pt x="0" y="98806"/>
                      <a:pt x="98806" y="0"/>
                      <a:pt x="22068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>
                  <a:defRPr/>
                </a:pPr>
                <a:endParaRPr lang="ko-KR" altLang="en-US" sz="4000" dirty="0">
                  <a:solidFill>
                    <a:srgbClr val="FD615A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  <a:p>
                <a:pPr algn="ctr"/>
                <a:endParaRPr lang="en-US" altLang="ko-KR" sz="900" b="1" dirty="0">
                  <a:solidFill>
                    <a:srgbClr val="FD615A"/>
                  </a:solidFill>
                </a:endParaRPr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C3230098-B01D-4D3F-B774-458AE9BBA622}"/>
                  </a:ext>
                </a:extLst>
              </p:cNvPr>
              <p:cNvSpPr/>
              <p:nvPr/>
            </p:nvSpPr>
            <p:spPr>
              <a:xfrm>
                <a:off x="3006944" y="152396"/>
                <a:ext cx="574732" cy="395484"/>
              </a:xfrm>
              <a:custGeom>
                <a:avLst/>
                <a:gdLst>
                  <a:gd name="connsiteX0" fmla="*/ 287366 w 574732"/>
                  <a:gd name="connsiteY0" fmla="*/ 0 h 395484"/>
                  <a:gd name="connsiteX1" fmla="*/ 574732 w 574732"/>
                  <a:gd name="connsiteY1" fmla="*/ 287366 h 395484"/>
                  <a:gd name="connsiteX2" fmla="*/ 574732 w 574732"/>
                  <a:gd name="connsiteY2" fmla="*/ 395484 h 395484"/>
                  <a:gd name="connsiteX3" fmla="*/ 0 w 574732"/>
                  <a:gd name="connsiteY3" fmla="*/ 395484 h 395484"/>
                  <a:gd name="connsiteX4" fmla="*/ 0 w 574732"/>
                  <a:gd name="connsiteY4" fmla="*/ 287366 h 395484"/>
                  <a:gd name="connsiteX5" fmla="*/ 287366 w 574732"/>
                  <a:gd name="connsiteY5" fmla="*/ 0 h 39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732" h="395484">
                    <a:moveTo>
                      <a:pt x="287366" y="0"/>
                    </a:moveTo>
                    <a:cubicBezTo>
                      <a:pt x="446074" y="0"/>
                      <a:pt x="574732" y="128658"/>
                      <a:pt x="574732" y="287366"/>
                    </a:cubicBezTo>
                    <a:lnTo>
                      <a:pt x="574732" y="395484"/>
                    </a:lnTo>
                    <a:lnTo>
                      <a:pt x="0" y="395484"/>
                    </a:lnTo>
                    <a:lnTo>
                      <a:pt x="0" y="287366"/>
                    </a:lnTo>
                    <a:cubicBezTo>
                      <a:pt x="0" y="128658"/>
                      <a:pt x="128658" y="0"/>
                      <a:pt x="28736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15" name="Picture 2" descr="Python] 파이썬 문법과 라이브러리 총정리">
            <a:extLst>
              <a:ext uri="{FF2B5EF4-FFF2-40B4-BE49-F238E27FC236}">
                <a16:creationId xmlns:a16="http://schemas.microsoft.com/office/drawing/2014/main" id="{CCDB82A2-1395-430F-8741-C4F7A4898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8" r="22490"/>
          <a:stretch/>
        </p:blipFill>
        <p:spPr bwMode="auto">
          <a:xfrm flipH="1">
            <a:off x="1252435" y="229203"/>
            <a:ext cx="735768" cy="81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DAF7F3F-9333-4472-9225-A8B59DA3449E}"/>
              </a:ext>
            </a:extLst>
          </p:cNvPr>
          <p:cNvSpPr txBox="1"/>
          <p:nvPr/>
        </p:nvSpPr>
        <p:spPr>
          <a:xfrm>
            <a:off x="1669277" y="1790864"/>
            <a:ext cx="300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Comic Sans MS" panose="030F0702030302020204" pitchFamily="66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Why Python?</a:t>
            </a:r>
            <a:endParaRPr lang="ko-KR" altLang="en-US" dirty="0">
              <a:latin typeface="Comic Sans MS" panose="030F0702030302020204" pitchFamily="66" charset="0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0BDF0B-195D-42B1-9986-4B2F92D9B3E4}"/>
              </a:ext>
            </a:extLst>
          </p:cNvPr>
          <p:cNvSpPr txBox="1"/>
          <p:nvPr/>
        </p:nvSpPr>
        <p:spPr>
          <a:xfrm>
            <a:off x="2286042" y="2869768"/>
            <a:ext cx="883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Comic Sans MS" panose="030F0702030302020204" pitchFamily="66" charset="0"/>
              </a:rPr>
              <a:t>Easy		Large		Powerful</a:t>
            </a:r>
            <a:endParaRPr lang="ko-KR" altLang="en-US" sz="3600" dirty="0">
              <a:latin typeface="Comic Sans MS" panose="030F0702030302020204" pitchFamily="66" charset="0"/>
            </a:endParaRPr>
          </a:p>
        </p:txBody>
      </p:sp>
      <p:pic>
        <p:nvPicPr>
          <p:cNvPr id="5" name="그래픽 4" descr="네트워크">
            <a:extLst>
              <a:ext uri="{FF2B5EF4-FFF2-40B4-BE49-F238E27FC236}">
                <a16:creationId xmlns:a16="http://schemas.microsoft.com/office/drawing/2014/main" id="{BFD2DC49-3004-4C0F-8053-B09C55CD3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30799" y="3881200"/>
            <a:ext cx="1261534" cy="1261534"/>
          </a:xfrm>
          <a:prstGeom prst="rect">
            <a:avLst/>
          </a:prstGeom>
        </p:spPr>
      </p:pic>
      <p:pic>
        <p:nvPicPr>
          <p:cNvPr id="11" name="그래픽 10" descr="전구 및 기어">
            <a:extLst>
              <a:ext uri="{FF2B5EF4-FFF2-40B4-BE49-F238E27FC236}">
                <a16:creationId xmlns:a16="http://schemas.microsoft.com/office/drawing/2014/main" id="{89895C89-782F-4BB0-A6CF-8EE6DD14C8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14658" y="4054767"/>
            <a:ext cx="914400" cy="914400"/>
          </a:xfrm>
          <a:prstGeom prst="rect">
            <a:avLst/>
          </a:prstGeom>
        </p:spPr>
      </p:pic>
      <p:pic>
        <p:nvPicPr>
          <p:cNvPr id="14" name="그래픽 13" descr="인터넷">
            <a:extLst>
              <a:ext uri="{FF2B5EF4-FFF2-40B4-BE49-F238E27FC236}">
                <a16:creationId xmlns:a16="http://schemas.microsoft.com/office/drawing/2014/main" id="{51D95C18-9637-4279-B7B5-577313D7B8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94074" y="40547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147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8561" y="205811"/>
            <a:ext cx="11785920" cy="6301465"/>
            <a:chOff x="178561" y="205811"/>
            <a:chExt cx="11785920" cy="6301465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A69AC440-F733-447C-B423-989F959317C2}"/>
                </a:ext>
              </a:extLst>
            </p:cNvPr>
            <p:cNvSpPr/>
            <p:nvPr/>
          </p:nvSpPr>
          <p:spPr>
            <a:xfrm>
              <a:off x="951865" y="622437"/>
              <a:ext cx="10889256" cy="5876855"/>
            </a:xfrm>
            <a:prstGeom prst="roundRect">
              <a:avLst>
                <a:gd name="adj" fmla="val 7307"/>
              </a:avLst>
            </a:prstGeom>
            <a:solidFill>
              <a:srgbClr val="4F5365">
                <a:alpha val="27000"/>
              </a:srgbClr>
            </a:solidFill>
            <a:ln w="38100" cap="rnd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600248FE-1C0A-4903-9311-EDA5C0440F8D}"/>
                </a:ext>
              </a:extLst>
            </p:cNvPr>
            <p:cNvSpPr/>
            <p:nvPr/>
          </p:nvSpPr>
          <p:spPr>
            <a:xfrm>
              <a:off x="227519" y="910507"/>
              <a:ext cx="10889256" cy="5596768"/>
            </a:xfrm>
            <a:prstGeom prst="roundRect">
              <a:avLst>
                <a:gd name="adj" fmla="val 6831"/>
              </a:avLst>
            </a:prstGeom>
            <a:solidFill>
              <a:schemeClr val="bg1"/>
            </a:solidFill>
            <a:ln w="38100" cap="rnd">
              <a:solidFill>
                <a:srgbClr val="E6EAF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22FB3544-A121-4D45-8B06-EEC40666A387}"/>
                </a:ext>
              </a:extLst>
            </p:cNvPr>
            <p:cNvSpPr/>
            <p:nvPr/>
          </p:nvSpPr>
          <p:spPr>
            <a:xfrm>
              <a:off x="613989" y="417256"/>
              <a:ext cx="10964022" cy="871407"/>
            </a:xfrm>
            <a:prstGeom prst="round2SameRect">
              <a:avLst>
                <a:gd name="adj1" fmla="val 42732"/>
                <a:gd name="adj2" fmla="val 0"/>
              </a:avLst>
            </a:prstGeom>
            <a:solidFill>
              <a:srgbClr val="61667D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828000" rtlCol="0" anchor="t">
              <a:noAutofit/>
            </a:bodyPr>
            <a:lstStyle/>
            <a:p>
              <a:pPr algn="ctr">
                <a:defRPr/>
              </a:pPr>
              <a:r>
                <a:rPr lang="en-US" altLang="ko-KR" sz="3200" kern="0" dirty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Introduce</a:t>
              </a:r>
              <a:r>
                <a:rPr lang="ko-KR" altLang="en-US" sz="900" dirty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 </a:t>
              </a: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Python   </a:t>
              </a: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C9FECFE-F40F-49F2-9FD9-41A2F1DF688D}"/>
                </a:ext>
              </a:extLst>
            </p:cNvPr>
            <p:cNvSpPr/>
            <p:nvPr/>
          </p:nvSpPr>
          <p:spPr>
            <a:xfrm>
              <a:off x="613989" y="1288663"/>
              <a:ext cx="10964022" cy="5210630"/>
            </a:xfrm>
            <a:prstGeom prst="round2SameRect">
              <a:avLst>
                <a:gd name="adj1" fmla="val 0"/>
                <a:gd name="adj2" fmla="val 8794"/>
              </a:avLst>
            </a:prstGeom>
            <a:solidFill>
              <a:schemeClr val="bg1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D1DE302-7AAF-462D-8999-FC2864A92C4D}"/>
                </a:ext>
              </a:extLst>
            </p:cNvPr>
            <p:cNvCxnSpPr>
              <a:cxnSpLocks/>
            </p:cNvCxnSpPr>
            <p:nvPr/>
          </p:nvCxnSpPr>
          <p:spPr>
            <a:xfrm>
              <a:off x="178561" y="6499293"/>
              <a:ext cx="1141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5BECDB6-67D3-410D-9933-2086B13FBF5A}"/>
                </a:ext>
              </a:extLst>
            </p:cNvPr>
            <p:cNvCxnSpPr>
              <a:cxnSpLocks/>
            </p:cNvCxnSpPr>
            <p:nvPr/>
          </p:nvCxnSpPr>
          <p:spPr>
            <a:xfrm>
              <a:off x="11712481" y="6507276"/>
              <a:ext cx="25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CC6297E-B024-4701-B059-47489FEC8DCF}"/>
                </a:ext>
              </a:extLst>
            </p:cNvPr>
            <p:cNvGrpSpPr/>
            <p:nvPr/>
          </p:nvGrpSpPr>
          <p:grpSpPr>
            <a:xfrm>
              <a:off x="1075225" y="205811"/>
              <a:ext cx="1397282" cy="1212980"/>
              <a:chOff x="1037902" y="152395"/>
              <a:chExt cx="2543774" cy="2208250"/>
            </a:xfrm>
          </p:grpSpPr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C3BE4018-32EF-4598-A24F-45312A8633F3}"/>
                  </a:ext>
                </a:extLst>
              </p:cNvPr>
              <p:cNvSpPr/>
              <p:nvPr/>
            </p:nvSpPr>
            <p:spPr>
              <a:xfrm>
                <a:off x="1037902" y="152395"/>
                <a:ext cx="2220502" cy="2208250"/>
              </a:xfrm>
              <a:custGeom>
                <a:avLst/>
                <a:gdLst>
                  <a:gd name="connsiteX0" fmla="*/ 220689 w 2220502"/>
                  <a:gd name="connsiteY0" fmla="*/ 0 h 2208250"/>
                  <a:gd name="connsiteX1" fmla="*/ 403573 w 2220502"/>
                  <a:gd name="connsiteY1" fmla="*/ 0 h 2208250"/>
                  <a:gd name="connsiteX2" fmla="*/ 419828 w 2220502"/>
                  <a:gd name="connsiteY2" fmla="*/ 3282 h 2208250"/>
                  <a:gd name="connsiteX3" fmla="*/ 452372 w 2220502"/>
                  <a:gd name="connsiteY3" fmla="*/ 1 h 2208250"/>
                  <a:gd name="connsiteX4" fmla="*/ 2220502 w 2220502"/>
                  <a:gd name="connsiteY4" fmla="*/ 1 h 2208250"/>
                  <a:gd name="connsiteX5" fmla="*/ 2220502 w 2220502"/>
                  <a:gd name="connsiteY5" fmla="*/ 51541 h 2208250"/>
                  <a:gd name="connsiteX6" fmla="*/ 2173121 w 2220502"/>
                  <a:gd name="connsiteY6" fmla="*/ 77259 h 2208250"/>
                  <a:gd name="connsiteX7" fmla="*/ 1973675 w 2220502"/>
                  <a:gd name="connsiteY7" fmla="*/ 452372 h 2208250"/>
                  <a:gd name="connsiteX8" fmla="*/ 1973675 w 2220502"/>
                  <a:gd name="connsiteY8" fmla="*/ 1615723 h 2208250"/>
                  <a:gd name="connsiteX9" fmla="*/ 1969042 w 2220502"/>
                  <a:gd name="connsiteY9" fmla="*/ 1615723 h 2208250"/>
                  <a:gd name="connsiteX10" fmla="*/ 1969042 w 2220502"/>
                  <a:gd name="connsiteY10" fmla="*/ 2208250 h 2208250"/>
                  <a:gd name="connsiteX11" fmla="*/ 984714 w 2220502"/>
                  <a:gd name="connsiteY11" fmla="*/ 1615723 h 2208250"/>
                  <a:gd name="connsiteX12" fmla="*/ 984330 w 2220502"/>
                  <a:gd name="connsiteY12" fmla="*/ 1615723 h 2208250"/>
                  <a:gd name="connsiteX13" fmla="*/ 2 w 2220502"/>
                  <a:gd name="connsiteY13" fmla="*/ 2208250 h 2208250"/>
                  <a:gd name="connsiteX14" fmla="*/ 2 w 2220502"/>
                  <a:gd name="connsiteY14" fmla="*/ 1615723 h 2208250"/>
                  <a:gd name="connsiteX15" fmla="*/ 0 w 2220502"/>
                  <a:gd name="connsiteY15" fmla="*/ 1615723 h 2208250"/>
                  <a:gd name="connsiteX16" fmla="*/ 0 w 2220502"/>
                  <a:gd name="connsiteY16" fmla="*/ 220689 h 2208250"/>
                  <a:gd name="connsiteX17" fmla="*/ 220689 w 2220502"/>
                  <a:gd name="connsiteY17" fmla="*/ 0 h 220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20502" h="2208250">
                    <a:moveTo>
                      <a:pt x="220689" y="0"/>
                    </a:moveTo>
                    <a:lnTo>
                      <a:pt x="403573" y="0"/>
                    </a:lnTo>
                    <a:lnTo>
                      <a:pt x="419828" y="3282"/>
                    </a:lnTo>
                    <a:lnTo>
                      <a:pt x="452372" y="1"/>
                    </a:lnTo>
                    <a:lnTo>
                      <a:pt x="2220502" y="1"/>
                    </a:lnTo>
                    <a:lnTo>
                      <a:pt x="2220502" y="51541"/>
                    </a:lnTo>
                    <a:lnTo>
                      <a:pt x="2173121" y="77259"/>
                    </a:lnTo>
                    <a:cubicBezTo>
                      <a:pt x="2052789" y="158553"/>
                      <a:pt x="1973675" y="296223"/>
                      <a:pt x="1973675" y="452372"/>
                    </a:cubicBezTo>
                    <a:lnTo>
                      <a:pt x="1973675" y="1615723"/>
                    </a:lnTo>
                    <a:lnTo>
                      <a:pt x="1969042" y="1615723"/>
                    </a:lnTo>
                    <a:lnTo>
                      <a:pt x="1969042" y="2208250"/>
                    </a:lnTo>
                    <a:lnTo>
                      <a:pt x="984714" y="1615723"/>
                    </a:lnTo>
                    <a:lnTo>
                      <a:pt x="984330" y="1615723"/>
                    </a:lnTo>
                    <a:lnTo>
                      <a:pt x="2" y="2208250"/>
                    </a:lnTo>
                    <a:lnTo>
                      <a:pt x="2" y="1615723"/>
                    </a:lnTo>
                    <a:lnTo>
                      <a:pt x="0" y="1615723"/>
                    </a:lnTo>
                    <a:lnTo>
                      <a:pt x="0" y="220689"/>
                    </a:lnTo>
                    <a:cubicBezTo>
                      <a:pt x="0" y="98806"/>
                      <a:pt x="98806" y="0"/>
                      <a:pt x="22068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>
                  <a:defRPr/>
                </a:pPr>
                <a:endParaRPr lang="ko-KR" altLang="en-US" sz="4000" dirty="0">
                  <a:solidFill>
                    <a:srgbClr val="FD615A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  <a:p>
                <a:pPr algn="ctr"/>
                <a:endParaRPr lang="en-US" altLang="ko-KR" sz="900" b="1" dirty="0">
                  <a:solidFill>
                    <a:srgbClr val="FD615A"/>
                  </a:solidFill>
                </a:endParaRPr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C3230098-B01D-4D3F-B774-458AE9BBA622}"/>
                  </a:ext>
                </a:extLst>
              </p:cNvPr>
              <p:cNvSpPr/>
              <p:nvPr/>
            </p:nvSpPr>
            <p:spPr>
              <a:xfrm>
                <a:off x="3006944" y="152396"/>
                <a:ext cx="574732" cy="395484"/>
              </a:xfrm>
              <a:custGeom>
                <a:avLst/>
                <a:gdLst>
                  <a:gd name="connsiteX0" fmla="*/ 287366 w 574732"/>
                  <a:gd name="connsiteY0" fmla="*/ 0 h 395484"/>
                  <a:gd name="connsiteX1" fmla="*/ 574732 w 574732"/>
                  <a:gd name="connsiteY1" fmla="*/ 287366 h 395484"/>
                  <a:gd name="connsiteX2" fmla="*/ 574732 w 574732"/>
                  <a:gd name="connsiteY2" fmla="*/ 395484 h 395484"/>
                  <a:gd name="connsiteX3" fmla="*/ 0 w 574732"/>
                  <a:gd name="connsiteY3" fmla="*/ 395484 h 395484"/>
                  <a:gd name="connsiteX4" fmla="*/ 0 w 574732"/>
                  <a:gd name="connsiteY4" fmla="*/ 287366 h 395484"/>
                  <a:gd name="connsiteX5" fmla="*/ 287366 w 574732"/>
                  <a:gd name="connsiteY5" fmla="*/ 0 h 39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732" h="395484">
                    <a:moveTo>
                      <a:pt x="287366" y="0"/>
                    </a:moveTo>
                    <a:cubicBezTo>
                      <a:pt x="446074" y="0"/>
                      <a:pt x="574732" y="128658"/>
                      <a:pt x="574732" y="287366"/>
                    </a:cubicBezTo>
                    <a:lnTo>
                      <a:pt x="574732" y="395484"/>
                    </a:lnTo>
                    <a:lnTo>
                      <a:pt x="0" y="395484"/>
                    </a:lnTo>
                    <a:lnTo>
                      <a:pt x="0" y="287366"/>
                    </a:lnTo>
                    <a:cubicBezTo>
                      <a:pt x="0" y="128658"/>
                      <a:pt x="128658" y="0"/>
                      <a:pt x="28736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15" name="Picture 2" descr="Python] 파이썬 문법과 라이브러리 총정리">
            <a:extLst>
              <a:ext uri="{FF2B5EF4-FFF2-40B4-BE49-F238E27FC236}">
                <a16:creationId xmlns:a16="http://schemas.microsoft.com/office/drawing/2014/main" id="{CCDB82A2-1395-430F-8741-C4F7A4898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8" r="22490"/>
          <a:stretch/>
        </p:blipFill>
        <p:spPr bwMode="auto">
          <a:xfrm flipH="1">
            <a:off x="1252435" y="229203"/>
            <a:ext cx="735768" cy="81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CD2D5E3-2A94-4192-B762-D9EFE8923605}"/>
              </a:ext>
            </a:extLst>
          </p:cNvPr>
          <p:cNvSpPr txBox="1"/>
          <p:nvPr/>
        </p:nvSpPr>
        <p:spPr>
          <a:xfrm>
            <a:off x="1669277" y="1790864"/>
            <a:ext cx="300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Comic Sans MS" panose="030F0702030302020204" pitchFamily="66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Python 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  <a:cs typeface="맑은 고딕 Semilight" panose="020B0502040204020203" pitchFamily="50" charset="-127"/>
              </a:rPr>
              <a:t>특징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309732-5A7E-498E-BE64-F9F2D03049FC}"/>
              </a:ext>
            </a:extLst>
          </p:cNvPr>
          <p:cNvSpPr txBox="1"/>
          <p:nvPr/>
        </p:nvSpPr>
        <p:spPr>
          <a:xfrm>
            <a:off x="2091267" y="2353019"/>
            <a:ext cx="73321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강력한 기능 무료로 사용</a:t>
            </a:r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읽기 쉽고 사용하기 쉬움</a:t>
            </a:r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사물인터넷과 쉽게 연동</a:t>
            </a:r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다양하고 강력한 외부 라이브러리들이 풍부</a:t>
            </a:r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강력한 웹 프레임워크</a:t>
            </a:r>
          </a:p>
        </p:txBody>
      </p:sp>
    </p:spTree>
    <p:extLst>
      <p:ext uri="{BB962C8B-B14F-4D97-AF65-F5344CB8AC3E}">
        <p14:creationId xmlns:p14="http://schemas.microsoft.com/office/powerpoint/2010/main" val="1906663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8561" y="205811"/>
            <a:ext cx="11785920" cy="6301465"/>
            <a:chOff x="178561" y="205811"/>
            <a:chExt cx="11785920" cy="6301465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A69AC440-F733-447C-B423-989F959317C2}"/>
                </a:ext>
              </a:extLst>
            </p:cNvPr>
            <p:cNvSpPr/>
            <p:nvPr/>
          </p:nvSpPr>
          <p:spPr>
            <a:xfrm>
              <a:off x="951865" y="622437"/>
              <a:ext cx="10889256" cy="5876855"/>
            </a:xfrm>
            <a:prstGeom prst="roundRect">
              <a:avLst>
                <a:gd name="adj" fmla="val 7307"/>
              </a:avLst>
            </a:prstGeom>
            <a:solidFill>
              <a:srgbClr val="4F5365">
                <a:alpha val="27000"/>
              </a:srgbClr>
            </a:solidFill>
            <a:ln w="38100" cap="rnd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600248FE-1C0A-4903-9311-EDA5C0440F8D}"/>
                </a:ext>
              </a:extLst>
            </p:cNvPr>
            <p:cNvSpPr/>
            <p:nvPr/>
          </p:nvSpPr>
          <p:spPr>
            <a:xfrm>
              <a:off x="227519" y="910507"/>
              <a:ext cx="10889256" cy="5596768"/>
            </a:xfrm>
            <a:prstGeom prst="roundRect">
              <a:avLst>
                <a:gd name="adj" fmla="val 6831"/>
              </a:avLst>
            </a:prstGeom>
            <a:solidFill>
              <a:schemeClr val="bg1"/>
            </a:solidFill>
            <a:ln w="38100" cap="rnd">
              <a:solidFill>
                <a:srgbClr val="E6EAF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22FB3544-A121-4D45-8B06-EEC40666A387}"/>
                </a:ext>
              </a:extLst>
            </p:cNvPr>
            <p:cNvSpPr/>
            <p:nvPr/>
          </p:nvSpPr>
          <p:spPr>
            <a:xfrm>
              <a:off x="613989" y="417256"/>
              <a:ext cx="10964022" cy="871407"/>
            </a:xfrm>
            <a:prstGeom prst="round2SameRect">
              <a:avLst>
                <a:gd name="adj1" fmla="val 42732"/>
                <a:gd name="adj2" fmla="val 0"/>
              </a:avLst>
            </a:prstGeom>
            <a:solidFill>
              <a:srgbClr val="61667D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828000" rtlCol="0" anchor="t">
              <a:noAutofit/>
            </a:bodyPr>
            <a:lstStyle/>
            <a:p>
              <a:pPr algn="ctr">
                <a:defRPr/>
              </a:pPr>
              <a:r>
                <a:rPr lang="en-US" altLang="ko-KR" sz="3200" kern="0" dirty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Introduce</a:t>
              </a:r>
              <a:r>
                <a:rPr lang="ko-KR" altLang="en-US" sz="900" dirty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 </a:t>
              </a: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Python   </a:t>
              </a: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C9FECFE-F40F-49F2-9FD9-41A2F1DF688D}"/>
                </a:ext>
              </a:extLst>
            </p:cNvPr>
            <p:cNvSpPr/>
            <p:nvPr/>
          </p:nvSpPr>
          <p:spPr>
            <a:xfrm>
              <a:off x="613989" y="1288663"/>
              <a:ext cx="10964022" cy="5210630"/>
            </a:xfrm>
            <a:prstGeom prst="round2SameRect">
              <a:avLst>
                <a:gd name="adj1" fmla="val 0"/>
                <a:gd name="adj2" fmla="val 8794"/>
              </a:avLst>
            </a:prstGeom>
            <a:solidFill>
              <a:schemeClr val="bg1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D1DE302-7AAF-462D-8999-FC2864A92C4D}"/>
                </a:ext>
              </a:extLst>
            </p:cNvPr>
            <p:cNvCxnSpPr>
              <a:cxnSpLocks/>
            </p:cNvCxnSpPr>
            <p:nvPr/>
          </p:nvCxnSpPr>
          <p:spPr>
            <a:xfrm>
              <a:off x="178561" y="6499293"/>
              <a:ext cx="1141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5BECDB6-67D3-410D-9933-2086B13FBF5A}"/>
                </a:ext>
              </a:extLst>
            </p:cNvPr>
            <p:cNvCxnSpPr>
              <a:cxnSpLocks/>
            </p:cNvCxnSpPr>
            <p:nvPr/>
          </p:nvCxnSpPr>
          <p:spPr>
            <a:xfrm>
              <a:off x="11712481" y="6507276"/>
              <a:ext cx="25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CC6297E-B024-4701-B059-47489FEC8DCF}"/>
                </a:ext>
              </a:extLst>
            </p:cNvPr>
            <p:cNvGrpSpPr/>
            <p:nvPr/>
          </p:nvGrpSpPr>
          <p:grpSpPr>
            <a:xfrm>
              <a:off x="1075225" y="205811"/>
              <a:ext cx="1397282" cy="1212980"/>
              <a:chOff x="1037902" y="152395"/>
              <a:chExt cx="2543774" cy="2208250"/>
            </a:xfrm>
          </p:grpSpPr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C3BE4018-32EF-4598-A24F-45312A8633F3}"/>
                  </a:ext>
                </a:extLst>
              </p:cNvPr>
              <p:cNvSpPr/>
              <p:nvPr/>
            </p:nvSpPr>
            <p:spPr>
              <a:xfrm>
                <a:off x="1037902" y="152395"/>
                <a:ext cx="2220502" cy="2208250"/>
              </a:xfrm>
              <a:custGeom>
                <a:avLst/>
                <a:gdLst>
                  <a:gd name="connsiteX0" fmla="*/ 220689 w 2220502"/>
                  <a:gd name="connsiteY0" fmla="*/ 0 h 2208250"/>
                  <a:gd name="connsiteX1" fmla="*/ 403573 w 2220502"/>
                  <a:gd name="connsiteY1" fmla="*/ 0 h 2208250"/>
                  <a:gd name="connsiteX2" fmla="*/ 419828 w 2220502"/>
                  <a:gd name="connsiteY2" fmla="*/ 3282 h 2208250"/>
                  <a:gd name="connsiteX3" fmla="*/ 452372 w 2220502"/>
                  <a:gd name="connsiteY3" fmla="*/ 1 h 2208250"/>
                  <a:gd name="connsiteX4" fmla="*/ 2220502 w 2220502"/>
                  <a:gd name="connsiteY4" fmla="*/ 1 h 2208250"/>
                  <a:gd name="connsiteX5" fmla="*/ 2220502 w 2220502"/>
                  <a:gd name="connsiteY5" fmla="*/ 51541 h 2208250"/>
                  <a:gd name="connsiteX6" fmla="*/ 2173121 w 2220502"/>
                  <a:gd name="connsiteY6" fmla="*/ 77259 h 2208250"/>
                  <a:gd name="connsiteX7" fmla="*/ 1973675 w 2220502"/>
                  <a:gd name="connsiteY7" fmla="*/ 452372 h 2208250"/>
                  <a:gd name="connsiteX8" fmla="*/ 1973675 w 2220502"/>
                  <a:gd name="connsiteY8" fmla="*/ 1615723 h 2208250"/>
                  <a:gd name="connsiteX9" fmla="*/ 1969042 w 2220502"/>
                  <a:gd name="connsiteY9" fmla="*/ 1615723 h 2208250"/>
                  <a:gd name="connsiteX10" fmla="*/ 1969042 w 2220502"/>
                  <a:gd name="connsiteY10" fmla="*/ 2208250 h 2208250"/>
                  <a:gd name="connsiteX11" fmla="*/ 984714 w 2220502"/>
                  <a:gd name="connsiteY11" fmla="*/ 1615723 h 2208250"/>
                  <a:gd name="connsiteX12" fmla="*/ 984330 w 2220502"/>
                  <a:gd name="connsiteY12" fmla="*/ 1615723 h 2208250"/>
                  <a:gd name="connsiteX13" fmla="*/ 2 w 2220502"/>
                  <a:gd name="connsiteY13" fmla="*/ 2208250 h 2208250"/>
                  <a:gd name="connsiteX14" fmla="*/ 2 w 2220502"/>
                  <a:gd name="connsiteY14" fmla="*/ 1615723 h 2208250"/>
                  <a:gd name="connsiteX15" fmla="*/ 0 w 2220502"/>
                  <a:gd name="connsiteY15" fmla="*/ 1615723 h 2208250"/>
                  <a:gd name="connsiteX16" fmla="*/ 0 w 2220502"/>
                  <a:gd name="connsiteY16" fmla="*/ 220689 h 2208250"/>
                  <a:gd name="connsiteX17" fmla="*/ 220689 w 2220502"/>
                  <a:gd name="connsiteY17" fmla="*/ 0 h 220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20502" h="2208250">
                    <a:moveTo>
                      <a:pt x="220689" y="0"/>
                    </a:moveTo>
                    <a:lnTo>
                      <a:pt x="403573" y="0"/>
                    </a:lnTo>
                    <a:lnTo>
                      <a:pt x="419828" y="3282"/>
                    </a:lnTo>
                    <a:lnTo>
                      <a:pt x="452372" y="1"/>
                    </a:lnTo>
                    <a:lnTo>
                      <a:pt x="2220502" y="1"/>
                    </a:lnTo>
                    <a:lnTo>
                      <a:pt x="2220502" y="51541"/>
                    </a:lnTo>
                    <a:lnTo>
                      <a:pt x="2173121" y="77259"/>
                    </a:lnTo>
                    <a:cubicBezTo>
                      <a:pt x="2052789" y="158553"/>
                      <a:pt x="1973675" y="296223"/>
                      <a:pt x="1973675" y="452372"/>
                    </a:cubicBezTo>
                    <a:lnTo>
                      <a:pt x="1973675" y="1615723"/>
                    </a:lnTo>
                    <a:lnTo>
                      <a:pt x="1969042" y="1615723"/>
                    </a:lnTo>
                    <a:lnTo>
                      <a:pt x="1969042" y="2208250"/>
                    </a:lnTo>
                    <a:lnTo>
                      <a:pt x="984714" y="1615723"/>
                    </a:lnTo>
                    <a:lnTo>
                      <a:pt x="984330" y="1615723"/>
                    </a:lnTo>
                    <a:lnTo>
                      <a:pt x="2" y="2208250"/>
                    </a:lnTo>
                    <a:lnTo>
                      <a:pt x="2" y="1615723"/>
                    </a:lnTo>
                    <a:lnTo>
                      <a:pt x="0" y="1615723"/>
                    </a:lnTo>
                    <a:lnTo>
                      <a:pt x="0" y="220689"/>
                    </a:lnTo>
                    <a:cubicBezTo>
                      <a:pt x="0" y="98806"/>
                      <a:pt x="98806" y="0"/>
                      <a:pt x="22068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>
                  <a:defRPr/>
                </a:pPr>
                <a:endParaRPr lang="ko-KR" altLang="en-US" sz="4000" dirty="0">
                  <a:solidFill>
                    <a:srgbClr val="FD615A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  <a:p>
                <a:pPr algn="ctr"/>
                <a:endParaRPr lang="en-US" altLang="ko-KR" sz="900" b="1" dirty="0">
                  <a:solidFill>
                    <a:srgbClr val="FD615A"/>
                  </a:solidFill>
                </a:endParaRPr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C3230098-B01D-4D3F-B774-458AE9BBA622}"/>
                  </a:ext>
                </a:extLst>
              </p:cNvPr>
              <p:cNvSpPr/>
              <p:nvPr/>
            </p:nvSpPr>
            <p:spPr>
              <a:xfrm>
                <a:off x="3006944" y="152396"/>
                <a:ext cx="574732" cy="395484"/>
              </a:xfrm>
              <a:custGeom>
                <a:avLst/>
                <a:gdLst>
                  <a:gd name="connsiteX0" fmla="*/ 287366 w 574732"/>
                  <a:gd name="connsiteY0" fmla="*/ 0 h 395484"/>
                  <a:gd name="connsiteX1" fmla="*/ 574732 w 574732"/>
                  <a:gd name="connsiteY1" fmla="*/ 287366 h 395484"/>
                  <a:gd name="connsiteX2" fmla="*/ 574732 w 574732"/>
                  <a:gd name="connsiteY2" fmla="*/ 395484 h 395484"/>
                  <a:gd name="connsiteX3" fmla="*/ 0 w 574732"/>
                  <a:gd name="connsiteY3" fmla="*/ 395484 h 395484"/>
                  <a:gd name="connsiteX4" fmla="*/ 0 w 574732"/>
                  <a:gd name="connsiteY4" fmla="*/ 287366 h 395484"/>
                  <a:gd name="connsiteX5" fmla="*/ 287366 w 574732"/>
                  <a:gd name="connsiteY5" fmla="*/ 0 h 39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732" h="395484">
                    <a:moveTo>
                      <a:pt x="287366" y="0"/>
                    </a:moveTo>
                    <a:cubicBezTo>
                      <a:pt x="446074" y="0"/>
                      <a:pt x="574732" y="128658"/>
                      <a:pt x="574732" y="287366"/>
                    </a:cubicBezTo>
                    <a:lnTo>
                      <a:pt x="574732" y="395484"/>
                    </a:lnTo>
                    <a:lnTo>
                      <a:pt x="0" y="395484"/>
                    </a:lnTo>
                    <a:lnTo>
                      <a:pt x="0" y="287366"/>
                    </a:lnTo>
                    <a:cubicBezTo>
                      <a:pt x="0" y="128658"/>
                      <a:pt x="128658" y="0"/>
                      <a:pt x="28736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15" name="Picture 2" descr="Python] 파이썬 문법과 라이브러리 총정리">
            <a:extLst>
              <a:ext uri="{FF2B5EF4-FFF2-40B4-BE49-F238E27FC236}">
                <a16:creationId xmlns:a16="http://schemas.microsoft.com/office/drawing/2014/main" id="{CCDB82A2-1395-430F-8741-C4F7A4898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8" r="22490"/>
          <a:stretch/>
        </p:blipFill>
        <p:spPr bwMode="auto">
          <a:xfrm flipH="1">
            <a:off x="1252435" y="229203"/>
            <a:ext cx="735768" cy="81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681934-021C-4430-A075-C637AC9B5454}"/>
              </a:ext>
            </a:extLst>
          </p:cNvPr>
          <p:cNvSpPr txBox="1"/>
          <p:nvPr/>
        </p:nvSpPr>
        <p:spPr>
          <a:xfrm>
            <a:off x="1669277" y="1790864"/>
            <a:ext cx="300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Comic Sans MS" panose="030F0702030302020204" pitchFamily="66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Python 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  <a:cs typeface="맑은 고딕 Semilight" panose="020B0502040204020203" pitchFamily="50" charset="-127"/>
              </a:rPr>
              <a:t>특징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900278-8EEB-43F9-A6F9-94378AEBF915}"/>
              </a:ext>
            </a:extLst>
          </p:cNvPr>
          <p:cNvSpPr txBox="1"/>
          <p:nvPr/>
        </p:nvSpPr>
        <p:spPr>
          <a:xfrm>
            <a:off x="2091267" y="2353019"/>
            <a:ext cx="73321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D615A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플랫폼 독립적인 언어 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어떤 </a:t>
            </a:r>
            <a:r>
              <a:rPr lang="ko-KR" altLang="en-US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운영체제든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상관없이 사용할 수 있는 언어</a:t>
            </a:r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D615A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인터프리터 언어 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소스코드 자체를 바로 실행하는 언어</a:t>
            </a:r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D615A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객체 지향 언어 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기능과 정보를 정의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결합하여 프로그램 작성 방식</a:t>
            </a:r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D615A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동적 타이핑 언어 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프로그램 실행 시점에서 변수의 타입을 결정하는 언어</a:t>
            </a:r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1031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8561" y="205811"/>
            <a:ext cx="11785920" cy="6301465"/>
            <a:chOff x="178561" y="205811"/>
            <a:chExt cx="11785920" cy="6301465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A69AC440-F733-447C-B423-989F959317C2}"/>
                </a:ext>
              </a:extLst>
            </p:cNvPr>
            <p:cNvSpPr/>
            <p:nvPr/>
          </p:nvSpPr>
          <p:spPr>
            <a:xfrm>
              <a:off x="951865" y="622437"/>
              <a:ext cx="10889256" cy="5876855"/>
            </a:xfrm>
            <a:prstGeom prst="roundRect">
              <a:avLst>
                <a:gd name="adj" fmla="val 7307"/>
              </a:avLst>
            </a:prstGeom>
            <a:solidFill>
              <a:srgbClr val="4F5365">
                <a:alpha val="27000"/>
              </a:srgbClr>
            </a:solidFill>
            <a:ln w="38100" cap="rnd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600248FE-1C0A-4903-9311-EDA5C0440F8D}"/>
                </a:ext>
              </a:extLst>
            </p:cNvPr>
            <p:cNvSpPr/>
            <p:nvPr/>
          </p:nvSpPr>
          <p:spPr>
            <a:xfrm>
              <a:off x="227519" y="910507"/>
              <a:ext cx="10889256" cy="5596768"/>
            </a:xfrm>
            <a:prstGeom prst="roundRect">
              <a:avLst>
                <a:gd name="adj" fmla="val 6831"/>
              </a:avLst>
            </a:prstGeom>
            <a:solidFill>
              <a:schemeClr val="bg1"/>
            </a:solidFill>
            <a:ln w="38100" cap="rnd">
              <a:solidFill>
                <a:srgbClr val="E6EAF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22FB3544-A121-4D45-8B06-EEC40666A387}"/>
                </a:ext>
              </a:extLst>
            </p:cNvPr>
            <p:cNvSpPr/>
            <p:nvPr/>
          </p:nvSpPr>
          <p:spPr>
            <a:xfrm>
              <a:off x="613989" y="417256"/>
              <a:ext cx="10964022" cy="871407"/>
            </a:xfrm>
            <a:prstGeom prst="round2SameRect">
              <a:avLst>
                <a:gd name="adj1" fmla="val 42732"/>
                <a:gd name="adj2" fmla="val 0"/>
              </a:avLst>
            </a:prstGeom>
            <a:solidFill>
              <a:srgbClr val="61667D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828000" rtlCol="0" anchor="t">
              <a:noAutofit/>
            </a:bodyPr>
            <a:lstStyle/>
            <a:p>
              <a:pPr algn="ctr">
                <a:defRPr/>
              </a:pPr>
              <a:r>
                <a:rPr lang="en-US" altLang="ko-KR" sz="3200" kern="0" dirty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Introduce</a:t>
              </a:r>
              <a:r>
                <a:rPr lang="ko-KR" altLang="en-US" sz="900" dirty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 </a:t>
              </a: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Python   </a:t>
              </a: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C9FECFE-F40F-49F2-9FD9-41A2F1DF688D}"/>
                </a:ext>
              </a:extLst>
            </p:cNvPr>
            <p:cNvSpPr/>
            <p:nvPr/>
          </p:nvSpPr>
          <p:spPr>
            <a:xfrm>
              <a:off x="613989" y="1288663"/>
              <a:ext cx="10964022" cy="5210630"/>
            </a:xfrm>
            <a:prstGeom prst="round2SameRect">
              <a:avLst>
                <a:gd name="adj1" fmla="val 0"/>
                <a:gd name="adj2" fmla="val 8794"/>
              </a:avLst>
            </a:prstGeom>
            <a:solidFill>
              <a:schemeClr val="bg1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D1DE302-7AAF-462D-8999-FC2864A92C4D}"/>
                </a:ext>
              </a:extLst>
            </p:cNvPr>
            <p:cNvCxnSpPr>
              <a:cxnSpLocks/>
            </p:cNvCxnSpPr>
            <p:nvPr/>
          </p:nvCxnSpPr>
          <p:spPr>
            <a:xfrm>
              <a:off x="178561" y="6499293"/>
              <a:ext cx="1141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5BECDB6-67D3-410D-9933-2086B13FBF5A}"/>
                </a:ext>
              </a:extLst>
            </p:cNvPr>
            <p:cNvCxnSpPr>
              <a:cxnSpLocks/>
            </p:cNvCxnSpPr>
            <p:nvPr/>
          </p:nvCxnSpPr>
          <p:spPr>
            <a:xfrm>
              <a:off x="11712481" y="6507276"/>
              <a:ext cx="25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CC6297E-B024-4701-B059-47489FEC8DCF}"/>
                </a:ext>
              </a:extLst>
            </p:cNvPr>
            <p:cNvGrpSpPr/>
            <p:nvPr/>
          </p:nvGrpSpPr>
          <p:grpSpPr>
            <a:xfrm>
              <a:off x="1075225" y="205811"/>
              <a:ext cx="1397282" cy="1212980"/>
              <a:chOff x="1037902" y="152395"/>
              <a:chExt cx="2543774" cy="2208250"/>
            </a:xfrm>
          </p:grpSpPr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C3BE4018-32EF-4598-A24F-45312A8633F3}"/>
                  </a:ext>
                </a:extLst>
              </p:cNvPr>
              <p:cNvSpPr/>
              <p:nvPr/>
            </p:nvSpPr>
            <p:spPr>
              <a:xfrm>
                <a:off x="1037902" y="152395"/>
                <a:ext cx="2220502" cy="2208250"/>
              </a:xfrm>
              <a:custGeom>
                <a:avLst/>
                <a:gdLst>
                  <a:gd name="connsiteX0" fmla="*/ 220689 w 2220502"/>
                  <a:gd name="connsiteY0" fmla="*/ 0 h 2208250"/>
                  <a:gd name="connsiteX1" fmla="*/ 403573 w 2220502"/>
                  <a:gd name="connsiteY1" fmla="*/ 0 h 2208250"/>
                  <a:gd name="connsiteX2" fmla="*/ 419828 w 2220502"/>
                  <a:gd name="connsiteY2" fmla="*/ 3282 h 2208250"/>
                  <a:gd name="connsiteX3" fmla="*/ 452372 w 2220502"/>
                  <a:gd name="connsiteY3" fmla="*/ 1 h 2208250"/>
                  <a:gd name="connsiteX4" fmla="*/ 2220502 w 2220502"/>
                  <a:gd name="connsiteY4" fmla="*/ 1 h 2208250"/>
                  <a:gd name="connsiteX5" fmla="*/ 2220502 w 2220502"/>
                  <a:gd name="connsiteY5" fmla="*/ 51541 h 2208250"/>
                  <a:gd name="connsiteX6" fmla="*/ 2173121 w 2220502"/>
                  <a:gd name="connsiteY6" fmla="*/ 77259 h 2208250"/>
                  <a:gd name="connsiteX7" fmla="*/ 1973675 w 2220502"/>
                  <a:gd name="connsiteY7" fmla="*/ 452372 h 2208250"/>
                  <a:gd name="connsiteX8" fmla="*/ 1973675 w 2220502"/>
                  <a:gd name="connsiteY8" fmla="*/ 1615723 h 2208250"/>
                  <a:gd name="connsiteX9" fmla="*/ 1969042 w 2220502"/>
                  <a:gd name="connsiteY9" fmla="*/ 1615723 h 2208250"/>
                  <a:gd name="connsiteX10" fmla="*/ 1969042 w 2220502"/>
                  <a:gd name="connsiteY10" fmla="*/ 2208250 h 2208250"/>
                  <a:gd name="connsiteX11" fmla="*/ 984714 w 2220502"/>
                  <a:gd name="connsiteY11" fmla="*/ 1615723 h 2208250"/>
                  <a:gd name="connsiteX12" fmla="*/ 984330 w 2220502"/>
                  <a:gd name="connsiteY12" fmla="*/ 1615723 h 2208250"/>
                  <a:gd name="connsiteX13" fmla="*/ 2 w 2220502"/>
                  <a:gd name="connsiteY13" fmla="*/ 2208250 h 2208250"/>
                  <a:gd name="connsiteX14" fmla="*/ 2 w 2220502"/>
                  <a:gd name="connsiteY14" fmla="*/ 1615723 h 2208250"/>
                  <a:gd name="connsiteX15" fmla="*/ 0 w 2220502"/>
                  <a:gd name="connsiteY15" fmla="*/ 1615723 h 2208250"/>
                  <a:gd name="connsiteX16" fmla="*/ 0 w 2220502"/>
                  <a:gd name="connsiteY16" fmla="*/ 220689 h 2208250"/>
                  <a:gd name="connsiteX17" fmla="*/ 220689 w 2220502"/>
                  <a:gd name="connsiteY17" fmla="*/ 0 h 220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20502" h="2208250">
                    <a:moveTo>
                      <a:pt x="220689" y="0"/>
                    </a:moveTo>
                    <a:lnTo>
                      <a:pt x="403573" y="0"/>
                    </a:lnTo>
                    <a:lnTo>
                      <a:pt x="419828" y="3282"/>
                    </a:lnTo>
                    <a:lnTo>
                      <a:pt x="452372" y="1"/>
                    </a:lnTo>
                    <a:lnTo>
                      <a:pt x="2220502" y="1"/>
                    </a:lnTo>
                    <a:lnTo>
                      <a:pt x="2220502" y="51541"/>
                    </a:lnTo>
                    <a:lnTo>
                      <a:pt x="2173121" y="77259"/>
                    </a:lnTo>
                    <a:cubicBezTo>
                      <a:pt x="2052789" y="158553"/>
                      <a:pt x="1973675" y="296223"/>
                      <a:pt x="1973675" y="452372"/>
                    </a:cubicBezTo>
                    <a:lnTo>
                      <a:pt x="1973675" y="1615723"/>
                    </a:lnTo>
                    <a:lnTo>
                      <a:pt x="1969042" y="1615723"/>
                    </a:lnTo>
                    <a:lnTo>
                      <a:pt x="1969042" y="2208250"/>
                    </a:lnTo>
                    <a:lnTo>
                      <a:pt x="984714" y="1615723"/>
                    </a:lnTo>
                    <a:lnTo>
                      <a:pt x="984330" y="1615723"/>
                    </a:lnTo>
                    <a:lnTo>
                      <a:pt x="2" y="2208250"/>
                    </a:lnTo>
                    <a:lnTo>
                      <a:pt x="2" y="1615723"/>
                    </a:lnTo>
                    <a:lnTo>
                      <a:pt x="0" y="1615723"/>
                    </a:lnTo>
                    <a:lnTo>
                      <a:pt x="0" y="220689"/>
                    </a:lnTo>
                    <a:cubicBezTo>
                      <a:pt x="0" y="98806"/>
                      <a:pt x="98806" y="0"/>
                      <a:pt x="22068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>
                  <a:defRPr/>
                </a:pPr>
                <a:endParaRPr lang="ko-KR" altLang="en-US" sz="4000" dirty="0">
                  <a:solidFill>
                    <a:srgbClr val="FD615A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  <a:p>
                <a:pPr algn="ctr"/>
                <a:endParaRPr lang="en-US" altLang="ko-KR" sz="900" b="1" dirty="0">
                  <a:solidFill>
                    <a:srgbClr val="FD615A"/>
                  </a:solidFill>
                </a:endParaRPr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C3230098-B01D-4D3F-B774-458AE9BBA622}"/>
                  </a:ext>
                </a:extLst>
              </p:cNvPr>
              <p:cNvSpPr/>
              <p:nvPr/>
            </p:nvSpPr>
            <p:spPr>
              <a:xfrm>
                <a:off x="3006944" y="152396"/>
                <a:ext cx="574732" cy="395484"/>
              </a:xfrm>
              <a:custGeom>
                <a:avLst/>
                <a:gdLst>
                  <a:gd name="connsiteX0" fmla="*/ 287366 w 574732"/>
                  <a:gd name="connsiteY0" fmla="*/ 0 h 395484"/>
                  <a:gd name="connsiteX1" fmla="*/ 574732 w 574732"/>
                  <a:gd name="connsiteY1" fmla="*/ 287366 h 395484"/>
                  <a:gd name="connsiteX2" fmla="*/ 574732 w 574732"/>
                  <a:gd name="connsiteY2" fmla="*/ 395484 h 395484"/>
                  <a:gd name="connsiteX3" fmla="*/ 0 w 574732"/>
                  <a:gd name="connsiteY3" fmla="*/ 395484 h 395484"/>
                  <a:gd name="connsiteX4" fmla="*/ 0 w 574732"/>
                  <a:gd name="connsiteY4" fmla="*/ 287366 h 395484"/>
                  <a:gd name="connsiteX5" fmla="*/ 287366 w 574732"/>
                  <a:gd name="connsiteY5" fmla="*/ 0 h 39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732" h="395484">
                    <a:moveTo>
                      <a:pt x="287366" y="0"/>
                    </a:moveTo>
                    <a:cubicBezTo>
                      <a:pt x="446074" y="0"/>
                      <a:pt x="574732" y="128658"/>
                      <a:pt x="574732" y="287366"/>
                    </a:cubicBezTo>
                    <a:lnTo>
                      <a:pt x="574732" y="395484"/>
                    </a:lnTo>
                    <a:lnTo>
                      <a:pt x="0" y="395484"/>
                    </a:lnTo>
                    <a:lnTo>
                      <a:pt x="0" y="287366"/>
                    </a:lnTo>
                    <a:cubicBezTo>
                      <a:pt x="0" y="128658"/>
                      <a:pt x="128658" y="0"/>
                      <a:pt x="28736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15" name="Picture 2" descr="Python] 파이썬 문법과 라이브러리 총정리">
            <a:extLst>
              <a:ext uri="{FF2B5EF4-FFF2-40B4-BE49-F238E27FC236}">
                <a16:creationId xmlns:a16="http://schemas.microsoft.com/office/drawing/2014/main" id="{CCDB82A2-1395-430F-8741-C4F7A4898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8" r="22490"/>
          <a:stretch/>
        </p:blipFill>
        <p:spPr bwMode="auto">
          <a:xfrm flipH="1">
            <a:off x="1252435" y="229203"/>
            <a:ext cx="735768" cy="81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681934-021C-4430-A075-C637AC9B5454}"/>
              </a:ext>
            </a:extLst>
          </p:cNvPr>
          <p:cNvSpPr txBox="1"/>
          <p:nvPr/>
        </p:nvSpPr>
        <p:spPr>
          <a:xfrm>
            <a:off x="1669277" y="1790864"/>
            <a:ext cx="300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Comic Sans MS" panose="030F0702030302020204" pitchFamily="66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Python 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  <a:cs typeface="맑은 고딕 Semilight" panose="020B0502040204020203" pitchFamily="50" charset="-127"/>
              </a:rPr>
              <a:t>실행</a:t>
            </a:r>
          </a:p>
        </p:txBody>
      </p:sp>
      <p:graphicFrame>
        <p:nvGraphicFramePr>
          <p:cNvPr id="16" name="개체 15">
            <a:extLst>
              <a:ext uri="{FF2B5EF4-FFF2-40B4-BE49-F238E27FC236}">
                <a16:creationId xmlns:a16="http://schemas.microsoft.com/office/drawing/2014/main" id="{ADEC0E2F-5BAD-4745-A90F-B3EB81AB6D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81770"/>
              </p:ext>
            </p:extLst>
          </p:nvPr>
        </p:nvGraphicFramePr>
        <p:xfrm>
          <a:off x="1252435" y="2662397"/>
          <a:ext cx="2988972" cy="3036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비트맵 이미지" r:id="rId4" imgW="5943600" imgH="5852160" progId="Paint.Picture">
                  <p:embed/>
                </p:oleObj>
              </mc:Choice>
              <mc:Fallback>
                <p:oleObj name="비트맵 이미지" r:id="rId4" imgW="5943600" imgH="5852160" progId="Paint.Picture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1C2AE241-E171-499D-AAD2-8A8413F331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2435" y="2662397"/>
                        <a:ext cx="2988972" cy="30366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47ECF1D-3C98-4124-9696-7E3361C445B5}"/>
              </a:ext>
            </a:extLst>
          </p:cNvPr>
          <p:cNvSpPr txBox="1"/>
          <p:nvPr/>
        </p:nvSpPr>
        <p:spPr>
          <a:xfrm>
            <a:off x="1325565" y="2365377"/>
            <a:ext cx="118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Comic Sans MS" panose="030F0702030302020204" pitchFamily="66" charset="0"/>
              </a:rPr>
              <a:t>IDLE</a:t>
            </a:r>
            <a:endParaRPr lang="ko-KR" altLang="en-US" dirty="0">
              <a:latin typeface="Comic Sans MS" panose="030F0702030302020204" pitchFamily="66" charset="0"/>
            </a:endParaRPr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31257665-5910-4056-87A8-3F81F4020E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859571"/>
              </p:ext>
            </p:extLst>
          </p:nvPr>
        </p:nvGraphicFramePr>
        <p:xfrm>
          <a:off x="4516102" y="2662397"/>
          <a:ext cx="2988972" cy="3098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비트맵 이미지" r:id="rId6" imgW="4610160" imgH="4777920" progId="Paint.Picture">
                  <p:embed/>
                </p:oleObj>
              </mc:Choice>
              <mc:Fallback>
                <p:oleObj name="비트맵 이미지" r:id="rId6" imgW="4610160" imgH="47779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16102" y="2662397"/>
                        <a:ext cx="2988972" cy="30980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7174CBE-7FAC-4594-817F-3556089C8343}"/>
              </a:ext>
            </a:extLst>
          </p:cNvPr>
          <p:cNvSpPr txBox="1"/>
          <p:nvPr/>
        </p:nvSpPr>
        <p:spPr>
          <a:xfrm>
            <a:off x="4579283" y="2347603"/>
            <a:ext cx="212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커맨드 창</a:t>
            </a:r>
            <a:r>
              <a:rPr lang="en-US" altLang="ko-KR" dirty="0">
                <a:latin typeface="Comic Sans MS" panose="030F0702030302020204" pitchFamily="66" charset="0"/>
              </a:rPr>
              <a:t>(</a:t>
            </a:r>
            <a:r>
              <a:rPr lang="en-US" altLang="ko-KR" dirty="0" err="1">
                <a:latin typeface="Comic Sans MS" panose="030F0702030302020204" pitchFamily="66" charset="0"/>
              </a:rPr>
              <a:t>cmd</a:t>
            </a:r>
            <a:r>
              <a:rPr lang="en-US" altLang="ko-KR" dirty="0">
                <a:latin typeface="Comic Sans MS" panose="030F0702030302020204" pitchFamily="66" charset="0"/>
              </a:rPr>
              <a:t>)</a:t>
            </a:r>
            <a:endParaRPr lang="ko-KR" altLang="en-US" dirty="0">
              <a:latin typeface="Comic Sans MS" panose="030F0702030302020204" pitchFamily="66" charset="0"/>
            </a:endParaRPr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6C1315A9-8D7A-4603-BCA4-502F9B32E6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787034"/>
              </p:ext>
            </p:extLst>
          </p:nvPr>
        </p:nvGraphicFramePr>
        <p:xfrm>
          <a:off x="7779770" y="2800795"/>
          <a:ext cx="2988972" cy="3039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비트맵 이미지" r:id="rId8" imgW="4015800" imgH="4084200" progId="Paint.Picture">
                  <p:embed/>
                </p:oleObj>
              </mc:Choice>
              <mc:Fallback>
                <p:oleObj name="비트맵 이미지" r:id="rId8" imgW="4015800" imgH="40842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779770" y="2800795"/>
                        <a:ext cx="2988972" cy="30397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06A2798-297E-4CEF-8AC6-747DB5D76E5E}"/>
              </a:ext>
            </a:extLst>
          </p:cNvPr>
          <p:cNvSpPr txBox="1"/>
          <p:nvPr/>
        </p:nvSpPr>
        <p:spPr>
          <a:xfrm>
            <a:off x="7842949" y="2369793"/>
            <a:ext cx="271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통합 개발 환경</a:t>
            </a:r>
            <a:r>
              <a:rPr lang="en-US" altLang="ko-KR" dirty="0">
                <a:latin typeface="Comic Sans MS" panose="030F0702030302020204" pitchFamily="66" charset="0"/>
              </a:rPr>
              <a:t>(IDE)</a:t>
            </a:r>
            <a:endParaRPr lang="ko-KR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082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8561" y="205811"/>
            <a:ext cx="11785920" cy="6301465"/>
            <a:chOff x="178561" y="205811"/>
            <a:chExt cx="11785920" cy="6301465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A69AC440-F733-447C-B423-989F959317C2}"/>
                </a:ext>
              </a:extLst>
            </p:cNvPr>
            <p:cNvSpPr/>
            <p:nvPr/>
          </p:nvSpPr>
          <p:spPr>
            <a:xfrm>
              <a:off x="951865" y="622437"/>
              <a:ext cx="10889256" cy="5876855"/>
            </a:xfrm>
            <a:prstGeom prst="roundRect">
              <a:avLst>
                <a:gd name="adj" fmla="val 7307"/>
              </a:avLst>
            </a:prstGeom>
            <a:solidFill>
              <a:srgbClr val="4F5365">
                <a:alpha val="27000"/>
              </a:srgbClr>
            </a:solidFill>
            <a:ln w="38100" cap="rnd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600248FE-1C0A-4903-9311-EDA5C0440F8D}"/>
                </a:ext>
              </a:extLst>
            </p:cNvPr>
            <p:cNvSpPr/>
            <p:nvPr/>
          </p:nvSpPr>
          <p:spPr>
            <a:xfrm>
              <a:off x="227519" y="910507"/>
              <a:ext cx="10889256" cy="5596768"/>
            </a:xfrm>
            <a:prstGeom prst="roundRect">
              <a:avLst>
                <a:gd name="adj" fmla="val 6831"/>
              </a:avLst>
            </a:prstGeom>
            <a:solidFill>
              <a:schemeClr val="bg1"/>
            </a:solidFill>
            <a:ln w="38100" cap="rnd">
              <a:solidFill>
                <a:srgbClr val="E6EAF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22FB3544-A121-4D45-8B06-EEC40666A387}"/>
                </a:ext>
              </a:extLst>
            </p:cNvPr>
            <p:cNvSpPr/>
            <p:nvPr/>
          </p:nvSpPr>
          <p:spPr>
            <a:xfrm>
              <a:off x="613989" y="417256"/>
              <a:ext cx="10964022" cy="871407"/>
            </a:xfrm>
            <a:prstGeom prst="round2SameRect">
              <a:avLst>
                <a:gd name="adj1" fmla="val 42732"/>
                <a:gd name="adj2" fmla="val 0"/>
              </a:avLst>
            </a:prstGeom>
            <a:solidFill>
              <a:srgbClr val="61667D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828000" rtlCol="0" anchor="t">
              <a:noAutofit/>
            </a:bodyPr>
            <a:lstStyle/>
            <a:p>
              <a:pPr algn="ctr">
                <a:defRPr/>
              </a:pPr>
              <a:r>
                <a:rPr lang="en-US" altLang="ko-KR" sz="3200" kern="0" dirty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Introduce</a:t>
              </a:r>
              <a:r>
                <a:rPr lang="ko-KR" altLang="en-US" sz="900" dirty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 </a:t>
              </a: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Python   </a:t>
              </a: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C9FECFE-F40F-49F2-9FD9-41A2F1DF688D}"/>
                </a:ext>
              </a:extLst>
            </p:cNvPr>
            <p:cNvSpPr/>
            <p:nvPr/>
          </p:nvSpPr>
          <p:spPr>
            <a:xfrm>
              <a:off x="613989" y="1288663"/>
              <a:ext cx="10964022" cy="5210630"/>
            </a:xfrm>
            <a:prstGeom prst="round2SameRect">
              <a:avLst>
                <a:gd name="adj1" fmla="val 0"/>
                <a:gd name="adj2" fmla="val 8794"/>
              </a:avLst>
            </a:prstGeom>
            <a:solidFill>
              <a:schemeClr val="bg1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D1DE302-7AAF-462D-8999-FC2864A92C4D}"/>
                </a:ext>
              </a:extLst>
            </p:cNvPr>
            <p:cNvCxnSpPr>
              <a:cxnSpLocks/>
            </p:cNvCxnSpPr>
            <p:nvPr/>
          </p:nvCxnSpPr>
          <p:spPr>
            <a:xfrm>
              <a:off x="178561" y="6499293"/>
              <a:ext cx="1141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5BECDB6-67D3-410D-9933-2086B13FBF5A}"/>
                </a:ext>
              </a:extLst>
            </p:cNvPr>
            <p:cNvCxnSpPr>
              <a:cxnSpLocks/>
            </p:cNvCxnSpPr>
            <p:nvPr/>
          </p:nvCxnSpPr>
          <p:spPr>
            <a:xfrm>
              <a:off x="11712481" y="6507276"/>
              <a:ext cx="25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CC6297E-B024-4701-B059-47489FEC8DCF}"/>
                </a:ext>
              </a:extLst>
            </p:cNvPr>
            <p:cNvGrpSpPr/>
            <p:nvPr/>
          </p:nvGrpSpPr>
          <p:grpSpPr>
            <a:xfrm>
              <a:off x="1075225" y="205811"/>
              <a:ext cx="1397282" cy="1212980"/>
              <a:chOff x="1037902" y="152395"/>
              <a:chExt cx="2543774" cy="2208250"/>
            </a:xfrm>
          </p:grpSpPr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C3BE4018-32EF-4598-A24F-45312A8633F3}"/>
                  </a:ext>
                </a:extLst>
              </p:cNvPr>
              <p:cNvSpPr/>
              <p:nvPr/>
            </p:nvSpPr>
            <p:spPr>
              <a:xfrm>
                <a:off x="1037902" y="152395"/>
                <a:ext cx="2220502" cy="2208250"/>
              </a:xfrm>
              <a:custGeom>
                <a:avLst/>
                <a:gdLst>
                  <a:gd name="connsiteX0" fmla="*/ 220689 w 2220502"/>
                  <a:gd name="connsiteY0" fmla="*/ 0 h 2208250"/>
                  <a:gd name="connsiteX1" fmla="*/ 403573 w 2220502"/>
                  <a:gd name="connsiteY1" fmla="*/ 0 h 2208250"/>
                  <a:gd name="connsiteX2" fmla="*/ 419828 w 2220502"/>
                  <a:gd name="connsiteY2" fmla="*/ 3282 h 2208250"/>
                  <a:gd name="connsiteX3" fmla="*/ 452372 w 2220502"/>
                  <a:gd name="connsiteY3" fmla="*/ 1 h 2208250"/>
                  <a:gd name="connsiteX4" fmla="*/ 2220502 w 2220502"/>
                  <a:gd name="connsiteY4" fmla="*/ 1 h 2208250"/>
                  <a:gd name="connsiteX5" fmla="*/ 2220502 w 2220502"/>
                  <a:gd name="connsiteY5" fmla="*/ 51541 h 2208250"/>
                  <a:gd name="connsiteX6" fmla="*/ 2173121 w 2220502"/>
                  <a:gd name="connsiteY6" fmla="*/ 77259 h 2208250"/>
                  <a:gd name="connsiteX7" fmla="*/ 1973675 w 2220502"/>
                  <a:gd name="connsiteY7" fmla="*/ 452372 h 2208250"/>
                  <a:gd name="connsiteX8" fmla="*/ 1973675 w 2220502"/>
                  <a:gd name="connsiteY8" fmla="*/ 1615723 h 2208250"/>
                  <a:gd name="connsiteX9" fmla="*/ 1969042 w 2220502"/>
                  <a:gd name="connsiteY9" fmla="*/ 1615723 h 2208250"/>
                  <a:gd name="connsiteX10" fmla="*/ 1969042 w 2220502"/>
                  <a:gd name="connsiteY10" fmla="*/ 2208250 h 2208250"/>
                  <a:gd name="connsiteX11" fmla="*/ 984714 w 2220502"/>
                  <a:gd name="connsiteY11" fmla="*/ 1615723 h 2208250"/>
                  <a:gd name="connsiteX12" fmla="*/ 984330 w 2220502"/>
                  <a:gd name="connsiteY12" fmla="*/ 1615723 h 2208250"/>
                  <a:gd name="connsiteX13" fmla="*/ 2 w 2220502"/>
                  <a:gd name="connsiteY13" fmla="*/ 2208250 h 2208250"/>
                  <a:gd name="connsiteX14" fmla="*/ 2 w 2220502"/>
                  <a:gd name="connsiteY14" fmla="*/ 1615723 h 2208250"/>
                  <a:gd name="connsiteX15" fmla="*/ 0 w 2220502"/>
                  <a:gd name="connsiteY15" fmla="*/ 1615723 h 2208250"/>
                  <a:gd name="connsiteX16" fmla="*/ 0 w 2220502"/>
                  <a:gd name="connsiteY16" fmla="*/ 220689 h 2208250"/>
                  <a:gd name="connsiteX17" fmla="*/ 220689 w 2220502"/>
                  <a:gd name="connsiteY17" fmla="*/ 0 h 220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20502" h="2208250">
                    <a:moveTo>
                      <a:pt x="220689" y="0"/>
                    </a:moveTo>
                    <a:lnTo>
                      <a:pt x="403573" y="0"/>
                    </a:lnTo>
                    <a:lnTo>
                      <a:pt x="419828" y="3282"/>
                    </a:lnTo>
                    <a:lnTo>
                      <a:pt x="452372" y="1"/>
                    </a:lnTo>
                    <a:lnTo>
                      <a:pt x="2220502" y="1"/>
                    </a:lnTo>
                    <a:lnTo>
                      <a:pt x="2220502" y="51541"/>
                    </a:lnTo>
                    <a:lnTo>
                      <a:pt x="2173121" y="77259"/>
                    </a:lnTo>
                    <a:cubicBezTo>
                      <a:pt x="2052789" y="158553"/>
                      <a:pt x="1973675" y="296223"/>
                      <a:pt x="1973675" y="452372"/>
                    </a:cubicBezTo>
                    <a:lnTo>
                      <a:pt x="1973675" y="1615723"/>
                    </a:lnTo>
                    <a:lnTo>
                      <a:pt x="1969042" y="1615723"/>
                    </a:lnTo>
                    <a:lnTo>
                      <a:pt x="1969042" y="2208250"/>
                    </a:lnTo>
                    <a:lnTo>
                      <a:pt x="984714" y="1615723"/>
                    </a:lnTo>
                    <a:lnTo>
                      <a:pt x="984330" y="1615723"/>
                    </a:lnTo>
                    <a:lnTo>
                      <a:pt x="2" y="2208250"/>
                    </a:lnTo>
                    <a:lnTo>
                      <a:pt x="2" y="1615723"/>
                    </a:lnTo>
                    <a:lnTo>
                      <a:pt x="0" y="1615723"/>
                    </a:lnTo>
                    <a:lnTo>
                      <a:pt x="0" y="220689"/>
                    </a:lnTo>
                    <a:cubicBezTo>
                      <a:pt x="0" y="98806"/>
                      <a:pt x="98806" y="0"/>
                      <a:pt x="22068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>
                  <a:defRPr/>
                </a:pPr>
                <a:endParaRPr lang="ko-KR" altLang="en-US" sz="4000" dirty="0">
                  <a:solidFill>
                    <a:srgbClr val="FD615A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  <a:p>
                <a:pPr algn="ctr"/>
                <a:endParaRPr lang="en-US" altLang="ko-KR" sz="900" b="1" dirty="0">
                  <a:solidFill>
                    <a:srgbClr val="FD615A"/>
                  </a:solidFill>
                </a:endParaRPr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C3230098-B01D-4D3F-B774-458AE9BBA622}"/>
                  </a:ext>
                </a:extLst>
              </p:cNvPr>
              <p:cNvSpPr/>
              <p:nvPr/>
            </p:nvSpPr>
            <p:spPr>
              <a:xfrm>
                <a:off x="3006944" y="152396"/>
                <a:ext cx="574732" cy="395484"/>
              </a:xfrm>
              <a:custGeom>
                <a:avLst/>
                <a:gdLst>
                  <a:gd name="connsiteX0" fmla="*/ 287366 w 574732"/>
                  <a:gd name="connsiteY0" fmla="*/ 0 h 395484"/>
                  <a:gd name="connsiteX1" fmla="*/ 574732 w 574732"/>
                  <a:gd name="connsiteY1" fmla="*/ 287366 h 395484"/>
                  <a:gd name="connsiteX2" fmla="*/ 574732 w 574732"/>
                  <a:gd name="connsiteY2" fmla="*/ 395484 h 395484"/>
                  <a:gd name="connsiteX3" fmla="*/ 0 w 574732"/>
                  <a:gd name="connsiteY3" fmla="*/ 395484 h 395484"/>
                  <a:gd name="connsiteX4" fmla="*/ 0 w 574732"/>
                  <a:gd name="connsiteY4" fmla="*/ 287366 h 395484"/>
                  <a:gd name="connsiteX5" fmla="*/ 287366 w 574732"/>
                  <a:gd name="connsiteY5" fmla="*/ 0 h 39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732" h="395484">
                    <a:moveTo>
                      <a:pt x="287366" y="0"/>
                    </a:moveTo>
                    <a:cubicBezTo>
                      <a:pt x="446074" y="0"/>
                      <a:pt x="574732" y="128658"/>
                      <a:pt x="574732" y="287366"/>
                    </a:cubicBezTo>
                    <a:lnTo>
                      <a:pt x="574732" y="395484"/>
                    </a:lnTo>
                    <a:lnTo>
                      <a:pt x="0" y="395484"/>
                    </a:lnTo>
                    <a:lnTo>
                      <a:pt x="0" y="287366"/>
                    </a:lnTo>
                    <a:cubicBezTo>
                      <a:pt x="0" y="128658"/>
                      <a:pt x="128658" y="0"/>
                      <a:pt x="28736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15" name="Picture 2" descr="Python] 파이썬 문법과 라이브러리 총정리">
            <a:extLst>
              <a:ext uri="{FF2B5EF4-FFF2-40B4-BE49-F238E27FC236}">
                <a16:creationId xmlns:a16="http://schemas.microsoft.com/office/drawing/2014/main" id="{CCDB82A2-1395-430F-8741-C4F7A4898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8" r="22490"/>
          <a:stretch/>
        </p:blipFill>
        <p:spPr bwMode="auto">
          <a:xfrm flipH="1">
            <a:off x="1252435" y="229203"/>
            <a:ext cx="735768" cy="81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681934-021C-4430-A075-C637AC9B5454}"/>
              </a:ext>
            </a:extLst>
          </p:cNvPr>
          <p:cNvSpPr txBox="1"/>
          <p:nvPr/>
        </p:nvSpPr>
        <p:spPr>
          <a:xfrm>
            <a:off x="1669277" y="1790864"/>
            <a:ext cx="300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Comic Sans MS" panose="030F0702030302020204" pitchFamily="66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Python </a:t>
            </a:r>
            <a:r>
              <a:rPr lang="en-US" altLang="ko-KR" dirty="0">
                <a:latin typeface="Comic Sans MS" panose="030F0702030302020204" pitchFamily="66" charset="0"/>
                <a:ea typeface="한컴산뜻돋움" panose="02000000000000000000" pitchFamily="2" charset="-127"/>
                <a:cs typeface="맑은 고딕 Semilight" panose="020B0502040204020203" pitchFamily="50" charset="-127"/>
              </a:rPr>
              <a:t>IDE</a:t>
            </a:r>
            <a:endParaRPr lang="ko-KR" altLang="en-US" dirty="0">
              <a:latin typeface="Comic Sans MS" panose="030F0702030302020204" pitchFamily="66" charset="0"/>
              <a:ea typeface="한컴산뜻돋움" panose="02000000000000000000" pitchFamily="2" charset="-127"/>
              <a:cs typeface="맑은 고딕 Semilight" panose="020B0502040204020203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83A5C5-18E6-4465-80C7-9EA544F458D8}"/>
              </a:ext>
            </a:extLst>
          </p:cNvPr>
          <p:cNvSpPr txBox="1"/>
          <p:nvPr/>
        </p:nvSpPr>
        <p:spPr>
          <a:xfrm>
            <a:off x="2156810" y="2472267"/>
            <a:ext cx="58865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err="1">
                <a:solidFill>
                  <a:srgbClr val="FD615A"/>
                </a:solidFill>
                <a:latin typeface="Comic Sans MS" panose="030F0702030302020204" pitchFamily="66" charset="0"/>
              </a:rPr>
              <a:t>Vscode</a:t>
            </a:r>
            <a:endParaRPr lang="en-US" altLang="ko-KR" dirty="0">
              <a:solidFill>
                <a:srgbClr val="FD615A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err="1">
                <a:solidFill>
                  <a:srgbClr val="FD615A"/>
                </a:solidFill>
                <a:latin typeface="Comic Sans MS" panose="030F0702030302020204" pitchFamily="66" charset="0"/>
              </a:rPr>
              <a:t>Pycharm</a:t>
            </a:r>
            <a:endParaRPr lang="en-US" altLang="ko-KR" dirty="0">
              <a:solidFill>
                <a:srgbClr val="FD615A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Comic Sans MS" panose="030F0702030302020204" pitchFamily="66" charset="0"/>
              </a:rPr>
              <a:t>Anconda</a:t>
            </a:r>
            <a:endParaRPr lang="en-US" altLang="ko-KR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Comic Sans MS" panose="030F0702030302020204" pitchFamily="66" charset="0"/>
              </a:rPr>
              <a:t>Jupyter</a:t>
            </a:r>
            <a:r>
              <a:rPr lang="en-US" altLang="ko-KR" dirty="0">
                <a:latin typeface="Comic Sans MS" panose="030F0702030302020204" pitchFamily="66" charset="0"/>
              </a:rPr>
              <a:t> notebook</a:t>
            </a:r>
            <a:endParaRPr lang="ko-KR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147069"/>
      </p:ext>
    </p:extLst>
  </p:cSld>
  <p:clrMapOvr>
    <a:masterClrMapping/>
  </p:clrMapOvr>
</p:sld>
</file>

<file path=ppt/theme/theme1.xml><?xml version="1.0" encoding="utf-8"?>
<a:theme xmlns:a="http://schemas.openxmlformats.org/drawingml/2006/main" name="2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3128</TotalTime>
  <Words>411</Words>
  <Application>Microsoft Office PowerPoint</Application>
  <PresentationFormat>와이드스크린</PresentationFormat>
  <Paragraphs>119</Paragraphs>
  <Slides>14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맑은 고딕</vt:lpstr>
      <vt:lpstr>야놀자 야체 B</vt:lpstr>
      <vt:lpstr>한컴산뜻돋움</vt:lpstr>
      <vt:lpstr>Arial</vt:lpstr>
      <vt:lpstr>Comic Sans MS</vt:lpstr>
      <vt:lpstr>Wingdings</vt:lpstr>
      <vt:lpstr>23_Office 테마</vt:lpstr>
      <vt:lpstr>비트맵 이미지</vt:lpstr>
      <vt:lpstr>그림판 그림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조 영훈</cp:lastModifiedBy>
  <cp:revision>8</cp:revision>
  <dcterms:created xsi:type="dcterms:W3CDTF">2020-12-22T02:25:54Z</dcterms:created>
  <dcterms:modified xsi:type="dcterms:W3CDTF">2022-03-16T03:04:25Z</dcterms:modified>
</cp:coreProperties>
</file>