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6" r:id="rId5"/>
    <p:sldMasterId id="2147483706" r:id="rId6"/>
  </p:sldMasterIdLst>
  <p:notesMasterIdLst>
    <p:notesMasterId r:id="rId14"/>
  </p:notesMasterIdLst>
  <p:sldIdLst>
    <p:sldId id="2134807328" r:id="rId7"/>
    <p:sldId id="2134807326" r:id="rId8"/>
    <p:sldId id="2134807329" r:id="rId9"/>
    <p:sldId id="2134807330" r:id="rId10"/>
    <p:sldId id="2134807334" r:id="rId11"/>
    <p:sldId id="2134807337" r:id="rId12"/>
    <p:sldId id="2134807338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66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132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697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263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829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395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99960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526" algn="l" defTabSz="2285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Münzel" initials="LM" lastIdx="1" clrIdx="0">
    <p:extLst>
      <p:ext uri="{19B8F6BF-5375-455C-9EA6-DF929625EA0E}">
        <p15:presenceInfo xmlns:p15="http://schemas.microsoft.com/office/powerpoint/2012/main" userId="Lukas Mü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AE6"/>
    <a:srgbClr val="BDB5DF"/>
    <a:srgbClr val="FFFFFF"/>
    <a:srgbClr val="1C7363"/>
    <a:srgbClr val="5C4AAA"/>
    <a:srgbClr val="6D98D4"/>
    <a:srgbClr val="FE5A5F"/>
    <a:srgbClr val="BED7EC"/>
    <a:srgbClr val="5854A4"/>
    <a:srgbClr val="C2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52295-1E48-42F7-B7C2-761745903E24}" v="6504" dt="2021-10-18T10:26:38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03166226912928"/>
          <c:y val="2.2279348757497857E-2"/>
          <c:w val="0.49973614775725594"/>
          <c:h val="0.95544130248500425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4B4A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FB5-40FB-93D7-67C65BBA2D6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FB5-40FB-93D7-67C65BBA2D6D}"/>
              </c:ext>
            </c:extLst>
          </c:dPt>
          <c:dLbls>
            <c:dLbl>
              <c:idx val="0"/>
              <c:layout>
                <c:manualLayout>
                  <c:x val="0.34195250659630605"/>
                  <c:y val="1.285347043701799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FB5-40FB-93D7-67C65BBA2D6D}"/>
                </c:ext>
              </c:extLst>
            </c:dLbl>
            <c:dLbl>
              <c:idx val="4"/>
              <c:layout>
                <c:manualLayout>
                  <c:x val="0.17414248021108181"/>
                  <c:y val="1.285347043701799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FB5-40FB-93D7-67C65BBA2D6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99.999999999999957</c:v>
                </c:pt>
                <c:pt idx="1">
                  <c:v>91.530691530691485</c:v>
                </c:pt>
                <c:pt idx="2">
                  <c:v>76.3532763532763</c:v>
                </c:pt>
                <c:pt idx="3">
                  <c:v>39.294472750422898</c:v>
                </c:pt>
                <c:pt idx="4">
                  <c:v>39.294472750422898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B5-40FB-93D7-67C65BBA2D6D}"/>
            </c:ext>
          </c:extLst>
        </c:ser>
        <c:ser>
          <c:idx val="1"/>
          <c:order val="1"/>
          <c:spPr>
            <a:solidFill>
              <a:srgbClr val="C3F0E8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DDD9E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FB5-40FB-93D7-67C65BBA2D6D}"/>
              </c:ext>
            </c:extLst>
          </c:dPt>
          <c:dLbls>
            <c:dLbl>
              <c:idx val="3"/>
              <c:layout>
                <c:manualLayout>
                  <c:x val="-5.2770448548812663E-4"/>
                  <c:y val="1.2853470437017994E-3"/>
                </c:manualLayout>
              </c:layout>
              <c:numFmt formatCode="#,##0&quot;%&quot;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FB5-40FB-93D7-67C65BBA2D6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1">
                  <c:v>8.4693084693084728</c:v>
                </c:pt>
                <c:pt idx="2">
                  <c:v>15.177415177415185</c:v>
                </c:pt>
                <c:pt idx="3">
                  <c:v>37.058803602853402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B5-40FB-93D7-67C65BBA2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16274936"/>
        <c:axId val="1"/>
      </c:barChart>
      <c:catAx>
        <c:axId val="516274936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ap="flat" algn="ctr">
            <a:solidFill>
              <a:srgbClr val="696964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9.999999999999957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5162749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E398-6F5A-479F-A950-400FFFEC11E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3B1C-BD9E-4C29-A96F-5E91AEA0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9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4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8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4" algn="l" defTabSz="9141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2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jpe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224" y="43359"/>
            <a:ext cx="7562190" cy="1298340"/>
          </a:xfrm>
        </p:spPr>
        <p:txBody>
          <a:bodyPr anchor="b"/>
          <a:lstStyle>
            <a:lvl1pPr algn="l">
              <a:defRPr sz="4001"/>
            </a:lvl1pPr>
          </a:lstStyle>
          <a:p>
            <a:r>
              <a:rPr lang="en-US" dirty="0"/>
              <a:t>Presentation title headline optional second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28834" y="1481766"/>
            <a:ext cx="6803580" cy="365125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50"/>
            </a:lvl1pPr>
            <a:lvl2pPr marL="457269" indent="0" algn="ctr">
              <a:buNone/>
              <a:defRPr sz="2000"/>
            </a:lvl2pPr>
            <a:lvl3pPr marL="914537" indent="0" algn="ctr">
              <a:buNone/>
              <a:defRPr sz="1800"/>
            </a:lvl3pPr>
            <a:lvl4pPr marL="1371806" indent="0" algn="ctr">
              <a:buNone/>
              <a:defRPr sz="1600"/>
            </a:lvl4pPr>
            <a:lvl5pPr marL="1829074" indent="0" algn="ctr">
              <a:buNone/>
              <a:defRPr sz="1600"/>
            </a:lvl5pPr>
            <a:lvl6pPr marL="2286343" indent="0" algn="ctr">
              <a:buNone/>
              <a:defRPr sz="1600"/>
            </a:lvl6pPr>
            <a:lvl7pPr marL="2743611" indent="0" algn="ctr">
              <a:buNone/>
              <a:defRPr sz="1600"/>
            </a:lvl7pPr>
            <a:lvl8pPr marL="3200880" indent="0" algn="ctr">
              <a:buNone/>
              <a:defRPr sz="1600"/>
            </a:lvl8pPr>
            <a:lvl9pPr marL="3658148" indent="0" algn="ctr">
              <a:buNone/>
              <a:defRPr sz="1600"/>
            </a:lvl9pPr>
          </a:lstStyle>
          <a:p>
            <a:r>
              <a:rPr lang="en-US" dirty="0"/>
              <a:t>Place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226" y="1481766"/>
            <a:ext cx="758609" cy="365125"/>
          </a:xfrm>
        </p:spPr>
        <p:txBody>
          <a:bodyPr lIns="0" tIns="0" rIns="0" bIns="0"/>
          <a:lstStyle>
            <a:lvl1pPr algn="l">
              <a:defRPr sz="1250"/>
            </a:lvl1pPr>
          </a:lstStyle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F47712-57FA-48C5-B273-ADEAD241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5" y="6033333"/>
            <a:ext cx="2158967" cy="518145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1D88BB-1D40-45B5-A184-99C91189D0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44170" y="590618"/>
            <a:ext cx="7047830" cy="6267382"/>
          </a:xfrm>
          <a:custGeom>
            <a:avLst/>
            <a:gdLst>
              <a:gd name="connsiteX0" fmla="*/ 13812771 w 13812771"/>
              <a:gd name="connsiteY0" fmla="*/ 0 h 12479929"/>
              <a:gd name="connsiteX1" fmla="*/ 13812771 w 13812771"/>
              <a:gd name="connsiteY1" fmla="*/ 12479929 h 12479929"/>
              <a:gd name="connsiteX2" fmla="*/ 0 w 13812771"/>
              <a:gd name="connsiteY2" fmla="*/ 12479929 h 12479929"/>
              <a:gd name="connsiteX3" fmla="*/ 221862 w 13812771"/>
              <a:gd name="connsiteY3" fmla="*/ 11841940 h 12479929"/>
              <a:gd name="connsiteX4" fmla="*/ 13607191 w 13812771"/>
              <a:gd name="connsiteY4" fmla="*/ 40186 h 124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771" h="12479929">
                <a:moveTo>
                  <a:pt x="13812771" y="0"/>
                </a:moveTo>
                <a:lnTo>
                  <a:pt x="13812771" y="12479929"/>
                </a:lnTo>
                <a:lnTo>
                  <a:pt x="0" y="12479929"/>
                </a:lnTo>
                <a:lnTo>
                  <a:pt x="221862" y="11841940"/>
                </a:lnTo>
                <a:cubicBezTo>
                  <a:pt x="2555177" y="5504345"/>
                  <a:pt x="7205305" y="1418839"/>
                  <a:pt x="13607191" y="401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76F6EB-9F83-499E-9B7C-86D0F9C37F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0189" y="2002632"/>
            <a:ext cx="7711620" cy="2852737"/>
          </a:xfr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C1947C-1566-4C90-B86F-33234E7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546B0-2239-4AE5-87AE-15F9E2D14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76F6EB-9F83-499E-9B7C-86D0F9C37F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0189" y="2002632"/>
            <a:ext cx="7711620" cy="2852737"/>
          </a:xfr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C1947C-1566-4C90-B86F-33234E7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546B0-2239-4AE5-87AE-15F9E2D14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76F6EB-9F83-499E-9B7C-86D0F9C37F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0189" y="2002632"/>
            <a:ext cx="7711620" cy="2852737"/>
          </a:xfr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C1947C-1566-4C90-B86F-33234E7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546B0-2239-4AE5-87AE-15F9E2D14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C6FDF-371F-461B-8651-42CF1366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10" y="2657922"/>
            <a:ext cx="5654190" cy="2998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5CB378-6F06-4B48-BF13-DF13B7A6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5654191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8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0662EE01-933E-4EE6-B38D-8EC257E3ED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6453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DA56ED2-4380-4996-B8D9-71237B70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453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2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42625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3156" y="6449516"/>
            <a:ext cx="28482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64B1BA5-BB10-491E-8CC9-3582FDE15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0964F-F283-4097-BB9C-D364CC526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DFD081-1CA9-411F-83B4-0D5A8155DD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9285" y="6449516"/>
            <a:ext cx="4594770" cy="365125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7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83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BEDB468-197D-4735-A3CB-B2AC158B9A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988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5C2EF781-9FD7-40E2-BBB6-04076A6AF9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5535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2D7E91-48E1-4114-B8A1-D36B8463B6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10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7F50DF-37CD-490A-AB93-67848BD0DF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4136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6936C0D-545B-49E9-B701-8DFD2693A7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15505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937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DF5A8C3A-9A8E-400A-8E9F-A44C1651CD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8912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F0F1071-E2A0-4373-A25C-A43CD19732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23706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B3F98EB-3029-4C3D-8D6E-25F61F74F3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0969" y="380010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6</a:t>
            </a:r>
            <a:endParaRPr lang="en-US" dirty="0"/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F6407D6-3A78-425D-8A30-E9C36AC87B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99171" y="406328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00AE4511-D9F9-41C5-B482-6020E1EDFD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4461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5</a:t>
            </a:r>
            <a:endParaRPr lang="en-US" dirty="0"/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62D333DE-CAB2-4119-A8B8-B1AD3E3CED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52813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8F62883-F211-4D15-B5CF-8EF3FEE20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14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4</a:t>
            </a:r>
            <a:endParaRPr lang="en-US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484370E3-6498-45BB-ADBB-C78AF61B7B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237344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BA60B12-DC71-45F2-AED6-446A3EE5A3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4136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8741F66-43AB-4E87-AFA1-9D8FEE07AB3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1810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22DEB9A-9BBF-410D-B69E-768730964F1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84619" y="312613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8829B5F-765D-457E-939A-7D8B36BEF8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60083" y="573965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4862209-B727-41C3-BACE-49156C554D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413726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4450C7F-9D7D-4B2A-8632-757E4853F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98255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716" y="1712946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26017" y="2012737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BDAF2E-3D67-4FE4-AE3E-AAEE4BEA99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6017" y="2431694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368D44FE-35EB-4C08-849F-5F04B59B91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716" y="4021141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7D454F1-F85B-4F47-8B5E-FF47D335B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26017" y="4320931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DF0B01D-0DC2-48F2-B612-A77B69D01F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26017" y="4739888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1EF99AC9-F004-42EC-BB84-6D9734AEC2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35099" y="1713774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A0FC802E-1783-4F70-9D90-280DD7655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59399" y="2013565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423513DA-CEF4-417F-AC90-FD3DB0258DD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59399" y="2432521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2A310AB6-0DB4-4E1D-B1E0-ACA8647B8F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5099" y="4021968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B798F007-64F2-4E2B-81E5-3DB2C0D0AC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59399" y="4321759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B58C52D-08AB-442F-8A83-E75DCFDCE4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9399" y="4740717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4156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4EC3B2-2987-460E-9EF3-8AC24B44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645" y="1121008"/>
            <a:ext cx="11118710" cy="48526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45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purple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8294646-7568-4392-9EF8-314E1F6D43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231"/>
          <a:stretch/>
        </p:blipFill>
        <p:spPr>
          <a:xfrm>
            <a:off x="3729313" y="211902"/>
            <a:ext cx="8462689" cy="6252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140BB0-1185-4EEE-AE18-5DF0FDCBE2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693DB824-3BBA-409F-86BE-853F17C59D5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rgbClr val="BED7E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AE6D8958-3159-467B-B942-4F18B573B7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rgbClr val="BED7E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BCB6D42A-5B5C-4A92-956B-D5525D907FA9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rgbClr val="BED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8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865182-1939-45D0-B0E4-41807FB150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14" r="2960"/>
          <a:stretch/>
        </p:blipFill>
        <p:spPr>
          <a:xfrm>
            <a:off x="-24717" y="1995465"/>
            <a:ext cx="12192000" cy="3122819"/>
          </a:xfrm>
          <a:prstGeom prst="rect">
            <a:avLst/>
          </a:prstGeom>
        </p:spPr>
      </p:pic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B3C16C73-A511-4922-92B3-87DFACEF5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062090" y="5120137"/>
            <a:ext cx="3558392" cy="59135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46433" y="1810203"/>
            <a:ext cx="3558392" cy="513137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024B7-CB7E-4D38-B21E-A155F6FDBB78}"/>
              </a:ext>
            </a:extLst>
          </p:cNvPr>
          <p:cNvSpPr txBox="1"/>
          <p:nvPr userDrawn="1"/>
        </p:nvSpPr>
        <p:spPr>
          <a:xfrm>
            <a:off x="3504098" y="330292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E0B2-9754-47D8-B439-D00845F30711}"/>
              </a:ext>
            </a:extLst>
          </p:cNvPr>
          <p:cNvSpPr txBox="1"/>
          <p:nvPr userDrawn="1"/>
        </p:nvSpPr>
        <p:spPr>
          <a:xfrm>
            <a:off x="8308648" y="330257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68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1E685D3-2594-4D5A-B793-FB5822640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" r="3793"/>
          <a:stretch/>
        </p:blipFill>
        <p:spPr>
          <a:xfrm>
            <a:off x="1" y="862704"/>
            <a:ext cx="12192001" cy="4795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99782" y="2766860"/>
            <a:ext cx="2585639" cy="828324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13311" y="4153803"/>
            <a:ext cx="2585639" cy="85126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30741" y="2770372"/>
            <a:ext cx="2356479" cy="851262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E798E-BB52-42D9-8648-C7557B118F06}"/>
              </a:ext>
            </a:extLst>
          </p:cNvPr>
          <p:cNvSpPr txBox="1"/>
          <p:nvPr userDrawn="1"/>
        </p:nvSpPr>
        <p:spPr>
          <a:xfrm>
            <a:off x="2687745" y="4201916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D20FF-6F39-4917-9E89-B22A922118AB}"/>
              </a:ext>
            </a:extLst>
          </p:cNvPr>
          <p:cNvSpPr txBox="1"/>
          <p:nvPr userDrawn="1"/>
        </p:nvSpPr>
        <p:spPr>
          <a:xfrm>
            <a:off x="6089862" y="256991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0185-E280-48A3-A723-E2C2F6936DD6}"/>
              </a:ext>
            </a:extLst>
          </p:cNvPr>
          <p:cNvSpPr txBox="1"/>
          <p:nvPr userDrawn="1"/>
        </p:nvSpPr>
        <p:spPr>
          <a:xfrm>
            <a:off x="9377447" y="4214275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4A33679-44EE-42D2-8374-727EFBF789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8" r="3506"/>
          <a:stretch/>
        </p:blipFill>
        <p:spPr>
          <a:xfrm>
            <a:off x="0" y="1304012"/>
            <a:ext cx="12192000" cy="4522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63158" y="2122878"/>
            <a:ext cx="2521616" cy="1120961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5512" y="4392638"/>
            <a:ext cx="2383893" cy="1389707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19388" y="2125802"/>
            <a:ext cx="2393555" cy="1118036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5B68C2A6-E44B-4598-8BB8-6A39E77937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4461" y="4392637"/>
            <a:ext cx="2393555" cy="111803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A7815-497E-4E52-B630-8919E0FAAD5B}"/>
              </a:ext>
            </a:extLst>
          </p:cNvPr>
          <p:cNvSpPr txBox="1"/>
          <p:nvPr userDrawn="1"/>
        </p:nvSpPr>
        <p:spPr>
          <a:xfrm>
            <a:off x="1909168" y="259438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75FBD-A20D-47A3-AD25-08327431E2D4}"/>
              </a:ext>
            </a:extLst>
          </p:cNvPr>
          <p:cNvSpPr txBox="1"/>
          <p:nvPr userDrawn="1"/>
        </p:nvSpPr>
        <p:spPr>
          <a:xfrm>
            <a:off x="4588439" y="3879870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D9A2A-F8A3-4A30-885A-6B82CF83CFAE}"/>
              </a:ext>
            </a:extLst>
          </p:cNvPr>
          <p:cNvSpPr txBox="1"/>
          <p:nvPr userDrawn="1"/>
        </p:nvSpPr>
        <p:spPr>
          <a:xfrm>
            <a:off x="7254715" y="2542684"/>
            <a:ext cx="316310" cy="554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F7D06-19E2-4539-9955-665BB93EF16B}"/>
              </a:ext>
            </a:extLst>
          </p:cNvPr>
          <p:cNvSpPr txBox="1"/>
          <p:nvPr userDrawn="1"/>
        </p:nvSpPr>
        <p:spPr>
          <a:xfrm>
            <a:off x="9918403" y="388474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4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86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F2F6C04-1D1A-40BB-81F8-44E36D6F3F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3737" y="646465"/>
            <a:ext cx="3506900" cy="3476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21F59C3-196C-4BBE-AE03-2F324BC005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4062" y="4380599"/>
            <a:ext cx="1937909" cy="19265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BC05EE9-1361-4A36-96A7-1D89C045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89534" y="2773054"/>
            <a:ext cx="3478153" cy="3476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2AB5187A-EB7D-4686-89F5-89CDE0D52A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47835" y="226651"/>
            <a:ext cx="2242750" cy="224129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5" y="3269667"/>
            <a:ext cx="4548832" cy="2921784"/>
          </a:xfrm>
        </p:spPr>
        <p:txBody>
          <a:bodyPr/>
          <a:lstStyle>
            <a:lvl1pPr marL="198497" indent="-198497">
              <a:buClr>
                <a:schemeClr val="accent1"/>
              </a:buClr>
              <a:buFont typeface="Arial" panose="020B0604020202020204" pitchFamily="34" charset="0"/>
              <a:buChar char="●"/>
              <a:defRPr sz="14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accent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041" y="1733513"/>
            <a:ext cx="4539306" cy="128308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69" indent="0">
              <a:buNone/>
              <a:defRPr sz="1400"/>
            </a:lvl2pPr>
            <a:lvl3pPr marL="914537" indent="0">
              <a:buNone/>
              <a:defRPr sz="1200"/>
            </a:lvl3pPr>
            <a:lvl4pPr marL="1371806" indent="0">
              <a:buNone/>
              <a:defRPr sz="1000"/>
            </a:lvl4pPr>
            <a:lvl5pPr marL="1829074" indent="0">
              <a:buNone/>
              <a:defRPr sz="1000"/>
            </a:lvl5pPr>
            <a:lvl6pPr marL="2286343" indent="0">
              <a:buNone/>
              <a:defRPr sz="1000"/>
            </a:lvl6pPr>
            <a:lvl7pPr marL="2743611" indent="0">
              <a:buNone/>
              <a:defRPr sz="1000"/>
            </a:lvl7pPr>
            <a:lvl8pPr marL="3200880" indent="0">
              <a:buNone/>
              <a:defRPr sz="1000"/>
            </a:lvl8pPr>
            <a:lvl9pPr marL="3658148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1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28" y="246352"/>
            <a:ext cx="4487601" cy="1305146"/>
          </a:xfrm>
        </p:spPr>
        <p:txBody>
          <a:bodyPr anchor="t"/>
          <a:lstStyle>
            <a:lvl1pPr>
              <a:defRPr sz="5002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22552" y="5856899"/>
            <a:ext cx="3266585" cy="925686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69" indent="0">
              <a:buNone/>
              <a:defRPr sz="1400"/>
            </a:lvl2pPr>
            <a:lvl3pPr marL="914537" indent="0">
              <a:buNone/>
              <a:defRPr sz="1200"/>
            </a:lvl3pPr>
            <a:lvl4pPr marL="1371806" indent="0">
              <a:buNone/>
              <a:defRPr sz="1000"/>
            </a:lvl4pPr>
            <a:lvl5pPr marL="1829074" indent="0">
              <a:buNone/>
              <a:defRPr sz="1000"/>
            </a:lvl5pPr>
            <a:lvl6pPr marL="2286343" indent="0">
              <a:buNone/>
              <a:defRPr sz="1000"/>
            </a:lvl6pPr>
            <a:lvl7pPr marL="2743611" indent="0">
              <a:buNone/>
              <a:defRPr sz="1000"/>
            </a:lvl7pPr>
            <a:lvl8pPr marL="3200880" indent="0">
              <a:buNone/>
              <a:defRPr sz="1000"/>
            </a:lvl8pPr>
            <a:lvl9pPr marL="3658148" indent="0">
              <a:buNone/>
              <a:defRPr sz="1000"/>
            </a:lvl9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F +00 0000 000 000-00</a:t>
            </a:r>
          </a:p>
          <a:p>
            <a:pPr lvl="0"/>
            <a:r>
              <a:rPr lang="en-US" dirty="0"/>
              <a:t>E speakername@schurflexibles.com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BF43238-44DE-4EE0-8913-AB80050E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50865">
            <a:off x="5039219" y="-3337370"/>
            <a:ext cx="10966611" cy="9222781"/>
          </a:xfrm>
          <a:custGeom>
            <a:avLst/>
            <a:gdLst>
              <a:gd name="connsiteX0" fmla="*/ 21875211 w 21930366"/>
              <a:gd name="connsiteY0" fmla="*/ 18443428 h 18443428"/>
              <a:gd name="connsiteX1" fmla="*/ 21930364 w 21930366"/>
              <a:gd name="connsiteY1" fmla="*/ 18427772 h 18443428"/>
              <a:gd name="connsiteX2" fmla="*/ 21930363 w 21930366"/>
              <a:gd name="connsiteY2" fmla="*/ 18443428 h 18443428"/>
              <a:gd name="connsiteX3" fmla="*/ 18316406 w 21930366"/>
              <a:gd name="connsiteY3" fmla="*/ 0 h 18443428"/>
              <a:gd name="connsiteX4" fmla="*/ 21930366 w 21930366"/>
              <a:gd name="connsiteY4" fmla="*/ 0 h 18443428"/>
              <a:gd name="connsiteX5" fmla="*/ 21930366 w 21930366"/>
              <a:gd name="connsiteY5" fmla="*/ 6685821 h 18443428"/>
              <a:gd name="connsiteX6" fmla="*/ 14328336 w 21930366"/>
              <a:gd name="connsiteY6" fmla="*/ 8843823 h 18443428"/>
              <a:gd name="connsiteX7" fmla="*/ 17053393 w 21930366"/>
              <a:gd name="connsiteY7" fmla="*/ 18443428 h 18443428"/>
              <a:gd name="connsiteX8" fmla="*/ 0 w 21930366"/>
              <a:gd name="connsiteY8" fmla="*/ 18443428 h 18443428"/>
              <a:gd name="connsiteX9" fmla="*/ 0 w 21930366"/>
              <a:gd name="connsiteY9" fmla="*/ 9686009 h 18443428"/>
              <a:gd name="connsiteX10" fmla="*/ 19495020 w 21930366"/>
              <a:gd name="connsiteY10" fmla="*/ 4151923 h 184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930366" h="18443428">
                <a:moveTo>
                  <a:pt x="21875211" y="18443428"/>
                </a:moveTo>
                <a:lnTo>
                  <a:pt x="21930364" y="18427772"/>
                </a:lnTo>
                <a:lnTo>
                  <a:pt x="21930363" y="18443428"/>
                </a:lnTo>
                <a:close/>
                <a:moveTo>
                  <a:pt x="18316406" y="0"/>
                </a:moveTo>
                <a:lnTo>
                  <a:pt x="21930366" y="0"/>
                </a:lnTo>
                <a:lnTo>
                  <a:pt x="21930366" y="6685821"/>
                </a:lnTo>
                <a:lnTo>
                  <a:pt x="14328336" y="8843823"/>
                </a:lnTo>
                <a:lnTo>
                  <a:pt x="17053393" y="18443428"/>
                </a:lnTo>
                <a:lnTo>
                  <a:pt x="0" y="18443428"/>
                </a:lnTo>
                <a:lnTo>
                  <a:pt x="0" y="9686009"/>
                </a:lnTo>
                <a:lnTo>
                  <a:pt x="19495020" y="4151923"/>
                </a:lnTo>
                <a:close/>
              </a:path>
            </a:pathLst>
          </a:cu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96D2985-2EEE-4904-B002-C4110F2B99D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513943" y="4223173"/>
            <a:ext cx="2771221" cy="2476853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175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69" indent="0">
              <a:buNone/>
              <a:defRPr sz="1400"/>
            </a:lvl2pPr>
            <a:lvl3pPr marL="914537" indent="0">
              <a:buNone/>
              <a:defRPr sz="1200"/>
            </a:lvl3pPr>
            <a:lvl4pPr marL="1371806" indent="0">
              <a:buNone/>
              <a:defRPr sz="1000"/>
            </a:lvl4pPr>
            <a:lvl5pPr marL="1829074" indent="0">
              <a:buNone/>
              <a:defRPr sz="1000"/>
            </a:lvl5pPr>
            <a:lvl6pPr marL="2286343" indent="0">
              <a:buNone/>
              <a:defRPr sz="1000"/>
            </a:lvl6pPr>
            <a:lvl7pPr marL="2743611" indent="0">
              <a:buNone/>
              <a:defRPr sz="1000"/>
            </a:lvl7pPr>
            <a:lvl8pPr marL="3200880" indent="0">
              <a:buNone/>
              <a:defRPr sz="1000"/>
            </a:lvl8pPr>
            <a:lvl9pPr marL="3658148" indent="0">
              <a:buNone/>
              <a:defRPr sz="1000"/>
            </a:lvl9pPr>
          </a:lstStyle>
          <a:p>
            <a:pPr lvl="0"/>
            <a:r>
              <a:rPr lang="en-US" dirty="0"/>
              <a:t>Address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1296074-F032-47E4-83BD-0F0F03CF37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326" y="5988455"/>
            <a:ext cx="2436829" cy="5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3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21F59C3-196C-4BBE-AE03-2F324BC005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94694" y="3171091"/>
            <a:ext cx="2893351" cy="28764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2AB5187A-EB7D-4686-89F5-89CDE0D52A7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1363" y="1008406"/>
            <a:ext cx="4032475" cy="406562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5" y="211902"/>
            <a:ext cx="10262008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201A0AB-142F-4E02-A802-71E281D380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70485" y="4156229"/>
            <a:ext cx="2985156" cy="28764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DB4C0D2-50EB-4DB4-A3F7-FE36F50A303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42607" y="-419094"/>
            <a:ext cx="4471203" cy="44450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5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5" y="211902"/>
            <a:ext cx="10262008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DE44C-A94D-471C-974B-294A498E4B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5452" y="3187949"/>
            <a:ext cx="2893351" cy="2876447"/>
          </a:xfrm>
          <a:prstGeom prst="ellipse">
            <a:avLst/>
          </a:prstGeom>
          <a:solidFill>
            <a:srgbClr val="BCB7DA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1366983-70CB-4DE0-B7F5-242925E442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4091" y="-275193"/>
            <a:ext cx="4410886" cy="4322928"/>
          </a:xfrm>
          <a:prstGeom prst="ellipse">
            <a:avLst/>
          </a:prstGeom>
          <a:solidFill>
            <a:srgbClr val="DDDBEC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F9C2FA-FDF4-4168-B0FA-6261B752C3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364" y="1016955"/>
            <a:ext cx="4032475" cy="4065626"/>
          </a:xfrm>
          <a:prstGeom prst="ellipse">
            <a:avLst/>
          </a:prstGeom>
          <a:solidFill>
            <a:srgbClr val="ACA5D1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B26B4B5-153A-4842-9F0D-984BA5D90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8181" y="4160138"/>
            <a:ext cx="2985156" cy="2965036"/>
          </a:xfrm>
          <a:prstGeom prst="ellipse">
            <a:avLst/>
          </a:prstGeom>
          <a:solidFill>
            <a:srgbClr val="CDC9E3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8DAE7295-92AB-4572-BD4B-34DF9C7C0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2311" y="4358268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575ACE97-B43B-4F3B-9C27-57EA168B52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3839" y="5366199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2976B75A-E467-470A-BF27-1C797A5382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9456" y="2896928"/>
            <a:ext cx="2893350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0DCE934-E511-4013-8008-E07E84C681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4207" y="1660343"/>
            <a:ext cx="2500152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2536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AC383952-7AA4-48E2-AAAF-9307CF3CFD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3554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AC383952-7AA4-48E2-AAAF-9307CF3CF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2">
            <a:extLst>
              <a:ext uri="{FF2B5EF4-FFF2-40B4-BE49-F238E27FC236}">
                <a16:creationId xmlns:a16="http://schemas.microsoft.com/office/drawing/2014/main" id="{12F12998-D4EE-4BBD-B29D-6D620C421F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819" y="-1325880"/>
            <a:ext cx="12275820" cy="81838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D84EED-B201-4942-99FD-34212BDBD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7C9223-072D-49E6-9F4E-9296D89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A3A838-0775-412A-AA6A-2A67D97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DFDD9-7313-46D8-AA24-E8DA1B02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6D56179-D348-419B-9F66-B563CBD5F4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47045"/>
            <a:ext cx="12192000" cy="3610956"/>
          </a:xfrm>
          <a:prstGeom prst="rect">
            <a:avLst/>
          </a:prstGeom>
        </p:spPr>
      </p:pic>
      <p:sp>
        <p:nvSpPr>
          <p:cNvPr id="8" name="Alcím 2">
            <a:extLst>
              <a:ext uri="{FF2B5EF4-FFF2-40B4-BE49-F238E27FC236}">
                <a16:creationId xmlns:a16="http://schemas.microsoft.com/office/drawing/2014/main" id="{92651874-3625-46C6-83FD-9F81D684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34" y="1988988"/>
            <a:ext cx="9247309" cy="3669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7072" indent="0" algn="ctr">
              <a:buNone/>
              <a:defRPr sz="2133"/>
            </a:lvl2pPr>
            <a:lvl3pPr marL="954144" indent="0" algn="ctr">
              <a:buNone/>
              <a:defRPr sz="1867"/>
            </a:lvl3pPr>
            <a:lvl4pPr marL="1431215" indent="0" algn="ctr">
              <a:buNone/>
              <a:defRPr sz="1733"/>
            </a:lvl4pPr>
            <a:lvl5pPr marL="1908288" indent="0" algn="ctr">
              <a:buNone/>
              <a:defRPr sz="1733"/>
            </a:lvl5pPr>
            <a:lvl6pPr marL="2385360" indent="0" algn="ctr">
              <a:buNone/>
              <a:defRPr sz="1733"/>
            </a:lvl6pPr>
            <a:lvl7pPr marL="2862432" indent="0" algn="ctr">
              <a:buNone/>
              <a:defRPr sz="1733"/>
            </a:lvl7pPr>
            <a:lvl8pPr marL="3339505" indent="0" algn="ctr">
              <a:buNone/>
              <a:defRPr sz="1733"/>
            </a:lvl8pPr>
            <a:lvl9pPr marL="3816575" indent="0" algn="ctr">
              <a:buNone/>
              <a:defRPr sz="1733"/>
            </a:lvl9pPr>
          </a:lstStyle>
          <a:p>
            <a:endParaRPr lang="hu-HU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4AF8AC-A983-4A22-8757-57B1A78B35D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68593" y="5905198"/>
            <a:ext cx="812452" cy="812452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1895115-8475-4AC0-9CE6-A55A36689F2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28697" y="6405036"/>
            <a:ext cx="755607" cy="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4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8E8390-9E19-4922-843A-4034A866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645" y="1121008"/>
            <a:ext cx="11118710" cy="485265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10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0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53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09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9538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159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orange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375850A-77B4-4DE8-A68D-79721BFED0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716"/>
          <a:stretch/>
        </p:blipFill>
        <p:spPr>
          <a:xfrm>
            <a:off x="2673950" y="287182"/>
            <a:ext cx="9518051" cy="6058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1C6C060-158A-4138-86A9-C09610B4E0B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rgbClr val="5854A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45F6307-CEFA-41B1-8D99-925C3EEB5B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rgbClr val="5854A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B19F3A94-6788-4C37-A709-EC42786A679B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rgbClr val="585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625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1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784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7784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6FC94E-2B8E-4443-B1EE-6DB26F1247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59825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B274FF5-A4B0-498B-BF65-7A7804428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9825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32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C6FDF-371F-461B-8651-42CF1366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10" y="2657922"/>
            <a:ext cx="5654190" cy="2998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5CB378-6F06-4B48-BF13-DF13B7A6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5654191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4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0662EE01-933E-4EE6-B38D-8EC257E3ED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6453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DA56ED2-4380-4996-B8D9-71237B70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453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0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42625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64B1BA5-BB10-491E-8CC9-3582FDE15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0964F-F283-4097-BB9C-D364CC526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DFD081-1CA9-411F-83B4-0D5A8155DD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9795" y="6449516"/>
            <a:ext cx="3813420" cy="365125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189DA-8900-43EA-A6B4-C6660DF014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ED4F-C68E-4910-919E-4982C0D390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0695" y="6449516"/>
            <a:ext cx="599041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924F3-88E2-4011-A185-EF9C14C856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85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83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BEDB468-197D-4735-A3CB-B2AC158B9A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988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5C2EF781-9FD7-40E2-BBB6-04076A6AF9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5535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D4A663-3723-48D2-BF6C-A145AD4031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10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FA7244-F7D0-4246-8392-84AF23CAF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4136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81CF597-1736-4B0A-A584-49CFD0CE03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15505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6049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937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DF5A8C3A-9A8E-400A-8E9F-A44C1651CD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8912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F0F1071-E2A0-4373-A25C-A43CD19732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23706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B3F98EB-3029-4C3D-8D6E-25F61F74F3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0969" y="3800100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6</a:t>
            </a:r>
            <a:endParaRPr lang="en-US" dirty="0"/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F6407D6-3A78-425D-8A30-E9C36AC87B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99171" y="406328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00AE4511-D9F9-41C5-B482-6020E1EDFD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4461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5</a:t>
            </a:r>
            <a:endParaRPr lang="en-US" dirty="0"/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62D333DE-CAB2-4119-A8B8-B1AD3E3CED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52813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8F62883-F211-4D15-B5CF-8EF3FEE20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142" y="3762168"/>
            <a:ext cx="330277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4</a:t>
            </a:r>
            <a:endParaRPr lang="en-US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484370E3-6498-45BB-ADBB-C78AF61B7B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237344" y="4025351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BA60B12-DC71-45F2-AED6-446A3EE5A3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4136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8741F66-43AB-4E87-AFA1-9D8FEE07AB3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1810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40C203-2F77-4E9C-B4BB-9C7A7D98B0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8255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08A92-9DB4-47A9-96C9-668C2561B07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13726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974A4-E52F-4A36-97CE-74F9268B7A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60083" y="573965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1AC331-775A-4C4E-B230-876DA836FE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484619" y="312613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874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716" y="1712946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26017" y="2012737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BDAF2E-3D67-4FE4-AE3E-AAEE4BEA99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6017" y="2431694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368D44FE-35EB-4C08-849F-5F04B59B91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716" y="4021141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7D454F1-F85B-4F47-8B5E-FF47D335B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26017" y="4320931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DF0B01D-0DC2-48F2-B612-A77B69D01F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26017" y="4739888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1EF99AC9-F004-42EC-BB84-6D9734AEC2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35099" y="1713774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A0FC802E-1783-4F70-9D90-280DD7655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59399" y="2013565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423513DA-CEF4-417F-AC90-FD3DB0258DD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59399" y="2432521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2A310AB6-0DB4-4E1D-B1E0-ACA8647B8F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5099" y="4021968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B798F007-64F2-4E2B-81E5-3DB2C0D0AC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59399" y="4321759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B58C52D-08AB-442F-8A83-E75DCFDCE4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9399" y="4740717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6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4EC3B2-2987-460E-9EF3-8AC24B44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645" y="1121008"/>
            <a:ext cx="11118710" cy="48526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26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865182-1939-45D0-B0E4-41807FB150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14" r="2960"/>
          <a:stretch/>
        </p:blipFill>
        <p:spPr>
          <a:xfrm>
            <a:off x="-24717" y="1995465"/>
            <a:ext cx="12192000" cy="3122819"/>
          </a:xfrm>
          <a:prstGeom prst="rect">
            <a:avLst/>
          </a:prstGeom>
        </p:spPr>
      </p:pic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B3C16C73-A511-4922-92B3-87DFACEF5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062090" y="5120137"/>
            <a:ext cx="3558392" cy="59135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46433" y="1810203"/>
            <a:ext cx="3558392" cy="513137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024B7-CB7E-4D38-B21E-A155F6FDBB78}"/>
              </a:ext>
            </a:extLst>
          </p:cNvPr>
          <p:cNvSpPr txBox="1"/>
          <p:nvPr userDrawn="1"/>
        </p:nvSpPr>
        <p:spPr>
          <a:xfrm>
            <a:off x="3504098" y="330292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E0B2-9754-47D8-B439-D00845F30711}"/>
              </a:ext>
            </a:extLst>
          </p:cNvPr>
          <p:cNvSpPr txBox="1"/>
          <p:nvPr userDrawn="1"/>
        </p:nvSpPr>
        <p:spPr>
          <a:xfrm>
            <a:off x="8308648" y="330257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54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1E685D3-2594-4D5A-B793-FB5822640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" r="3793"/>
          <a:stretch/>
        </p:blipFill>
        <p:spPr>
          <a:xfrm>
            <a:off x="1" y="862704"/>
            <a:ext cx="12192001" cy="4795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699782" y="2766860"/>
            <a:ext cx="2585639" cy="828324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13311" y="4153803"/>
            <a:ext cx="2585639" cy="85126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30741" y="2770372"/>
            <a:ext cx="2356479" cy="851262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E798E-BB52-42D9-8648-C7557B118F06}"/>
              </a:ext>
            </a:extLst>
          </p:cNvPr>
          <p:cNvSpPr txBox="1"/>
          <p:nvPr userDrawn="1"/>
        </p:nvSpPr>
        <p:spPr>
          <a:xfrm>
            <a:off x="2687745" y="4201916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D20FF-6F39-4917-9E89-B22A922118AB}"/>
              </a:ext>
            </a:extLst>
          </p:cNvPr>
          <p:cNvSpPr txBox="1"/>
          <p:nvPr userDrawn="1"/>
        </p:nvSpPr>
        <p:spPr>
          <a:xfrm>
            <a:off x="6089862" y="256991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D00185-E280-48A3-A723-E2C2F6936DD6}"/>
              </a:ext>
            </a:extLst>
          </p:cNvPr>
          <p:cNvSpPr txBox="1"/>
          <p:nvPr userDrawn="1"/>
        </p:nvSpPr>
        <p:spPr>
          <a:xfrm>
            <a:off x="9377447" y="4214275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9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mint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5B54A41-591E-4D03-8EE7-356FAC4C0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255"/>
          <a:stretch>
            <a:fillRect/>
          </a:stretch>
        </p:blipFill>
        <p:spPr>
          <a:xfrm rot="11747603">
            <a:off x="3682061" y="221691"/>
            <a:ext cx="7495317" cy="7803586"/>
          </a:xfrm>
          <a:custGeom>
            <a:avLst/>
            <a:gdLst>
              <a:gd name="connsiteX0" fmla="*/ 14988682 w 14988682"/>
              <a:gd name="connsiteY0" fmla="*/ 15605367 h 15605367"/>
              <a:gd name="connsiteX1" fmla="*/ 0 w 14988682"/>
              <a:gd name="connsiteY1" fmla="*/ 15605367 h 15605367"/>
              <a:gd name="connsiteX2" fmla="*/ 0 w 14988682"/>
              <a:gd name="connsiteY2" fmla="*/ 4239500 h 15605367"/>
              <a:gd name="connsiteX3" fmla="*/ 14988682 w 14988682"/>
              <a:gd name="connsiteY3" fmla="*/ 0 h 1560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8682" h="15605367">
                <a:moveTo>
                  <a:pt x="14988682" y="15605367"/>
                </a:moveTo>
                <a:lnTo>
                  <a:pt x="0" y="15605367"/>
                </a:lnTo>
                <a:lnTo>
                  <a:pt x="0" y="4239500"/>
                </a:lnTo>
                <a:lnTo>
                  <a:pt x="14988682" y="0"/>
                </a:lnTo>
                <a:close/>
              </a:path>
            </a:pathLst>
          </a:cu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BD91B96-3238-4CDD-8ED2-4C8F92690E2A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63DAB34-C52C-46EE-B749-DB1374F96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485EAF-63DD-4DA0-B483-13519C449D29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778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24A33679-44EE-42D2-8374-727EFBF789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8" r="3506"/>
          <a:stretch/>
        </p:blipFill>
        <p:spPr>
          <a:xfrm>
            <a:off x="0" y="1304012"/>
            <a:ext cx="12192000" cy="4522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DCE9F2-1E8C-4D94-901C-115DFD3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646ABEF3-0BA2-453D-8CDB-BE9A737A48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63158" y="2122878"/>
            <a:ext cx="2521616" cy="1120961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7158A0CA-4B4A-4E65-8938-7CEB85FFB68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5512" y="4392638"/>
            <a:ext cx="2383893" cy="1389707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3382FE9-D6A7-4B59-B3E4-A57D9A192F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19388" y="2125802"/>
            <a:ext cx="2393555" cy="1118036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5B68C2A6-E44B-4598-8BB8-6A39E77937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04461" y="4392637"/>
            <a:ext cx="2393555" cy="111803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 err="1"/>
              <a:t>dsds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A7815-497E-4E52-B630-8919E0FAAD5B}"/>
              </a:ext>
            </a:extLst>
          </p:cNvPr>
          <p:cNvSpPr txBox="1"/>
          <p:nvPr userDrawn="1"/>
        </p:nvSpPr>
        <p:spPr>
          <a:xfrm>
            <a:off x="1909168" y="2594381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1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75FBD-A20D-47A3-AD25-08327431E2D4}"/>
              </a:ext>
            </a:extLst>
          </p:cNvPr>
          <p:cNvSpPr txBox="1"/>
          <p:nvPr userDrawn="1"/>
        </p:nvSpPr>
        <p:spPr>
          <a:xfrm>
            <a:off x="4588439" y="3879870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2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D9A2A-F8A3-4A30-885A-6B82CF83CFAE}"/>
              </a:ext>
            </a:extLst>
          </p:cNvPr>
          <p:cNvSpPr txBox="1"/>
          <p:nvPr userDrawn="1"/>
        </p:nvSpPr>
        <p:spPr>
          <a:xfrm>
            <a:off x="7254715" y="2542684"/>
            <a:ext cx="316310" cy="554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3001" dirty="0">
                <a:solidFill>
                  <a:schemeClr val="tx2"/>
                </a:solidFill>
              </a:rPr>
              <a:t>3</a:t>
            </a:r>
            <a:endParaRPr lang="en-US" sz="300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F7D06-19E2-4539-9955-665BB93EF16B}"/>
              </a:ext>
            </a:extLst>
          </p:cNvPr>
          <p:cNvSpPr txBox="1"/>
          <p:nvPr userDrawn="1"/>
        </p:nvSpPr>
        <p:spPr>
          <a:xfrm>
            <a:off x="9918403" y="3884748"/>
            <a:ext cx="381050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1" dirty="0">
                <a:solidFill>
                  <a:schemeClr val="tx2"/>
                </a:solidFill>
              </a:rPr>
              <a:t>4</a:t>
            </a:r>
            <a:endParaRPr lang="en-US" sz="300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97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BCA329E-F357-43A8-83B1-184695715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5452" y="3187949"/>
            <a:ext cx="2893351" cy="2876447"/>
          </a:xfrm>
          <a:prstGeom prst="ellipse">
            <a:avLst/>
          </a:prstGeom>
          <a:solidFill>
            <a:srgbClr val="BCB7DA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EE9A84E-9230-4E19-8B1E-780305F7D7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4091" y="-275193"/>
            <a:ext cx="4410886" cy="4322928"/>
          </a:xfrm>
          <a:prstGeom prst="ellipse">
            <a:avLst/>
          </a:prstGeom>
          <a:solidFill>
            <a:srgbClr val="DDDBEC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FE83-7825-40BE-B3CA-57D7E623C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364" y="1016955"/>
            <a:ext cx="4032475" cy="4065626"/>
          </a:xfrm>
          <a:prstGeom prst="ellipse">
            <a:avLst/>
          </a:prstGeom>
          <a:solidFill>
            <a:srgbClr val="ACA5D1"/>
          </a:solidFill>
        </p:spPr>
        <p:txBody>
          <a:bodyPr tIns="86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2EE99D8-EC36-4893-8554-4A5AD49381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8181" y="4160138"/>
            <a:ext cx="2985156" cy="2965036"/>
          </a:xfrm>
          <a:prstGeom prst="ellipse">
            <a:avLst/>
          </a:prstGeom>
          <a:solidFill>
            <a:srgbClr val="CDC9E3"/>
          </a:solidFill>
        </p:spPr>
        <p:txBody>
          <a:bodyPr tIns="324000"/>
          <a:lstStyle>
            <a:lvl1pPr marL="0" indent="0" algn="ctr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7447BA-B7C9-4CA0-A0C1-5D7E38F7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5" y="211902"/>
            <a:ext cx="10262008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27FDF24-1FF7-48E8-BD2B-859AD3781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2311" y="4358268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85F99B95-45DD-450E-BC85-604B3AEB76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3839" y="5366199"/>
            <a:ext cx="2161010" cy="1138294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9DA252E2-9DE0-4E00-85A2-BEB772298E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9456" y="2896928"/>
            <a:ext cx="2893350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494A173-6481-4FE2-BA4A-1B5259010B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4207" y="1660343"/>
            <a:ext cx="2500152" cy="1461340"/>
          </a:xfrm>
        </p:spPr>
        <p:txBody>
          <a:bodyPr/>
          <a:lstStyle>
            <a:lvl1pPr marL="0" indent="0" algn="ctr">
              <a:lnSpc>
                <a:spcPct val="114000"/>
              </a:lnSpc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365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B5E6F8-3954-4B5B-B366-F6D15D099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-21772"/>
            <a:ext cx="6088676" cy="6879772"/>
          </a:xfrm>
          <a:solidFill>
            <a:srgbClr val="EEEDF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5356F6-776C-4D60-B5F5-640EF524AC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-21772"/>
            <a:ext cx="6096000" cy="6879772"/>
          </a:xfrm>
          <a:solidFill>
            <a:srgbClr val="DBE4E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0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539" y="2657921"/>
            <a:ext cx="5181600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09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9538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20F4810-A02D-4364-9412-1863059102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5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380344C-CBE2-47E3-9E7E-6CCD377A09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420" y="0"/>
            <a:ext cx="4064580" cy="6858001"/>
          </a:xfrm>
          <a:solidFill>
            <a:srgbClr val="EFEBE7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C0F9B6E-FB55-453A-8034-6F405933F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580" y="0"/>
            <a:ext cx="406458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25973A9-6206-45E9-927C-F579CDF82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870" y="0"/>
            <a:ext cx="4064580" cy="6858000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1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7840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7784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6FC94E-2B8E-4443-B1EE-6DB26F1247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59825" y="2657921"/>
            <a:ext cx="3253299" cy="291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B274FF5-A4B0-498B-BF65-7A7804428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9825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18983D0-843C-4081-9B68-03716E383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17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49CF68E-957A-454C-AF3E-D7D84F55D3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21772"/>
            <a:ext cx="6096000" cy="687977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1D5632E-405B-427F-A407-3E3617E11D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-21772"/>
            <a:ext cx="6096000" cy="6879772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C6FDF-371F-461B-8651-42CF1366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10" y="2657922"/>
            <a:ext cx="5654190" cy="2998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5CB378-6F06-4B48-BF13-DF13B7A6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5654191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5F21D88-A9EA-4BA9-BB77-CF36FD80A1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8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5FC6798-0EA2-49B7-BE29-7F1FA128E7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21772"/>
            <a:ext cx="6096000" cy="687977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7629F77-5E39-4831-B4F9-C084161C77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-21772"/>
            <a:ext cx="6096000" cy="6879772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A642C-A15F-4D73-8857-2191E31A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37" y="211902"/>
            <a:ext cx="10350011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188B81-62D3-402F-8EFF-B19F61688D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4335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944B8F-BF40-447C-99B0-1C873B028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4335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0662EE01-933E-4EE6-B38D-8EC257E3ED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6453" y="1198703"/>
            <a:ext cx="5461711" cy="404144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DA56ED2-4380-4996-B8D9-71237B70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453" y="5291507"/>
            <a:ext cx="5461711" cy="365125"/>
          </a:xfrm>
        </p:spPr>
        <p:txBody>
          <a:bodyPr anchor="b"/>
          <a:lstStyle>
            <a:lvl1pPr marL="0" indent="0">
              <a:buNone/>
              <a:defRPr sz="1250"/>
            </a:lvl1pPr>
          </a:lstStyle>
          <a:p>
            <a:pPr lvl="0"/>
            <a:r>
              <a:rPr lang="nb-NO" dirty="0"/>
              <a:t>Image </a:t>
            </a:r>
            <a:r>
              <a:rPr lang="nb-NO" dirty="0" err="1"/>
              <a:t>description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8E9AE8-4E77-4214-B3AF-259DD85206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72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CE64CD9-B090-44F7-AB6A-34C98C603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7420" y="0"/>
            <a:ext cx="4064580" cy="6858001"/>
          </a:xfrm>
          <a:solidFill>
            <a:srgbClr val="EFEBE7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FA63983-85C5-47A2-BD32-4092F5176E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580" y="0"/>
            <a:ext cx="406458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35D92FA-27A4-44B4-8BB9-D580674ECE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870" y="0"/>
            <a:ext cx="4064580" cy="6858000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83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BEDB468-197D-4735-A3CB-B2AC158B9A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988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5C2EF781-9FD7-40E2-BBB6-04076A6AF9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55357" y="1727528"/>
            <a:ext cx="2603839" cy="2610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5505" y="1186580"/>
            <a:ext cx="3302776" cy="383211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259893-8FA8-4729-B237-816539847A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1810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BA8D31-D4F4-4628-ADD3-83D1F66DA9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54136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AB1585-EADB-4952-ACE3-87CDBEA621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15505" y="4801328"/>
            <a:ext cx="3302776" cy="14211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0040D64-8603-4CC0-87F6-377248EAEDF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26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152BE84-3172-4FB2-B0B9-850E5D4A2E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420" y="0"/>
            <a:ext cx="4064580" cy="6858001"/>
          </a:xfrm>
          <a:solidFill>
            <a:srgbClr val="EFEBE7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5B71FB83-5EB8-4CF5-9C66-076F020B774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64580" y="0"/>
            <a:ext cx="406458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143FB240-678E-41BB-B797-12AFF27D1AB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-870" y="0"/>
            <a:ext cx="4064580" cy="6858000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937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810" y="1186580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1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4D52B5-B694-4DE2-A593-DC35F6CDD8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136" y="1186580"/>
            <a:ext cx="326871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2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4C0EB9E-C7D7-4C32-A166-AC49AA3D43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4619" y="1186580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3</a:t>
            </a:r>
            <a:endParaRPr lang="en-US" dirty="0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DF5A8C3A-9A8E-400A-8E9F-A44C1651CD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8912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F0F1071-E2A0-4373-A25C-A43CD19732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23706" y="144976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B3F98EB-3029-4C3D-8D6E-25F61F74F3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84619" y="3800100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6</a:t>
            </a:r>
            <a:endParaRPr lang="en-US" dirty="0"/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F6407D6-3A78-425D-8A30-E9C36AC87B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3706" y="4063283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00AE4511-D9F9-41C5-B482-6020E1EDFD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54136" y="3762168"/>
            <a:ext cx="3268716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5</a:t>
            </a:r>
            <a:endParaRPr lang="en-US" dirty="0"/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62D333DE-CAB2-4119-A8B8-B1AD3E3CED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278912" y="4037774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8F62883-F211-4D15-B5CF-8EF3FEE20C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1810" y="3762168"/>
            <a:ext cx="3309127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nb-NO" dirty="0" err="1"/>
              <a:t>Step</a:t>
            </a:r>
            <a:r>
              <a:rPr lang="nb-NO" dirty="0"/>
              <a:t> 4</a:t>
            </a:r>
            <a:endParaRPr lang="en-US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484370E3-6498-45BB-ADBB-C78AF61B7B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203937" y="4036209"/>
            <a:ext cx="1508235" cy="15118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BA60B12-DC71-45F2-AED6-446A3EE5A3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54136" y="3131992"/>
            <a:ext cx="3268716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8741F66-43AB-4E87-AFA1-9D8FEE07AB3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1810" y="3131992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3378B3-AD77-4B21-A6DD-C2FAEBCAB4A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84619" y="312613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2774D6-039F-4CA6-AE53-09BD553BA3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484620" y="5739653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301BF3-4EC5-4189-9A44-681FD403298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4136" y="5701721"/>
            <a:ext cx="3268716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DAC8F-E40C-4235-83EF-5BDEB025E5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1810" y="5701721"/>
            <a:ext cx="3309127" cy="59135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9A50B7F2-82A3-4D00-A217-98FDA5014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F3D1185-8FB4-4CB4-886E-56887587EE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21772"/>
            <a:ext cx="6096000" cy="687977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491975A-9B7C-46DE-A4B4-750ABC56F77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0" y="-21772"/>
            <a:ext cx="6096000" cy="6879772"/>
          </a:xfrm>
          <a:solidFill>
            <a:srgbClr val="E3EAF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EA21BD-63D0-4AE2-B351-EBD6698FEE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716" y="1712946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A71116-41FB-4BE2-8D72-C9236AA084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26017" y="2012737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5BDAF2E-3D67-4FE4-AE3E-AAEE4BEA99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6017" y="2431694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368D44FE-35EB-4C08-849F-5F04B59B91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716" y="4021141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7D454F1-F85B-4F47-8B5E-FF47D335B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26017" y="4320931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ADF0B01D-0DC2-48F2-B612-A77B69D01F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26017" y="4739888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1EF99AC9-F004-42EC-BB84-6D9734AEC2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35099" y="1713774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A0FC802E-1783-4F70-9D90-280DD7655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59399" y="2013565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423513DA-CEF4-417F-AC90-FD3DB0258DD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59399" y="2432521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2A310AB6-0DB4-4E1D-B1E0-ACA8647B8F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5099" y="4021968"/>
            <a:ext cx="1632163" cy="164659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B798F007-64F2-4E2B-81E5-3DB2C0D0AC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59399" y="4321759"/>
            <a:ext cx="3213519" cy="263183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B58C52D-08AB-442F-8A83-E75DCFDCE4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9399" y="4740717"/>
            <a:ext cx="3213519" cy="9592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Tx/>
              <a:buFontTx/>
              <a:buNone/>
              <a:defRPr sz="1400" b="0" i="0" u="none" cap="none">
                <a:solidFill>
                  <a:srgbClr val="3B3B3A"/>
                </a:solidFill>
                <a:latin typeface="+mn-lt"/>
              </a:defRPr>
            </a:lvl1pPr>
            <a:lvl2pPr marL="241372" indent="-24137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2pPr>
            <a:lvl3pPr marL="447810" indent="-2064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3pPr>
            <a:lvl4pPr marL="671714" indent="-2239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4pPr>
            <a:lvl5pPr marL="852743" indent="-18102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●"/>
              <a:defRPr sz="1400" b="0" i="0" u="none" cap="none">
                <a:solidFill>
                  <a:srgbClr val="3B3B3A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5676ED4-94CA-43B4-9874-7923CB182F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695" y="245039"/>
            <a:ext cx="927219" cy="22252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en w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47B4057-7548-4EDB-987E-173CBA80D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50865">
            <a:off x="5039219" y="-3337370"/>
            <a:ext cx="10966611" cy="9222781"/>
          </a:xfrm>
          <a:custGeom>
            <a:avLst/>
            <a:gdLst>
              <a:gd name="connsiteX0" fmla="*/ 21875211 w 21930366"/>
              <a:gd name="connsiteY0" fmla="*/ 18443428 h 18443428"/>
              <a:gd name="connsiteX1" fmla="*/ 21930364 w 21930366"/>
              <a:gd name="connsiteY1" fmla="*/ 18427772 h 18443428"/>
              <a:gd name="connsiteX2" fmla="*/ 21930363 w 21930366"/>
              <a:gd name="connsiteY2" fmla="*/ 18443428 h 18443428"/>
              <a:gd name="connsiteX3" fmla="*/ 18316406 w 21930366"/>
              <a:gd name="connsiteY3" fmla="*/ 0 h 18443428"/>
              <a:gd name="connsiteX4" fmla="*/ 21930366 w 21930366"/>
              <a:gd name="connsiteY4" fmla="*/ 0 h 18443428"/>
              <a:gd name="connsiteX5" fmla="*/ 21930366 w 21930366"/>
              <a:gd name="connsiteY5" fmla="*/ 6685821 h 18443428"/>
              <a:gd name="connsiteX6" fmla="*/ 14328336 w 21930366"/>
              <a:gd name="connsiteY6" fmla="*/ 8843823 h 18443428"/>
              <a:gd name="connsiteX7" fmla="*/ 17053393 w 21930366"/>
              <a:gd name="connsiteY7" fmla="*/ 18443428 h 18443428"/>
              <a:gd name="connsiteX8" fmla="*/ 0 w 21930366"/>
              <a:gd name="connsiteY8" fmla="*/ 18443428 h 18443428"/>
              <a:gd name="connsiteX9" fmla="*/ 0 w 21930366"/>
              <a:gd name="connsiteY9" fmla="*/ 9686009 h 18443428"/>
              <a:gd name="connsiteX10" fmla="*/ 19495020 w 21930366"/>
              <a:gd name="connsiteY10" fmla="*/ 4151923 h 184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930366" h="18443428">
                <a:moveTo>
                  <a:pt x="21875211" y="18443428"/>
                </a:moveTo>
                <a:lnTo>
                  <a:pt x="21930364" y="18427772"/>
                </a:lnTo>
                <a:lnTo>
                  <a:pt x="21930363" y="18443428"/>
                </a:lnTo>
                <a:close/>
                <a:moveTo>
                  <a:pt x="18316406" y="0"/>
                </a:moveTo>
                <a:lnTo>
                  <a:pt x="21930366" y="0"/>
                </a:lnTo>
                <a:lnTo>
                  <a:pt x="21930366" y="6685821"/>
                </a:lnTo>
                <a:lnTo>
                  <a:pt x="14328336" y="8843823"/>
                </a:lnTo>
                <a:lnTo>
                  <a:pt x="17053393" y="18443428"/>
                </a:lnTo>
                <a:lnTo>
                  <a:pt x="0" y="18443428"/>
                </a:lnTo>
                <a:lnTo>
                  <a:pt x="0" y="9686009"/>
                </a:lnTo>
                <a:lnTo>
                  <a:pt x="19495020" y="4151923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D988A38-0893-4D5E-BC72-682B819249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3430401-8C67-4C51-8332-03A5333CC2C6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42913" y="1125538"/>
            <a:ext cx="191102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ct val="0"/>
              </a:spcBef>
              <a:buFont typeface="Wingdings" pitchFamily="2" charset="2"/>
              <a:buNone/>
              <a:defRPr sz="6000" b="0">
                <a:solidFill>
                  <a:srgbClr val="C2E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##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9389FDE-3477-4CBA-BD3E-62DE101204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2145141"/>
            <a:ext cx="3225071" cy="812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933" b="1" baseline="0">
                <a:solidFill>
                  <a:srgbClr val="C2E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Edit the Section Title</a:t>
            </a:r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7CC6572B-8EB8-4C81-AC11-C916811406DE}"/>
              </a:ext>
            </a:extLst>
          </p:cNvPr>
          <p:cNvCxnSpPr/>
          <p:nvPr userDrawn="1"/>
        </p:nvCxnSpPr>
        <p:spPr>
          <a:xfrm>
            <a:off x="442912" y="2048293"/>
            <a:ext cx="812800" cy="0"/>
          </a:xfrm>
          <a:prstGeom prst="line">
            <a:avLst/>
          </a:prstGeom>
          <a:ln w="19050">
            <a:solidFill>
              <a:srgbClr val="C2E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A35D9F6-CC40-461E-AE39-A36681D60D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32776-4BDE-4C03-9816-48D4F286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3144-B396-4AB8-8249-8AD8EEE6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D74E9-F7C9-4144-856B-61B2B2DD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87859DA-A16C-4D72-A90A-DC8265CF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88" y="3121818"/>
            <a:ext cx="9430951" cy="658431"/>
          </a:xfrm>
        </p:spPr>
        <p:txBody>
          <a:bodyPr/>
          <a:lstStyle>
            <a:lvl1pPr marL="0" indent="0">
              <a:lnSpc>
                <a:spcPct val="114000"/>
              </a:lnSpc>
              <a:defRPr sz="18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CEA692E-3193-4488-A62A-55EF6C5E2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2734" y="231355"/>
            <a:ext cx="1740798" cy="1013552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1A8017E-ABAB-4A23-992A-599334DD14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3385" y="1136760"/>
            <a:ext cx="1740798" cy="1013552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4E9CEA7-AD0A-47EC-8F6E-1945F0316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1108" y="1366091"/>
            <a:ext cx="1565631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0AAC482-D2BE-4124-970A-006C2B1D83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33842" y="4872939"/>
            <a:ext cx="1597446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B1B1AC2-AEA0-41EA-A1D9-313837C788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51672" y="4628732"/>
            <a:ext cx="1729648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C65D647-BA2C-4F26-ABAA-813A0C2FC4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3647858"/>
            <a:ext cx="1311007" cy="784221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BD9AD4E-861B-46FE-BB78-C8A24A2F0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27CEDFD-1094-4BE1-8653-73DBA58121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353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27CEDFD-1094-4BE1-8653-73DBA5812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4740561-6E5E-4451-A154-7CFB179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BFDE6-77A7-4832-9907-14F7E4A8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7FC010-2F75-48E0-AD83-E115140A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1F95E-63CA-441C-92E1-AA24CE7A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09" y="2657921"/>
            <a:ext cx="5181600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539" y="2657921"/>
            <a:ext cx="5181600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09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9538" y="2062132"/>
            <a:ext cx="5181600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6360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36" y="211902"/>
            <a:ext cx="10205102" cy="3651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810" y="2657921"/>
            <a:ext cx="3253299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7840" y="2657921"/>
            <a:ext cx="3253299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81BB79-31F5-4E7B-B802-E7099CBDF2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81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E391E35-3D8C-46BA-9A09-BEC110637C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77840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6FC94E-2B8E-4443-B1EE-6DB26F1247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59825" y="2657921"/>
            <a:ext cx="3253299" cy="2915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B274FF5-A4B0-498B-BF65-7A7804428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9825" y="2062132"/>
            <a:ext cx="3253299" cy="365125"/>
          </a:xfrm>
        </p:spPr>
        <p:txBody>
          <a:bodyPr/>
          <a:lstStyle>
            <a:lvl1pPr marL="0" indent="0">
              <a:buNone/>
              <a:defRPr sz="1850"/>
            </a:lvl1pPr>
          </a:lstStyle>
          <a:p>
            <a:pPr lvl="0"/>
            <a:r>
              <a:rPr lang="en-US" noProof="0" dirty="0" err="1"/>
              <a:t>Subheadline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1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37" Type="http://schemas.openxmlformats.org/officeDocument/2006/relationships/image" Target="../media/image5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35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30.xml"/><Relationship Id="rId16" Type="http://schemas.openxmlformats.org/officeDocument/2006/relationships/tags" Target="../tags/tag5.xml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2.xml"/><Relationship Id="rId22" Type="http://schemas.openxmlformats.org/officeDocument/2006/relationships/image" Target="../media/image5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4.png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45.xml"/><Relationship Id="rId9" Type="http://schemas.openxmlformats.org/officeDocument/2006/relationships/vmlDrawing" Target="../drawings/vmlDrawing5.v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259CFBBE-6A1B-475F-B5EC-88CE44611A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110538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think-cell Slide" r:id="rId32" imgW="473" imgH="476" progId="TCLayout.ActiveDocument.1">
                  <p:embed/>
                </p:oleObj>
              </mc:Choice>
              <mc:Fallback>
                <p:oleObj name="think-cell Slide" r:id="rId32" imgW="473" imgH="47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259CFBBE-6A1B-475F-B5EC-88CE44611A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037" y="211902"/>
            <a:ext cx="10223051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Slide-Headline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86" y="1125538"/>
            <a:ext cx="11307702" cy="489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Qua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1901" y="6449516"/>
            <a:ext cx="100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694" y="6449516"/>
            <a:ext cx="5559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00" y="6449516"/>
            <a:ext cx="476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546100" y="0"/>
            <a:ext cx="56515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00" b="0">
                <a:latin typeface="Arial" panose="020B0604020202020204" pitchFamily="34" charset="0"/>
              </a:rPr>
              <a:t>ibdroot\projects\IBD-LN\Sapphire2019\631949_1\631949_1\14 Project Stelvio\06 Process Documents\01 M&amp;A Track\04 Info Paket\Project Stelvio - Info Package - Sponsor MASTER_vDRAFT (18-Mar).pptx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56C6F5-DB6B-49D5-8D6C-91DD5ECCE2E2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442913" y="144478"/>
            <a:ext cx="812452" cy="812452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892924F-234D-45A2-858F-4E3677DF4B65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428697" y="6405036"/>
            <a:ext cx="755607" cy="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85" r:id="rId5"/>
    <p:sldLayoutId id="2147483719" r:id="rId6"/>
    <p:sldLayoutId id="2147483720" r:id="rId7"/>
    <p:sldLayoutId id="2147483664" r:id="rId8"/>
    <p:sldLayoutId id="2147483674" r:id="rId9"/>
    <p:sldLayoutId id="2147483663" r:id="rId10"/>
    <p:sldLayoutId id="2147483675" r:id="rId11"/>
    <p:sldLayoutId id="2147483676" r:id="rId12"/>
    <p:sldLayoutId id="2147483665" r:id="rId13"/>
    <p:sldLayoutId id="2147483677" r:id="rId14"/>
    <p:sldLayoutId id="2147483678" r:id="rId15"/>
    <p:sldLayoutId id="2147483666" r:id="rId16"/>
    <p:sldLayoutId id="2147483679" r:id="rId17"/>
    <p:sldLayoutId id="2147483680" r:id="rId18"/>
    <p:sldLayoutId id="2147483716" r:id="rId19"/>
    <p:sldLayoutId id="2147483667" r:id="rId20"/>
    <p:sldLayoutId id="2147483681" r:id="rId21"/>
    <p:sldLayoutId id="2147483682" r:id="rId22"/>
    <p:sldLayoutId id="2147483668" r:id="rId23"/>
    <p:sldLayoutId id="2147483669" r:id="rId24"/>
    <p:sldLayoutId id="2147483683" r:id="rId25"/>
    <p:sldLayoutId id="2147483684" r:id="rId26"/>
    <p:sldLayoutId id="2147483739" r:id="rId27"/>
    <p:sldLayoutId id="2147483731" r:id="rId28"/>
  </p:sldLayoutIdLst>
  <p:hf hdr="0"/>
  <p:txStyles>
    <p:titleStyle>
      <a:lvl1pPr algn="l" defTabSz="914537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1372" indent="-241372" algn="l" defTabSz="914537" rtl="0" eaLnBrk="1" latinLnBrk="0" hangingPunct="1">
        <a:lnSpc>
          <a:spcPct val="90000"/>
        </a:lnSpc>
        <a:spcBef>
          <a:spcPts val="2300"/>
        </a:spcBef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41372" indent="-241372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47810" indent="-206437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71714" indent="-22390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52743" indent="-181029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5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1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672C4F-B530-4AC2-AE9A-7F3CC11C1A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784646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think-cell Slide" r:id="rId17" imgW="473" imgH="476" progId="TCLayout.ActiveDocument.1">
                  <p:embed/>
                </p:oleObj>
              </mc:Choice>
              <mc:Fallback>
                <p:oleObj name="think-cell Slide" r:id="rId17" imgW="473" imgH="47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672C4F-B530-4AC2-AE9A-7F3CC11C1A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Slide-Headline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87" y="2654247"/>
            <a:ext cx="10515600" cy="33641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Qua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1901" y="6449516"/>
            <a:ext cx="100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694" y="6449516"/>
            <a:ext cx="5559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355" y="6449516"/>
            <a:ext cx="365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1CE303-B833-49AD-A288-78DE42C9CBC7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17" r:id="rId9"/>
    <p:sldLayoutId id="2147483703" r:id="rId10"/>
    <p:sldLayoutId id="2147483704" r:id="rId11"/>
    <p:sldLayoutId id="2147483705" r:id="rId12"/>
    <p:sldLayoutId id="2147483718" r:id="rId13"/>
  </p:sldLayoutIdLst>
  <p:hf hdr="0"/>
  <p:txStyles>
    <p:titleStyle>
      <a:lvl1pPr algn="l" defTabSz="914537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1372" indent="-241372" algn="l" defTabSz="914537" rtl="0" eaLnBrk="1" latinLnBrk="0" hangingPunct="1">
        <a:lnSpc>
          <a:spcPct val="90000"/>
        </a:lnSpc>
        <a:spcBef>
          <a:spcPts val="2300"/>
        </a:spcBef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41372" indent="-241372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47810" indent="-206437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71714" indent="-22390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52743" indent="-181029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5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1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6F193CB-7FBC-4421-B90F-85DCAEA095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54352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think-cell Slide" r:id="rId11" imgW="473" imgH="476" progId="TCLayout.ActiveDocument.1">
                  <p:embed/>
                </p:oleObj>
              </mc:Choice>
              <mc:Fallback>
                <p:oleObj name="think-cell Slide" r:id="rId11" imgW="473" imgH="47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6F193CB-7FBC-4421-B90F-85DCAEA09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037" y="211902"/>
            <a:ext cx="9430951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Slide-Headline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87" y="2654247"/>
            <a:ext cx="10515600" cy="33641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Qua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1901" y="6449516"/>
            <a:ext cx="100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694" y="6449516"/>
            <a:ext cx="5559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355" y="6449516"/>
            <a:ext cx="365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B1A5AB-34AF-4FD8-B1EE-CB2B971A68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1CE303-B833-49AD-A288-78DE42C9CB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0695" y="245039"/>
            <a:ext cx="927219" cy="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2" r:id="rId5"/>
    <p:sldLayoutId id="2147483713" r:id="rId6"/>
    <p:sldLayoutId id="2147483714" r:id="rId7"/>
  </p:sldLayoutIdLst>
  <p:hf hdr="0"/>
  <p:txStyles>
    <p:titleStyle>
      <a:lvl1pPr algn="l" defTabSz="914537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1372" indent="-241372" algn="l" defTabSz="914537" rtl="0" eaLnBrk="1" latinLnBrk="0" hangingPunct="1">
        <a:lnSpc>
          <a:spcPct val="90000"/>
        </a:lnSpc>
        <a:spcBef>
          <a:spcPts val="2300"/>
        </a:spcBef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41372" indent="-241372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47810" indent="-206437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71714" indent="-22390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52743" indent="-181029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●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5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1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7.bin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34.png"/><Relationship Id="rId5" Type="http://schemas.openxmlformats.org/officeDocument/2006/relationships/tags" Target="../tags/tag11.xml"/><Relationship Id="rId10" Type="http://schemas.openxmlformats.org/officeDocument/2006/relationships/image" Target="../media/image33.png"/><Relationship Id="rId4" Type="http://schemas.openxmlformats.org/officeDocument/2006/relationships/tags" Target="../tags/tag10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3.xml"/><Relationship Id="rId7" Type="http://schemas.openxmlformats.org/officeDocument/2006/relationships/image" Target="../media/image29.emf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14.xm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image" Target="../media/image29.emf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9.v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5.sv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10" Type="http://schemas.openxmlformats.org/officeDocument/2006/relationships/tags" Target="../tags/tag23.xml"/><Relationship Id="rId19" Type="http://schemas.openxmlformats.org/officeDocument/2006/relationships/slideLayout" Target="../slideLayouts/slideLayout28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4.xml"/><Relationship Id="rId7" Type="http://schemas.openxmlformats.org/officeDocument/2006/relationships/image" Target="../media/image29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tags" Target="../tags/tag37.xml"/><Relationship Id="rId7" Type="http://schemas.openxmlformats.org/officeDocument/2006/relationships/image" Target="../media/image29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8AF20D1-21C7-4763-993E-20FF45339B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233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8AF20D1-21C7-4763-993E-20FF45339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99E230E-EFFF-431A-8A4F-FDB01605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AT" sz="3200" dirty="0"/>
              <a:t>AirBnB Prices in Vienna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AFE1-B349-461A-A16F-2B3FC853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FDF98C-C3C7-43DB-B6C1-F8A20CBBE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Data Analytics Group </a:t>
            </a:r>
            <a:r>
              <a:rPr lang="de-AT" dirty="0" err="1"/>
              <a:t>Assignment</a:t>
            </a:r>
            <a:r>
              <a:rPr lang="de-AT" dirty="0"/>
              <a:t> – Group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7A41003-7B9C-41A8-A13A-E5C2F6D4BF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2830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think-cell Slide" r:id="rId7" imgW="473" imgH="476" progId="TCLayout.ActiveDocument.1">
                  <p:embed/>
                </p:oleObj>
              </mc:Choice>
              <mc:Fallback>
                <p:oleObj name="think-cell Slide" r:id="rId7" imgW="473" imgH="47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7A41003-7B9C-41A8-A13A-E5C2F6D4BF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AD0BB8-7B82-4D8F-9AF4-FFCC4705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Executive Summary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991011-B195-40F3-A106-8D1754B0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FF513-530A-445D-AC87-EFF68442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FC5EE9-A5BB-4BFA-8EE1-FD85283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2</a:t>
            </a:fld>
            <a:endParaRPr lang="en-US"/>
          </a:p>
        </p:txBody>
      </p:sp>
      <p:sp>
        <p:nvSpPr>
          <p:cNvPr id="88" name="Content Placeholder 1">
            <a:extLst>
              <a:ext uri="{FF2B5EF4-FFF2-40B4-BE49-F238E27FC236}">
                <a16:creationId xmlns:a16="http://schemas.microsoft.com/office/drawing/2014/main" id="{AD736BA9-E01F-43F0-A44E-F491D8FF911A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seven variables the optimal model entails an adjusted R</a:t>
            </a:r>
            <a:r>
              <a:rPr lang="en-US" sz="1400" b="1" cap="none" baseline="30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&gt;50%</a:t>
            </a:r>
          </a:p>
        </p:txBody>
      </p:sp>
      <p:sp>
        <p:nvSpPr>
          <p:cNvPr id="90" name="Eingekerbter Richtungspfeil 89">
            <a:extLst>
              <a:ext uri="{FF2B5EF4-FFF2-40B4-BE49-F238E27FC236}">
                <a16:creationId xmlns:a16="http://schemas.microsoft.com/office/drawing/2014/main" id="{284CAA5C-B9EB-4BDB-AEEF-70D08E76181E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 flipV="1">
            <a:off x="647006" y="5596916"/>
            <a:ext cx="197545" cy="424472"/>
          </a:xfrm>
          <a:prstGeom prst="chevron">
            <a:avLst/>
          </a:prstGeom>
          <a:solidFill>
            <a:schemeClr val="accent4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Eingekerbter Richtungspfeil 89">
            <a:extLst>
              <a:ext uri="{FF2B5EF4-FFF2-40B4-BE49-F238E27FC236}">
                <a16:creationId xmlns:a16="http://schemas.microsoft.com/office/drawing/2014/main" id="{3CE5A6D9-C10C-4B8C-B476-1472F7A7A764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flipV="1">
            <a:off x="464103" y="5596916"/>
            <a:ext cx="197545" cy="424472"/>
          </a:xfrm>
          <a:prstGeom prst="chevron">
            <a:avLst/>
          </a:prstGeom>
          <a:solidFill>
            <a:schemeClr val="accent4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ectangle 23">
            <a:extLst>
              <a:ext uri="{FF2B5EF4-FFF2-40B4-BE49-F238E27FC236}">
                <a16:creationId xmlns:a16="http://schemas.microsoft.com/office/drawing/2014/main" id="{1D5E6FF5-9097-4A13-8ADE-57837D87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184374"/>
            <a:ext cx="5293087" cy="1239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Adjusted R squared of 51.65% with p of &lt; 2.2 e</a:t>
            </a:r>
            <a:r>
              <a:rPr lang="en-US" sz="1400" baseline="30000" dirty="0">
                <a:solidFill>
                  <a:schemeClr val="tx2"/>
                </a:solidFill>
              </a:rPr>
              <a:t>-16</a:t>
            </a:r>
          </a:p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Variables used for model: Room types, tier of neighborhood, review scores, accommodates, bathrooms, host is </a:t>
            </a:r>
            <a:r>
              <a:rPr lang="en-US" sz="1400" dirty="0" err="1">
                <a:solidFill>
                  <a:schemeClr val="tx2"/>
                </a:solidFill>
              </a:rPr>
              <a:t>superhost</a:t>
            </a:r>
            <a:r>
              <a:rPr lang="en-US" sz="1400" dirty="0">
                <a:solidFill>
                  <a:schemeClr val="tx2"/>
                </a:solidFill>
              </a:rPr>
              <a:t> and availability </a:t>
            </a:r>
          </a:p>
        </p:txBody>
      </p:sp>
      <p:sp>
        <p:nvSpPr>
          <p:cNvPr id="174" name="Rechteck 113">
            <a:extLst>
              <a:ext uri="{FF2B5EF4-FFF2-40B4-BE49-F238E27FC236}">
                <a16:creationId xmlns:a16="http://schemas.microsoft.com/office/drawing/2014/main" id="{DF08BB37-82D0-4515-973F-697FBE492247}"/>
              </a:ext>
            </a:extLst>
          </p:cNvPr>
          <p:cNvSpPr>
            <a:spLocks/>
          </p:cNvSpPr>
          <p:nvPr/>
        </p:nvSpPr>
        <p:spPr>
          <a:xfrm>
            <a:off x="442912" y="1144408"/>
            <a:ext cx="5293086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resulting from Analysis </a:t>
            </a:r>
          </a:p>
        </p:txBody>
      </p:sp>
      <p:cxnSp>
        <p:nvCxnSpPr>
          <p:cNvPr id="175" name="Gerader Verbinder 461">
            <a:extLst>
              <a:ext uri="{FF2B5EF4-FFF2-40B4-BE49-F238E27FC236}">
                <a16:creationId xmlns:a16="http://schemas.microsoft.com/office/drawing/2014/main" id="{32F041A1-40F8-4B68-AD31-085DAB32A24F}"/>
              </a:ext>
            </a:extLst>
          </p:cNvPr>
          <p:cNvCxnSpPr>
            <a:cxnSpLocks/>
          </p:cNvCxnSpPr>
          <p:nvPr/>
        </p:nvCxnSpPr>
        <p:spPr>
          <a:xfrm>
            <a:off x="442912" y="1448647"/>
            <a:ext cx="52930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13">
            <a:extLst>
              <a:ext uri="{FF2B5EF4-FFF2-40B4-BE49-F238E27FC236}">
                <a16:creationId xmlns:a16="http://schemas.microsoft.com/office/drawing/2014/main" id="{A3E2CF9B-4E71-4E4E-9550-9EE29809B863}"/>
              </a:ext>
            </a:extLst>
          </p:cNvPr>
          <p:cNvSpPr>
            <a:spLocks/>
          </p:cNvSpPr>
          <p:nvPr/>
        </p:nvSpPr>
        <p:spPr>
          <a:xfrm>
            <a:off x="6455999" y="1144408"/>
            <a:ext cx="5293087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aspects </a:t>
            </a:r>
          </a:p>
        </p:txBody>
      </p:sp>
      <p:cxnSp>
        <p:nvCxnSpPr>
          <p:cNvPr id="127" name="Gerader Verbinder 461">
            <a:extLst>
              <a:ext uri="{FF2B5EF4-FFF2-40B4-BE49-F238E27FC236}">
                <a16:creationId xmlns:a16="http://schemas.microsoft.com/office/drawing/2014/main" id="{382EEC3E-19BB-4A47-A201-D1CFC31DAA68}"/>
              </a:ext>
            </a:extLst>
          </p:cNvPr>
          <p:cNvCxnSpPr>
            <a:cxnSpLocks/>
          </p:cNvCxnSpPr>
          <p:nvPr/>
        </p:nvCxnSpPr>
        <p:spPr>
          <a:xfrm>
            <a:off x="6455999" y="1448647"/>
            <a:ext cx="52930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7">
            <a:extLst>
              <a:ext uri="{FF2B5EF4-FFF2-40B4-BE49-F238E27FC236}">
                <a16:creationId xmlns:a16="http://schemas.microsoft.com/office/drawing/2014/main" id="{336380F4-A32C-4182-85B9-ADA05593A2B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095999" y="1490201"/>
            <a:ext cx="0" cy="3933924"/>
          </a:xfrm>
          <a:prstGeom prst="line">
            <a:avLst/>
          </a:prstGeom>
          <a:solidFill>
            <a:schemeClr val="bg1"/>
          </a:solidFill>
          <a:ln w="19050" cap="flat" cmpd="sng" algn="ctr">
            <a:gradFill>
              <a:gsLst>
                <a:gs pos="0">
                  <a:schemeClr val="bg2"/>
                </a:gs>
                <a:gs pos="50000">
                  <a:schemeClr val="accent4"/>
                </a:gs>
                <a:gs pos="100000">
                  <a:schemeClr val="bg2"/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Eingekerbter Richtungspfeil 89">
            <a:extLst>
              <a:ext uri="{FF2B5EF4-FFF2-40B4-BE49-F238E27FC236}">
                <a16:creationId xmlns:a16="http://schemas.microsoft.com/office/drawing/2014/main" id="{DD4940F6-6519-4340-8947-01378422179E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 rot="10800000" flipV="1">
            <a:off x="5977087" y="3293298"/>
            <a:ext cx="237823" cy="327729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23">
            <a:extLst>
              <a:ext uri="{FF2B5EF4-FFF2-40B4-BE49-F238E27FC236}">
                <a16:creationId xmlns:a16="http://schemas.microsoft.com/office/drawing/2014/main" id="{32625177-789D-4ECE-9A4B-9182380D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1491659"/>
            <a:ext cx="4794386" cy="1218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Data wrangling and property types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Reduced listings to 39% of raw data, filtering for NA values and outliers in prices, number of reviews and minimum nights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Classified listings into four property types</a:t>
            </a:r>
          </a:p>
        </p:txBody>
      </p:sp>
      <p:sp>
        <p:nvSpPr>
          <p:cNvPr id="122" name="Rectangle 23">
            <a:extLst>
              <a:ext uri="{FF2B5EF4-FFF2-40B4-BE49-F238E27FC236}">
                <a16:creationId xmlns:a16="http://schemas.microsoft.com/office/drawing/2014/main" id="{2FC18713-7B9D-4574-8EDA-31FF6CA3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2848808"/>
            <a:ext cx="4794386" cy="1218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Exploratory data analysis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Explored if distance to city center directly impacts price, with no clear indication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Classified listings into five tiers, each consisting of up to five districts</a:t>
            </a:r>
          </a:p>
        </p:txBody>
      </p:sp>
      <p:sp>
        <p:nvSpPr>
          <p:cNvPr id="123" name="Rectangle 23">
            <a:extLst>
              <a:ext uri="{FF2B5EF4-FFF2-40B4-BE49-F238E27FC236}">
                <a16:creationId xmlns:a16="http://schemas.microsoft.com/office/drawing/2014/main" id="{8C3E3D5F-FA33-4B72-B4A0-B160186F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205957"/>
            <a:ext cx="4794386" cy="1218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Correlation analysis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Indication hat multicollinearity in regression has to be considered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Some correlations might be conditional on the value of a categorical variable</a:t>
            </a: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EB540926-3D5A-4247-AE04-24C254919F79}"/>
              </a:ext>
            </a:extLst>
          </p:cNvPr>
          <p:cNvSpPr/>
          <p:nvPr/>
        </p:nvSpPr>
        <p:spPr>
          <a:xfrm>
            <a:off x="11374245" y="1485899"/>
            <a:ext cx="374842" cy="12239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58">
            <a:extLst>
              <a:ext uri="{FF2B5EF4-FFF2-40B4-BE49-F238E27FC236}">
                <a16:creationId xmlns:a16="http://schemas.microsoft.com/office/drawing/2014/main" id="{DC183500-FC10-4968-A310-65AA6DD952A5}"/>
              </a:ext>
            </a:extLst>
          </p:cNvPr>
          <p:cNvSpPr/>
          <p:nvPr/>
        </p:nvSpPr>
        <p:spPr>
          <a:xfrm>
            <a:off x="11374245" y="2848809"/>
            <a:ext cx="374842" cy="1218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60">
            <a:extLst>
              <a:ext uri="{FF2B5EF4-FFF2-40B4-BE49-F238E27FC236}">
                <a16:creationId xmlns:a16="http://schemas.microsoft.com/office/drawing/2014/main" id="{9445A574-898A-4625-9ED9-D9C12DA9BB86}"/>
              </a:ext>
            </a:extLst>
          </p:cNvPr>
          <p:cNvSpPr/>
          <p:nvPr/>
        </p:nvSpPr>
        <p:spPr>
          <a:xfrm>
            <a:off x="11374245" y="4205957"/>
            <a:ext cx="374842" cy="1218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8A3E173-1C3E-4238-9598-077B9EA8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490201"/>
            <a:ext cx="5293087" cy="248545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38" name="Freeform 964">
            <a:extLst>
              <a:ext uri="{FF2B5EF4-FFF2-40B4-BE49-F238E27FC236}">
                <a16:creationId xmlns:a16="http://schemas.microsoft.com/office/drawing/2014/main" id="{CDA9A360-5E14-4600-8048-C60316F75C4C}"/>
              </a:ext>
            </a:extLst>
          </p:cNvPr>
          <p:cNvSpPr>
            <a:spLocks noChangeAspect="1"/>
          </p:cNvSpPr>
          <p:nvPr/>
        </p:nvSpPr>
        <p:spPr bwMode="auto">
          <a:xfrm>
            <a:off x="11405897" y="1964319"/>
            <a:ext cx="311539" cy="311539"/>
          </a:xfrm>
          <a:custGeom>
            <a:avLst/>
            <a:gdLst>
              <a:gd name="T0" fmla="*/ 455 w 463"/>
              <a:gd name="T1" fmla="*/ 36 h 460"/>
              <a:gd name="T2" fmla="*/ 294 w 463"/>
              <a:gd name="T3" fmla="*/ 197 h 460"/>
              <a:gd name="T4" fmla="*/ 294 w 463"/>
              <a:gd name="T5" fmla="*/ 439 h 460"/>
              <a:gd name="T6" fmla="*/ 281 w 463"/>
              <a:gd name="T7" fmla="*/ 459 h 460"/>
              <a:gd name="T8" fmla="*/ 273 w 463"/>
              <a:gd name="T9" fmla="*/ 460 h 460"/>
              <a:gd name="T10" fmla="*/ 258 w 463"/>
              <a:gd name="T11" fmla="*/ 454 h 460"/>
              <a:gd name="T12" fmla="*/ 175 w 463"/>
              <a:gd name="T13" fmla="*/ 371 h 460"/>
              <a:gd name="T14" fmla="*/ 169 w 463"/>
              <a:gd name="T15" fmla="*/ 356 h 460"/>
              <a:gd name="T16" fmla="*/ 169 w 463"/>
              <a:gd name="T17" fmla="*/ 197 h 460"/>
              <a:gd name="T18" fmla="*/ 8 w 463"/>
              <a:gd name="T19" fmla="*/ 36 h 460"/>
              <a:gd name="T20" fmla="*/ 3 w 463"/>
              <a:gd name="T21" fmla="*/ 13 h 460"/>
              <a:gd name="T22" fmla="*/ 22 w 463"/>
              <a:gd name="T23" fmla="*/ 0 h 460"/>
              <a:gd name="T24" fmla="*/ 440 w 463"/>
              <a:gd name="T25" fmla="*/ 0 h 460"/>
              <a:gd name="T26" fmla="*/ 460 w 463"/>
              <a:gd name="T27" fmla="*/ 13 h 460"/>
              <a:gd name="T28" fmla="*/ 455 w 463"/>
              <a:gd name="T29" fmla="*/ 3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3" h="460">
                <a:moveTo>
                  <a:pt x="455" y="36"/>
                </a:moveTo>
                <a:cubicBezTo>
                  <a:pt x="294" y="197"/>
                  <a:pt x="294" y="197"/>
                  <a:pt x="294" y="197"/>
                </a:cubicBezTo>
                <a:cubicBezTo>
                  <a:pt x="294" y="439"/>
                  <a:pt x="294" y="439"/>
                  <a:pt x="294" y="439"/>
                </a:cubicBezTo>
                <a:cubicBezTo>
                  <a:pt x="294" y="448"/>
                  <a:pt x="289" y="456"/>
                  <a:pt x="281" y="459"/>
                </a:cubicBezTo>
                <a:cubicBezTo>
                  <a:pt x="279" y="460"/>
                  <a:pt x="276" y="460"/>
                  <a:pt x="273" y="460"/>
                </a:cubicBezTo>
                <a:cubicBezTo>
                  <a:pt x="268" y="460"/>
                  <a:pt x="262" y="458"/>
                  <a:pt x="258" y="454"/>
                </a:cubicBezTo>
                <a:cubicBezTo>
                  <a:pt x="175" y="371"/>
                  <a:pt x="175" y="371"/>
                  <a:pt x="175" y="371"/>
                </a:cubicBezTo>
                <a:cubicBezTo>
                  <a:pt x="171" y="367"/>
                  <a:pt x="169" y="361"/>
                  <a:pt x="169" y="356"/>
                </a:cubicBezTo>
                <a:cubicBezTo>
                  <a:pt x="169" y="197"/>
                  <a:pt x="169" y="197"/>
                  <a:pt x="169" y="197"/>
                </a:cubicBezTo>
                <a:cubicBezTo>
                  <a:pt x="8" y="36"/>
                  <a:pt x="8" y="36"/>
                  <a:pt x="8" y="36"/>
                </a:cubicBezTo>
                <a:cubicBezTo>
                  <a:pt x="1" y="30"/>
                  <a:pt x="0" y="21"/>
                  <a:pt x="3" y="13"/>
                </a:cubicBezTo>
                <a:cubicBezTo>
                  <a:pt x="6" y="6"/>
                  <a:pt x="14" y="0"/>
                  <a:pt x="2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49" y="0"/>
                  <a:pt x="456" y="6"/>
                  <a:pt x="460" y="13"/>
                </a:cubicBezTo>
                <a:cubicBezTo>
                  <a:pt x="463" y="21"/>
                  <a:pt x="461" y="30"/>
                  <a:pt x="455" y="3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15291-BEEF-4135-8B75-19F9BCDD2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266" y="1509132"/>
            <a:ext cx="4090163" cy="246122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ED89EB-F8D5-42C1-92DB-B4E2134F160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20" r="28017"/>
          <a:stretch/>
        </p:blipFill>
        <p:spPr>
          <a:xfrm>
            <a:off x="11395773" y="4631308"/>
            <a:ext cx="331787" cy="33286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D14D044-843D-451F-8B6C-C9C95F1EEB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D5E4EB"/>
              </a:clrFrom>
              <a:clrTo>
                <a:srgbClr val="D5E4EB">
                  <a:alpha val="0"/>
                </a:srgbClr>
              </a:clrTo>
            </a:clrChange>
          </a:blip>
          <a:srcRect l="8818" r="57245"/>
          <a:stretch/>
        </p:blipFill>
        <p:spPr>
          <a:xfrm>
            <a:off x="11408108" y="3218067"/>
            <a:ext cx="307116" cy="4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803112E-C7A7-4E54-B61A-0B5318FCEE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640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think-cell Slide" r:id="rId6" imgW="503" imgH="503" progId="TCLayout.ActiveDocument.1">
                  <p:embed/>
                </p:oleObj>
              </mc:Choice>
              <mc:Fallback>
                <p:oleObj name="think-cell Slide" r:id="rId6" imgW="503" imgH="5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803112E-C7A7-4E54-B61A-0B5318FCEE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BDA7EB-AFF2-4ED0-8B7E-13F7953D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49B34-87DA-475C-B9EB-BE0FFB7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624-091A-4C0F-B6E4-9064839C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Bubble size depicting count of listings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EC1DE-12BA-4065-B71C-49C0E103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9EC24C2-8583-464C-867C-BF15782EDE6A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city center on stand-alone basis does not indicate price levels, however tiers being more meaningful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97275ADC-6262-45A0-B8B0-0B4AD1FB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490199"/>
            <a:ext cx="5526000" cy="27437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76335B-9B01-4885-BB19-5E6777DC70C4}"/>
              </a:ext>
            </a:extLst>
          </p:cNvPr>
          <p:cNvGrpSpPr/>
          <p:nvPr/>
        </p:nvGrpSpPr>
        <p:grpSpPr>
          <a:xfrm>
            <a:off x="442912" y="1144408"/>
            <a:ext cx="5526001" cy="311789"/>
            <a:chOff x="442915" y="1144408"/>
            <a:chExt cx="5578766" cy="311789"/>
          </a:xfrm>
        </p:grpSpPr>
        <p:sp>
          <p:nvSpPr>
            <p:cNvPr id="11" name="Rechteck 113">
              <a:extLst>
                <a:ext uri="{FF2B5EF4-FFF2-40B4-BE49-F238E27FC236}">
                  <a16:creationId xmlns:a16="http://schemas.microsoft.com/office/drawing/2014/main" id="{A0956399-BCA8-40F0-82EE-BD00024BE766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 price and distance from center</a:t>
              </a:r>
              <a:r>
                <a:rPr lang="en-US" sz="1400" b="1" baseline="300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2" name="Gerader Verbinder 461">
              <a:extLst>
                <a:ext uri="{FF2B5EF4-FFF2-40B4-BE49-F238E27FC236}">
                  <a16:creationId xmlns:a16="http://schemas.microsoft.com/office/drawing/2014/main" id="{467E6860-5EB0-4E16-9336-E810D9C9D75B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3">
            <a:extLst>
              <a:ext uri="{FF2B5EF4-FFF2-40B4-BE49-F238E27FC236}">
                <a16:creationId xmlns:a16="http://schemas.microsoft.com/office/drawing/2014/main" id="{468F8BDD-8846-45BC-9179-BCA3A817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80" y="1490199"/>
            <a:ext cx="5526708" cy="27437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D02E5-0F00-438B-9E24-22B65C5417E7}"/>
              </a:ext>
            </a:extLst>
          </p:cNvPr>
          <p:cNvGrpSpPr/>
          <p:nvPr/>
        </p:nvGrpSpPr>
        <p:grpSpPr>
          <a:xfrm>
            <a:off x="6222380" y="1144408"/>
            <a:ext cx="5526708" cy="311789"/>
            <a:chOff x="442915" y="1144408"/>
            <a:chExt cx="5578766" cy="311789"/>
          </a:xfrm>
        </p:grpSpPr>
        <p:sp>
          <p:nvSpPr>
            <p:cNvPr id="23" name="Rechteck 113">
              <a:extLst>
                <a:ext uri="{FF2B5EF4-FFF2-40B4-BE49-F238E27FC236}">
                  <a16:creationId xmlns:a16="http://schemas.microsoft.com/office/drawing/2014/main" id="{E4C08DEE-3D03-47FF-BE63-5A17AE28622B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of areas into tiers</a:t>
              </a:r>
            </a:p>
          </p:txBody>
        </p:sp>
        <p:cxnSp>
          <p:nvCxnSpPr>
            <p:cNvPr id="24" name="Gerader Verbinder 461">
              <a:extLst>
                <a:ext uri="{FF2B5EF4-FFF2-40B4-BE49-F238E27FC236}">
                  <a16:creationId xmlns:a16="http://schemas.microsoft.com/office/drawing/2014/main" id="{7E483D2F-5942-43C0-82B9-E9DFE1E9827A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04">
            <a:extLst>
              <a:ext uri="{FF2B5EF4-FFF2-40B4-BE49-F238E27FC236}">
                <a16:creationId xmlns:a16="http://schemas.microsoft.com/office/drawing/2014/main" id="{C92517DB-4A21-4379-A3EB-212853475CCA}"/>
              </a:ext>
            </a:extLst>
          </p:cNvPr>
          <p:cNvGrpSpPr/>
          <p:nvPr/>
        </p:nvGrpSpPr>
        <p:grpSpPr>
          <a:xfrm>
            <a:off x="464103" y="5596916"/>
            <a:ext cx="380448" cy="424472"/>
            <a:chOff x="348077" y="4170302"/>
            <a:chExt cx="211993" cy="318354"/>
          </a:xfrm>
          <a:solidFill>
            <a:schemeClr val="accent4"/>
          </a:solidFill>
        </p:grpSpPr>
        <p:sp>
          <p:nvSpPr>
            <p:cNvPr id="29" name="Eingekerbter Richtungspfeil 89">
              <a:extLst>
                <a:ext uri="{FF2B5EF4-FFF2-40B4-BE49-F238E27FC236}">
                  <a16:creationId xmlns:a16="http://schemas.microsoft.com/office/drawing/2014/main" id="{42D5922A-07A7-473F-A041-B35C4BB1EF6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flipV="1">
              <a:off x="449994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Eingekerbter Richtungspfeil 89">
              <a:extLst>
                <a:ext uri="{FF2B5EF4-FFF2-40B4-BE49-F238E27FC236}">
                  <a16:creationId xmlns:a16="http://schemas.microsoft.com/office/drawing/2014/main" id="{C7FC0A9F-4489-4B06-AA4B-61AEA4FB665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gray">
            <a:xfrm flipV="1">
              <a:off x="348077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Rectangle 23">
            <a:extLst>
              <a:ext uri="{FF2B5EF4-FFF2-40B4-BE49-F238E27FC236}">
                <a16:creationId xmlns:a16="http://schemas.microsoft.com/office/drawing/2014/main" id="{576D0D89-20F8-4DD6-89EC-35A28EDD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1" y="4363279"/>
            <a:ext cx="5526002" cy="100385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tIns="72000" rIns="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/>
                </a:solidFill>
              </a:rPr>
              <a:t>1010 with least </a:t>
            </a:r>
            <a:r>
              <a:rPr lang="en-US" sz="1400" dirty="0">
                <a:solidFill>
                  <a:schemeClr val="tx2"/>
                </a:solidFill>
              </a:rPr>
              <a:t>median distance to center, leading to </a:t>
            </a:r>
            <a:r>
              <a:rPr lang="en-US" sz="1400" b="1" dirty="0">
                <a:solidFill>
                  <a:schemeClr val="tx2"/>
                </a:solidFill>
              </a:rPr>
              <a:t>highest median prices</a:t>
            </a:r>
          </a:p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/>
                </a:solidFill>
              </a:rPr>
              <a:t>However, no clear relation, </a:t>
            </a:r>
            <a:r>
              <a:rPr lang="en-US" sz="1400" dirty="0">
                <a:solidFill>
                  <a:schemeClr val="tx2"/>
                </a:solidFill>
              </a:rPr>
              <a:t>as some of most expensive </a:t>
            </a:r>
            <a:r>
              <a:rPr lang="en-US" sz="1400" b="1" dirty="0">
                <a:solidFill>
                  <a:schemeClr val="tx2"/>
                </a:solidFill>
              </a:rPr>
              <a:t>areas are far from center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42EF0-7614-49D5-A88D-FC41509F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79" y="4363280"/>
            <a:ext cx="5526708" cy="100385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It appears that </a:t>
            </a:r>
            <a:r>
              <a:rPr lang="en-US" sz="1400" b="1" dirty="0">
                <a:solidFill>
                  <a:schemeClr val="tx2"/>
                </a:solidFill>
              </a:rPr>
              <a:t>districts can be separated into 5 tiers</a:t>
            </a:r>
            <a:r>
              <a:rPr lang="en-US" sz="1400" dirty="0">
                <a:solidFill>
                  <a:schemeClr val="tx2"/>
                </a:solidFill>
              </a:rPr>
              <a:t>, with 1010 entailing the highest median price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D3A41-8DA3-4150-A9D0-A4504147F9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666" r="10908"/>
          <a:stretch/>
        </p:blipFill>
        <p:spPr>
          <a:xfrm>
            <a:off x="1335011" y="1613207"/>
            <a:ext cx="3660735" cy="2584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8768A4-25E8-4D33-BB54-CBC8E7FC2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017" y="1597621"/>
            <a:ext cx="4827435" cy="25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7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6900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think-cell Slide" r:id="rId20" imgW="503" imgH="503" progId="TCLayout.ActiveDocument.1">
                  <p:embed/>
                </p:oleObj>
              </mc:Choice>
              <mc:Fallback>
                <p:oleObj name="think-cell Slide" r:id="rId20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4</a:t>
            </a:fld>
            <a:endParaRPr lang="en-US" dirty="0"/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0E6027EB-0F3F-49EA-97DB-9A56BFF6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490199"/>
            <a:ext cx="5490055" cy="3800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11C2CD-DB64-4DD8-9B02-38F492B45D7D}"/>
              </a:ext>
            </a:extLst>
          </p:cNvPr>
          <p:cNvGrpSpPr/>
          <p:nvPr/>
        </p:nvGrpSpPr>
        <p:grpSpPr>
          <a:xfrm>
            <a:off x="442912" y="1144408"/>
            <a:ext cx="5490054" cy="311789"/>
            <a:chOff x="442915" y="1144408"/>
            <a:chExt cx="5578766" cy="311789"/>
          </a:xfrm>
        </p:grpSpPr>
        <p:sp>
          <p:nvSpPr>
            <p:cNvPr id="56" name="Rechteck 113">
              <a:extLst>
                <a:ext uri="{FF2B5EF4-FFF2-40B4-BE49-F238E27FC236}">
                  <a16:creationId xmlns:a16="http://schemas.microsoft.com/office/drawing/2014/main" id="{96ABEF86-347D-4A64-8EAE-A673A799BA2D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Wrangling</a:t>
              </a:r>
            </a:p>
          </p:txBody>
        </p:sp>
        <p:cxnSp>
          <p:nvCxnSpPr>
            <p:cNvPr id="57" name="Gerader Verbinder 461">
              <a:extLst>
                <a:ext uri="{FF2B5EF4-FFF2-40B4-BE49-F238E27FC236}">
                  <a16:creationId xmlns:a16="http://schemas.microsoft.com/office/drawing/2014/main" id="{9FD94AD8-95A4-4DB4-9D12-A7B473C6E21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4DBEBE4B-46E0-494D-B4CA-08AF6ED55E27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529308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39% of listings (8,844) used</a:t>
            </a:r>
          </a:p>
        </p:txBody>
      </p:sp>
      <p:grpSp>
        <p:nvGrpSpPr>
          <p:cNvPr id="59" name="Group 204">
            <a:extLst>
              <a:ext uri="{FF2B5EF4-FFF2-40B4-BE49-F238E27FC236}">
                <a16:creationId xmlns:a16="http://schemas.microsoft.com/office/drawing/2014/main" id="{2EEE0A35-CC94-4D77-A17F-980A7917668D}"/>
              </a:ext>
            </a:extLst>
          </p:cNvPr>
          <p:cNvGrpSpPr/>
          <p:nvPr/>
        </p:nvGrpSpPr>
        <p:grpSpPr>
          <a:xfrm>
            <a:off x="464103" y="5596916"/>
            <a:ext cx="380448" cy="424472"/>
            <a:chOff x="348077" y="4170302"/>
            <a:chExt cx="211993" cy="318354"/>
          </a:xfrm>
          <a:solidFill>
            <a:schemeClr val="accent4"/>
          </a:solidFill>
        </p:grpSpPr>
        <p:sp>
          <p:nvSpPr>
            <p:cNvPr id="60" name="Eingekerbter Richtungspfeil 89">
              <a:extLst>
                <a:ext uri="{FF2B5EF4-FFF2-40B4-BE49-F238E27FC236}">
                  <a16:creationId xmlns:a16="http://schemas.microsoft.com/office/drawing/2014/main" id="{AFED38B3-7134-4009-953E-F9286D05588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 flipV="1">
              <a:off x="449994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Eingekerbter Richtungspfeil 89">
              <a:extLst>
                <a:ext uri="{FF2B5EF4-FFF2-40B4-BE49-F238E27FC236}">
                  <a16:creationId xmlns:a16="http://schemas.microsoft.com/office/drawing/2014/main" id="{DFDDABAA-50C2-4006-B19E-5CE82FFA560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 flipV="1">
              <a:off x="348077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23">
            <a:extLst>
              <a:ext uri="{FF2B5EF4-FFF2-40B4-BE49-F238E27FC236}">
                <a16:creationId xmlns:a16="http://schemas.microsoft.com/office/drawing/2014/main" id="{C2067984-0170-4E4C-AAD6-02DF93E4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088" y="1490199"/>
            <a:ext cx="5490000" cy="38002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FB83B7-630C-48D7-8415-15741331009C}"/>
              </a:ext>
            </a:extLst>
          </p:cNvPr>
          <p:cNvGrpSpPr/>
          <p:nvPr/>
        </p:nvGrpSpPr>
        <p:grpSpPr>
          <a:xfrm>
            <a:off x="6253976" y="1144408"/>
            <a:ext cx="5490000" cy="311789"/>
            <a:chOff x="442915" y="1144408"/>
            <a:chExt cx="5578766" cy="311789"/>
          </a:xfrm>
        </p:grpSpPr>
        <p:sp>
          <p:nvSpPr>
            <p:cNvPr id="64" name="Rechteck 113">
              <a:extLst>
                <a:ext uri="{FF2B5EF4-FFF2-40B4-BE49-F238E27FC236}">
                  <a16:creationId xmlns:a16="http://schemas.microsoft.com/office/drawing/2014/main" id="{74B49630-D6B3-4FF1-ABE9-4495798DDB1D}"/>
                </a:ext>
              </a:extLst>
            </p:cNvPr>
            <p:cNvSpPr>
              <a:spLocks/>
            </p:cNvSpPr>
            <p:nvPr/>
          </p:nvSpPr>
          <p:spPr>
            <a:xfrm>
              <a:off x="442915" y="1144408"/>
              <a:ext cx="5578766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Property Types</a:t>
              </a:r>
            </a:p>
          </p:txBody>
        </p:sp>
        <p:cxnSp>
          <p:nvCxnSpPr>
            <p:cNvPr id="65" name="Gerader Verbinder 461">
              <a:extLst>
                <a:ext uri="{FF2B5EF4-FFF2-40B4-BE49-F238E27FC236}">
                  <a16:creationId xmlns:a16="http://schemas.microsoft.com/office/drawing/2014/main" id="{8166AFC1-3C3D-44E9-BB89-993A305EEC66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23FB997F-FC2D-45F3-BB06-59C07BF89108}"/>
              </a:ext>
            </a:extLst>
          </p:cNvPr>
          <p:cNvSpPr txBox="1">
            <a:spLocks/>
          </p:cNvSpPr>
          <p:nvPr/>
        </p:nvSpPr>
        <p:spPr bwMode="gray">
          <a:xfrm>
            <a:off x="6253976" y="5596916"/>
            <a:ext cx="5495111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Condensed to four property types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BE72F3-B935-490B-B509-A2F59719ADC7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3573463" y="2184400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963531-106F-4DF8-9BA8-DB824AD5CE74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3446463" y="2892425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16761D-19C2-4928-92A3-BEA0B1FBCF4F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2660650" y="4308475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028A89-4392-4B4E-9B2E-D7FDF988DC46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3217863" y="3600450"/>
            <a:ext cx="0" cy="314325"/>
          </a:xfrm>
          <a:prstGeom prst="line">
            <a:avLst/>
          </a:prstGeom>
          <a:ln w="3175" cap="flat" cmpd="sng" algn="ctr">
            <a:solidFill>
              <a:srgbClr val="696964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2" name="Chart 201">
            <a:extLst>
              <a:ext uri="{FF2B5EF4-FFF2-40B4-BE49-F238E27FC236}">
                <a16:creationId xmlns:a16="http://schemas.microsoft.com/office/drawing/2014/main" id="{5E81551D-1BD8-405B-88DF-50BDA4DFDC70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60271486"/>
              </p:ext>
            </p:extLst>
          </p:nvPr>
        </p:nvGraphicFramePr>
        <p:xfrm>
          <a:off x="1552575" y="1550988"/>
          <a:ext cx="3008313" cy="370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C29F3CB2-42DD-472B-9940-BA1F77122C9E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03325" y="1892300"/>
            <a:ext cx="749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9132CD5-8D88-4878-8DBE-090F2FD2C571}" type="datetime'''Ra''''''''''''''''''''''''''''''w'''''''''' ''''da''''t''a'">
              <a:rPr lang="en-US" altLang="en-US" smtClean="0"/>
              <a:pPr/>
              <a:t>Raw data</a:t>
            </a:fld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E3F9FA6-F08B-4444-B020-B47F04BD710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458913" y="2600325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303F612-4A30-4173-87BF-F8FA17208CEC}" type="datetime'P''''''''r''''''''''''i''''''c''''''e''''''''''''''''''''s'''">
              <a:rPr lang="en-US" altLang="en-US" smtClean="0"/>
              <a:pPr/>
              <a:t>Prices</a:t>
            </a:fld>
            <a:endParaRPr lang="en-US" dirty="0"/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033BCA8A-435E-4494-A713-8C4F790305A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03250" y="3308350"/>
            <a:ext cx="13493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E8A02D7-0387-440B-BBA6-10769635A6B4}" type="datetime'''''''''N''''u''''mbe''r o''''f n''''''i''''''g''''''h''t''s'">
              <a:rPr lang="en-US" altLang="en-US" smtClean="0"/>
              <a:pPr/>
              <a:t>Number of nights</a:t>
            </a:fld>
            <a:endParaRPr lang="en-US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425436A0-7803-4312-8FA0-3B695C4118E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449388" y="4724400"/>
            <a:ext cx="5032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</a:rPr>
              <a:t>Result</a:t>
            </a:r>
            <a:endParaRPr lang="en-US" dirty="0"/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0EEA0F55-21D0-418B-9A75-A79446A318C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355975" y="2600325"/>
            <a:ext cx="307975" cy="192088"/>
          </a:xfrm>
          <a:prstGeom prst="rect">
            <a:avLst/>
          </a:prstGeom>
          <a:solidFill>
            <a:srgbClr val="DDD9E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A5C020-2CAF-44AB-AEFD-1C78D79E8A62}" type="datetime'''''''''''''''''''''8''%'''''''''''''''''''''''''''''''''''">
              <a:rPr lang="en-US" altLang="en-US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en-US" dirty="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3348D2E7-DAE1-4182-BA66-AEF92B3AC8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81113" y="4016375"/>
            <a:ext cx="6715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E3C714E-2921-44BB-9621-0999B0AF938F}" type="datetime'''''''''''R''''''''''''''ev''''''''''''''''''''''ie''''w''s'">
              <a:rPr lang="en-US" altLang="en-US" smtClean="0"/>
              <a:pPr/>
              <a:t>Reviews</a:t>
            </a:fld>
            <a:endParaRPr lang="en-US" dirty="0"/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EF194150-42E8-47B8-8415-5D69E5446514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128963" y="3308350"/>
            <a:ext cx="406400" cy="192088"/>
          </a:xfrm>
          <a:prstGeom prst="rect">
            <a:avLst/>
          </a:prstGeom>
          <a:solidFill>
            <a:srgbClr val="C3F0E8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41372" indent="-241372" algn="l" defTabSz="914537" rtl="0" eaLnBrk="1" latinLnBrk="0" hangingPunct="1">
              <a:lnSpc>
                <a:spcPct val="90000"/>
              </a:lnSpc>
              <a:spcBef>
                <a:spcPts val="2300"/>
              </a:spcBef>
              <a:buFontTx/>
              <a:buBlip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</a:buBlip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41372" indent="-241372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810" indent="-206437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714" indent="-22390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52743" indent="-181029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5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85DB95-829D-4989-A5E2-CF5C69A0993A}" type="datetime'''''''''''''''''''''''''''''''''1''5''''''''''''''''''''''%'">
              <a:rPr lang="en-US" altLang="en-US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endParaRPr lang="en-US" dirty="0"/>
          </a:p>
        </p:txBody>
      </p:sp>
      <p:grpSp>
        <p:nvGrpSpPr>
          <p:cNvPr id="185" name="Gruppieren 35">
            <a:extLst>
              <a:ext uri="{FF2B5EF4-FFF2-40B4-BE49-F238E27FC236}">
                <a16:creationId xmlns:a16="http://schemas.microsoft.com/office/drawing/2014/main" id="{D935D35D-B970-4419-870C-5C9A496615C9}"/>
              </a:ext>
            </a:extLst>
          </p:cNvPr>
          <p:cNvGrpSpPr/>
          <p:nvPr/>
        </p:nvGrpSpPr>
        <p:grpSpPr>
          <a:xfrm rot="16200000">
            <a:off x="4333743" y="1479029"/>
            <a:ext cx="1105971" cy="2329334"/>
            <a:chOff x="3982523" y="5525975"/>
            <a:chExt cx="3450715" cy="2329334"/>
          </a:xfrm>
        </p:grpSpPr>
        <p:sp>
          <p:nvSpPr>
            <p:cNvPr id="186" name="Rechteck 36">
              <a:extLst>
                <a:ext uri="{FF2B5EF4-FFF2-40B4-BE49-F238E27FC236}">
                  <a16:creationId xmlns:a16="http://schemas.microsoft.com/office/drawing/2014/main" id="{247613A8-7D2F-446F-BA23-38155692F014}"/>
                </a:ext>
              </a:extLst>
            </p:cNvPr>
            <p:cNvSpPr/>
            <p:nvPr/>
          </p:nvSpPr>
          <p:spPr>
            <a:xfrm rot="5400000">
              <a:off x="4689403" y="5111475"/>
              <a:ext cx="2036954" cy="34507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4572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Filtered the data based on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log price in order to remove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NA values and outliers </a:t>
              </a:r>
            </a:p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Outliers defined as prices outside the 90% interval, corresponding to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20 € and 90 €</a:t>
              </a:r>
            </a:p>
          </p:txBody>
        </p:sp>
        <p:cxnSp>
          <p:nvCxnSpPr>
            <p:cNvPr id="187" name="Gerader Verbinder 92">
              <a:extLst>
                <a:ext uri="{FF2B5EF4-FFF2-40B4-BE49-F238E27FC236}">
                  <a16:creationId xmlns:a16="http://schemas.microsoft.com/office/drawing/2014/main" id="{4C089E31-152C-4D72-8E2E-139E685E5EB2}"/>
                </a:ext>
              </a:extLst>
            </p:cNvPr>
            <p:cNvCxnSpPr/>
            <p:nvPr/>
          </p:nvCxnSpPr>
          <p:spPr bwMode="auto">
            <a:xfrm rot="5400000">
              <a:off x="5707882" y="4062152"/>
              <a:ext cx="0" cy="345071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Gerader Verbinder 93">
              <a:extLst>
                <a:ext uri="{FF2B5EF4-FFF2-40B4-BE49-F238E27FC236}">
                  <a16:creationId xmlns:a16="http://schemas.microsoft.com/office/drawing/2014/main" id="{18A669C5-B644-4EFB-8C47-AA4B12831379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5559426" y="5525975"/>
              <a:ext cx="0" cy="254929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rnd" cmpd="sng" algn="ctr">
              <a:solidFill>
                <a:schemeClr val="tx2"/>
              </a:solidFill>
              <a:prstDash val="solid"/>
              <a:round/>
              <a:headEnd type="none" w="sm" len="med"/>
              <a:tailEnd type="oval" w="med" len="med"/>
            </a:ln>
            <a:effectLst/>
          </p:spPr>
        </p:cxnSp>
      </p:grpSp>
      <p:grpSp>
        <p:nvGrpSpPr>
          <p:cNvPr id="88" name="Group 204">
            <a:extLst>
              <a:ext uri="{FF2B5EF4-FFF2-40B4-BE49-F238E27FC236}">
                <a16:creationId xmlns:a16="http://schemas.microsoft.com/office/drawing/2014/main" id="{A6B912A5-6DB9-49E6-A806-0FEF05630107}"/>
              </a:ext>
            </a:extLst>
          </p:cNvPr>
          <p:cNvGrpSpPr/>
          <p:nvPr/>
        </p:nvGrpSpPr>
        <p:grpSpPr>
          <a:xfrm>
            <a:off x="6253976" y="5596916"/>
            <a:ext cx="380448" cy="424472"/>
            <a:chOff x="348077" y="4170302"/>
            <a:chExt cx="211993" cy="318354"/>
          </a:xfrm>
          <a:solidFill>
            <a:schemeClr val="accent4"/>
          </a:solidFill>
        </p:grpSpPr>
        <p:sp>
          <p:nvSpPr>
            <p:cNvPr id="90" name="Eingekerbter Richtungspfeil 89">
              <a:extLst>
                <a:ext uri="{FF2B5EF4-FFF2-40B4-BE49-F238E27FC236}">
                  <a16:creationId xmlns:a16="http://schemas.microsoft.com/office/drawing/2014/main" id="{AAF7D016-BC39-455B-87FB-575D627292A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gray">
            <a:xfrm flipV="1">
              <a:off x="449994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Eingekerbter Richtungspfeil 89">
              <a:extLst>
                <a:ext uri="{FF2B5EF4-FFF2-40B4-BE49-F238E27FC236}">
                  <a16:creationId xmlns:a16="http://schemas.microsoft.com/office/drawing/2014/main" id="{5C6ACE58-FFBC-4015-B310-2B079587B11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gray">
            <a:xfrm flipV="1">
              <a:off x="348077" y="4170302"/>
              <a:ext cx="110076" cy="318354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49"/>
                </a:spcBef>
                <a:defRPr/>
              </a:pPr>
              <a:endParaRPr lang="en-US" sz="1200" dirty="0">
                <a:solidFill>
                  <a:srgbClr val="E6231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3FB8679-1309-4D49-B84F-1E2E74EEA7CD}"/>
              </a:ext>
            </a:extLst>
          </p:cNvPr>
          <p:cNvSpPr/>
          <p:nvPr/>
        </p:nvSpPr>
        <p:spPr>
          <a:xfrm>
            <a:off x="6358269" y="1747004"/>
            <a:ext cx="2004194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rental unit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A5510C-41C6-49D6-8A65-470EB7B60BD3}"/>
              </a:ext>
            </a:extLst>
          </p:cNvPr>
          <p:cNvSpPr/>
          <p:nvPr/>
        </p:nvSpPr>
        <p:spPr>
          <a:xfrm>
            <a:off x="6358269" y="1953544"/>
            <a:ext cx="2004194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rental unit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175417F-1B64-4253-AA74-AE5404093DE3}"/>
              </a:ext>
            </a:extLst>
          </p:cNvPr>
          <p:cNvSpPr/>
          <p:nvPr/>
        </p:nvSpPr>
        <p:spPr>
          <a:xfrm>
            <a:off x="6358269" y="2160085"/>
            <a:ext cx="2004194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condo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54F2D5-377E-42B8-BEAB-4427ECD64108}"/>
              </a:ext>
            </a:extLst>
          </p:cNvPr>
          <p:cNvSpPr/>
          <p:nvPr/>
        </p:nvSpPr>
        <p:spPr>
          <a:xfrm>
            <a:off x="6358269" y="2366625"/>
            <a:ext cx="2004194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serviced apartment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BB8C1FA-50B6-49D3-ADF6-AAAE1423F4BA}"/>
              </a:ext>
            </a:extLst>
          </p:cNvPr>
          <p:cNvSpPr/>
          <p:nvPr/>
        </p:nvSpPr>
        <p:spPr>
          <a:xfrm>
            <a:off x="6358269" y="2573166"/>
            <a:ext cx="2004194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loft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D76AF2-8705-452C-A9F3-8DBFD691F80C}"/>
              </a:ext>
            </a:extLst>
          </p:cNvPr>
          <p:cNvSpPr/>
          <p:nvPr/>
        </p:nvSpPr>
        <p:spPr>
          <a:xfrm>
            <a:off x="6358269" y="2779706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</a:t>
            </a:r>
            <a:r>
              <a:rPr lang="en-US" sz="1200" dirty="0" err="1">
                <a:solidFill>
                  <a:schemeClr val="tx1"/>
                </a:solidFill>
              </a:rPr>
              <a:t>resid</a:t>
            </a:r>
            <a:r>
              <a:rPr lang="en-US" sz="1200" dirty="0">
                <a:solidFill>
                  <a:schemeClr val="tx1"/>
                </a:solidFill>
              </a:rPr>
              <a:t>. home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B81C26-22E5-4F4F-9679-1515D9EE7EAF}"/>
              </a:ext>
            </a:extLst>
          </p:cNvPr>
          <p:cNvSpPr/>
          <p:nvPr/>
        </p:nvSpPr>
        <p:spPr>
          <a:xfrm>
            <a:off x="6358269" y="2986247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condo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88EB44B-D1A2-4AC3-AC87-7EF6FBD212C5}"/>
              </a:ext>
            </a:extLst>
          </p:cNvPr>
          <p:cNvSpPr/>
          <p:nvPr/>
        </p:nvSpPr>
        <p:spPr>
          <a:xfrm>
            <a:off x="6358269" y="3192787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Entire residential home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6D5CD38-A4EC-4467-80E6-1E33B7EE1C0E}"/>
              </a:ext>
            </a:extLst>
          </p:cNvPr>
          <p:cNvSpPr/>
          <p:nvPr/>
        </p:nvSpPr>
        <p:spPr>
          <a:xfrm>
            <a:off x="6358269" y="3399328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hotel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1F2B3B-8ECE-49AD-BDE5-C7E241C96E81}"/>
              </a:ext>
            </a:extLst>
          </p:cNvPr>
          <p:cNvSpPr/>
          <p:nvPr/>
        </p:nvSpPr>
        <p:spPr>
          <a:xfrm>
            <a:off x="6358269" y="3605869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boutique hotel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F6C15D3-392F-4684-9A76-C76659ADDAA7}"/>
              </a:ext>
            </a:extLst>
          </p:cNvPr>
          <p:cNvSpPr/>
          <p:nvPr/>
        </p:nvSpPr>
        <p:spPr>
          <a:xfrm>
            <a:off x="6358269" y="3812409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B&amp;B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E7973B6-D390-4E63-B494-6A998890EF5D}"/>
              </a:ext>
            </a:extLst>
          </p:cNvPr>
          <p:cNvSpPr/>
          <p:nvPr/>
        </p:nvSpPr>
        <p:spPr>
          <a:xfrm>
            <a:off x="6358269" y="4018950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Private room in hostel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AFE3FB-6D56-4886-B48A-F5D0F5FEC340}"/>
              </a:ext>
            </a:extLst>
          </p:cNvPr>
          <p:cNvSpPr/>
          <p:nvPr/>
        </p:nvSpPr>
        <p:spPr>
          <a:xfrm>
            <a:off x="6358269" y="4225490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Shared room in rental unit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C01CBE-01E7-4E45-AF36-A3E22E2E33CC}"/>
              </a:ext>
            </a:extLst>
          </p:cNvPr>
          <p:cNvSpPr/>
          <p:nvPr/>
        </p:nvSpPr>
        <p:spPr>
          <a:xfrm>
            <a:off x="6358269" y="4432031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serviced apartment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2BFC227-AEBE-411E-A2A8-8668BF5BA72B}"/>
              </a:ext>
            </a:extLst>
          </p:cNvPr>
          <p:cNvSpPr/>
          <p:nvPr/>
        </p:nvSpPr>
        <p:spPr>
          <a:xfrm>
            <a:off x="6358269" y="4638571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Room in aparthotel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649042-0EE8-460D-B367-0EE3B3A9A198}"/>
              </a:ext>
            </a:extLst>
          </p:cNvPr>
          <p:cNvSpPr/>
          <p:nvPr/>
        </p:nvSpPr>
        <p:spPr>
          <a:xfrm>
            <a:off x="6358269" y="4845112"/>
            <a:ext cx="2004194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BDB1A8-4F39-4953-9141-AB9F89FC443B}"/>
              </a:ext>
            </a:extLst>
          </p:cNvPr>
          <p:cNvSpPr/>
          <p:nvPr/>
        </p:nvSpPr>
        <p:spPr>
          <a:xfrm>
            <a:off x="6358269" y="5053370"/>
            <a:ext cx="2004194" cy="1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Total 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D38A73E-A568-4138-9530-9C13B1FEEBF9}"/>
              </a:ext>
            </a:extLst>
          </p:cNvPr>
          <p:cNvGrpSpPr/>
          <p:nvPr/>
        </p:nvGrpSpPr>
        <p:grpSpPr>
          <a:xfrm>
            <a:off x="6358268" y="1457682"/>
            <a:ext cx="2004195" cy="281012"/>
            <a:chOff x="442912" y="1175185"/>
            <a:chExt cx="6934864" cy="281012"/>
          </a:xfrm>
        </p:grpSpPr>
        <p:sp>
          <p:nvSpPr>
            <p:cNvPr id="149" name="Rechteck 113">
              <a:extLst>
                <a:ext uri="{FF2B5EF4-FFF2-40B4-BE49-F238E27FC236}">
                  <a16:creationId xmlns:a16="http://schemas.microsoft.com/office/drawing/2014/main" id="{8B9281ED-70DA-49A3-AE59-7794A3B4703C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6934861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Property types [T 15]</a:t>
              </a:r>
            </a:p>
          </p:txBody>
        </p:sp>
        <p:cxnSp>
          <p:nvCxnSpPr>
            <p:cNvPr id="150" name="Gerader Verbinder 461">
              <a:extLst>
                <a:ext uri="{FF2B5EF4-FFF2-40B4-BE49-F238E27FC236}">
                  <a16:creationId xmlns:a16="http://schemas.microsoft.com/office/drawing/2014/main" id="{A3EF9427-E206-4945-ACE1-CB3099C0CD1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" y="1448647"/>
              <a:ext cx="69348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DD7DEE9-DC02-4671-AB27-D7631B6EE249}"/>
              </a:ext>
            </a:extLst>
          </p:cNvPr>
          <p:cNvSpPr/>
          <p:nvPr/>
        </p:nvSpPr>
        <p:spPr>
          <a:xfrm>
            <a:off x="8437498" y="1747004"/>
            <a:ext cx="481752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65.8%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6A3047C-5B0E-400A-8D8A-1D69309D9F7E}"/>
              </a:ext>
            </a:extLst>
          </p:cNvPr>
          <p:cNvSpPr/>
          <p:nvPr/>
        </p:nvSpPr>
        <p:spPr>
          <a:xfrm>
            <a:off x="8437498" y="1953544"/>
            <a:ext cx="481752" cy="188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18.1%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F2DC6A1-CB24-411F-83B5-30BD314E8196}"/>
              </a:ext>
            </a:extLst>
          </p:cNvPr>
          <p:cNvSpPr/>
          <p:nvPr/>
        </p:nvSpPr>
        <p:spPr>
          <a:xfrm>
            <a:off x="8437498" y="2160085"/>
            <a:ext cx="481752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4.6%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1EE54A-C698-4B25-88DE-7467B7B565A9}"/>
              </a:ext>
            </a:extLst>
          </p:cNvPr>
          <p:cNvSpPr/>
          <p:nvPr/>
        </p:nvSpPr>
        <p:spPr>
          <a:xfrm>
            <a:off x="8437498" y="2366625"/>
            <a:ext cx="481752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2.8%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C2E223B-2B81-4F01-A68A-E905363BDE93}"/>
              </a:ext>
            </a:extLst>
          </p:cNvPr>
          <p:cNvSpPr/>
          <p:nvPr/>
        </p:nvSpPr>
        <p:spPr>
          <a:xfrm>
            <a:off x="8437498" y="2573166"/>
            <a:ext cx="481752" cy="188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1.5%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25B1F8-4CE5-463D-A56E-7FBC361B72C1}"/>
              </a:ext>
            </a:extLst>
          </p:cNvPr>
          <p:cNvSpPr/>
          <p:nvPr/>
        </p:nvSpPr>
        <p:spPr>
          <a:xfrm>
            <a:off x="8437498" y="2779706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1.0%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0F0415-F715-403B-B8ED-1FABC48DC029}"/>
              </a:ext>
            </a:extLst>
          </p:cNvPr>
          <p:cNvSpPr/>
          <p:nvPr/>
        </p:nvSpPr>
        <p:spPr>
          <a:xfrm>
            <a:off x="8437498" y="2986247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0.9%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E286C8E-21DF-47F4-97EB-5BE7F7BB1AF3}"/>
              </a:ext>
            </a:extLst>
          </p:cNvPr>
          <p:cNvSpPr/>
          <p:nvPr/>
        </p:nvSpPr>
        <p:spPr>
          <a:xfrm>
            <a:off x="8437498" y="3192787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0.8%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BE5B789-6160-4913-A58A-EF2A038FD953}"/>
              </a:ext>
            </a:extLst>
          </p:cNvPr>
          <p:cNvSpPr/>
          <p:nvPr/>
        </p:nvSpPr>
        <p:spPr>
          <a:xfrm>
            <a:off x="8437498" y="3399328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0.6%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4C242E-1864-4DD1-B2F7-2B3605F54625}"/>
              </a:ext>
            </a:extLst>
          </p:cNvPr>
          <p:cNvSpPr/>
          <p:nvPr/>
        </p:nvSpPr>
        <p:spPr>
          <a:xfrm>
            <a:off x="8437498" y="3605869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0.5%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4E3267-A0BD-4DD5-A7AE-A935CE2269B0}"/>
              </a:ext>
            </a:extLst>
          </p:cNvPr>
          <p:cNvSpPr/>
          <p:nvPr/>
        </p:nvSpPr>
        <p:spPr>
          <a:xfrm>
            <a:off x="8437498" y="3812409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0.5%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7A5E52-8A4B-4CFA-8A75-840CEEF52704}"/>
              </a:ext>
            </a:extLst>
          </p:cNvPr>
          <p:cNvSpPr/>
          <p:nvPr/>
        </p:nvSpPr>
        <p:spPr>
          <a:xfrm>
            <a:off x="8437498" y="4018950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0.4%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91D9C84-3B85-4B0E-910A-9F096F7F60B2}"/>
              </a:ext>
            </a:extLst>
          </p:cNvPr>
          <p:cNvSpPr/>
          <p:nvPr/>
        </p:nvSpPr>
        <p:spPr>
          <a:xfrm>
            <a:off x="8437498" y="4225490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0.4%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A24C026-B415-4125-AABE-229FAD0F8598}"/>
              </a:ext>
            </a:extLst>
          </p:cNvPr>
          <p:cNvSpPr/>
          <p:nvPr/>
        </p:nvSpPr>
        <p:spPr>
          <a:xfrm>
            <a:off x="8437498" y="4432031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0.3%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6B28FD-DFE6-479B-AEA8-000D7A13ED99}"/>
              </a:ext>
            </a:extLst>
          </p:cNvPr>
          <p:cNvSpPr/>
          <p:nvPr/>
        </p:nvSpPr>
        <p:spPr>
          <a:xfrm>
            <a:off x="8437498" y="4638571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0.2%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7137A8-BC9D-466D-A5F6-FCE93B12B6A7}"/>
              </a:ext>
            </a:extLst>
          </p:cNvPr>
          <p:cNvSpPr/>
          <p:nvPr/>
        </p:nvSpPr>
        <p:spPr>
          <a:xfrm>
            <a:off x="8437498" y="4845112"/>
            <a:ext cx="481752" cy="18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1.8%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2C2E22F-B61D-4A53-873A-1BC871994687}"/>
              </a:ext>
            </a:extLst>
          </p:cNvPr>
          <p:cNvSpPr/>
          <p:nvPr/>
        </p:nvSpPr>
        <p:spPr>
          <a:xfrm>
            <a:off x="8437497" y="5053370"/>
            <a:ext cx="481753" cy="1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100%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BD033F7-D856-47DC-BE13-27EF5EFF7F15}"/>
              </a:ext>
            </a:extLst>
          </p:cNvPr>
          <p:cNvGrpSpPr/>
          <p:nvPr/>
        </p:nvGrpSpPr>
        <p:grpSpPr>
          <a:xfrm>
            <a:off x="8437498" y="1457682"/>
            <a:ext cx="481752" cy="281012"/>
            <a:chOff x="442915" y="1175185"/>
            <a:chExt cx="5578766" cy="281012"/>
          </a:xfrm>
        </p:grpSpPr>
        <p:sp>
          <p:nvSpPr>
            <p:cNvPr id="170" name="Rechteck 113">
              <a:extLst>
                <a:ext uri="{FF2B5EF4-FFF2-40B4-BE49-F238E27FC236}">
                  <a16:creationId xmlns:a16="http://schemas.microsoft.com/office/drawing/2014/main" id="{624D89B5-8DFE-44A5-98F1-15EB7F449C01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5578766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</a:p>
          </p:txBody>
        </p:sp>
        <p:cxnSp>
          <p:nvCxnSpPr>
            <p:cNvPr id="171" name="Gerader Verbinder 461">
              <a:extLst>
                <a:ext uri="{FF2B5EF4-FFF2-40B4-BE49-F238E27FC236}">
                  <a16:creationId xmlns:a16="http://schemas.microsoft.com/office/drawing/2014/main" id="{83DD6838-4C70-47B4-B08F-E7F1215D4A7F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653A784-05FA-4CEF-AC35-C6CC343261F4}"/>
              </a:ext>
            </a:extLst>
          </p:cNvPr>
          <p:cNvSpPr/>
          <p:nvPr/>
        </p:nvSpPr>
        <p:spPr>
          <a:xfrm>
            <a:off x="9384637" y="2513706"/>
            <a:ext cx="1617659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Entire rental unit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ABDD046-6382-42BF-ACD3-E48461758053}"/>
              </a:ext>
            </a:extLst>
          </p:cNvPr>
          <p:cNvSpPr/>
          <p:nvPr/>
        </p:nvSpPr>
        <p:spPr>
          <a:xfrm>
            <a:off x="9384637" y="3057534"/>
            <a:ext cx="1617659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Private room in rental unit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A6D91DE-D2D2-4BD8-8230-9108CCB92110}"/>
              </a:ext>
            </a:extLst>
          </p:cNvPr>
          <p:cNvSpPr/>
          <p:nvPr/>
        </p:nvSpPr>
        <p:spPr>
          <a:xfrm>
            <a:off x="9384637" y="3601362"/>
            <a:ext cx="1617659" cy="401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Entire Apartment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B7A4DF7-3959-409D-A71E-0289094BC034}"/>
              </a:ext>
            </a:extLst>
          </p:cNvPr>
          <p:cNvSpPr/>
          <p:nvPr/>
        </p:nvSpPr>
        <p:spPr>
          <a:xfrm>
            <a:off x="9384637" y="4145191"/>
            <a:ext cx="1617659" cy="4017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631144F-FF51-437A-8C36-2A64376ACABC}"/>
              </a:ext>
            </a:extLst>
          </p:cNvPr>
          <p:cNvSpPr/>
          <p:nvPr/>
        </p:nvSpPr>
        <p:spPr>
          <a:xfrm>
            <a:off x="11121705" y="2513706"/>
            <a:ext cx="481752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65.8%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4AB9F8C-842C-4065-BAB3-6794F5CC1D76}"/>
              </a:ext>
            </a:extLst>
          </p:cNvPr>
          <p:cNvSpPr/>
          <p:nvPr/>
        </p:nvSpPr>
        <p:spPr>
          <a:xfrm>
            <a:off x="11121705" y="3057534"/>
            <a:ext cx="481752" cy="4017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18.1%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95D48C7-9A4D-4531-9375-A90B375B0CA6}"/>
              </a:ext>
            </a:extLst>
          </p:cNvPr>
          <p:cNvSpPr/>
          <p:nvPr/>
        </p:nvSpPr>
        <p:spPr>
          <a:xfrm>
            <a:off x="11121705" y="3601362"/>
            <a:ext cx="481752" cy="401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8.8%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B0DF1A6-358C-4FD0-8DD6-C7521CD1CDBC}"/>
              </a:ext>
            </a:extLst>
          </p:cNvPr>
          <p:cNvSpPr/>
          <p:nvPr/>
        </p:nvSpPr>
        <p:spPr>
          <a:xfrm>
            <a:off x="11121705" y="4145191"/>
            <a:ext cx="481752" cy="4017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7.4%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CE6ECC5-FC04-4AC4-BBC3-E04725FAE0AA}"/>
              </a:ext>
            </a:extLst>
          </p:cNvPr>
          <p:cNvGrpSpPr/>
          <p:nvPr/>
        </p:nvGrpSpPr>
        <p:grpSpPr>
          <a:xfrm>
            <a:off x="9384636" y="2106611"/>
            <a:ext cx="1617659" cy="281012"/>
            <a:chOff x="442912" y="1175185"/>
            <a:chExt cx="6934864" cy="281012"/>
          </a:xfrm>
        </p:grpSpPr>
        <p:sp>
          <p:nvSpPr>
            <p:cNvPr id="183" name="Rechteck 113">
              <a:extLst>
                <a:ext uri="{FF2B5EF4-FFF2-40B4-BE49-F238E27FC236}">
                  <a16:creationId xmlns:a16="http://schemas.microsoft.com/office/drawing/2014/main" id="{2B48626F-EB2C-460D-96F5-B20817C53ADA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6934861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Property types used</a:t>
              </a:r>
            </a:p>
          </p:txBody>
        </p:sp>
        <p:cxnSp>
          <p:nvCxnSpPr>
            <p:cNvPr id="189" name="Gerader Verbinder 461">
              <a:extLst>
                <a:ext uri="{FF2B5EF4-FFF2-40B4-BE49-F238E27FC236}">
                  <a16:creationId xmlns:a16="http://schemas.microsoft.com/office/drawing/2014/main" id="{649B2FBA-9D61-4A83-AEC8-1FFF5214E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" y="1448647"/>
              <a:ext cx="69348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504105D-1BE6-436E-B89C-5917273AC17E}"/>
              </a:ext>
            </a:extLst>
          </p:cNvPr>
          <p:cNvGrpSpPr/>
          <p:nvPr/>
        </p:nvGrpSpPr>
        <p:grpSpPr>
          <a:xfrm>
            <a:off x="11121704" y="2106611"/>
            <a:ext cx="481752" cy="281012"/>
            <a:chOff x="442915" y="1175185"/>
            <a:chExt cx="5578766" cy="281012"/>
          </a:xfrm>
        </p:grpSpPr>
        <p:sp>
          <p:nvSpPr>
            <p:cNvPr id="191" name="Rechteck 113">
              <a:extLst>
                <a:ext uri="{FF2B5EF4-FFF2-40B4-BE49-F238E27FC236}">
                  <a16:creationId xmlns:a16="http://schemas.microsoft.com/office/drawing/2014/main" id="{AF5ABE6B-CF29-4ABB-89CA-E906BAC24ADB}"/>
                </a:ext>
              </a:extLst>
            </p:cNvPr>
            <p:cNvSpPr>
              <a:spLocks/>
            </p:cNvSpPr>
            <p:nvPr/>
          </p:nvSpPr>
          <p:spPr>
            <a:xfrm>
              <a:off x="442915" y="1175185"/>
              <a:ext cx="5578766" cy="281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7707" rIns="0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</a:p>
          </p:txBody>
        </p:sp>
        <p:cxnSp>
          <p:nvCxnSpPr>
            <p:cNvPr id="192" name="Gerader Verbinder 461">
              <a:extLst>
                <a:ext uri="{FF2B5EF4-FFF2-40B4-BE49-F238E27FC236}">
                  <a16:creationId xmlns:a16="http://schemas.microsoft.com/office/drawing/2014/main" id="{31476DA6-E5F8-4395-BBFB-8CD9FEBF0BE5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" y="1448647"/>
              <a:ext cx="55787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r Verbinder 92">
            <a:extLst>
              <a:ext uri="{FF2B5EF4-FFF2-40B4-BE49-F238E27FC236}">
                <a16:creationId xmlns:a16="http://schemas.microsoft.com/office/drawing/2014/main" id="{73B7E0A8-DF93-4A44-B7AB-518AC1EBE6F0}"/>
              </a:ext>
            </a:extLst>
          </p:cNvPr>
          <p:cNvCxnSpPr/>
          <p:nvPr/>
        </p:nvCxnSpPr>
        <p:spPr bwMode="auto">
          <a:xfrm>
            <a:off x="8951532" y="2160085"/>
            <a:ext cx="0" cy="601622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E5F3DA-4854-4521-9893-B4CC6189E8FE}"/>
              </a:ext>
            </a:extLst>
          </p:cNvPr>
          <p:cNvCxnSpPr>
            <a:cxnSpLocks/>
            <a:stCxn id="40" idx="3"/>
            <a:endCxn id="176" idx="1"/>
          </p:cNvCxnSpPr>
          <p:nvPr/>
        </p:nvCxnSpPr>
        <p:spPr>
          <a:xfrm>
            <a:off x="8951975" y="2460879"/>
            <a:ext cx="432662" cy="1341374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accent1"/>
            </a:solidFill>
            <a:prstDash val="solid"/>
            <a:round/>
            <a:headEnd type="none" w="sm" len="med"/>
            <a:tailEnd type="oval" w="med" len="me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7E977C5-274D-4D25-995E-3AFD3A4DCF6D}"/>
              </a:ext>
            </a:extLst>
          </p:cNvPr>
          <p:cNvSpPr/>
          <p:nvPr/>
        </p:nvSpPr>
        <p:spPr>
          <a:xfrm>
            <a:off x="8906256" y="2370582"/>
            <a:ext cx="45719" cy="180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Gerader Verbinder 92">
            <a:extLst>
              <a:ext uri="{FF2B5EF4-FFF2-40B4-BE49-F238E27FC236}">
                <a16:creationId xmlns:a16="http://schemas.microsoft.com/office/drawing/2014/main" id="{AF9154FB-A81A-4C8F-8ACB-9C02A5E28CD0}"/>
              </a:ext>
            </a:extLst>
          </p:cNvPr>
          <p:cNvCxnSpPr/>
          <p:nvPr/>
        </p:nvCxnSpPr>
        <p:spPr bwMode="auto">
          <a:xfrm>
            <a:off x="8951532" y="2779706"/>
            <a:ext cx="0" cy="2253947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D501572-326B-4EC5-834C-71321F539B43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8948240" y="3896360"/>
            <a:ext cx="436397" cy="449722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med"/>
            <a:tailEnd type="oval" w="med" len="med"/>
          </a:ln>
          <a:effectLst/>
        </p:spPr>
      </p:cxnSp>
      <p:grpSp>
        <p:nvGrpSpPr>
          <p:cNvPr id="125" name="Gruppieren 35">
            <a:extLst>
              <a:ext uri="{FF2B5EF4-FFF2-40B4-BE49-F238E27FC236}">
                <a16:creationId xmlns:a16="http://schemas.microsoft.com/office/drawing/2014/main" id="{77F31171-937C-4AC5-AA46-C50D51975AD9}"/>
              </a:ext>
            </a:extLst>
          </p:cNvPr>
          <p:cNvGrpSpPr/>
          <p:nvPr/>
        </p:nvGrpSpPr>
        <p:grpSpPr>
          <a:xfrm rot="16200000">
            <a:off x="4550358" y="2327545"/>
            <a:ext cx="535257" cy="2466824"/>
            <a:chOff x="3982527" y="5388485"/>
            <a:chExt cx="1670043" cy="2466824"/>
          </a:xfrm>
        </p:grpSpPr>
        <p:sp>
          <p:nvSpPr>
            <p:cNvPr id="126" name="Rechteck 36">
              <a:extLst>
                <a:ext uri="{FF2B5EF4-FFF2-40B4-BE49-F238E27FC236}">
                  <a16:creationId xmlns:a16="http://schemas.microsoft.com/office/drawing/2014/main" id="{47D3C807-EBC3-4AD8-AA63-C311540C1ED9}"/>
                </a:ext>
              </a:extLst>
            </p:cNvPr>
            <p:cNvSpPr/>
            <p:nvPr/>
          </p:nvSpPr>
          <p:spPr>
            <a:xfrm rot="5400000">
              <a:off x="3799072" y="6001810"/>
              <a:ext cx="2036954" cy="16700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4572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Filtered the data set so that it only includes observations </a:t>
              </a:r>
              <a:b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with minimum nights &lt;= 4</a:t>
              </a:r>
            </a:p>
          </p:txBody>
        </p:sp>
        <p:cxnSp>
          <p:nvCxnSpPr>
            <p:cNvPr id="144" name="Gerader Verbinder 92">
              <a:extLst>
                <a:ext uri="{FF2B5EF4-FFF2-40B4-BE49-F238E27FC236}">
                  <a16:creationId xmlns:a16="http://schemas.microsoft.com/office/drawing/2014/main" id="{2D33F930-12C2-471F-A048-396CD0431CF3}"/>
                </a:ext>
              </a:extLst>
            </p:cNvPr>
            <p:cNvCxnSpPr/>
            <p:nvPr/>
          </p:nvCxnSpPr>
          <p:spPr bwMode="auto">
            <a:xfrm rot="5400000">
              <a:off x="4817550" y="4952489"/>
              <a:ext cx="0" cy="1670041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Gerader Verbinder 93">
              <a:extLst>
                <a:ext uri="{FF2B5EF4-FFF2-40B4-BE49-F238E27FC236}">
                  <a16:creationId xmlns:a16="http://schemas.microsoft.com/office/drawing/2014/main" id="{D8EFD83C-375C-49B3-9B6E-6573C7A493A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154456" y="5584696"/>
              <a:ext cx="392421" cy="0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rnd" cmpd="sng" algn="ctr">
              <a:solidFill>
                <a:schemeClr val="tx2"/>
              </a:solidFill>
              <a:prstDash val="solid"/>
              <a:round/>
              <a:headEnd type="none" w="sm" len="med"/>
              <a:tailEnd type="oval" w="med" len="med"/>
            </a:ln>
            <a:effectLst/>
          </p:spPr>
        </p:cxnSp>
      </p:grpSp>
      <p:grpSp>
        <p:nvGrpSpPr>
          <p:cNvPr id="203" name="Gruppieren 35">
            <a:extLst>
              <a:ext uri="{FF2B5EF4-FFF2-40B4-BE49-F238E27FC236}">
                <a16:creationId xmlns:a16="http://schemas.microsoft.com/office/drawing/2014/main" id="{722C8EF7-0739-485A-A57C-6C4F106182CB}"/>
              </a:ext>
            </a:extLst>
          </p:cNvPr>
          <p:cNvGrpSpPr/>
          <p:nvPr/>
        </p:nvGrpSpPr>
        <p:grpSpPr>
          <a:xfrm rot="16200000">
            <a:off x="4401134" y="2810223"/>
            <a:ext cx="535257" cy="2765273"/>
            <a:chOff x="3982527" y="5090036"/>
            <a:chExt cx="1670043" cy="2765273"/>
          </a:xfrm>
        </p:grpSpPr>
        <p:sp>
          <p:nvSpPr>
            <p:cNvPr id="204" name="Rechteck 36">
              <a:extLst>
                <a:ext uri="{FF2B5EF4-FFF2-40B4-BE49-F238E27FC236}">
                  <a16:creationId xmlns:a16="http://schemas.microsoft.com/office/drawing/2014/main" id="{2BEE817D-1B37-4393-8237-CFD659A245F3}"/>
                </a:ext>
              </a:extLst>
            </p:cNvPr>
            <p:cNvSpPr/>
            <p:nvPr/>
          </p:nvSpPr>
          <p:spPr>
            <a:xfrm rot="5400000">
              <a:off x="3799072" y="6001810"/>
              <a:ext cx="2036954" cy="16700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4572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27000" lvl="1" indent="-12700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Filter out listings with &lt; ten reviews</a:t>
              </a:r>
            </a:p>
          </p:txBody>
        </p:sp>
        <p:cxnSp>
          <p:nvCxnSpPr>
            <p:cNvPr id="205" name="Gerader Verbinder 92">
              <a:extLst>
                <a:ext uri="{FF2B5EF4-FFF2-40B4-BE49-F238E27FC236}">
                  <a16:creationId xmlns:a16="http://schemas.microsoft.com/office/drawing/2014/main" id="{2296DD1E-9EEA-49D9-B193-23722E5B3829}"/>
                </a:ext>
              </a:extLst>
            </p:cNvPr>
            <p:cNvCxnSpPr/>
            <p:nvPr/>
          </p:nvCxnSpPr>
          <p:spPr bwMode="auto">
            <a:xfrm rot="5400000">
              <a:off x="4817550" y="4952489"/>
              <a:ext cx="0" cy="1670041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Gerader Verbinder 93">
              <a:extLst>
                <a:ext uri="{FF2B5EF4-FFF2-40B4-BE49-F238E27FC236}">
                  <a16:creationId xmlns:a16="http://schemas.microsoft.com/office/drawing/2014/main" id="{5144D7EB-4BD1-4EC4-8B22-A55CA6878E4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703700" y="5435472"/>
              <a:ext cx="690872" cy="0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rnd" cmpd="sng" algn="ctr">
              <a:solidFill>
                <a:schemeClr val="tx2"/>
              </a:solidFill>
              <a:prstDash val="solid"/>
              <a:round/>
              <a:headEnd type="none" w="sm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856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020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Correlation Anal</a:t>
            </a:r>
            <a:r>
              <a:rPr lang="de-DE" dirty="0"/>
              <a:t>ysis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5</a:t>
            </a:fld>
            <a:endParaRPr lang="en-US"/>
          </a:p>
        </p:txBody>
      </p:sp>
      <p:sp>
        <p:nvSpPr>
          <p:cNvPr id="15" name="Textfeld 150">
            <a:extLst>
              <a:ext uri="{FF2B5EF4-FFF2-40B4-BE49-F238E27FC236}">
                <a16:creationId xmlns:a16="http://schemas.microsoft.com/office/drawing/2014/main" id="{73FF3947-5165-4138-8253-FBD345456EA0}"/>
              </a:ext>
            </a:extLst>
          </p:cNvPr>
          <p:cNvSpPr txBox="1"/>
          <p:nvPr/>
        </p:nvSpPr>
        <p:spPr>
          <a:xfrm>
            <a:off x="6586655" y="1478194"/>
            <a:ext cx="5162434" cy="1368000"/>
          </a:xfrm>
          <a:prstGeom prst="rect">
            <a:avLst/>
          </a:prstGeom>
          <a:solidFill>
            <a:schemeClr val="bg1"/>
          </a:solidFill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lIns="72000" tIns="72000" rIns="72000" bIns="72000" rtlCol="0" anchor="ctr">
            <a:noAutofit/>
          </a:bodyPr>
          <a:lstStyle>
            <a:defPPr>
              <a:defRPr lang="en-US"/>
            </a:defPPr>
            <a:lvl2pPr marL="241373" lvl="1" indent="-241373" defTabSz="914536" fontAlgn="ctr">
              <a:spcBef>
                <a:spcPts val="667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400">
                <a:latin typeface="+mj-lt"/>
              </a:defRPr>
            </a:lvl2pPr>
          </a:lstStyle>
          <a:p>
            <a:pPr lvl="1"/>
            <a:r>
              <a:rPr lang="en-US" dirty="0"/>
              <a:t>Many variables </a:t>
            </a:r>
            <a:r>
              <a:rPr lang="en-US" b="1" dirty="0"/>
              <a:t>with high correlation with each other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beds and accommodates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consider multicollinearity in regression</a:t>
            </a:r>
          </a:p>
        </p:txBody>
      </p:sp>
      <p:grpSp>
        <p:nvGrpSpPr>
          <p:cNvPr id="16" name="Gruppieren 143">
            <a:extLst>
              <a:ext uri="{FF2B5EF4-FFF2-40B4-BE49-F238E27FC236}">
                <a16:creationId xmlns:a16="http://schemas.microsoft.com/office/drawing/2014/main" id="{C8895571-F698-462E-B3D5-54380F389349}"/>
              </a:ext>
            </a:extLst>
          </p:cNvPr>
          <p:cNvGrpSpPr/>
          <p:nvPr/>
        </p:nvGrpSpPr>
        <p:grpSpPr>
          <a:xfrm>
            <a:off x="442912" y="1125538"/>
            <a:ext cx="5576400" cy="311789"/>
            <a:chOff x="6229845" y="1125538"/>
            <a:chExt cx="5539200" cy="311789"/>
          </a:xfrm>
        </p:grpSpPr>
        <p:cxnSp>
          <p:nvCxnSpPr>
            <p:cNvPr id="17" name="Gerader Verbinder 461">
              <a:extLst>
                <a:ext uri="{FF2B5EF4-FFF2-40B4-BE49-F238E27FC236}">
                  <a16:creationId xmlns:a16="http://schemas.microsoft.com/office/drawing/2014/main" id="{C4CCAC3A-8463-4B9D-8866-74AE771D8FF2}"/>
                </a:ext>
              </a:extLst>
            </p:cNvPr>
            <p:cNvCxnSpPr/>
            <p:nvPr/>
          </p:nvCxnSpPr>
          <p:spPr>
            <a:xfrm>
              <a:off x="6232405" y="1437326"/>
              <a:ext cx="553664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13">
              <a:extLst>
                <a:ext uri="{FF2B5EF4-FFF2-40B4-BE49-F238E27FC236}">
                  <a16:creationId xmlns:a16="http://schemas.microsoft.com/office/drawing/2014/main" id="{B8F50FC1-EA09-43B8-83C9-CF5186661E1F}"/>
                </a:ext>
              </a:extLst>
            </p:cNvPr>
            <p:cNvSpPr/>
            <p:nvPr/>
          </p:nvSpPr>
          <p:spPr>
            <a:xfrm>
              <a:off x="6229845" y="1125538"/>
              <a:ext cx="5539200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Correlation of variables</a:t>
              </a:r>
            </a:p>
          </p:txBody>
        </p:sp>
      </p:grpSp>
      <p:grpSp>
        <p:nvGrpSpPr>
          <p:cNvPr id="42" name="Gruppieren 143">
            <a:extLst>
              <a:ext uri="{FF2B5EF4-FFF2-40B4-BE49-F238E27FC236}">
                <a16:creationId xmlns:a16="http://schemas.microsoft.com/office/drawing/2014/main" id="{098275C2-633D-4B85-B8B6-A33B4A219C92}"/>
              </a:ext>
            </a:extLst>
          </p:cNvPr>
          <p:cNvGrpSpPr/>
          <p:nvPr/>
        </p:nvGrpSpPr>
        <p:grpSpPr>
          <a:xfrm>
            <a:off x="6171844" y="1125538"/>
            <a:ext cx="5577244" cy="311789"/>
            <a:chOff x="6229845" y="1125538"/>
            <a:chExt cx="5539200" cy="311789"/>
          </a:xfrm>
        </p:grpSpPr>
        <p:cxnSp>
          <p:nvCxnSpPr>
            <p:cNvPr id="43" name="Gerader Verbinder 461">
              <a:extLst>
                <a:ext uri="{FF2B5EF4-FFF2-40B4-BE49-F238E27FC236}">
                  <a16:creationId xmlns:a16="http://schemas.microsoft.com/office/drawing/2014/main" id="{C0914A32-624D-40C4-AE28-E62E2F590F4A}"/>
                </a:ext>
              </a:extLst>
            </p:cNvPr>
            <p:cNvCxnSpPr/>
            <p:nvPr/>
          </p:nvCxnSpPr>
          <p:spPr>
            <a:xfrm>
              <a:off x="6232405" y="1437326"/>
              <a:ext cx="553664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113">
              <a:extLst>
                <a:ext uri="{FF2B5EF4-FFF2-40B4-BE49-F238E27FC236}">
                  <a16:creationId xmlns:a16="http://schemas.microsoft.com/office/drawing/2014/main" id="{B365E7AF-452F-4693-B5B9-BEE23DEBE2D0}"/>
                </a:ext>
              </a:extLst>
            </p:cNvPr>
            <p:cNvSpPr/>
            <p:nvPr/>
          </p:nvSpPr>
          <p:spPr>
            <a:xfrm>
              <a:off x="6229845" y="1125538"/>
              <a:ext cx="5539200" cy="3117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5381" tIns="47707" rIns="95381" bIns="47707" rtlCol="0" anchor="b" anchorCtr="0">
              <a:spAutoFit/>
            </a:bodyPr>
            <a:lstStyle/>
            <a:p>
              <a:pPr algn="ctr" defTabSz="476895">
                <a:defRPr/>
              </a:pPr>
              <a:r>
                <a:rPr lang="en-US" sz="1400" b="1" dirty="0">
                  <a:solidFill>
                    <a:schemeClr val="accent4"/>
                  </a:solidFill>
                  <a:latin typeface="+mj-lt"/>
                  <a:cs typeface="Arial" panose="020B0604020202020204" pitchFamily="34" charset="0"/>
                </a:rPr>
                <a:t>Observations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45D034-583E-41E6-BBB7-9BFE36E291B2}"/>
              </a:ext>
            </a:extLst>
          </p:cNvPr>
          <p:cNvGrpSpPr/>
          <p:nvPr/>
        </p:nvGrpSpPr>
        <p:grpSpPr>
          <a:xfrm>
            <a:off x="442912" y="1478194"/>
            <a:ext cx="5568176" cy="4543193"/>
            <a:chOff x="1182029" y="1494263"/>
            <a:chExt cx="5568176" cy="45271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41C2B8-BE4D-4DB5-98FD-A2E42A004055}"/>
                </a:ext>
              </a:extLst>
            </p:cNvPr>
            <p:cNvSpPr/>
            <p:nvPr/>
          </p:nvSpPr>
          <p:spPr>
            <a:xfrm>
              <a:off x="1182029" y="1494263"/>
              <a:ext cx="5568176" cy="4527124"/>
            </a:xfrm>
            <a:prstGeom prst="rect">
              <a:avLst/>
            </a:prstGeom>
            <a:solidFill>
              <a:srgbClr val="EFEAE6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>
                  <a:solidFill>
                    <a:schemeClr val="tx1"/>
                  </a:solidFill>
                </a:rPr>
                <a:t>PLACEHOLDER FOR GRAPH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926BF5D-8F7A-4F4D-8A5D-FFE6F4BD6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350" y="1600673"/>
              <a:ext cx="5414382" cy="4331505"/>
            </a:xfrm>
            <a:prstGeom prst="rect">
              <a:avLst/>
            </a:prstGeom>
          </p:spPr>
        </p:pic>
      </p:grpSp>
      <p:sp>
        <p:nvSpPr>
          <p:cNvPr id="45" name="Ellipse 52">
            <a:extLst>
              <a:ext uri="{FF2B5EF4-FFF2-40B4-BE49-F238E27FC236}">
                <a16:creationId xmlns:a16="http://schemas.microsoft.com/office/drawing/2014/main" id="{EDCBADC3-B161-48AE-814E-BA3B535F42EE}"/>
              </a:ext>
            </a:extLst>
          </p:cNvPr>
          <p:cNvSpPr>
            <a:spLocks noChangeAspect="1"/>
          </p:cNvSpPr>
          <p:nvPr/>
        </p:nvSpPr>
        <p:spPr>
          <a:xfrm>
            <a:off x="1802168" y="2748514"/>
            <a:ext cx="251922" cy="251922"/>
          </a:xfrm>
          <a:prstGeom prst="ellipse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de-DE" sz="11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1</a:t>
            </a:r>
          </a:p>
        </p:txBody>
      </p:sp>
      <p:sp>
        <p:nvSpPr>
          <p:cNvPr id="51" name="Ellipse 52">
            <a:extLst>
              <a:ext uri="{FF2B5EF4-FFF2-40B4-BE49-F238E27FC236}">
                <a16:creationId xmlns:a16="http://schemas.microsoft.com/office/drawing/2014/main" id="{FFC7635A-99B0-49AE-948E-D6B08DDA0B1C}"/>
              </a:ext>
            </a:extLst>
          </p:cNvPr>
          <p:cNvSpPr>
            <a:spLocks noChangeAspect="1"/>
          </p:cNvSpPr>
          <p:nvPr/>
        </p:nvSpPr>
        <p:spPr>
          <a:xfrm>
            <a:off x="627573" y="4889549"/>
            <a:ext cx="251922" cy="251922"/>
          </a:xfrm>
          <a:prstGeom prst="ellipse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de-DE" sz="11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2</a:t>
            </a:r>
          </a:p>
        </p:txBody>
      </p:sp>
      <p:sp>
        <p:nvSpPr>
          <p:cNvPr id="52" name="Textfeld 150">
            <a:extLst>
              <a:ext uri="{FF2B5EF4-FFF2-40B4-BE49-F238E27FC236}">
                <a16:creationId xmlns:a16="http://schemas.microsoft.com/office/drawing/2014/main" id="{1F2A7BD0-80C0-4C7C-8B1E-C63F72451734}"/>
              </a:ext>
            </a:extLst>
          </p:cNvPr>
          <p:cNvSpPr txBox="1"/>
          <p:nvPr/>
        </p:nvSpPr>
        <p:spPr>
          <a:xfrm>
            <a:off x="6586655" y="3065386"/>
            <a:ext cx="5162434" cy="1368000"/>
          </a:xfrm>
          <a:prstGeom prst="rect">
            <a:avLst/>
          </a:prstGeom>
          <a:solidFill>
            <a:schemeClr val="bg1"/>
          </a:solidFill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lIns="72000" tIns="72000" rIns="72000" bIns="72000" rtlCol="0" anchor="ctr">
            <a:noAutofit/>
          </a:bodyPr>
          <a:lstStyle>
            <a:defPPr>
              <a:defRPr lang="en-US"/>
            </a:defPPr>
            <a:lvl2pPr marL="241373" lvl="1" indent="-241373" defTabSz="914536" fontAlgn="ctr">
              <a:spcBef>
                <a:spcPts val="667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400">
                <a:latin typeface="+mj-lt"/>
              </a:defRPr>
            </a:lvl2pPr>
          </a:lstStyle>
          <a:p>
            <a:pPr lvl="1"/>
            <a:r>
              <a:rPr lang="en-US" dirty="0"/>
              <a:t>Some scatterplots </a:t>
            </a:r>
            <a:r>
              <a:rPr lang="en-US" b="1" dirty="0"/>
              <a:t>cannot support a linear relationship between variables</a:t>
            </a:r>
            <a:r>
              <a:rPr lang="en-US" dirty="0"/>
              <a:t>, </a:t>
            </a:r>
            <a:r>
              <a:rPr lang="en-US" dirty="0" err="1"/>
              <a:t>eg.</a:t>
            </a:r>
            <a:r>
              <a:rPr lang="en-US" dirty="0"/>
              <a:t> price and total listings of the host </a:t>
            </a:r>
          </a:p>
        </p:txBody>
      </p:sp>
      <p:sp>
        <p:nvSpPr>
          <p:cNvPr id="53" name="Textfeld 150">
            <a:extLst>
              <a:ext uri="{FF2B5EF4-FFF2-40B4-BE49-F238E27FC236}">
                <a16:creationId xmlns:a16="http://schemas.microsoft.com/office/drawing/2014/main" id="{430A587F-5BA7-42BE-A08A-BDC1DB891C4A}"/>
              </a:ext>
            </a:extLst>
          </p:cNvPr>
          <p:cNvSpPr txBox="1"/>
          <p:nvPr/>
        </p:nvSpPr>
        <p:spPr>
          <a:xfrm>
            <a:off x="6586655" y="4652578"/>
            <a:ext cx="5162434" cy="1368809"/>
          </a:xfrm>
          <a:prstGeom prst="rect">
            <a:avLst/>
          </a:prstGeom>
          <a:solidFill>
            <a:schemeClr val="bg1"/>
          </a:solidFill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lIns="72000" tIns="72000" rIns="72000" bIns="72000" rtlCol="0" anchor="ctr">
            <a:noAutofit/>
          </a:bodyPr>
          <a:lstStyle>
            <a:defPPr>
              <a:defRPr lang="en-US"/>
            </a:defPPr>
            <a:lvl2pPr marL="241373" lvl="1" indent="-241373" defTabSz="914536" fontAlgn="ctr">
              <a:spcBef>
                <a:spcPts val="667"/>
              </a:spcBef>
              <a:spcAft>
                <a:spcPts val="8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400">
                <a:latin typeface="+mj-lt"/>
              </a:defRPr>
            </a:lvl2pPr>
          </a:lstStyle>
          <a:p>
            <a:pPr lvl="1"/>
            <a:r>
              <a:rPr lang="en-US" dirty="0"/>
              <a:t>There </a:t>
            </a:r>
            <a:r>
              <a:rPr lang="en-US" b="1" dirty="0"/>
              <a:t>could be some correlations conditional on the value of a categorical variable</a:t>
            </a:r>
          </a:p>
          <a:p>
            <a:pPr lvl="1"/>
            <a:r>
              <a:rPr lang="en-US" dirty="0"/>
              <a:t>E.g. </a:t>
            </a:r>
            <a:r>
              <a:rPr lang="en-US" b="1" dirty="0"/>
              <a:t>correlation between price </a:t>
            </a:r>
            <a:r>
              <a:rPr lang="en-US" dirty="0"/>
              <a:t>and</a:t>
            </a:r>
            <a:r>
              <a:rPr lang="en-US" b="1" dirty="0"/>
              <a:t> bedrooms </a:t>
            </a:r>
            <a:r>
              <a:rPr lang="en-US" dirty="0"/>
              <a:t>might </a:t>
            </a:r>
            <a:r>
              <a:rPr lang="en-US" b="1" dirty="0"/>
              <a:t>be conditional on property / room type</a:t>
            </a:r>
            <a:r>
              <a:rPr lang="en-US" dirty="0"/>
              <a:t>, (listing of entire or single room might influence the number of bedrooms)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11B03-9818-42C4-874B-C6E61651EBF8}"/>
              </a:ext>
            </a:extLst>
          </p:cNvPr>
          <p:cNvSpPr/>
          <p:nvPr/>
        </p:nvSpPr>
        <p:spPr>
          <a:xfrm>
            <a:off x="6171844" y="1478194"/>
            <a:ext cx="275062" cy="13680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000" b="1" kern="0">
                <a:solidFill>
                  <a:schemeClr val="bg1"/>
                </a:solidFill>
                <a:latin typeface="Tahoma"/>
                <a:cs typeface="Tahoma" pitchFamily="34" charset="0"/>
              </a:rPr>
              <a:t>1</a:t>
            </a:r>
            <a:endParaRPr lang="en-US" sz="2000" b="1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92BFBA-C2DF-42CC-9F0E-ECCF8C43142A}"/>
              </a:ext>
            </a:extLst>
          </p:cNvPr>
          <p:cNvSpPr/>
          <p:nvPr/>
        </p:nvSpPr>
        <p:spPr>
          <a:xfrm>
            <a:off x="6171844" y="3065385"/>
            <a:ext cx="275062" cy="13680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0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C5129-DD81-4F3E-9D1B-2F85235C7BC8}"/>
              </a:ext>
            </a:extLst>
          </p:cNvPr>
          <p:cNvSpPr/>
          <p:nvPr/>
        </p:nvSpPr>
        <p:spPr>
          <a:xfrm>
            <a:off x="6171844" y="4652578"/>
            <a:ext cx="275062" cy="13680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0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3</a:t>
            </a:r>
          </a:p>
        </p:txBody>
      </p:sp>
      <p:sp>
        <p:nvSpPr>
          <p:cNvPr id="56" name="Ellipse 52">
            <a:extLst>
              <a:ext uri="{FF2B5EF4-FFF2-40B4-BE49-F238E27FC236}">
                <a16:creationId xmlns:a16="http://schemas.microsoft.com/office/drawing/2014/main" id="{9B9C2C4D-1213-4DDA-B0FE-4FB367F44191}"/>
              </a:ext>
            </a:extLst>
          </p:cNvPr>
          <p:cNvSpPr>
            <a:spLocks noChangeAspect="1"/>
          </p:cNvSpPr>
          <p:nvPr/>
        </p:nvSpPr>
        <p:spPr>
          <a:xfrm>
            <a:off x="1534543" y="4889549"/>
            <a:ext cx="251922" cy="251922"/>
          </a:xfrm>
          <a:prstGeom prst="ellipse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de-DE" sz="1100" b="1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239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96107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think-cell Slide" r:id="rId6" imgW="503" imgH="503" progId="TCLayout.ActiveDocument.1">
                  <p:embed/>
                </p:oleObj>
              </mc:Choice>
              <mc:Fallback>
                <p:oleObj name="think-cell Slide" r:id="rId6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Model Used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891A0EE-4E32-43FF-9F2A-1AA4FEC31B6B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seven variables the optimal model entails an adjusted R2 of &gt;50%</a:t>
            </a:r>
          </a:p>
        </p:txBody>
      </p:sp>
      <p:sp>
        <p:nvSpPr>
          <p:cNvPr id="12" name="Eingekerbter Richtungspfeil 89">
            <a:extLst>
              <a:ext uri="{FF2B5EF4-FFF2-40B4-BE49-F238E27FC236}">
                <a16:creationId xmlns:a16="http://schemas.microsoft.com/office/drawing/2014/main" id="{B6EFC705-9560-49E2-8A4A-FEFF871875B0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 flipV="1">
            <a:off x="647006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ingekerbter Richtungspfeil 89">
            <a:extLst>
              <a:ext uri="{FF2B5EF4-FFF2-40B4-BE49-F238E27FC236}">
                <a16:creationId xmlns:a16="http://schemas.microsoft.com/office/drawing/2014/main" id="{EEE3AC2B-240D-4DD2-9542-3B2AAB14872D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flipV="1">
            <a:off x="464103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47E6FCC-9CF0-4312-BF78-31B35ED7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588932"/>
            <a:ext cx="5293087" cy="8351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Adjusted R squared of 51.65% with p of &lt; 2.2 e</a:t>
            </a:r>
            <a:r>
              <a:rPr lang="en-US" sz="1400" baseline="30000" dirty="0">
                <a:solidFill>
                  <a:schemeClr val="tx2"/>
                </a:solidFill>
              </a:rPr>
              <a:t>-16 </a:t>
            </a:r>
            <a:endParaRPr lang="en-US" sz="1400" dirty="0">
              <a:solidFill>
                <a:schemeClr val="tx2"/>
              </a:solidFill>
            </a:endParaRPr>
          </a:p>
          <a:p>
            <a:pPr marL="285750" lvl="1" indent="-285750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rgbClr val="FE5A5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AIC of 1496.520, test RMSE of 32.46</a:t>
            </a:r>
            <a:r>
              <a:rPr lang="en-US" sz="1400" baseline="30000" dirty="0">
                <a:solidFill>
                  <a:schemeClr val="tx2"/>
                </a:solidFill>
              </a:rPr>
              <a:t> 	</a:t>
            </a:r>
          </a:p>
        </p:txBody>
      </p:sp>
      <p:sp>
        <p:nvSpPr>
          <p:cNvPr id="34" name="Rechteck 113">
            <a:extLst>
              <a:ext uri="{FF2B5EF4-FFF2-40B4-BE49-F238E27FC236}">
                <a16:creationId xmlns:a16="http://schemas.microsoft.com/office/drawing/2014/main" id="{43336D6E-C73E-4F9F-9A08-002D8A0519F5}"/>
              </a:ext>
            </a:extLst>
          </p:cNvPr>
          <p:cNvSpPr>
            <a:spLocks/>
          </p:cNvSpPr>
          <p:nvPr/>
        </p:nvSpPr>
        <p:spPr>
          <a:xfrm>
            <a:off x="442912" y="1144408"/>
            <a:ext cx="5293086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resulting from Analysis </a:t>
            </a:r>
          </a:p>
        </p:txBody>
      </p:sp>
      <p:cxnSp>
        <p:nvCxnSpPr>
          <p:cNvPr id="35" name="Gerader Verbinder 461">
            <a:extLst>
              <a:ext uri="{FF2B5EF4-FFF2-40B4-BE49-F238E27FC236}">
                <a16:creationId xmlns:a16="http://schemas.microsoft.com/office/drawing/2014/main" id="{DC1CE63E-F325-48AD-A262-A3E5ABB799F1}"/>
              </a:ext>
            </a:extLst>
          </p:cNvPr>
          <p:cNvCxnSpPr>
            <a:cxnSpLocks/>
          </p:cNvCxnSpPr>
          <p:nvPr/>
        </p:nvCxnSpPr>
        <p:spPr>
          <a:xfrm>
            <a:off x="442912" y="1448647"/>
            <a:ext cx="52930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655D2FF0-8EDC-4CCE-A6A9-5C114C3B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1490201"/>
            <a:ext cx="5293087" cy="29971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4165E4D-B184-40ED-B46E-E8886CC80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66" y="1585333"/>
            <a:ext cx="4711533" cy="2835127"/>
          </a:xfrm>
          <a:prstGeom prst="rect">
            <a:avLst/>
          </a:prstGeom>
        </p:spPr>
      </p:pic>
      <p:sp>
        <p:nvSpPr>
          <p:cNvPr id="40" name="Rectangle 23">
            <a:extLst>
              <a:ext uri="{FF2B5EF4-FFF2-40B4-BE49-F238E27FC236}">
                <a16:creationId xmlns:a16="http://schemas.microsoft.com/office/drawing/2014/main" id="{F14C6917-CB94-4CAB-A8B6-BAEEC92E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1491660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Room types</a:t>
            </a:r>
          </a:p>
          <a:p>
            <a:pPr marL="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Hotel Room, Private room, and Shared room 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78C3EB8-F172-4B6E-9EF9-279EB0333E6E}"/>
              </a:ext>
            </a:extLst>
          </p:cNvPr>
          <p:cNvSpPr/>
          <p:nvPr/>
        </p:nvSpPr>
        <p:spPr>
          <a:xfrm>
            <a:off x="10697737" y="1491660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(0.6) – (0.4)</a:t>
            </a:r>
          </a:p>
        </p:txBody>
      </p:sp>
      <p:sp>
        <p:nvSpPr>
          <p:cNvPr id="46" name="Rechteck 113">
            <a:extLst>
              <a:ext uri="{FF2B5EF4-FFF2-40B4-BE49-F238E27FC236}">
                <a16:creationId xmlns:a16="http://schemas.microsoft.com/office/drawing/2014/main" id="{AFCF0483-E66D-4EA6-95CE-369BB1366B0B}"/>
              </a:ext>
            </a:extLst>
          </p:cNvPr>
          <p:cNvSpPr>
            <a:spLocks/>
          </p:cNvSpPr>
          <p:nvPr/>
        </p:nvSpPr>
        <p:spPr>
          <a:xfrm>
            <a:off x="5996219" y="1144408"/>
            <a:ext cx="4227501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variables</a:t>
            </a:r>
          </a:p>
        </p:txBody>
      </p:sp>
      <p:cxnSp>
        <p:nvCxnSpPr>
          <p:cNvPr id="47" name="Gerader Verbinder 461">
            <a:extLst>
              <a:ext uri="{FF2B5EF4-FFF2-40B4-BE49-F238E27FC236}">
                <a16:creationId xmlns:a16="http://schemas.microsoft.com/office/drawing/2014/main" id="{019944D0-5C95-4BD3-873D-A50BB22EBDDB}"/>
              </a:ext>
            </a:extLst>
          </p:cNvPr>
          <p:cNvCxnSpPr>
            <a:cxnSpLocks/>
          </p:cNvCxnSpPr>
          <p:nvPr/>
        </p:nvCxnSpPr>
        <p:spPr>
          <a:xfrm>
            <a:off x="5989317" y="1448647"/>
            <a:ext cx="450769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113">
            <a:extLst>
              <a:ext uri="{FF2B5EF4-FFF2-40B4-BE49-F238E27FC236}">
                <a16:creationId xmlns:a16="http://schemas.microsoft.com/office/drawing/2014/main" id="{0D95C314-610B-48C8-977C-4C0503832BDD}"/>
              </a:ext>
            </a:extLst>
          </p:cNvPr>
          <p:cNvSpPr>
            <a:spLocks/>
          </p:cNvSpPr>
          <p:nvPr/>
        </p:nvSpPr>
        <p:spPr>
          <a:xfrm>
            <a:off x="10697737" y="1144408"/>
            <a:ext cx="1051351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7707" rIns="0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</a:p>
        </p:txBody>
      </p:sp>
      <p:cxnSp>
        <p:nvCxnSpPr>
          <p:cNvPr id="49" name="Gerader Verbinder 461">
            <a:extLst>
              <a:ext uri="{FF2B5EF4-FFF2-40B4-BE49-F238E27FC236}">
                <a16:creationId xmlns:a16="http://schemas.microsoft.com/office/drawing/2014/main" id="{24EED0FE-7481-4578-A40D-BC32E1B9BF95}"/>
              </a:ext>
            </a:extLst>
          </p:cNvPr>
          <p:cNvCxnSpPr>
            <a:cxnSpLocks/>
          </p:cNvCxnSpPr>
          <p:nvPr/>
        </p:nvCxnSpPr>
        <p:spPr>
          <a:xfrm>
            <a:off x="10697737" y="1448647"/>
            <a:ext cx="105135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C03CA731-9747-4D07-AA8F-75A4AF14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2058583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 err="1">
                <a:solidFill>
                  <a:schemeClr val="tx2"/>
                </a:solidFill>
              </a:rPr>
              <a:t>Neighbourhood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Classified in tiers </a:t>
            </a:r>
            <a:r>
              <a:rPr lang="en-US" sz="1400" dirty="0" err="1">
                <a:solidFill>
                  <a:schemeClr val="tx2"/>
                </a:solidFill>
              </a:rPr>
              <a:t>Innere</a:t>
            </a:r>
            <a:r>
              <a:rPr lang="en-US" sz="1400" dirty="0">
                <a:solidFill>
                  <a:schemeClr val="tx2"/>
                </a:solidFill>
              </a:rPr>
              <a:t> Stadt, T2, T3, T4 and T5 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E54A2C47-FDDD-4DAE-AE5C-4571A94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2625507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Review scores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Among the most impactful</a:t>
            </a:r>
          </a:p>
        </p:txBody>
      </p:sp>
      <p:sp>
        <p:nvSpPr>
          <p:cNvPr id="56" name="Rectangle 23">
            <a:extLst>
              <a:ext uri="{FF2B5EF4-FFF2-40B4-BE49-F238E27FC236}">
                <a16:creationId xmlns:a16="http://schemas.microsoft.com/office/drawing/2014/main" id="{E21D5CEF-72C9-4F14-BF2D-48E076E1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3192430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Accommodates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Explains bedrooms and beds variables efficiently</a:t>
            </a:r>
          </a:p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AC447E84-BFD3-4179-8BD3-A1A201B0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3759353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Bathrooms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Limited gauge of luxury of property</a:t>
            </a: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FDB775F0-0435-40D3-94DF-C4F2C16E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4326277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Host is </a:t>
            </a:r>
            <a:r>
              <a:rPr lang="en-US" sz="1400" b="1" dirty="0" err="1">
                <a:solidFill>
                  <a:schemeClr val="tx2"/>
                </a:solidFill>
              </a:rPr>
              <a:t>Superhost</a:t>
            </a:r>
            <a:endParaRPr lang="en-US" sz="1400" b="1" dirty="0">
              <a:solidFill>
                <a:schemeClr val="tx2"/>
              </a:solidFill>
            </a:endParaRP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Less than expected impact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27D5DA6E-94A7-4B80-B8F4-BE3B3AB6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8" y="4893200"/>
            <a:ext cx="4507697" cy="5309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Availability 30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Lowest absolute impact within variable selection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CA947978-0157-4366-A2B9-2B66AD5C9BFF}"/>
              </a:ext>
            </a:extLst>
          </p:cNvPr>
          <p:cNvSpPr/>
          <p:nvPr/>
        </p:nvSpPr>
        <p:spPr>
          <a:xfrm>
            <a:off x="10697737" y="2058583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(0.2) – 0.4</a:t>
            </a:r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BBAEC243-4E64-48EE-8696-98085D80ED7C}"/>
              </a:ext>
            </a:extLst>
          </p:cNvPr>
          <p:cNvSpPr/>
          <p:nvPr/>
        </p:nvSpPr>
        <p:spPr>
          <a:xfrm>
            <a:off x="10697737" y="2625507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0.3</a:t>
            </a: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ECA72B47-5C13-4F3F-9DD0-0CFB8268AE41}"/>
              </a:ext>
            </a:extLst>
          </p:cNvPr>
          <p:cNvSpPr/>
          <p:nvPr/>
        </p:nvSpPr>
        <p:spPr>
          <a:xfrm>
            <a:off x="10697737" y="3192430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0.09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70CFC1A8-ACEA-4B8E-B26D-EEC503FAEF68}"/>
              </a:ext>
            </a:extLst>
          </p:cNvPr>
          <p:cNvSpPr/>
          <p:nvPr/>
        </p:nvSpPr>
        <p:spPr>
          <a:xfrm>
            <a:off x="10697737" y="3759353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0.14</a:t>
            </a: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13F14D69-C5E9-48F7-9D3B-4CE6A570405F}"/>
              </a:ext>
            </a:extLst>
          </p:cNvPr>
          <p:cNvSpPr/>
          <p:nvPr/>
        </p:nvSpPr>
        <p:spPr>
          <a:xfrm>
            <a:off x="10697737" y="4326277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0.06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B5CC8802-EC7B-4BB2-9BBB-5585A15E7B27}"/>
              </a:ext>
            </a:extLst>
          </p:cNvPr>
          <p:cNvSpPr/>
          <p:nvPr/>
        </p:nvSpPr>
        <p:spPr>
          <a:xfrm>
            <a:off x="10697737" y="4893200"/>
            <a:ext cx="1051351" cy="530923"/>
          </a:xfrm>
          <a:prstGeom prst="rect">
            <a:avLst/>
          </a:prstGeom>
          <a:solidFill>
            <a:srgbClr val="EFEAE6"/>
          </a:solidFill>
          <a:ln>
            <a:solidFill>
              <a:schemeClr val="accent3"/>
            </a:solidFill>
          </a:ln>
          <a:effectLst>
            <a:outerShdw blurRad="254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5327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3">
            <a:extLst>
              <a:ext uri="{FF2B5EF4-FFF2-40B4-BE49-F238E27FC236}">
                <a16:creationId xmlns:a16="http://schemas.microsoft.com/office/drawing/2014/main" id="{BF90CB3D-052D-444E-974E-3895F94F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6" y="1538656"/>
            <a:ext cx="5759771" cy="29234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lvl="1" algn="ctr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endParaRPr lang="en-US" sz="1400" i="1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94FC428-97DB-47BF-B3A7-87F2E963AB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think-cell Slide" r:id="rId6" imgW="503" imgH="503" progId="TCLayout.ActiveDocument.1">
                  <p:embed/>
                </p:oleObj>
              </mc:Choice>
              <mc:Fallback>
                <p:oleObj name="think-cell Slide" r:id="rId6" imgW="503" imgH="5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94FC428-97DB-47BF-B3A7-87F2E963A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699C67-CB3A-45EB-8306-72F3A15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Predictions Based on the Best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2113-ECF2-4597-8BFD-7F8D16CD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74ED-8697-4F03-BA2D-249D3E3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2EF5-8152-42C0-9234-F9471E89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A5AB-34AF-4FD8-B1EE-CB2B971A68E6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891A0EE-4E32-43FF-9F2A-1AA4FEC31B6B}"/>
              </a:ext>
            </a:extLst>
          </p:cNvPr>
          <p:cNvSpPr txBox="1">
            <a:spLocks/>
          </p:cNvSpPr>
          <p:nvPr/>
        </p:nvSpPr>
        <p:spPr bwMode="gray">
          <a:xfrm>
            <a:off x="442915" y="5596916"/>
            <a:ext cx="11306174" cy="42447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vert="horz" lIns="41465" tIns="41465" rIns="41465" bIns="41465" rtlCol="0" anchor="ctr" anchorCtr="0">
            <a:noAutofit/>
          </a:bodyPr>
          <a:lstStyle>
            <a:lvl1pPr marL="144000" indent="-1440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4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8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32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576000" indent="-108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62314"/>
              </a:buClr>
              <a:buNone/>
            </a:pPr>
            <a:r>
              <a:rPr lang="en-US" sz="1400" b="1" cap="none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model illustrates its prediction power in Vienna</a:t>
            </a:r>
          </a:p>
        </p:txBody>
      </p:sp>
      <p:sp>
        <p:nvSpPr>
          <p:cNvPr id="12" name="Eingekerbter Richtungspfeil 89">
            <a:extLst>
              <a:ext uri="{FF2B5EF4-FFF2-40B4-BE49-F238E27FC236}">
                <a16:creationId xmlns:a16="http://schemas.microsoft.com/office/drawing/2014/main" id="{B6EFC705-9560-49E2-8A4A-FEFF871875B0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 flipV="1">
            <a:off x="647006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ingekerbter Richtungspfeil 89">
            <a:extLst>
              <a:ext uri="{FF2B5EF4-FFF2-40B4-BE49-F238E27FC236}">
                <a16:creationId xmlns:a16="http://schemas.microsoft.com/office/drawing/2014/main" id="{EEE3AC2B-240D-4DD2-9542-3B2AAB14872D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 flipV="1">
            <a:off x="464103" y="5596916"/>
            <a:ext cx="197545" cy="424472"/>
          </a:xfrm>
          <a:prstGeom prst="chevron">
            <a:avLst/>
          </a:prstGeom>
          <a:solidFill>
            <a:schemeClr val="accent3"/>
          </a:solidFill>
          <a:ln w="285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000" tIns="130000" rIns="130000" bIns="13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49"/>
              </a:spcBef>
              <a:defRPr/>
            </a:pPr>
            <a:endParaRPr lang="en-US" sz="1200" dirty="0">
              <a:solidFill>
                <a:srgbClr val="E623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47E6FCC-9CF0-4312-BF78-31B35ED7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4588932"/>
            <a:ext cx="5411236" cy="8351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How to use our model? 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2"/>
                </a:solidFill>
              </a:rPr>
              <a:t>Exponential of the model result gives the predicted price for 2 people and 4 nights based on our best model</a:t>
            </a:r>
          </a:p>
        </p:txBody>
      </p:sp>
      <p:sp>
        <p:nvSpPr>
          <p:cNvPr id="34" name="Rechteck 113">
            <a:extLst>
              <a:ext uri="{FF2B5EF4-FFF2-40B4-BE49-F238E27FC236}">
                <a16:creationId xmlns:a16="http://schemas.microsoft.com/office/drawing/2014/main" id="{43336D6E-C73E-4F9F-9A08-002D8A0519F5}"/>
              </a:ext>
            </a:extLst>
          </p:cNvPr>
          <p:cNvSpPr>
            <a:spLocks/>
          </p:cNvSpPr>
          <p:nvPr/>
        </p:nvSpPr>
        <p:spPr>
          <a:xfrm>
            <a:off x="442912" y="1144408"/>
            <a:ext cx="5293086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Formula </a:t>
            </a:r>
          </a:p>
        </p:txBody>
      </p:sp>
      <p:cxnSp>
        <p:nvCxnSpPr>
          <p:cNvPr id="35" name="Gerader Verbinder 461">
            <a:extLst>
              <a:ext uri="{FF2B5EF4-FFF2-40B4-BE49-F238E27FC236}">
                <a16:creationId xmlns:a16="http://schemas.microsoft.com/office/drawing/2014/main" id="{DC1CE63E-F325-48AD-A262-A3E5ABB799F1}"/>
              </a:ext>
            </a:extLst>
          </p:cNvPr>
          <p:cNvCxnSpPr>
            <a:cxnSpLocks/>
          </p:cNvCxnSpPr>
          <p:nvPr/>
        </p:nvCxnSpPr>
        <p:spPr>
          <a:xfrm>
            <a:off x="442912" y="1448647"/>
            <a:ext cx="541123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113">
            <a:extLst>
              <a:ext uri="{FF2B5EF4-FFF2-40B4-BE49-F238E27FC236}">
                <a16:creationId xmlns:a16="http://schemas.microsoft.com/office/drawing/2014/main" id="{AFCF0483-E66D-4EA6-95CE-369BB1366B0B}"/>
              </a:ext>
            </a:extLst>
          </p:cNvPr>
          <p:cNvSpPr>
            <a:spLocks/>
          </p:cNvSpPr>
          <p:nvPr/>
        </p:nvSpPr>
        <p:spPr>
          <a:xfrm>
            <a:off x="6950375" y="1144408"/>
            <a:ext cx="4227501" cy="31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381" tIns="47707" rIns="95381" bIns="47707" rtlCol="0" anchor="b" anchorCtr="0">
            <a:spAutoFit/>
          </a:bodyPr>
          <a:lstStyle/>
          <a:p>
            <a:pPr algn="ctr" defTabSz="476895">
              <a:defRPr/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Results</a:t>
            </a:r>
          </a:p>
        </p:txBody>
      </p:sp>
      <p:cxnSp>
        <p:nvCxnSpPr>
          <p:cNvPr id="47" name="Gerader Verbinder 461">
            <a:extLst>
              <a:ext uri="{FF2B5EF4-FFF2-40B4-BE49-F238E27FC236}">
                <a16:creationId xmlns:a16="http://schemas.microsoft.com/office/drawing/2014/main" id="{019944D0-5C95-4BD3-873D-A50BB22EBDDB}"/>
              </a:ext>
            </a:extLst>
          </p:cNvPr>
          <p:cNvCxnSpPr>
            <a:cxnSpLocks/>
          </p:cNvCxnSpPr>
          <p:nvPr/>
        </p:nvCxnSpPr>
        <p:spPr>
          <a:xfrm>
            <a:off x="5989316" y="1448647"/>
            <a:ext cx="57597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6E11CA2-3933-4E30-9EFD-A3CD455E18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1"/>
          <a:stretch/>
        </p:blipFill>
        <p:spPr>
          <a:xfrm>
            <a:off x="6028648" y="1573118"/>
            <a:ext cx="5710500" cy="2810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23">
                <a:extLst>
                  <a:ext uri="{FF2B5EF4-FFF2-40B4-BE49-F238E27FC236}">
                    <a16:creationId xmlns:a16="http://schemas.microsoft.com/office/drawing/2014/main" id="{7CAF7FEF-E473-4778-8B31-D27496A87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11" y="1538656"/>
                <a:ext cx="5411237" cy="292343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72000" tIns="72000" rIns="72000" bIns="72000" rtlCol="0" anchor="ctr"/>
              <a:lstStyle/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𝑝𝑟𝑖𝑐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𝑛𝑖𝑔h𝑡𝑠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:r>
                  <a:rPr lang="en-GB" sz="1400" dirty="0">
                    <a:solidFill>
                      <a:schemeClr val="tx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3.64 − 0.44</m:t>
                    </m:r>
                    <m:d>
                      <m:d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𝑃𝑟𝑖𝑣𝑎𝑡𝑒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</m:e>
                    </m:d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− 0.57</m:t>
                    </m:r>
                    <m:d>
                      <m:d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𝑆h𝑎𝑟𝑒𝑑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</m:e>
                    </m:d>
                  </m:oMath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0.17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− 0.13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+ 0.05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+ 0.38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𝐼𝑛𝑛𝑒𝑟𝑒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𝑆𝑡𝑎𝑑𝑡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+ 0.29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𝑅𝑎𝑡𝑖𝑛𝑔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+ 0.09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𝐴𝑐𝑐𝑜𝑚𝑚𝑜𝑑𝑎𝑡𝑒𝑠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+ 0.14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𝐵𝑎𝑡h𝑟𝑜𝑜𝑚𝑠</m:t>
                          </m:r>
                        </m:e>
                      </m:d>
                      <m:r>
                        <a:rPr lang="en-GB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+ 0.06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𝑆𝑢𝑝𝑒𝑟h𝑜𝑠𝑡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28566" lvl="2" defTabSz="914537" fontAlgn="base">
                  <a:lnSpc>
                    <a:spcPct val="90000"/>
                  </a:lnSpc>
                  <a:spcBef>
                    <a:spcPts val="500"/>
                  </a:spcBef>
                  <a:spcAft>
                    <a:spcPts val="300"/>
                  </a:spcAft>
                  <a:buClr>
                    <a:schemeClr val="accent4"/>
                  </a:buClr>
                  <a:buSzPct val="100000"/>
                </a:pPr>
                <a:r>
                  <a:rPr lang="en-GB" sz="1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+ 0.01(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_30)+</m:t>
                    </m:r>
                    <m:r>
                      <a:rPr lang="zh-CN" altLang="en-US" sz="1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i="1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23">
                <a:extLst>
                  <a:ext uri="{FF2B5EF4-FFF2-40B4-BE49-F238E27FC236}">
                    <a16:creationId xmlns:a16="http://schemas.microsoft.com/office/drawing/2014/main" id="{7CAF7FEF-E473-4778-8B31-D27496A87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911" y="1538656"/>
                <a:ext cx="5411237" cy="29234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23">
            <a:extLst>
              <a:ext uri="{FF2B5EF4-FFF2-40B4-BE49-F238E27FC236}">
                <a16:creationId xmlns:a16="http://schemas.microsoft.com/office/drawing/2014/main" id="{20F46D56-C6B7-4C38-99DF-B15AC5C9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16" y="4588932"/>
            <a:ext cx="5759771" cy="83519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marL="0" lvl="1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</a:pPr>
            <a:r>
              <a:rPr lang="en-US" sz="1400" b="1" dirty="0">
                <a:solidFill>
                  <a:schemeClr val="tx2"/>
                </a:solidFill>
              </a:rPr>
              <a:t>Prediction plot</a:t>
            </a:r>
          </a:p>
          <a:p>
            <a:pPr marL="285750" lvl="1" indent="-285750" defTabSz="914537" fontAlgn="base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From the prediction plot of price in different </a:t>
            </a:r>
            <a:r>
              <a:rPr lang="en-US" sz="1400" dirty="0" err="1">
                <a:solidFill>
                  <a:schemeClr val="tx2"/>
                </a:solidFill>
              </a:rPr>
              <a:t>neighbourhoods</a:t>
            </a:r>
            <a:r>
              <a:rPr lang="en-US" sz="1400" dirty="0">
                <a:solidFill>
                  <a:schemeClr val="tx2"/>
                </a:solidFill>
              </a:rPr>
              <a:t>, our model gives prediction results similar to actual values </a:t>
            </a:r>
          </a:p>
        </p:txBody>
      </p:sp>
    </p:spTree>
    <p:extLst>
      <p:ext uri="{BB962C8B-B14F-4D97-AF65-F5344CB8AC3E}">
        <p14:creationId xmlns:p14="http://schemas.microsoft.com/office/powerpoint/2010/main" val="1976361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25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00000000000000000000E+00&quot;&gt;&lt;m_msothmcolidx val=&quot;0&quot;/&gt;&lt;m_rgb r=&quot;FC&quot; g=&quot;F2&quot; b=&quot;E6&quot;/&gt;&lt;/elem&gt;&lt;elem m_fUsage=&quot;9.00000000000000022204E-01&quot;&gt;&lt;m_msothmcolidx val=&quot;0&quot;/&gt;&lt;m_rgb r=&quot;E1&quot; g=&quot;EA&quot; b=&quot;F6&quot;/&gt;&lt;/elem&gt;&lt;elem m_fUsage=&quot;8.10000000000000053291E-01&quot;&gt;&lt;m_msothmcolidx val=&quot;0&quot;/&gt;&lt;m_rgb r=&quot;C3&quot; g=&quot;F0&quot; b=&quot;E8&quot;/&gt;&lt;/elem&gt;&lt;elem m_fUsage=&quot;7.29000000000000092371E-01&quot;&gt;&lt;m_msothmcolidx val=&quot;0&quot;/&gt;&lt;m_rgb r=&quot;DD&quot; g=&quot;D9&quot; b=&quot;EE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SLs_gMdAuAxYAF4cTv0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JTD9q8rOtz0.8eQQms2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uIotRsuX.OfrpgESWK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PdwSIB2jVwqGAGC5FN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nID4SyJHiGzrGFo3C1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yNCNliKaODmChvg1RO3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ryvnMeKRyBmlxe_vSb_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fBMV2AbRZ_y2SdHzqo3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TGclTGYmfifaVSkr6H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_uE9B7FeYQ5ZXpBapc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9bOboID9JBE7vFfxXz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7_01JV.is.BIxNjfeFo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Beige layouts ">
  <a:themeElements>
    <a:clrScheme name="Custom 41">
      <a:dk1>
        <a:sysClr val="windowText" lastClr="000000"/>
      </a:dk1>
      <a:lt1>
        <a:sysClr val="window" lastClr="FFFFFF"/>
      </a:lt1>
      <a:dk2>
        <a:srgbClr val="3B3B3A"/>
      </a:dk2>
      <a:lt2>
        <a:srgbClr val="EFEAE6"/>
      </a:lt2>
      <a:accent1>
        <a:srgbClr val="5C4AAA"/>
      </a:accent1>
      <a:accent2>
        <a:srgbClr val="1C7363"/>
      </a:accent2>
      <a:accent3>
        <a:srgbClr val="6D98D4"/>
      </a:accent3>
      <a:accent4>
        <a:srgbClr val="FE5A5F"/>
      </a:accent4>
      <a:accent5>
        <a:srgbClr val="F4C282"/>
      </a:accent5>
      <a:accent6>
        <a:srgbClr val="BDD6EB"/>
      </a:accent6>
      <a:hlink>
        <a:srgbClr val="0563C1"/>
      </a:hlink>
      <a:folHlink>
        <a:srgbClr val="954F72"/>
      </a:folHlink>
    </a:clrScheme>
    <a:fontScheme name="Custom 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_PPTMal" id="{73944DBF-EFD2-4212-B705-AC732ADB1EF0}" vid="{D5F8292F-ED1C-4C4F-9A03-C5094FC9A4E6}"/>
    </a:ext>
  </a:extLst>
</a:theme>
</file>

<file path=ppt/theme/theme2.xml><?xml version="1.0" encoding="utf-8"?>
<a:theme xmlns:a="http://schemas.openxmlformats.org/drawingml/2006/main" name="White layouts">
  <a:themeElements>
    <a:clrScheme name="Office Theme">
      <a:dk1>
        <a:sysClr val="windowText" lastClr="000000"/>
      </a:dk1>
      <a:lt1>
        <a:sysClr val="window" lastClr="FFFFFF"/>
      </a:lt1>
      <a:dk2>
        <a:srgbClr val="3B3B3A"/>
      </a:dk2>
      <a:lt2>
        <a:srgbClr val="EFEAE6"/>
      </a:lt2>
      <a:accent1>
        <a:srgbClr val="5C4AA8"/>
      </a:accent1>
      <a:accent2>
        <a:srgbClr val="1C7363"/>
      </a:accent2>
      <a:accent3>
        <a:srgbClr val="6D98D4"/>
      </a:accent3>
      <a:accent4>
        <a:srgbClr val="FE5A5F"/>
      </a:accent4>
      <a:accent5>
        <a:srgbClr val="F4C282"/>
      </a:accent5>
      <a:accent6>
        <a:srgbClr val="BDD6EB"/>
      </a:accent6>
      <a:hlink>
        <a:srgbClr val="0563C1"/>
      </a:hlink>
      <a:folHlink>
        <a:srgbClr val="954F72"/>
      </a:folHlink>
    </a:clrScheme>
    <a:fontScheme name="Custom 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_PPTMal" id="{73944DBF-EFD2-4212-B705-AC732ADB1EF0}" vid="{1F8E16A7-CD6D-44E9-A969-DD22ADA1B656}"/>
    </a:ext>
  </a:extLst>
</a:theme>
</file>

<file path=ppt/theme/theme3.xml><?xml version="1.0" encoding="utf-8"?>
<a:theme xmlns:a="http://schemas.openxmlformats.org/drawingml/2006/main" name="Stripes layout">
  <a:themeElements>
    <a:clrScheme name="Office Theme">
      <a:dk1>
        <a:sysClr val="windowText" lastClr="000000"/>
      </a:dk1>
      <a:lt1>
        <a:sysClr val="window" lastClr="FFFFFF"/>
      </a:lt1>
      <a:dk2>
        <a:srgbClr val="3B3B3A"/>
      </a:dk2>
      <a:lt2>
        <a:srgbClr val="EFEAE6"/>
      </a:lt2>
      <a:accent1>
        <a:srgbClr val="5C4AA8"/>
      </a:accent1>
      <a:accent2>
        <a:srgbClr val="1C7363"/>
      </a:accent2>
      <a:accent3>
        <a:srgbClr val="6D98D4"/>
      </a:accent3>
      <a:accent4>
        <a:srgbClr val="FE5A5F"/>
      </a:accent4>
      <a:accent5>
        <a:srgbClr val="F4C282"/>
      </a:accent5>
      <a:accent6>
        <a:srgbClr val="BDD6EB"/>
      </a:accent6>
      <a:hlink>
        <a:srgbClr val="0563C1"/>
      </a:hlink>
      <a:folHlink>
        <a:srgbClr val="954F72"/>
      </a:folHlink>
    </a:clrScheme>
    <a:fontScheme name="Custom 6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_PPTMal" id="{73944DBF-EFD2-4212-B705-AC732ADB1EF0}" vid="{3C0E8C9A-8F09-478A-8D10-19C026D99B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82FC97A4EB864EBF6B6ADD443A67CC" ma:contentTypeVersion="10" ma:contentTypeDescription="Create a new document." ma:contentTypeScope="" ma:versionID="cd7eab058b31381f69f467742e947ad2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706171daafd06d1add0d6a63c06a7ef6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E6377D-A62F-4B94-A9E8-FFB944620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F83DB1-2A2C-422E-B6C1-FD102F3166FE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3b00a67f-9791-437e-b702-303a706ea042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D08F8B-67E9-4082-83BD-D10B8BCEA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SF_PPTMal</Template>
  <TotalTime>54</TotalTime>
  <Words>792</Words>
  <Application>Microsoft Office PowerPoint</Application>
  <PresentationFormat>Widescreen</PresentationFormat>
  <Paragraphs>150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Tahoma</vt:lpstr>
      <vt:lpstr>Wingdings</vt:lpstr>
      <vt:lpstr>Beige layouts </vt:lpstr>
      <vt:lpstr>White layouts</vt:lpstr>
      <vt:lpstr>Stripes layout</vt:lpstr>
      <vt:lpstr>think-cell Slide</vt:lpstr>
      <vt:lpstr>AirBnB Prices in Vienna</vt:lpstr>
      <vt:lpstr>Executive Summary</vt:lpstr>
      <vt:lpstr>Exploratory Data Analysis </vt:lpstr>
      <vt:lpstr>Data Wrangling</vt:lpstr>
      <vt:lpstr>Correlation Analysis</vt:lpstr>
      <vt:lpstr>Model Used</vt:lpstr>
      <vt:lpstr>Predictions Based on the Best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Lukas Münzel</dc:creator>
  <cp:keywords/>
  <dc:description/>
  <cp:lastModifiedBy>John Purcell</cp:lastModifiedBy>
  <cp:revision>400</cp:revision>
  <dcterms:created xsi:type="dcterms:W3CDTF">2021-03-17T12:06:40Z</dcterms:created>
  <dcterms:modified xsi:type="dcterms:W3CDTF">2021-10-18T22:32:37Z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  <property fmtid="{D5CDD505-2E9C-101B-9397-08002B2CF9AE}" pid="3" name="TitusGUID">
    <vt:lpwstr>7ddb4828-a6d3-4cf4-a5c2-c8ebd84403d5</vt:lpwstr>
  </property>
  <property fmtid="{D5CDD505-2E9C-101B-9397-08002B2CF9AE}" pid="4" name="Project">
    <vt:lpwstr>ibdroot</vt:lpwstr>
  </property>
  <property fmtid="{D5CDD505-2E9C-101B-9397-08002B2CF9AE}" pid="5" name="Classification">
    <vt:lpwstr>I</vt:lpwstr>
  </property>
  <property fmtid="{D5CDD505-2E9C-101B-9397-08002B2CF9AE}" pid="6" name="DocTopsCleaned">
    <vt:lpwstr>True</vt:lpwstr>
  </property>
  <property fmtid="{D5CDD505-2E9C-101B-9397-08002B2CF9AE}" pid="7" name="ShowHideDoctop">
    <vt:lpwstr>False</vt:lpwstr>
  </property>
</Properties>
</file>