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2772" autoAdjust="0"/>
  </p:normalViewPr>
  <p:slideViewPr>
    <p:cSldViewPr snapToGrid="0">
      <p:cViewPr varScale="1">
        <p:scale>
          <a:sx n="43" d="100"/>
          <a:sy n="43" d="100"/>
        </p:scale>
        <p:origin x="59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D015A-FD5C-45AF-9BFD-043D94D73017}" type="datetimeFigureOut">
              <a:rPr lang="es-CO" smtClean="0"/>
              <a:t>13/02/2022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BF753F-56B1-4538-B03F-B169A2E9ACF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96258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BF753F-56B1-4538-B03F-B169A2E9ACFE}" type="slidenum">
              <a:rPr lang="es-CO" smtClean="0"/>
              <a:t>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138691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BF753F-56B1-4538-B03F-B169A2E9ACFE}" type="slidenum">
              <a:rPr lang="es-CO" smtClean="0"/>
              <a:t>4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593527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BF753F-56B1-4538-B03F-B169A2E9ACFE}" type="slidenum">
              <a:rPr lang="es-CO" smtClean="0"/>
              <a:t>5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51507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2/13/2022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2/13/2022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2/13/2022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2/13/2022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2/13/2022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2/13/2022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2/13/2022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2/13/2022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2/13/2022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2/13/2022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2/13/2022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2/13/2022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2/13/2022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2/13/2022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2/13/2022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F13248-5C9F-4185-959D-974E66A4EE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CRACK THE CODE: SQL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931188A-0FD2-4A08-9821-2C57F58FE1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908938"/>
          </a:xfrm>
        </p:spPr>
        <p:txBody>
          <a:bodyPr>
            <a:normAutofit/>
          </a:bodyPr>
          <a:lstStyle/>
          <a:p>
            <a:r>
              <a:rPr lang="es-CO" dirty="0"/>
              <a:t>Ana Maria Guerrero</a:t>
            </a:r>
          </a:p>
          <a:p>
            <a:r>
              <a:rPr lang="es-CO" dirty="0" err="1"/>
              <a:t>February</a:t>
            </a:r>
            <a:r>
              <a:rPr lang="es-CO" dirty="0"/>
              <a:t> 2022.</a:t>
            </a:r>
          </a:p>
        </p:txBody>
      </p:sp>
    </p:spTree>
    <p:extLst>
      <p:ext uri="{BB962C8B-B14F-4D97-AF65-F5344CB8AC3E}">
        <p14:creationId xmlns:p14="http://schemas.microsoft.com/office/powerpoint/2010/main" val="3880015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3B7622-F0CF-414D-8012-B6B85530F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What</a:t>
            </a:r>
            <a:r>
              <a:rPr lang="es-CO" dirty="0"/>
              <a:t> </a:t>
            </a:r>
            <a:r>
              <a:rPr lang="es-CO" dirty="0" err="1"/>
              <a:t>is</a:t>
            </a:r>
            <a:r>
              <a:rPr lang="es-CO" dirty="0"/>
              <a:t> SQL?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1061EAD-601D-4D0B-A235-81467D1204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8"/>
            <a:ext cx="10554574" cy="970450"/>
          </a:xfrm>
        </p:spPr>
        <p:txBody>
          <a:bodyPr/>
          <a:lstStyle/>
          <a:p>
            <a:r>
              <a:rPr lang="es-CO" dirty="0" err="1"/>
              <a:t>Structured</a:t>
            </a:r>
            <a:r>
              <a:rPr lang="es-CO" dirty="0"/>
              <a:t> </a:t>
            </a:r>
            <a:r>
              <a:rPr lang="es-CO" dirty="0" err="1"/>
              <a:t>Query</a:t>
            </a:r>
            <a:r>
              <a:rPr lang="es-CO" dirty="0"/>
              <a:t> </a:t>
            </a:r>
            <a:r>
              <a:rPr lang="es-CO" dirty="0" err="1"/>
              <a:t>Language</a:t>
            </a:r>
            <a:endParaRPr lang="es-CO" dirty="0"/>
          </a:p>
          <a:p>
            <a:r>
              <a:rPr lang="es-CO" dirty="0" err="1"/>
              <a:t>Programming</a:t>
            </a:r>
            <a:r>
              <a:rPr lang="es-CO" dirty="0"/>
              <a:t> </a:t>
            </a:r>
            <a:r>
              <a:rPr lang="es-CO" dirty="0" err="1"/>
              <a:t>language</a:t>
            </a:r>
            <a:r>
              <a:rPr lang="es-CO" dirty="0"/>
              <a:t> </a:t>
            </a:r>
            <a:r>
              <a:rPr lang="es-CO" dirty="0" err="1"/>
              <a:t>to</a:t>
            </a:r>
            <a:r>
              <a:rPr lang="es-CO" dirty="0"/>
              <a:t> </a:t>
            </a:r>
            <a:r>
              <a:rPr lang="es-CO" dirty="0" err="1"/>
              <a:t>access</a:t>
            </a:r>
            <a:r>
              <a:rPr lang="es-CO" dirty="0"/>
              <a:t> and </a:t>
            </a:r>
            <a:r>
              <a:rPr lang="es-CO" dirty="0" err="1"/>
              <a:t>manage</a:t>
            </a:r>
            <a:r>
              <a:rPr lang="es-CO" dirty="0"/>
              <a:t> </a:t>
            </a:r>
            <a:r>
              <a:rPr lang="es-CO" b="1" dirty="0" err="1"/>
              <a:t>Relational</a:t>
            </a:r>
            <a:r>
              <a:rPr lang="es-CO" b="1" dirty="0"/>
              <a:t> </a:t>
            </a:r>
            <a:r>
              <a:rPr lang="es-CO" b="1" dirty="0" err="1"/>
              <a:t>Databases</a:t>
            </a:r>
            <a:r>
              <a:rPr lang="es-CO" b="1" dirty="0"/>
              <a:t>.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C71BF4C-827D-4A89-9051-E538DC83A0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115" y="3429000"/>
            <a:ext cx="5080020" cy="256197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8F8A5176-57D1-4E8B-A9BD-E352E32788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1835" y="3997388"/>
            <a:ext cx="4591050" cy="1171575"/>
          </a:xfrm>
          <a:prstGeom prst="rect">
            <a:avLst/>
          </a:prstGeom>
        </p:spPr>
      </p:pic>
      <p:sp>
        <p:nvSpPr>
          <p:cNvPr id="8" name="Flecha: a la derecha 7">
            <a:extLst>
              <a:ext uri="{FF2B5EF4-FFF2-40B4-BE49-F238E27FC236}">
                <a16:creationId xmlns:a16="http://schemas.microsoft.com/office/drawing/2014/main" id="{428654B4-4A24-4AE7-9FFD-EC57B80CE336}"/>
              </a:ext>
            </a:extLst>
          </p:cNvPr>
          <p:cNvSpPr/>
          <p:nvPr/>
        </p:nvSpPr>
        <p:spPr>
          <a:xfrm>
            <a:off x="5958348" y="4483510"/>
            <a:ext cx="614519" cy="4424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80966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3B7622-F0CF-414D-8012-B6B85530F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What</a:t>
            </a:r>
            <a:r>
              <a:rPr lang="es-CO" dirty="0"/>
              <a:t> are </a:t>
            </a:r>
            <a:r>
              <a:rPr lang="es-CO" dirty="0" err="1"/>
              <a:t>we</a:t>
            </a:r>
            <a:r>
              <a:rPr lang="es-CO" dirty="0"/>
              <a:t> </a:t>
            </a:r>
            <a:r>
              <a:rPr lang="es-CO" dirty="0" err="1"/>
              <a:t>going</a:t>
            </a:r>
            <a:r>
              <a:rPr lang="es-CO" dirty="0"/>
              <a:t> </a:t>
            </a:r>
            <a:r>
              <a:rPr lang="es-CO" dirty="0" err="1"/>
              <a:t>to</a:t>
            </a:r>
            <a:r>
              <a:rPr lang="es-CO" dirty="0"/>
              <a:t> </a:t>
            </a:r>
            <a:r>
              <a:rPr lang="es-CO" dirty="0" err="1"/>
              <a:t>learn</a:t>
            </a:r>
            <a:r>
              <a:rPr lang="es-CO" dirty="0"/>
              <a:t>?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261BA0EF-4F87-493E-8D0E-62970E315228}"/>
              </a:ext>
            </a:extLst>
          </p:cNvPr>
          <p:cNvSpPr/>
          <p:nvPr/>
        </p:nvSpPr>
        <p:spPr>
          <a:xfrm>
            <a:off x="411725" y="4805661"/>
            <a:ext cx="2969110" cy="6347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Data </a:t>
            </a:r>
            <a:r>
              <a:rPr lang="es-CO" dirty="0" err="1"/>
              <a:t>Definition</a:t>
            </a:r>
            <a:r>
              <a:rPr lang="es-CO" dirty="0"/>
              <a:t> </a:t>
            </a:r>
            <a:r>
              <a:rPr lang="es-CO" dirty="0" err="1"/>
              <a:t>Language</a:t>
            </a:r>
            <a:endParaRPr lang="es-CO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322479D6-CACC-4306-A452-A8F490D8CED2}"/>
              </a:ext>
            </a:extLst>
          </p:cNvPr>
          <p:cNvSpPr/>
          <p:nvPr/>
        </p:nvSpPr>
        <p:spPr>
          <a:xfrm>
            <a:off x="411725" y="2794299"/>
            <a:ext cx="2969110" cy="6347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Data </a:t>
            </a:r>
            <a:r>
              <a:rPr lang="es-CO" dirty="0" err="1"/>
              <a:t>Manipulation</a:t>
            </a:r>
            <a:r>
              <a:rPr lang="es-CO" dirty="0"/>
              <a:t> </a:t>
            </a:r>
            <a:r>
              <a:rPr lang="es-CO" dirty="0" err="1"/>
              <a:t>Language</a:t>
            </a:r>
            <a:endParaRPr lang="es-CO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082625D-ED7B-4B5B-927D-3002589EB7AD}"/>
              </a:ext>
            </a:extLst>
          </p:cNvPr>
          <p:cNvSpPr txBox="1"/>
          <p:nvPr/>
        </p:nvSpPr>
        <p:spPr>
          <a:xfrm>
            <a:off x="3658334" y="4952009"/>
            <a:ext cx="7723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err="1"/>
              <a:t>Functions</a:t>
            </a:r>
            <a:r>
              <a:rPr lang="es-CO" dirty="0"/>
              <a:t> </a:t>
            </a:r>
            <a:r>
              <a:rPr lang="es-CO" dirty="0" err="1"/>
              <a:t>related</a:t>
            </a:r>
            <a:r>
              <a:rPr lang="es-CO" dirty="0"/>
              <a:t> </a:t>
            </a:r>
            <a:r>
              <a:rPr lang="es-CO" dirty="0" err="1"/>
              <a:t>with</a:t>
            </a:r>
            <a:r>
              <a:rPr lang="es-CO" dirty="0"/>
              <a:t> </a:t>
            </a:r>
            <a:r>
              <a:rPr lang="es-CO" dirty="0" err="1"/>
              <a:t>create</a:t>
            </a:r>
            <a:r>
              <a:rPr lang="es-CO" dirty="0"/>
              <a:t>, alter </a:t>
            </a:r>
            <a:r>
              <a:rPr lang="es-CO" dirty="0" err="1"/>
              <a:t>or</a:t>
            </a:r>
            <a:r>
              <a:rPr lang="es-CO" dirty="0"/>
              <a:t> </a:t>
            </a:r>
            <a:r>
              <a:rPr lang="es-CO" dirty="0" err="1"/>
              <a:t>destroy</a:t>
            </a:r>
            <a:r>
              <a:rPr lang="es-CO" dirty="0"/>
              <a:t> </a:t>
            </a:r>
            <a:r>
              <a:rPr lang="es-CO" dirty="0" err="1"/>
              <a:t>databases</a:t>
            </a:r>
            <a:r>
              <a:rPr lang="es-CO" dirty="0"/>
              <a:t>. </a:t>
            </a:r>
          </a:p>
          <a:p>
            <a:r>
              <a:rPr lang="es-CO" dirty="0"/>
              <a:t> 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DE6367E1-0EDD-416F-A079-FAEC2956DDF7}"/>
              </a:ext>
            </a:extLst>
          </p:cNvPr>
          <p:cNvSpPr txBox="1"/>
          <p:nvPr/>
        </p:nvSpPr>
        <p:spPr>
          <a:xfrm>
            <a:off x="3608134" y="2584659"/>
            <a:ext cx="77236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err="1"/>
              <a:t>Functions</a:t>
            </a:r>
            <a:r>
              <a:rPr lang="es-CO" dirty="0"/>
              <a:t> </a:t>
            </a:r>
            <a:r>
              <a:rPr lang="es-CO" dirty="0" err="1"/>
              <a:t>related</a:t>
            </a:r>
            <a:r>
              <a:rPr lang="es-CO" dirty="0"/>
              <a:t> </a:t>
            </a:r>
            <a:r>
              <a:rPr lang="es-CO" dirty="0" err="1"/>
              <a:t>with</a:t>
            </a:r>
            <a:r>
              <a:rPr lang="es-CO" dirty="0"/>
              <a:t> </a:t>
            </a:r>
            <a:r>
              <a:rPr lang="es-CO" dirty="0" err="1"/>
              <a:t>the</a:t>
            </a:r>
            <a:r>
              <a:rPr lang="es-CO" dirty="0"/>
              <a:t> </a:t>
            </a:r>
            <a:r>
              <a:rPr lang="es-CO" dirty="0" err="1"/>
              <a:t>access</a:t>
            </a:r>
            <a:r>
              <a:rPr lang="es-CO" dirty="0"/>
              <a:t>, </a:t>
            </a:r>
            <a:r>
              <a:rPr lang="es-CO" dirty="0" err="1"/>
              <a:t>modification</a:t>
            </a:r>
            <a:r>
              <a:rPr lang="es-CO" dirty="0"/>
              <a:t> and </a:t>
            </a:r>
            <a:r>
              <a:rPr lang="es-CO" dirty="0" err="1"/>
              <a:t>manipulation</a:t>
            </a:r>
            <a:r>
              <a:rPr lang="es-CO" dirty="0"/>
              <a:t> </a:t>
            </a:r>
            <a:r>
              <a:rPr lang="es-CO" dirty="0" err="1"/>
              <a:t>of</a:t>
            </a:r>
            <a:r>
              <a:rPr lang="es-CO" dirty="0"/>
              <a:t> </a:t>
            </a:r>
            <a:r>
              <a:rPr lang="es-CO" dirty="0" err="1"/>
              <a:t>the</a:t>
            </a:r>
            <a:r>
              <a:rPr lang="es-CO" dirty="0"/>
              <a:t> data </a:t>
            </a:r>
            <a:r>
              <a:rPr lang="es-CO" dirty="0" err="1"/>
              <a:t>for</a:t>
            </a:r>
            <a:r>
              <a:rPr lang="es-CO" dirty="0"/>
              <a:t> </a:t>
            </a:r>
            <a:r>
              <a:rPr lang="es-CO" dirty="0" err="1"/>
              <a:t>different</a:t>
            </a:r>
            <a:r>
              <a:rPr lang="es-CO" dirty="0"/>
              <a:t> </a:t>
            </a:r>
            <a:r>
              <a:rPr lang="es-CO" dirty="0" err="1"/>
              <a:t>analysis</a:t>
            </a:r>
            <a:r>
              <a:rPr lang="es-CO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err="1"/>
              <a:t>Those</a:t>
            </a:r>
            <a:r>
              <a:rPr lang="es-CO" dirty="0"/>
              <a:t> </a:t>
            </a:r>
            <a:r>
              <a:rPr lang="es-CO" dirty="0" err="1"/>
              <a:t>functions</a:t>
            </a:r>
            <a:r>
              <a:rPr lang="es-CO" dirty="0"/>
              <a:t> </a:t>
            </a:r>
            <a:r>
              <a:rPr lang="es-CO" dirty="0" err="1"/>
              <a:t>include</a:t>
            </a:r>
            <a:r>
              <a:rPr lang="es-CO" dirty="0"/>
              <a:t>: </a:t>
            </a:r>
            <a:r>
              <a:rPr lang="es-CO" dirty="0" err="1"/>
              <a:t>Select</a:t>
            </a:r>
            <a:r>
              <a:rPr lang="es-CO" dirty="0"/>
              <a:t>, </a:t>
            </a:r>
            <a:r>
              <a:rPr lang="es-CO" dirty="0" err="1"/>
              <a:t>group</a:t>
            </a:r>
            <a:r>
              <a:rPr lang="es-CO" dirty="0"/>
              <a:t> </a:t>
            </a:r>
            <a:r>
              <a:rPr lang="es-CO" dirty="0" err="1"/>
              <a:t>by</a:t>
            </a:r>
            <a:r>
              <a:rPr lang="es-CO" dirty="0"/>
              <a:t>, </a:t>
            </a:r>
            <a:r>
              <a:rPr lang="es-CO" dirty="0" err="1"/>
              <a:t>scalar</a:t>
            </a:r>
            <a:r>
              <a:rPr lang="es-CO" dirty="0"/>
              <a:t> </a:t>
            </a:r>
            <a:r>
              <a:rPr lang="es-CO" dirty="0" err="1"/>
              <a:t>functions</a:t>
            </a:r>
            <a:r>
              <a:rPr lang="es-CO" dirty="0"/>
              <a:t> </a:t>
            </a:r>
            <a:r>
              <a:rPr lang="es-CO" dirty="0" err="1"/>
              <a:t>like</a:t>
            </a:r>
            <a:r>
              <a:rPr lang="es-CO" dirty="0"/>
              <a:t> </a:t>
            </a:r>
            <a:r>
              <a:rPr lang="es-CO" dirty="0" err="1"/>
              <a:t>len</a:t>
            </a:r>
            <a:r>
              <a:rPr lang="es-CO" dirty="0"/>
              <a:t>, </a:t>
            </a:r>
            <a:r>
              <a:rPr lang="es-CO" dirty="0" err="1"/>
              <a:t>aggregate</a:t>
            </a:r>
            <a:r>
              <a:rPr lang="es-CO" dirty="0"/>
              <a:t> </a:t>
            </a:r>
            <a:r>
              <a:rPr lang="es-CO" dirty="0" err="1"/>
              <a:t>functions</a:t>
            </a:r>
            <a:r>
              <a:rPr lang="es-CO" dirty="0"/>
              <a:t> </a:t>
            </a:r>
            <a:r>
              <a:rPr lang="es-CO" dirty="0" err="1"/>
              <a:t>like</a:t>
            </a:r>
            <a:r>
              <a:rPr lang="es-CO" dirty="0"/>
              <a:t> sum, </a:t>
            </a:r>
            <a:r>
              <a:rPr lang="es-CO" dirty="0" err="1"/>
              <a:t>joins</a:t>
            </a:r>
            <a:r>
              <a:rPr lang="es-CO" dirty="0"/>
              <a:t> and </a:t>
            </a:r>
            <a:r>
              <a:rPr lang="es-CO" dirty="0" err="1"/>
              <a:t>pivot</a:t>
            </a:r>
            <a:r>
              <a:rPr lang="es-CO" dirty="0"/>
              <a:t> tables. </a:t>
            </a:r>
          </a:p>
        </p:txBody>
      </p:sp>
    </p:spTree>
    <p:extLst>
      <p:ext uri="{BB962C8B-B14F-4D97-AF65-F5344CB8AC3E}">
        <p14:creationId xmlns:p14="http://schemas.microsoft.com/office/powerpoint/2010/main" val="920051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3B7622-F0CF-414D-8012-B6B85530F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Types</a:t>
            </a:r>
            <a:r>
              <a:rPr lang="es-CO" dirty="0"/>
              <a:t> </a:t>
            </a:r>
            <a:r>
              <a:rPr lang="es-CO" dirty="0" err="1"/>
              <a:t>of</a:t>
            </a:r>
            <a:r>
              <a:rPr lang="es-CO" dirty="0"/>
              <a:t> Variables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F1743D1-B0EB-42DD-926D-2A2100CC9EDF}"/>
              </a:ext>
            </a:extLst>
          </p:cNvPr>
          <p:cNvSpPr/>
          <p:nvPr/>
        </p:nvSpPr>
        <p:spPr>
          <a:xfrm>
            <a:off x="1026867" y="2708233"/>
            <a:ext cx="2969110" cy="6347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err="1"/>
              <a:t>Numeric</a:t>
            </a:r>
            <a:endParaRPr lang="es-CO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66B429BF-EB08-401A-9C55-83070805D46F}"/>
              </a:ext>
            </a:extLst>
          </p:cNvPr>
          <p:cNvSpPr/>
          <p:nvPr/>
        </p:nvSpPr>
        <p:spPr>
          <a:xfrm>
            <a:off x="1026867" y="4095650"/>
            <a:ext cx="2969110" cy="6347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err="1"/>
              <a:t>Alphanumeric</a:t>
            </a:r>
            <a:endParaRPr lang="es-CO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7246EE94-A5E2-4329-BF06-ECA232933711}"/>
              </a:ext>
            </a:extLst>
          </p:cNvPr>
          <p:cNvSpPr/>
          <p:nvPr/>
        </p:nvSpPr>
        <p:spPr>
          <a:xfrm>
            <a:off x="1026867" y="5743837"/>
            <a:ext cx="2969110" cy="6347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Time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D362E9CB-13A5-4038-9BCC-9CE680453F85}"/>
              </a:ext>
            </a:extLst>
          </p:cNvPr>
          <p:cNvSpPr txBox="1"/>
          <p:nvPr/>
        </p:nvSpPr>
        <p:spPr>
          <a:xfrm>
            <a:off x="4237371" y="2511484"/>
            <a:ext cx="77236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err="1"/>
              <a:t>Integers</a:t>
            </a:r>
            <a:r>
              <a:rPr lang="es-CO" dirty="0"/>
              <a:t>: </a:t>
            </a:r>
            <a:r>
              <a:rPr lang="es-CO" dirty="0" err="1"/>
              <a:t>Smallint</a:t>
            </a:r>
            <a:r>
              <a:rPr lang="es-CO" dirty="0"/>
              <a:t>, </a:t>
            </a:r>
            <a:r>
              <a:rPr lang="es-CO" dirty="0" err="1"/>
              <a:t>integer</a:t>
            </a:r>
            <a:r>
              <a:rPr lang="es-CO" dirty="0"/>
              <a:t>, </a:t>
            </a:r>
            <a:r>
              <a:rPr lang="es-CO" dirty="0" err="1"/>
              <a:t>bigint</a:t>
            </a:r>
            <a:r>
              <a:rPr lang="es-CO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Decimal (</a:t>
            </a:r>
            <a:r>
              <a:rPr lang="es-CO" dirty="0" err="1"/>
              <a:t>p,s</a:t>
            </a:r>
            <a:r>
              <a:rPr lang="es-CO" dirty="0"/>
              <a:t>) </a:t>
            </a:r>
            <a:r>
              <a:rPr lang="es-CO" dirty="0">
                <a:sym typeface="Wingdings" panose="05000000000000000000" pitchFamily="2" charset="2"/>
              </a:rPr>
              <a:t> p </a:t>
            </a:r>
            <a:r>
              <a:rPr lang="es-CO" dirty="0" err="1">
                <a:sym typeface="Wingdings" panose="05000000000000000000" pitchFamily="2" charset="2"/>
              </a:rPr>
              <a:t>is</a:t>
            </a:r>
            <a:r>
              <a:rPr lang="es-CO" dirty="0">
                <a:sym typeface="Wingdings" panose="05000000000000000000" pitchFamily="2" charset="2"/>
              </a:rPr>
              <a:t> </a:t>
            </a:r>
            <a:r>
              <a:rPr lang="es-CO" dirty="0" err="1">
                <a:sym typeface="Wingdings" panose="05000000000000000000" pitchFamily="2" charset="2"/>
              </a:rPr>
              <a:t>the</a:t>
            </a:r>
            <a:r>
              <a:rPr lang="es-CO" dirty="0">
                <a:sym typeface="Wingdings" panose="05000000000000000000" pitchFamily="2" charset="2"/>
              </a:rPr>
              <a:t> total </a:t>
            </a:r>
            <a:r>
              <a:rPr lang="es-CO" dirty="0" err="1">
                <a:sym typeface="Wingdings" panose="05000000000000000000" pitchFamily="2" charset="2"/>
              </a:rPr>
              <a:t>digits</a:t>
            </a:r>
            <a:r>
              <a:rPr lang="es-CO" dirty="0">
                <a:sym typeface="Wingdings" panose="05000000000000000000" pitchFamily="2" charset="2"/>
              </a:rPr>
              <a:t> </a:t>
            </a:r>
            <a:r>
              <a:rPr lang="es-CO" dirty="0" err="1">
                <a:sym typeface="Wingdings" panose="05000000000000000000" pitchFamily="2" charset="2"/>
              </a:rPr>
              <a:t>of</a:t>
            </a:r>
            <a:r>
              <a:rPr lang="es-CO" dirty="0">
                <a:sym typeface="Wingdings" panose="05000000000000000000" pitchFamily="2" charset="2"/>
              </a:rPr>
              <a:t> </a:t>
            </a:r>
            <a:r>
              <a:rPr lang="es-CO" dirty="0" err="1">
                <a:sym typeface="Wingdings" panose="05000000000000000000" pitchFamily="2" charset="2"/>
              </a:rPr>
              <a:t>the</a:t>
            </a:r>
            <a:r>
              <a:rPr lang="es-CO" dirty="0">
                <a:sym typeface="Wingdings" panose="05000000000000000000" pitchFamily="2" charset="2"/>
              </a:rPr>
              <a:t> </a:t>
            </a:r>
            <a:r>
              <a:rPr lang="es-CO" dirty="0" err="1">
                <a:sym typeface="Wingdings" panose="05000000000000000000" pitchFamily="2" charset="2"/>
              </a:rPr>
              <a:t>numeric</a:t>
            </a:r>
            <a:r>
              <a:rPr lang="es-CO" dirty="0">
                <a:sym typeface="Wingdings" panose="05000000000000000000" pitchFamily="2" charset="2"/>
              </a:rPr>
              <a:t> </a:t>
            </a:r>
            <a:r>
              <a:rPr lang="es-CO" dirty="0" err="1">
                <a:sym typeface="Wingdings" panose="05000000000000000000" pitchFamily="2" charset="2"/>
              </a:rPr>
              <a:t>part</a:t>
            </a:r>
            <a:r>
              <a:rPr lang="es-CO" dirty="0">
                <a:sym typeface="Wingdings" panose="05000000000000000000" pitchFamily="2" charset="2"/>
              </a:rPr>
              <a:t>.</a:t>
            </a:r>
          </a:p>
          <a:p>
            <a:r>
              <a:rPr lang="es-CO" dirty="0">
                <a:sym typeface="Wingdings" panose="05000000000000000000" pitchFamily="2" charset="2"/>
              </a:rPr>
              <a:t>                                 s  </a:t>
            </a:r>
            <a:r>
              <a:rPr lang="es-CO" dirty="0" err="1">
                <a:sym typeface="Wingdings" panose="05000000000000000000" pitchFamily="2" charset="2"/>
              </a:rPr>
              <a:t>is</a:t>
            </a:r>
            <a:r>
              <a:rPr lang="es-CO" dirty="0">
                <a:sym typeface="Wingdings" panose="05000000000000000000" pitchFamily="2" charset="2"/>
              </a:rPr>
              <a:t> </a:t>
            </a:r>
            <a:r>
              <a:rPr lang="es-CO" dirty="0" err="1">
                <a:sym typeface="Wingdings" panose="05000000000000000000" pitchFamily="2" charset="2"/>
              </a:rPr>
              <a:t>related</a:t>
            </a:r>
            <a:r>
              <a:rPr lang="es-CO" dirty="0">
                <a:sym typeface="Wingdings" panose="05000000000000000000" pitchFamily="2" charset="2"/>
              </a:rPr>
              <a:t> </a:t>
            </a:r>
            <a:r>
              <a:rPr lang="es-CO" dirty="0" err="1">
                <a:sym typeface="Wingdings" panose="05000000000000000000" pitchFamily="2" charset="2"/>
              </a:rPr>
              <a:t>with</a:t>
            </a:r>
            <a:r>
              <a:rPr lang="es-CO" dirty="0">
                <a:sym typeface="Wingdings" panose="05000000000000000000" pitchFamily="2" charset="2"/>
              </a:rPr>
              <a:t> </a:t>
            </a:r>
            <a:r>
              <a:rPr lang="es-CO" dirty="0" err="1">
                <a:sym typeface="Wingdings" panose="05000000000000000000" pitchFamily="2" charset="2"/>
              </a:rPr>
              <a:t>the</a:t>
            </a:r>
            <a:r>
              <a:rPr lang="es-CO" dirty="0">
                <a:sym typeface="Wingdings" panose="05000000000000000000" pitchFamily="2" charset="2"/>
              </a:rPr>
              <a:t> </a:t>
            </a:r>
            <a:r>
              <a:rPr lang="es-CO" dirty="0" err="1">
                <a:sym typeface="Wingdings" panose="05000000000000000000" pitchFamily="2" charset="2"/>
              </a:rPr>
              <a:t>digits</a:t>
            </a:r>
            <a:r>
              <a:rPr lang="es-CO" dirty="0">
                <a:sym typeface="Wingdings" panose="05000000000000000000" pitchFamily="2" charset="2"/>
              </a:rPr>
              <a:t> </a:t>
            </a:r>
            <a:r>
              <a:rPr lang="es-CO" dirty="0" err="1">
                <a:sym typeface="Wingdings" panose="05000000000000000000" pitchFamily="2" charset="2"/>
              </a:rPr>
              <a:t>of</a:t>
            </a:r>
            <a:r>
              <a:rPr lang="es-CO" dirty="0">
                <a:sym typeface="Wingdings" panose="05000000000000000000" pitchFamily="2" charset="2"/>
              </a:rPr>
              <a:t> </a:t>
            </a:r>
            <a:r>
              <a:rPr lang="es-CO" dirty="0" err="1">
                <a:sym typeface="Wingdings" panose="05000000000000000000" pitchFamily="2" charset="2"/>
              </a:rPr>
              <a:t>the</a:t>
            </a:r>
            <a:r>
              <a:rPr lang="es-CO" dirty="0">
                <a:sym typeface="Wingdings" panose="05000000000000000000" pitchFamily="2" charset="2"/>
              </a:rPr>
              <a:t> decimal </a:t>
            </a:r>
            <a:r>
              <a:rPr lang="es-CO" dirty="0" err="1">
                <a:sym typeface="Wingdings" panose="05000000000000000000" pitchFamily="2" charset="2"/>
              </a:rPr>
              <a:t>part</a:t>
            </a:r>
            <a:r>
              <a:rPr lang="es-CO" dirty="0">
                <a:sym typeface="Wingdings" panose="05000000000000000000" pitchFamily="2" charset="2"/>
              </a:rPr>
              <a:t>.</a:t>
            </a:r>
          </a:p>
          <a:p>
            <a:r>
              <a:rPr lang="es-CO" dirty="0">
                <a:sym typeface="Wingdings" panose="05000000000000000000" pitchFamily="2" charset="2"/>
              </a:rPr>
              <a:t>* </a:t>
            </a:r>
            <a:r>
              <a:rPr lang="es-CO" dirty="0" err="1">
                <a:sym typeface="Wingdings" panose="05000000000000000000" pitchFamily="2" charset="2"/>
              </a:rPr>
              <a:t>Float</a:t>
            </a:r>
            <a:r>
              <a:rPr lang="es-CO" dirty="0">
                <a:sym typeface="Wingdings" panose="05000000000000000000" pitchFamily="2" charset="2"/>
              </a:rPr>
              <a:t> </a:t>
            </a:r>
            <a:r>
              <a:rPr lang="es-CO" dirty="0" err="1">
                <a:sym typeface="Wingdings" panose="05000000000000000000" pitchFamily="2" charset="2"/>
              </a:rPr>
              <a:t>or</a:t>
            </a:r>
            <a:r>
              <a:rPr lang="es-CO" dirty="0">
                <a:sym typeface="Wingdings" panose="05000000000000000000" pitchFamily="2" charset="2"/>
              </a:rPr>
              <a:t> </a:t>
            </a:r>
            <a:r>
              <a:rPr lang="es-CO" dirty="0" err="1">
                <a:sym typeface="Wingdings" panose="05000000000000000000" pitchFamily="2" charset="2"/>
              </a:rPr>
              <a:t>floating</a:t>
            </a:r>
            <a:r>
              <a:rPr lang="es-CO" dirty="0">
                <a:sym typeface="Wingdings" panose="05000000000000000000" pitchFamily="2" charset="2"/>
              </a:rPr>
              <a:t> </a:t>
            </a:r>
            <a:r>
              <a:rPr lang="es-CO" dirty="0" err="1">
                <a:sym typeface="Wingdings" panose="05000000000000000000" pitchFamily="2" charset="2"/>
              </a:rPr>
              <a:t>point</a:t>
            </a:r>
            <a:r>
              <a:rPr lang="es-CO" dirty="0">
                <a:sym typeface="Wingdings" panose="05000000000000000000" pitchFamily="2" charset="2"/>
              </a:rPr>
              <a:t>.  </a:t>
            </a:r>
            <a:endParaRPr lang="es-CO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7EA9A96F-722E-42E0-BB89-3E9E4E0DB474}"/>
              </a:ext>
            </a:extLst>
          </p:cNvPr>
          <p:cNvSpPr txBox="1"/>
          <p:nvPr/>
        </p:nvSpPr>
        <p:spPr>
          <a:xfrm>
            <a:off x="4154084" y="4027995"/>
            <a:ext cx="77236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err="1"/>
              <a:t>Char</a:t>
            </a:r>
            <a:r>
              <a:rPr lang="es-CO" dirty="0"/>
              <a:t>(n) : Word </a:t>
            </a:r>
            <a:r>
              <a:rPr lang="es-CO" dirty="0" err="1"/>
              <a:t>with</a:t>
            </a:r>
            <a:r>
              <a:rPr lang="es-CO" dirty="0"/>
              <a:t> </a:t>
            </a:r>
            <a:r>
              <a:rPr lang="es-CO" dirty="0" err="1"/>
              <a:t>fixed</a:t>
            </a:r>
            <a:r>
              <a:rPr lang="es-CO" dirty="0"/>
              <a:t> </a:t>
            </a:r>
            <a:r>
              <a:rPr lang="es-CO" dirty="0" err="1"/>
              <a:t>length</a:t>
            </a:r>
            <a:r>
              <a:rPr lang="es-CO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Variable </a:t>
            </a:r>
            <a:r>
              <a:rPr lang="es-CO" dirty="0" err="1"/>
              <a:t>Length</a:t>
            </a:r>
            <a:r>
              <a:rPr lang="es-CO" dirty="0"/>
              <a:t> </a:t>
            </a:r>
            <a:r>
              <a:rPr lang="es-CO" dirty="0">
                <a:sym typeface="Wingdings" panose="05000000000000000000" pitchFamily="2" charset="2"/>
              </a:rPr>
              <a:t> </a:t>
            </a:r>
            <a:r>
              <a:rPr lang="es-CO" dirty="0" err="1">
                <a:sym typeface="Wingdings" panose="05000000000000000000" pitchFamily="2" charset="2"/>
              </a:rPr>
              <a:t>Varchar</a:t>
            </a:r>
            <a:r>
              <a:rPr lang="es-CO" dirty="0">
                <a:sym typeface="Wingdings" panose="05000000000000000000" pitchFamily="2" charset="2"/>
              </a:rPr>
              <a:t>(n)</a:t>
            </a:r>
          </a:p>
          <a:p>
            <a:r>
              <a:rPr lang="es-CO" dirty="0">
                <a:sym typeface="Wingdings" panose="05000000000000000000" pitchFamily="2" charset="2"/>
              </a:rPr>
              <a:t>                                       </a:t>
            </a:r>
            <a:r>
              <a:rPr lang="es-CO" dirty="0" err="1">
                <a:sym typeface="Wingdings" panose="05000000000000000000" pitchFamily="2" charset="2"/>
              </a:rPr>
              <a:t>Clob</a:t>
            </a:r>
            <a:r>
              <a:rPr lang="es-CO" dirty="0">
                <a:sym typeface="Wingdings" panose="05000000000000000000" pitchFamily="2" charset="2"/>
              </a:rPr>
              <a:t>(n)</a:t>
            </a:r>
          </a:p>
          <a:p>
            <a:r>
              <a:rPr lang="es-CO" dirty="0">
                <a:sym typeface="Wingdings" panose="05000000000000000000" pitchFamily="2" charset="2"/>
              </a:rPr>
              <a:t>                                       Blob(n)</a:t>
            </a:r>
            <a:endParaRPr lang="es-CO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612A95FA-DB79-4C0F-8FB3-A92633CED4AF}"/>
              </a:ext>
            </a:extLst>
          </p:cNvPr>
          <p:cNvSpPr txBox="1"/>
          <p:nvPr/>
        </p:nvSpPr>
        <p:spPr>
          <a:xfrm>
            <a:off x="4154084" y="5679108"/>
            <a:ext cx="77236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>
                <a:sym typeface="Wingdings" panose="05000000000000000000" pitchFamily="2" charset="2"/>
              </a:rPr>
              <a:t>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>
                <a:sym typeface="Wingdings" panose="05000000000000000000" pitchFamily="2" charset="2"/>
              </a:rPr>
              <a:t>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err="1">
                <a:sym typeface="Wingdings" panose="05000000000000000000" pitchFamily="2" charset="2"/>
              </a:rPr>
              <a:t>TimeStamp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338365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3B7622-F0CF-414D-8012-B6B85530F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Practice Time</a:t>
            </a:r>
          </a:p>
        </p:txBody>
      </p:sp>
      <p:pic>
        <p:nvPicPr>
          <p:cNvPr id="4" name="Imagen 3" descr="Dibujo animado de un animal con la boca abierta&#10;&#10;Descripción generada automáticamente con confianza baja">
            <a:extLst>
              <a:ext uri="{FF2B5EF4-FFF2-40B4-BE49-F238E27FC236}">
                <a16:creationId xmlns:a16="http://schemas.microsoft.com/office/drawing/2014/main" id="{E6041B9D-DF82-4969-954C-B437D2A2A6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303" r="13066" b="-2"/>
          <a:stretch/>
        </p:blipFill>
        <p:spPr>
          <a:xfrm>
            <a:off x="960438" y="2413000"/>
            <a:ext cx="2913062" cy="3628362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8285CCDB-6F02-4BF5-8C7E-5B1ADD96717D}"/>
              </a:ext>
            </a:extLst>
          </p:cNvPr>
          <p:cNvSpPr txBox="1"/>
          <p:nvPr/>
        </p:nvSpPr>
        <p:spPr>
          <a:xfrm>
            <a:off x="4330699" y="2413000"/>
            <a:ext cx="7052733" cy="3632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dirty="0"/>
              <a:t>Using the “and” and “or” operators find all the records in the table where the neighborhood group is equal to </a:t>
            </a:r>
            <a:r>
              <a:rPr lang="en-US" dirty="0" err="1"/>
              <a:t>Retiro</a:t>
            </a:r>
            <a:r>
              <a:rPr lang="en-US" dirty="0"/>
              <a:t> or Centro, considering only private rooms and price between 25 and 50, including 25 and 50. 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endParaRPr lang="en-US" dirty="0"/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dirty="0"/>
              <a:t>Write the former statement using the “in” predicate. You can you “and”/”or” operators if it is necessary. 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</a:pPr>
            <a:endParaRPr lang="en-US" dirty="0"/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</a:pPr>
            <a:r>
              <a:rPr lang="en-US" b="1" dirty="0"/>
              <a:t>REMEMBER: Both </a:t>
            </a:r>
            <a:r>
              <a:rPr lang="en-US" b="1" dirty="0" err="1"/>
              <a:t>querys</a:t>
            </a:r>
            <a:r>
              <a:rPr lang="en-US" b="1" dirty="0"/>
              <a:t> should give the same answer. </a:t>
            </a:r>
          </a:p>
        </p:txBody>
      </p:sp>
    </p:spTree>
    <p:extLst>
      <p:ext uri="{BB962C8B-B14F-4D97-AF65-F5344CB8AC3E}">
        <p14:creationId xmlns:p14="http://schemas.microsoft.com/office/powerpoint/2010/main" val="23581554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TM03457503[[fn=Citable]]</Template>
  <TotalTime>507</TotalTime>
  <Words>254</Words>
  <Application>Microsoft Office PowerPoint</Application>
  <PresentationFormat>Panorámica</PresentationFormat>
  <Paragraphs>37</Paragraphs>
  <Slides>5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Calibri</vt:lpstr>
      <vt:lpstr>Century Gothic</vt:lpstr>
      <vt:lpstr>Wingdings 2</vt:lpstr>
      <vt:lpstr>Citable</vt:lpstr>
      <vt:lpstr>CRACK THE CODE: SQL</vt:lpstr>
      <vt:lpstr>What is SQL?</vt:lpstr>
      <vt:lpstr>What are we going to learn?</vt:lpstr>
      <vt:lpstr>Types of Variables</vt:lpstr>
      <vt:lpstr>Practice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CRACK THE CODE: SQL</dc:title>
  <dc:creator>Ana Maria Guerrero Alvarado</dc:creator>
  <cp:lastModifiedBy>Ana Maria Guerrero Alvarado</cp:lastModifiedBy>
  <cp:revision>2</cp:revision>
  <dcterms:created xsi:type="dcterms:W3CDTF">2021-09-27T09:45:26Z</dcterms:created>
  <dcterms:modified xsi:type="dcterms:W3CDTF">2022-02-13T17:54:26Z</dcterms:modified>
</cp:coreProperties>
</file>