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1"/>
  </p:notesMasterIdLst>
  <p:sldIdLst>
    <p:sldId id="256" r:id="rId2"/>
    <p:sldId id="257" r:id="rId3"/>
    <p:sldId id="264" r:id="rId4"/>
    <p:sldId id="263" r:id="rId5"/>
    <p:sldId id="258" r:id="rId6"/>
    <p:sldId id="259"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20B189-3B03-489A-9A74-DFF5C713A42E}" type="datetimeFigureOut">
              <a:rPr lang="en-US" smtClean="0"/>
              <a:t>5/4/2022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45FC04-E896-4B2B-A3E2-D1CFC313A827}" type="slidenum">
              <a:rPr lang="en-US" smtClean="0"/>
              <a:t>‹#›</a:t>
            </a:fld>
            <a:endParaRPr lang="en-US"/>
          </a:p>
        </p:txBody>
      </p:sp>
    </p:spTree>
    <p:extLst>
      <p:ext uri="{BB962C8B-B14F-4D97-AF65-F5344CB8AC3E}">
        <p14:creationId xmlns:p14="http://schemas.microsoft.com/office/powerpoint/2010/main" val="2327273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5FC04-E896-4B2B-A3E2-D1CFC313A827}" type="slidenum">
              <a:rPr lang="en-US" smtClean="0"/>
              <a:t>1</a:t>
            </a:fld>
            <a:endParaRPr lang="en-US"/>
          </a:p>
        </p:txBody>
      </p:sp>
    </p:spTree>
    <p:extLst>
      <p:ext uri="{BB962C8B-B14F-4D97-AF65-F5344CB8AC3E}">
        <p14:creationId xmlns:p14="http://schemas.microsoft.com/office/powerpoint/2010/main" val="3819838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F9C0D8-089E-422A-B2EF-ECD7E09200EC}"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509C5-DEE5-442E-A888-3A85CE74A205}"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4351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FCF9C0D8-089E-422A-B2EF-ECD7E09200EC}" type="datetimeFigureOut">
              <a:rPr lang="en-US" smtClean="0"/>
              <a:t>5/4/2022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7509C5-DEE5-442E-A888-3A85CE74A205}" type="slidenum">
              <a:rPr lang="en-US" smtClean="0"/>
              <a:t>‹#›</a:t>
            </a:fld>
            <a:endParaRPr lang="en-US"/>
          </a:p>
        </p:txBody>
      </p:sp>
    </p:spTree>
    <p:extLst>
      <p:ext uri="{BB962C8B-B14F-4D97-AF65-F5344CB8AC3E}">
        <p14:creationId xmlns:p14="http://schemas.microsoft.com/office/powerpoint/2010/main" val="2119239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F9C0D8-089E-422A-B2EF-ECD7E09200EC}"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509C5-DEE5-442E-A888-3A85CE74A205}" type="slidenum">
              <a:rPr lang="en-US" smtClean="0"/>
              <a:t>‹#›</a:t>
            </a:fld>
            <a:endParaRPr lang="en-US"/>
          </a:p>
        </p:txBody>
      </p:sp>
    </p:spTree>
    <p:extLst>
      <p:ext uri="{BB962C8B-B14F-4D97-AF65-F5344CB8AC3E}">
        <p14:creationId xmlns:p14="http://schemas.microsoft.com/office/powerpoint/2010/main" val="3686327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F9C0D8-089E-422A-B2EF-ECD7E09200EC}"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509C5-DEE5-442E-A888-3A85CE74A205}"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831965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F9C0D8-089E-422A-B2EF-ECD7E09200EC}"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509C5-DEE5-442E-A888-3A85CE74A205}" type="slidenum">
              <a:rPr lang="en-US" smtClean="0"/>
              <a:t>‹#›</a:t>
            </a:fld>
            <a:endParaRPr lang="en-US"/>
          </a:p>
        </p:txBody>
      </p:sp>
    </p:spTree>
    <p:extLst>
      <p:ext uri="{BB962C8B-B14F-4D97-AF65-F5344CB8AC3E}">
        <p14:creationId xmlns:p14="http://schemas.microsoft.com/office/powerpoint/2010/main" val="502997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F9C0D8-089E-422A-B2EF-ECD7E09200EC}"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509C5-DEE5-442E-A888-3A85CE74A205}"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05167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F9C0D8-089E-422A-B2EF-ECD7E09200EC}"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509C5-DEE5-442E-A888-3A85CE74A205}" type="slidenum">
              <a:rPr lang="en-US" smtClean="0"/>
              <a:t>‹#›</a:t>
            </a:fld>
            <a:endParaRPr lang="en-US"/>
          </a:p>
        </p:txBody>
      </p:sp>
    </p:spTree>
    <p:extLst>
      <p:ext uri="{BB962C8B-B14F-4D97-AF65-F5344CB8AC3E}">
        <p14:creationId xmlns:p14="http://schemas.microsoft.com/office/powerpoint/2010/main" val="2697557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F9C0D8-089E-422A-B2EF-ECD7E09200EC}"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509C5-DEE5-442E-A888-3A85CE74A205}" type="slidenum">
              <a:rPr lang="en-US" smtClean="0"/>
              <a:t>‹#›</a:t>
            </a:fld>
            <a:endParaRPr lang="en-US"/>
          </a:p>
        </p:txBody>
      </p:sp>
    </p:spTree>
    <p:extLst>
      <p:ext uri="{BB962C8B-B14F-4D97-AF65-F5344CB8AC3E}">
        <p14:creationId xmlns:p14="http://schemas.microsoft.com/office/powerpoint/2010/main" val="7335040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F9C0D8-089E-422A-B2EF-ECD7E09200EC}"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509C5-DEE5-442E-A888-3A85CE74A205}" type="slidenum">
              <a:rPr lang="en-US" smtClean="0"/>
              <a:t>‹#›</a:t>
            </a:fld>
            <a:endParaRPr lang="en-US"/>
          </a:p>
        </p:txBody>
      </p:sp>
    </p:spTree>
    <p:extLst>
      <p:ext uri="{BB962C8B-B14F-4D97-AF65-F5344CB8AC3E}">
        <p14:creationId xmlns:p14="http://schemas.microsoft.com/office/powerpoint/2010/main" val="1198491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F9C0D8-089E-422A-B2EF-ECD7E09200EC}"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509C5-DEE5-442E-A888-3A85CE74A205}" type="slidenum">
              <a:rPr lang="en-US" smtClean="0"/>
              <a:t>‹#›</a:t>
            </a:fld>
            <a:endParaRPr lang="en-US"/>
          </a:p>
        </p:txBody>
      </p:sp>
    </p:spTree>
    <p:extLst>
      <p:ext uri="{BB962C8B-B14F-4D97-AF65-F5344CB8AC3E}">
        <p14:creationId xmlns:p14="http://schemas.microsoft.com/office/powerpoint/2010/main" val="181136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F9C0D8-089E-422A-B2EF-ECD7E09200EC}"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509C5-DEE5-442E-A888-3A85CE74A205}" type="slidenum">
              <a:rPr lang="en-US" smtClean="0"/>
              <a:t>‹#›</a:t>
            </a:fld>
            <a:endParaRPr lang="en-US"/>
          </a:p>
        </p:txBody>
      </p:sp>
    </p:spTree>
    <p:extLst>
      <p:ext uri="{BB962C8B-B14F-4D97-AF65-F5344CB8AC3E}">
        <p14:creationId xmlns:p14="http://schemas.microsoft.com/office/powerpoint/2010/main" val="624745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F9C0D8-089E-422A-B2EF-ECD7E09200EC}" type="datetimeFigureOut">
              <a:rPr lang="en-US" smtClean="0"/>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509C5-DEE5-442E-A888-3A85CE74A205}" type="slidenum">
              <a:rPr lang="en-US" smtClean="0"/>
              <a:t>‹#›</a:t>
            </a:fld>
            <a:endParaRPr lang="en-US"/>
          </a:p>
        </p:txBody>
      </p:sp>
    </p:spTree>
    <p:extLst>
      <p:ext uri="{BB962C8B-B14F-4D97-AF65-F5344CB8AC3E}">
        <p14:creationId xmlns:p14="http://schemas.microsoft.com/office/powerpoint/2010/main" val="808247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F9C0D8-089E-422A-B2EF-ECD7E09200EC}" type="datetimeFigureOut">
              <a:rPr lang="en-US" smtClean="0"/>
              <a:t>5/4/2022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7509C5-DEE5-442E-A888-3A85CE74A205}" type="slidenum">
              <a:rPr lang="en-US" smtClean="0"/>
              <a:t>‹#›</a:t>
            </a:fld>
            <a:endParaRPr lang="en-US"/>
          </a:p>
        </p:txBody>
      </p:sp>
    </p:spTree>
    <p:extLst>
      <p:ext uri="{BB962C8B-B14F-4D97-AF65-F5344CB8AC3E}">
        <p14:creationId xmlns:p14="http://schemas.microsoft.com/office/powerpoint/2010/main" val="3978165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F9C0D8-089E-422A-B2EF-ECD7E09200EC}" type="datetimeFigureOut">
              <a:rPr lang="en-US" smtClean="0"/>
              <a:t>5/4/2022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7509C5-DEE5-442E-A888-3A85CE74A205}" type="slidenum">
              <a:rPr lang="en-US" smtClean="0"/>
              <a:t>‹#›</a:t>
            </a:fld>
            <a:endParaRPr lang="en-US"/>
          </a:p>
        </p:txBody>
      </p:sp>
    </p:spTree>
    <p:extLst>
      <p:ext uri="{BB962C8B-B14F-4D97-AF65-F5344CB8AC3E}">
        <p14:creationId xmlns:p14="http://schemas.microsoft.com/office/powerpoint/2010/main" val="3142957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F9C0D8-089E-422A-B2EF-ECD7E09200EC}" type="datetimeFigureOut">
              <a:rPr lang="en-US" smtClean="0"/>
              <a:t>5/4/2022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7509C5-DEE5-442E-A888-3A85CE74A205}" type="slidenum">
              <a:rPr lang="en-US" smtClean="0"/>
              <a:t>‹#›</a:t>
            </a:fld>
            <a:endParaRPr lang="en-US"/>
          </a:p>
        </p:txBody>
      </p:sp>
    </p:spTree>
    <p:extLst>
      <p:ext uri="{BB962C8B-B14F-4D97-AF65-F5344CB8AC3E}">
        <p14:creationId xmlns:p14="http://schemas.microsoft.com/office/powerpoint/2010/main" val="1882437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F9C0D8-089E-422A-B2EF-ECD7E09200EC}" type="datetimeFigureOut">
              <a:rPr lang="en-US" smtClean="0"/>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509C5-DEE5-442E-A888-3A85CE74A205}" type="slidenum">
              <a:rPr lang="en-US" smtClean="0"/>
              <a:t>‹#›</a:t>
            </a:fld>
            <a:endParaRPr lang="en-US"/>
          </a:p>
        </p:txBody>
      </p:sp>
    </p:spTree>
    <p:extLst>
      <p:ext uri="{BB962C8B-B14F-4D97-AF65-F5344CB8AC3E}">
        <p14:creationId xmlns:p14="http://schemas.microsoft.com/office/powerpoint/2010/main" val="3202424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F9C0D8-089E-422A-B2EF-ECD7E09200EC}" type="datetimeFigureOut">
              <a:rPr lang="en-US" smtClean="0"/>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509C5-DEE5-442E-A888-3A85CE74A205}" type="slidenum">
              <a:rPr lang="en-US" smtClean="0"/>
              <a:t>‹#›</a:t>
            </a:fld>
            <a:endParaRPr lang="en-US"/>
          </a:p>
        </p:txBody>
      </p:sp>
    </p:spTree>
    <p:extLst>
      <p:ext uri="{BB962C8B-B14F-4D97-AF65-F5344CB8AC3E}">
        <p14:creationId xmlns:p14="http://schemas.microsoft.com/office/powerpoint/2010/main" val="2905188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CF9C0D8-089E-422A-B2EF-ECD7E09200EC}" type="datetimeFigureOut">
              <a:rPr lang="en-US" smtClean="0"/>
              <a:t>5/4/2022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87509C5-DEE5-442E-A888-3A85CE74A205}" type="slidenum">
              <a:rPr lang="en-US" smtClean="0"/>
              <a:t>‹#›</a:t>
            </a:fld>
            <a:endParaRPr lang="en-US"/>
          </a:p>
        </p:txBody>
      </p:sp>
    </p:spTree>
    <p:extLst>
      <p:ext uri="{BB962C8B-B14F-4D97-AF65-F5344CB8AC3E}">
        <p14:creationId xmlns:p14="http://schemas.microsoft.com/office/powerpoint/2010/main" val="296520319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0583F-962E-4456-BDA3-6AF58866FCBF}"/>
              </a:ext>
            </a:extLst>
          </p:cNvPr>
          <p:cNvSpPr>
            <a:spLocks noGrp="1"/>
          </p:cNvSpPr>
          <p:nvPr>
            <p:ph type="ctrTitle"/>
          </p:nvPr>
        </p:nvSpPr>
        <p:spPr/>
        <p:txBody>
          <a:bodyPr/>
          <a:lstStyle/>
          <a:p>
            <a:r>
              <a:rPr lang="en-US" b="1" dirty="0">
                <a:solidFill>
                  <a:srgbClr val="FFFF00"/>
                </a:solidFill>
              </a:rPr>
              <a:t>My Senior Project</a:t>
            </a:r>
          </a:p>
        </p:txBody>
      </p:sp>
      <p:sp>
        <p:nvSpPr>
          <p:cNvPr id="3" name="Subtitle 2">
            <a:extLst>
              <a:ext uri="{FF2B5EF4-FFF2-40B4-BE49-F238E27FC236}">
                <a16:creationId xmlns:a16="http://schemas.microsoft.com/office/drawing/2014/main" id="{C7AFDE38-20BC-4994-AFBF-A19AEC6BA354}"/>
              </a:ext>
            </a:extLst>
          </p:cNvPr>
          <p:cNvSpPr>
            <a:spLocks noGrp="1"/>
          </p:cNvSpPr>
          <p:nvPr>
            <p:ph type="subTitle" idx="1"/>
          </p:nvPr>
        </p:nvSpPr>
        <p:spPr/>
        <p:txBody>
          <a:bodyPr>
            <a:normAutofit/>
          </a:bodyPr>
          <a:lstStyle/>
          <a:p>
            <a:r>
              <a:rPr lang="en-US" sz="2400" b="1" dirty="0">
                <a:solidFill>
                  <a:srgbClr val="FFFF00"/>
                </a:solidFill>
              </a:rPr>
              <a:t>By: Jonah Watson</a:t>
            </a:r>
          </a:p>
        </p:txBody>
      </p:sp>
      <p:sp>
        <p:nvSpPr>
          <p:cNvPr id="4" name="Arrow: Right 3">
            <a:hlinkClick r:id="" action="ppaction://hlinkshowjump?jump=nextslide"/>
            <a:extLst>
              <a:ext uri="{FF2B5EF4-FFF2-40B4-BE49-F238E27FC236}">
                <a16:creationId xmlns:a16="http://schemas.microsoft.com/office/drawing/2014/main" id="{66CF8326-23F3-4EAC-B558-41FFAFBCA77C}"/>
              </a:ext>
            </a:extLst>
          </p:cNvPr>
          <p:cNvSpPr/>
          <p:nvPr/>
        </p:nvSpPr>
        <p:spPr>
          <a:xfrm>
            <a:off x="11079332" y="88777"/>
            <a:ext cx="978408"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Next</a:t>
            </a:r>
          </a:p>
        </p:txBody>
      </p:sp>
    </p:spTree>
    <p:extLst>
      <p:ext uri="{BB962C8B-B14F-4D97-AF65-F5344CB8AC3E}">
        <p14:creationId xmlns:p14="http://schemas.microsoft.com/office/powerpoint/2010/main" val="1191184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C19DF-DC1F-4B99-8746-21D7592BBAFE}"/>
              </a:ext>
            </a:extLst>
          </p:cNvPr>
          <p:cNvSpPr>
            <a:spLocks noGrp="1"/>
          </p:cNvSpPr>
          <p:nvPr>
            <p:ph type="title"/>
          </p:nvPr>
        </p:nvSpPr>
        <p:spPr>
          <a:xfrm>
            <a:off x="684213" y="80600"/>
            <a:ext cx="8534401" cy="2281600"/>
          </a:xfrm>
        </p:spPr>
        <p:txBody>
          <a:bodyPr/>
          <a:lstStyle/>
          <a:p>
            <a:r>
              <a:rPr lang="en-US" b="1" dirty="0">
                <a:solidFill>
                  <a:srgbClr val="FFFF00"/>
                </a:solidFill>
              </a:rPr>
              <a:t>Table of Contents</a:t>
            </a:r>
          </a:p>
        </p:txBody>
      </p:sp>
      <p:sp>
        <p:nvSpPr>
          <p:cNvPr id="3" name="Text Placeholder 2">
            <a:extLst>
              <a:ext uri="{FF2B5EF4-FFF2-40B4-BE49-F238E27FC236}">
                <a16:creationId xmlns:a16="http://schemas.microsoft.com/office/drawing/2014/main" id="{5CCAC6CB-5F6E-40E1-AD16-B9D49D6967AC}"/>
              </a:ext>
            </a:extLst>
          </p:cNvPr>
          <p:cNvSpPr>
            <a:spLocks noGrp="1"/>
          </p:cNvSpPr>
          <p:nvPr>
            <p:ph type="body" idx="1"/>
          </p:nvPr>
        </p:nvSpPr>
        <p:spPr>
          <a:xfrm>
            <a:off x="684213" y="2732314"/>
            <a:ext cx="8534400" cy="3126948"/>
          </a:xfrm>
        </p:spPr>
        <p:txBody>
          <a:bodyPr>
            <a:noAutofit/>
          </a:bodyPr>
          <a:lstStyle/>
          <a:p>
            <a:pPr marL="285750" indent="-285750">
              <a:buFont typeface="Arial" panose="020B0604020202020204" pitchFamily="34" charset="0"/>
              <a:buChar char="•"/>
            </a:pPr>
            <a:r>
              <a:rPr lang="en-US" sz="2400" dirty="0">
                <a:solidFill>
                  <a:srgbClr val="FFFF00"/>
                </a:solidFill>
              </a:rPr>
              <a:t>Overview</a:t>
            </a:r>
          </a:p>
          <a:p>
            <a:pPr marL="285750" indent="-285750">
              <a:buFont typeface="Arial" panose="020B0604020202020204" pitchFamily="34" charset="0"/>
              <a:buChar char="•"/>
            </a:pPr>
            <a:r>
              <a:rPr lang="en-US" sz="2400" dirty="0">
                <a:solidFill>
                  <a:srgbClr val="FFFF00"/>
                </a:solidFill>
              </a:rPr>
              <a:t>Calendar Control</a:t>
            </a:r>
          </a:p>
          <a:p>
            <a:pPr marL="285750" indent="-285750">
              <a:buFont typeface="Arial" panose="020B0604020202020204" pitchFamily="34" charset="0"/>
              <a:buChar char="•"/>
            </a:pPr>
            <a:r>
              <a:rPr lang="en-US" sz="2400" dirty="0">
                <a:solidFill>
                  <a:srgbClr val="FFFF00"/>
                </a:solidFill>
              </a:rPr>
              <a:t>Calendar Styles</a:t>
            </a:r>
          </a:p>
          <a:p>
            <a:pPr marL="285750" indent="-285750">
              <a:buFont typeface="Arial" panose="020B0604020202020204" pitchFamily="34" charset="0"/>
              <a:buChar char="•"/>
            </a:pPr>
            <a:r>
              <a:rPr lang="en-US" sz="2400" dirty="0">
                <a:solidFill>
                  <a:srgbClr val="FFFF00"/>
                </a:solidFill>
              </a:rPr>
              <a:t>Calendar Control Properties</a:t>
            </a:r>
          </a:p>
          <a:p>
            <a:pPr marL="285750" indent="-285750">
              <a:buFont typeface="Arial" panose="020B0604020202020204" pitchFamily="34" charset="0"/>
              <a:buChar char="•"/>
            </a:pPr>
            <a:r>
              <a:rPr lang="en-US" sz="2400" dirty="0">
                <a:solidFill>
                  <a:srgbClr val="FFFF00"/>
                </a:solidFill>
              </a:rPr>
              <a:t>Convert DateTime Objects to String Formats</a:t>
            </a:r>
          </a:p>
          <a:p>
            <a:pPr marL="285750" indent="-285750">
              <a:buFont typeface="Arial" panose="020B0604020202020204" pitchFamily="34" charset="0"/>
              <a:buChar char="•"/>
            </a:pPr>
            <a:r>
              <a:rPr lang="en-US" sz="2400" dirty="0">
                <a:solidFill>
                  <a:srgbClr val="FFFF00"/>
                </a:solidFill>
              </a:rPr>
              <a:t>FAQs</a:t>
            </a:r>
          </a:p>
        </p:txBody>
      </p:sp>
      <p:sp>
        <p:nvSpPr>
          <p:cNvPr id="7" name="Arrow: Right 6">
            <a:hlinkClick r:id="" action="ppaction://hlinkshowjump?jump=nextslide"/>
            <a:extLst>
              <a:ext uri="{FF2B5EF4-FFF2-40B4-BE49-F238E27FC236}">
                <a16:creationId xmlns:a16="http://schemas.microsoft.com/office/drawing/2014/main" id="{7548A352-EAC8-4737-962E-8FDF796BFFBA}"/>
              </a:ext>
            </a:extLst>
          </p:cNvPr>
          <p:cNvSpPr/>
          <p:nvPr/>
        </p:nvSpPr>
        <p:spPr>
          <a:xfrm>
            <a:off x="11079332" y="88777"/>
            <a:ext cx="978408"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Next</a:t>
            </a:r>
          </a:p>
        </p:txBody>
      </p:sp>
      <p:sp>
        <p:nvSpPr>
          <p:cNvPr id="8" name="Arrow: Left 7">
            <a:hlinkClick r:id="" action="ppaction://hlinkshowjump?jump=previousslide"/>
            <a:extLst>
              <a:ext uri="{FF2B5EF4-FFF2-40B4-BE49-F238E27FC236}">
                <a16:creationId xmlns:a16="http://schemas.microsoft.com/office/drawing/2014/main" id="{03A537B7-4475-4457-9302-3C5B5E4D1D98}"/>
              </a:ext>
            </a:extLst>
          </p:cNvPr>
          <p:cNvSpPr/>
          <p:nvPr/>
        </p:nvSpPr>
        <p:spPr>
          <a:xfrm>
            <a:off x="134260" y="88777"/>
            <a:ext cx="978408" cy="484632"/>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Prev</a:t>
            </a:r>
          </a:p>
        </p:txBody>
      </p:sp>
    </p:spTree>
    <p:extLst>
      <p:ext uri="{BB962C8B-B14F-4D97-AF65-F5344CB8AC3E}">
        <p14:creationId xmlns:p14="http://schemas.microsoft.com/office/powerpoint/2010/main" val="1834331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5B6B6-4316-4C70-BD3C-B3090FCF5DF5}"/>
              </a:ext>
            </a:extLst>
          </p:cNvPr>
          <p:cNvSpPr>
            <a:spLocks noGrp="1"/>
          </p:cNvSpPr>
          <p:nvPr>
            <p:ph type="title"/>
          </p:nvPr>
        </p:nvSpPr>
        <p:spPr>
          <a:xfrm>
            <a:off x="1234627" y="106779"/>
            <a:ext cx="8534401" cy="665578"/>
          </a:xfrm>
        </p:spPr>
        <p:txBody>
          <a:bodyPr/>
          <a:lstStyle/>
          <a:p>
            <a:r>
              <a:rPr lang="en-US" b="1" dirty="0">
                <a:solidFill>
                  <a:srgbClr val="FFFF00"/>
                </a:solidFill>
              </a:rPr>
              <a:t>Overview</a:t>
            </a:r>
          </a:p>
        </p:txBody>
      </p:sp>
      <p:sp>
        <p:nvSpPr>
          <p:cNvPr id="3" name="Text Placeholder 2">
            <a:extLst>
              <a:ext uri="{FF2B5EF4-FFF2-40B4-BE49-F238E27FC236}">
                <a16:creationId xmlns:a16="http://schemas.microsoft.com/office/drawing/2014/main" id="{1BDCBA9E-07E8-43E6-826E-3F504A6B58B6}"/>
              </a:ext>
            </a:extLst>
          </p:cNvPr>
          <p:cNvSpPr>
            <a:spLocks noGrp="1"/>
          </p:cNvSpPr>
          <p:nvPr>
            <p:ph type="body" idx="1"/>
          </p:nvPr>
        </p:nvSpPr>
        <p:spPr>
          <a:xfrm>
            <a:off x="1234627" y="1255450"/>
            <a:ext cx="8534400" cy="3059097"/>
          </a:xfrm>
        </p:spPr>
        <p:txBody>
          <a:bodyPr>
            <a:noAutofit/>
          </a:bodyPr>
          <a:lstStyle/>
          <a:p>
            <a:r>
              <a:rPr lang="en-US" sz="3200" dirty="0">
                <a:solidFill>
                  <a:srgbClr val="FFFF00"/>
                </a:solidFill>
              </a:rPr>
              <a:t>This presentation goes over the finer points of the calendar control, a functionally rich web control capable of displaying one month at a time, allowing the user to select a single day, week, or month. Included in this presentation are details on the design styles for a calendar control, properties of a calendar control and how to convert the DateTime values in a calendar control to strings.</a:t>
            </a:r>
          </a:p>
        </p:txBody>
      </p:sp>
      <p:sp>
        <p:nvSpPr>
          <p:cNvPr id="4" name="Arrow: Right 3">
            <a:hlinkClick r:id="" action="ppaction://hlinkshowjump?jump=nextslide"/>
            <a:extLst>
              <a:ext uri="{FF2B5EF4-FFF2-40B4-BE49-F238E27FC236}">
                <a16:creationId xmlns:a16="http://schemas.microsoft.com/office/drawing/2014/main" id="{4102BEC0-4642-49D6-A624-FAD95DF99345}"/>
              </a:ext>
            </a:extLst>
          </p:cNvPr>
          <p:cNvSpPr/>
          <p:nvPr/>
        </p:nvSpPr>
        <p:spPr>
          <a:xfrm>
            <a:off x="11079332" y="88777"/>
            <a:ext cx="978408"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Next</a:t>
            </a:r>
          </a:p>
        </p:txBody>
      </p:sp>
      <p:sp>
        <p:nvSpPr>
          <p:cNvPr id="5" name="Arrow: Left 4">
            <a:hlinkClick r:id="" action="ppaction://hlinkshowjump?jump=previousslide"/>
            <a:extLst>
              <a:ext uri="{FF2B5EF4-FFF2-40B4-BE49-F238E27FC236}">
                <a16:creationId xmlns:a16="http://schemas.microsoft.com/office/drawing/2014/main" id="{D45F1502-A51B-4A8C-AA81-DEAA2D846AF8}"/>
              </a:ext>
            </a:extLst>
          </p:cNvPr>
          <p:cNvSpPr/>
          <p:nvPr/>
        </p:nvSpPr>
        <p:spPr>
          <a:xfrm>
            <a:off x="134260" y="88777"/>
            <a:ext cx="978408" cy="484632"/>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Prev</a:t>
            </a:r>
          </a:p>
        </p:txBody>
      </p:sp>
    </p:spTree>
    <p:extLst>
      <p:ext uri="{BB962C8B-B14F-4D97-AF65-F5344CB8AC3E}">
        <p14:creationId xmlns:p14="http://schemas.microsoft.com/office/powerpoint/2010/main" val="2989152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B96D-83B1-4F3D-A09E-F9BFAEC33E5C}"/>
              </a:ext>
            </a:extLst>
          </p:cNvPr>
          <p:cNvSpPr>
            <a:spLocks noGrp="1"/>
          </p:cNvSpPr>
          <p:nvPr>
            <p:ph type="title"/>
          </p:nvPr>
        </p:nvSpPr>
        <p:spPr>
          <a:xfrm>
            <a:off x="8434418" y="2953059"/>
            <a:ext cx="2636036" cy="951882"/>
          </a:xfrm>
        </p:spPr>
        <p:txBody>
          <a:bodyPr>
            <a:noAutofit/>
          </a:bodyPr>
          <a:lstStyle/>
          <a:p>
            <a:r>
              <a:rPr lang="en-US" b="1" dirty="0">
                <a:solidFill>
                  <a:srgbClr val="FFFF00"/>
                </a:solidFill>
              </a:rPr>
              <a:t>Calendar Control</a:t>
            </a:r>
          </a:p>
        </p:txBody>
      </p:sp>
      <p:pic>
        <p:nvPicPr>
          <p:cNvPr id="5" name="Picture 4" descr="Calendar&#10;&#10;Description automatically generated">
            <a:extLst>
              <a:ext uri="{FF2B5EF4-FFF2-40B4-BE49-F238E27FC236}">
                <a16:creationId xmlns:a16="http://schemas.microsoft.com/office/drawing/2014/main" id="{1B5C5DEF-4B35-474D-8F6F-10623EFD12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606" y="1484403"/>
            <a:ext cx="7166690" cy="4841076"/>
          </a:xfrm>
          <a:prstGeom prst="rect">
            <a:avLst/>
          </a:prstGeom>
        </p:spPr>
      </p:pic>
      <p:sp>
        <p:nvSpPr>
          <p:cNvPr id="23" name="Arrow: Right 22">
            <a:hlinkClick r:id="" action="ppaction://hlinkshowjump?jump=nextslide"/>
            <a:extLst>
              <a:ext uri="{FF2B5EF4-FFF2-40B4-BE49-F238E27FC236}">
                <a16:creationId xmlns:a16="http://schemas.microsoft.com/office/drawing/2014/main" id="{5CCA94AE-8415-41AB-A57C-CC534A7A247F}"/>
              </a:ext>
            </a:extLst>
          </p:cNvPr>
          <p:cNvSpPr/>
          <p:nvPr/>
        </p:nvSpPr>
        <p:spPr>
          <a:xfrm>
            <a:off x="11079332" y="88777"/>
            <a:ext cx="978408"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Next</a:t>
            </a:r>
          </a:p>
        </p:txBody>
      </p:sp>
      <p:sp>
        <p:nvSpPr>
          <p:cNvPr id="30" name="Arrow: Left 29">
            <a:hlinkClick r:id="" action="ppaction://hlinkshowjump?jump=previousslide"/>
            <a:extLst>
              <a:ext uri="{FF2B5EF4-FFF2-40B4-BE49-F238E27FC236}">
                <a16:creationId xmlns:a16="http://schemas.microsoft.com/office/drawing/2014/main" id="{A9320EA1-6BD0-49AA-8EC0-09F1E09F5DEE}"/>
              </a:ext>
            </a:extLst>
          </p:cNvPr>
          <p:cNvSpPr/>
          <p:nvPr/>
        </p:nvSpPr>
        <p:spPr>
          <a:xfrm>
            <a:off x="134260" y="88777"/>
            <a:ext cx="978408" cy="484632"/>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Prev</a:t>
            </a:r>
          </a:p>
        </p:txBody>
      </p:sp>
    </p:spTree>
    <p:extLst>
      <p:ext uri="{BB962C8B-B14F-4D97-AF65-F5344CB8AC3E}">
        <p14:creationId xmlns:p14="http://schemas.microsoft.com/office/powerpoint/2010/main" val="7110221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4A9BC-44C2-41B7-A4E8-D50422FED414}"/>
              </a:ext>
            </a:extLst>
          </p:cNvPr>
          <p:cNvSpPr>
            <a:spLocks noGrp="1"/>
          </p:cNvSpPr>
          <p:nvPr>
            <p:ph type="title"/>
          </p:nvPr>
        </p:nvSpPr>
        <p:spPr>
          <a:xfrm>
            <a:off x="1651878" y="11094"/>
            <a:ext cx="8534400" cy="601466"/>
          </a:xfrm>
        </p:spPr>
        <p:txBody>
          <a:bodyPr>
            <a:normAutofit fontScale="90000"/>
          </a:bodyPr>
          <a:lstStyle/>
          <a:p>
            <a:r>
              <a:rPr lang="en-US" b="1" dirty="0">
                <a:solidFill>
                  <a:srgbClr val="FFFF00"/>
                </a:solidFill>
              </a:rPr>
              <a:t>Calendar Control</a:t>
            </a:r>
          </a:p>
        </p:txBody>
      </p:sp>
      <p:sp>
        <p:nvSpPr>
          <p:cNvPr id="3" name="Content Placeholder 2">
            <a:extLst>
              <a:ext uri="{FF2B5EF4-FFF2-40B4-BE49-F238E27FC236}">
                <a16:creationId xmlns:a16="http://schemas.microsoft.com/office/drawing/2014/main" id="{E65B6CEE-B8E4-42C4-A72F-31A7A82F7E36}"/>
              </a:ext>
            </a:extLst>
          </p:cNvPr>
          <p:cNvSpPr>
            <a:spLocks noGrp="1"/>
          </p:cNvSpPr>
          <p:nvPr>
            <p:ph idx="1"/>
          </p:nvPr>
        </p:nvSpPr>
        <p:spPr>
          <a:xfrm>
            <a:off x="-1" y="612560"/>
            <a:ext cx="12191999" cy="3178205"/>
          </a:xfrm>
        </p:spPr>
        <p:txBody>
          <a:bodyPr>
            <a:noAutofit/>
          </a:bodyPr>
          <a:lstStyle/>
          <a:p>
            <a:r>
              <a:rPr lang="en-US" sz="2400" dirty="0">
                <a:solidFill>
                  <a:srgbClr val="FFFF00"/>
                </a:solidFill>
              </a:rPr>
              <a:t>The calendar control displays a single month calendar that enables the user to select dates and move to the next or previous month.</a:t>
            </a:r>
          </a:p>
          <a:p>
            <a:r>
              <a:rPr lang="en-US" sz="2400" dirty="0">
                <a:solidFill>
                  <a:srgbClr val="FFFF00"/>
                </a:solidFill>
              </a:rPr>
              <a:t>See the Image below for how to set the calendar control’s properties</a:t>
            </a:r>
          </a:p>
          <a:p>
            <a:r>
              <a:rPr lang="en-US" sz="2400" dirty="0">
                <a:solidFill>
                  <a:srgbClr val="FFFF00"/>
                </a:solidFill>
              </a:rPr>
              <a:t>Can only select one day, week or month at a time</a:t>
            </a:r>
          </a:p>
        </p:txBody>
      </p:sp>
      <p:pic>
        <p:nvPicPr>
          <p:cNvPr id="5" name="Picture 4">
            <a:extLst>
              <a:ext uri="{FF2B5EF4-FFF2-40B4-BE49-F238E27FC236}">
                <a16:creationId xmlns:a16="http://schemas.microsoft.com/office/drawing/2014/main" id="{17BDE4E5-F239-41D1-BF8B-9B95070AE1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56590"/>
            <a:ext cx="12192000" cy="2364095"/>
          </a:xfrm>
          <a:prstGeom prst="rect">
            <a:avLst/>
          </a:prstGeom>
        </p:spPr>
      </p:pic>
      <p:sp>
        <p:nvSpPr>
          <p:cNvPr id="8" name="Arrow: Right 7">
            <a:hlinkClick r:id="" action="ppaction://hlinkshowjump?jump=nextslide"/>
            <a:extLst>
              <a:ext uri="{FF2B5EF4-FFF2-40B4-BE49-F238E27FC236}">
                <a16:creationId xmlns:a16="http://schemas.microsoft.com/office/drawing/2014/main" id="{0D193680-5AB3-4C49-9794-CA24E768B162}"/>
              </a:ext>
            </a:extLst>
          </p:cNvPr>
          <p:cNvSpPr/>
          <p:nvPr/>
        </p:nvSpPr>
        <p:spPr>
          <a:xfrm>
            <a:off x="11079332" y="88777"/>
            <a:ext cx="978408"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Next</a:t>
            </a:r>
          </a:p>
        </p:txBody>
      </p:sp>
      <p:sp>
        <p:nvSpPr>
          <p:cNvPr id="9" name="Arrow: Left 8">
            <a:hlinkClick r:id="" action="ppaction://hlinkshowjump?jump=previousslide"/>
            <a:extLst>
              <a:ext uri="{FF2B5EF4-FFF2-40B4-BE49-F238E27FC236}">
                <a16:creationId xmlns:a16="http://schemas.microsoft.com/office/drawing/2014/main" id="{0945DDBE-5B50-43E0-8C09-EDBB8653EE91}"/>
              </a:ext>
            </a:extLst>
          </p:cNvPr>
          <p:cNvSpPr/>
          <p:nvPr/>
        </p:nvSpPr>
        <p:spPr>
          <a:xfrm>
            <a:off x="134260" y="88777"/>
            <a:ext cx="978408" cy="484632"/>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Prev</a:t>
            </a:r>
          </a:p>
        </p:txBody>
      </p:sp>
    </p:spTree>
    <p:extLst>
      <p:ext uri="{BB962C8B-B14F-4D97-AF65-F5344CB8AC3E}">
        <p14:creationId xmlns:p14="http://schemas.microsoft.com/office/powerpoint/2010/main" val="3219953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86C6B-B127-45BE-BCCC-655DBCAED463}"/>
              </a:ext>
            </a:extLst>
          </p:cNvPr>
          <p:cNvSpPr>
            <a:spLocks noGrp="1"/>
          </p:cNvSpPr>
          <p:nvPr>
            <p:ph type="title"/>
          </p:nvPr>
        </p:nvSpPr>
        <p:spPr>
          <a:xfrm>
            <a:off x="1909331" y="92886"/>
            <a:ext cx="8534400" cy="670594"/>
          </a:xfrm>
        </p:spPr>
        <p:txBody>
          <a:bodyPr/>
          <a:lstStyle/>
          <a:p>
            <a:r>
              <a:rPr lang="en-US" b="1" dirty="0">
                <a:solidFill>
                  <a:srgbClr val="FFFF00"/>
                </a:solidFill>
              </a:rPr>
              <a:t>Calendar Styles</a:t>
            </a:r>
          </a:p>
        </p:txBody>
      </p:sp>
      <p:sp>
        <p:nvSpPr>
          <p:cNvPr id="3" name="Content Placeholder 2">
            <a:extLst>
              <a:ext uri="{FF2B5EF4-FFF2-40B4-BE49-F238E27FC236}">
                <a16:creationId xmlns:a16="http://schemas.microsoft.com/office/drawing/2014/main" id="{A64AB19E-58BC-4259-8B28-1272C38A5731}"/>
              </a:ext>
            </a:extLst>
          </p:cNvPr>
          <p:cNvSpPr>
            <a:spLocks noGrp="1"/>
          </p:cNvSpPr>
          <p:nvPr>
            <p:ph idx="1"/>
          </p:nvPr>
        </p:nvSpPr>
        <p:spPr>
          <a:xfrm>
            <a:off x="97654" y="763480"/>
            <a:ext cx="12094346" cy="5734975"/>
          </a:xfrm>
        </p:spPr>
        <p:txBody>
          <a:bodyPr>
            <a:noAutofit/>
          </a:bodyPr>
          <a:lstStyle/>
          <a:p>
            <a:pPr marL="457200" indent="-457200">
              <a:buFont typeface="+mj-lt"/>
              <a:buAutoNum type="arabicPeriod"/>
            </a:pPr>
            <a:r>
              <a:rPr lang="en-US" sz="2400" b="1" dirty="0">
                <a:solidFill>
                  <a:srgbClr val="FFFF00"/>
                </a:solidFill>
              </a:rPr>
              <a:t>DayHeaderStyle</a:t>
            </a:r>
            <a:r>
              <a:rPr lang="en-US" sz="2400" dirty="0">
                <a:solidFill>
                  <a:srgbClr val="FFFF00"/>
                </a:solidFill>
              </a:rPr>
              <a:t> – Specifies the style for the section that displays the days of the week</a:t>
            </a:r>
          </a:p>
          <a:p>
            <a:pPr marL="457200" indent="-457200">
              <a:buFont typeface="+mj-lt"/>
              <a:buAutoNum type="arabicPeriod"/>
            </a:pPr>
            <a:r>
              <a:rPr lang="en-US" sz="2400" b="1" dirty="0">
                <a:solidFill>
                  <a:srgbClr val="FFFF00"/>
                </a:solidFill>
              </a:rPr>
              <a:t>DayStyle</a:t>
            </a:r>
            <a:r>
              <a:rPr lang="en-US" sz="2400" dirty="0">
                <a:solidFill>
                  <a:srgbClr val="FFFF00"/>
                </a:solidFill>
              </a:rPr>
              <a:t> – Specifies the style for the dates in the displayed month</a:t>
            </a:r>
          </a:p>
          <a:p>
            <a:pPr marL="457200" indent="-457200">
              <a:buFont typeface="+mj-lt"/>
              <a:buAutoNum type="arabicPeriod"/>
            </a:pPr>
            <a:r>
              <a:rPr lang="en-US" sz="2400" b="1" dirty="0">
                <a:solidFill>
                  <a:srgbClr val="FFFF00"/>
                </a:solidFill>
              </a:rPr>
              <a:t>NextPrevStyle</a:t>
            </a:r>
            <a:r>
              <a:rPr lang="en-US" sz="2400" dirty="0">
                <a:solidFill>
                  <a:srgbClr val="FFFF00"/>
                </a:solidFill>
              </a:rPr>
              <a:t> – Specifies the style for the navigation controls in the title section</a:t>
            </a:r>
          </a:p>
          <a:p>
            <a:pPr marL="457200" indent="-457200">
              <a:buFont typeface="+mj-lt"/>
              <a:buAutoNum type="arabicPeriod"/>
            </a:pPr>
            <a:r>
              <a:rPr lang="en-US" sz="2400" b="1" dirty="0">
                <a:solidFill>
                  <a:srgbClr val="FFFF00"/>
                </a:solidFill>
              </a:rPr>
              <a:t>OtherMonthDayStyle</a:t>
            </a:r>
            <a:r>
              <a:rPr lang="en-US" sz="2400" dirty="0">
                <a:solidFill>
                  <a:srgbClr val="FFFF00"/>
                </a:solidFill>
              </a:rPr>
              <a:t> – Specifies the style for the dates that are not in the currently displayed month</a:t>
            </a:r>
          </a:p>
          <a:p>
            <a:pPr marL="457200" indent="-457200">
              <a:buFont typeface="+mj-lt"/>
              <a:buAutoNum type="arabicPeriod"/>
            </a:pPr>
            <a:r>
              <a:rPr lang="en-US" sz="2400" b="1" dirty="0">
                <a:solidFill>
                  <a:srgbClr val="FFFF00"/>
                </a:solidFill>
              </a:rPr>
              <a:t>SelectedDayStyle</a:t>
            </a:r>
            <a:r>
              <a:rPr lang="en-US" sz="2400" dirty="0">
                <a:solidFill>
                  <a:srgbClr val="FFFF00"/>
                </a:solidFill>
              </a:rPr>
              <a:t> – Specifies the style for the selected dates on the calendar</a:t>
            </a:r>
          </a:p>
          <a:p>
            <a:pPr marL="457200" indent="-457200">
              <a:buFont typeface="+mj-lt"/>
              <a:buAutoNum type="arabicPeriod"/>
            </a:pPr>
            <a:r>
              <a:rPr lang="en-US" sz="2400" b="1" dirty="0">
                <a:solidFill>
                  <a:srgbClr val="FFFF00"/>
                </a:solidFill>
              </a:rPr>
              <a:t>SelectorStyle</a:t>
            </a:r>
            <a:r>
              <a:rPr lang="en-US" sz="2400" dirty="0">
                <a:solidFill>
                  <a:srgbClr val="FFFF00"/>
                </a:solidFill>
              </a:rPr>
              <a:t> – Specifies the style for the week and month date-section column</a:t>
            </a:r>
          </a:p>
          <a:p>
            <a:pPr marL="457200" indent="-457200">
              <a:buFont typeface="+mj-lt"/>
              <a:buAutoNum type="arabicPeriod"/>
            </a:pPr>
            <a:r>
              <a:rPr lang="en-US" sz="2400" b="1" dirty="0">
                <a:solidFill>
                  <a:srgbClr val="FFFF00"/>
                </a:solidFill>
              </a:rPr>
              <a:t>TitleStyle</a:t>
            </a:r>
            <a:r>
              <a:rPr lang="en-US" sz="2400" dirty="0">
                <a:solidFill>
                  <a:srgbClr val="FFFF00"/>
                </a:solidFill>
              </a:rPr>
              <a:t> – Specifies the style for the title selection</a:t>
            </a:r>
          </a:p>
          <a:p>
            <a:pPr marL="457200" indent="-457200">
              <a:buFont typeface="+mj-lt"/>
              <a:buAutoNum type="arabicPeriod"/>
            </a:pPr>
            <a:r>
              <a:rPr lang="en-US" sz="2400" b="1" dirty="0">
                <a:solidFill>
                  <a:srgbClr val="FFFF00"/>
                </a:solidFill>
              </a:rPr>
              <a:t>TodayDayStyle</a:t>
            </a:r>
            <a:r>
              <a:rPr lang="en-US" sz="2400" dirty="0">
                <a:solidFill>
                  <a:srgbClr val="FFFF00"/>
                </a:solidFill>
              </a:rPr>
              <a:t> – Specifies the style for today’s date</a:t>
            </a:r>
          </a:p>
          <a:p>
            <a:pPr marL="457200" indent="-457200">
              <a:buFont typeface="+mj-lt"/>
              <a:buAutoNum type="arabicPeriod"/>
            </a:pPr>
            <a:r>
              <a:rPr lang="en-US" sz="2400" b="1" dirty="0">
                <a:solidFill>
                  <a:srgbClr val="FFFF00"/>
                </a:solidFill>
              </a:rPr>
              <a:t>WeekendDayStyle</a:t>
            </a:r>
            <a:r>
              <a:rPr lang="en-US" sz="2400" dirty="0">
                <a:solidFill>
                  <a:srgbClr val="FFFF00"/>
                </a:solidFill>
              </a:rPr>
              <a:t> – Specifies the style for the weekend dates</a:t>
            </a:r>
          </a:p>
        </p:txBody>
      </p:sp>
      <p:sp>
        <p:nvSpPr>
          <p:cNvPr id="6" name="Arrow: Right 5">
            <a:hlinkClick r:id="" action="ppaction://hlinkshowjump?jump=nextslide"/>
            <a:extLst>
              <a:ext uri="{FF2B5EF4-FFF2-40B4-BE49-F238E27FC236}">
                <a16:creationId xmlns:a16="http://schemas.microsoft.com/office/drawing/2014/main" id="{7D432E15-725F-4FF7-8D53-6BB95628379E}"/>
              </a:ext>
            </a:extLst>
          </p:cNvPr>
          <p:cNvSpPr/>
          <p:nvPr/>
        </p:nvSpPr>
        <p:spPr>
          <a:xfrm>
            <a:off x="11079332" y="88777"/>
            <a:ext cx="978408"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Next</a:t>
            </a:r>
          </a:p>
        </p:txBody>
      </p:sp>
      <p:sp>
        <p:nvSpPr>
          <p:cNvPr id="7" name="Arrow: Left 6">
            <a:hlinkClick r:id="" action="ppaction://hlinkshowjump?jump=previousslide"/>
            <a:extLst>
              <a:ext uri="{FF2B5EF4-FFF2-40B4-BE49-F238E27FC236}">
                <a16:creationId xmlns:a16="http://schemas.microsoft.com/office/drawing/2014/main" id="{0137BA25-D9BD-4909-8654-697AC2170BA8}"/>
              </a:ext>
            </a:extLst>
          </p:cNvPr>
          <p:cNvSpPr/>
          <p:nvPr/>
        </p:nvSpPr>
        <p:spPr>
          <a:xfrm>
            <a:off x="134260" y="88777"/>
            <a:ext cx="978408" cy="484632"/>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Prev</a:t>
            </a:r>
          </a:p>
        </p:txBody>
      </p:sp>
    </p:spTree>
    <p:extLst>
      <p:ext uri="{BB962C8B-B14F-4D97-AF65-F5344CB8AC3E}">
        <p14:creationId xmlns:p14="http://schemas.microsoft.com/office/powerpoint/2010/main" val="3469968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05FEF-719D-4E19-945F-026E4AAD01D8}"/>
              </a:ext>
            </a:extLst>
          </p:cNvPr>
          <p:cNvSpPr>
            <a:spLocks noGrp="1"/>
          </p:cNvSpPr>
          <p:nvPr>
            <p:ph type="title"/>
          </p:nvPr>
        </p:nvSpPr>
        <p:spPr>
          <a:xfrm>
            <a:off x="1944843" y="21865"/>
            <a:ext cx="8534400" cy="581817"/>
          </a:xfrm>
        </p:spPr>
        <p:txBody>
          <a:bodyPr>
            <a:normAutofit fontScale="90000"/>
          </a:bodyPr>
          <a:lstStyle/>
          <a:p>
            <a:r>
              <a:rPr lang="en-US" b="1" dirty="0">
                <a:solidFill>
                  <a:srgbClr val="FFFF00"/>
                </a:solidFill>
              </a:rPr>
              <a:t>Calendar Control Properties</a:t>
            </a:r>
          </a:p>
        </p:txBody>
      </p:sp>
      <p:sp>
        <p:nvSpPr>
          <p:cNvPr id="3" name="Content Placeholder 2">
            <a:extLst>
              <a:ext uri="{FF2B5EF4-FFF2-40B4-BE49-F238E27FC236}">
                <a16:creationId xmlns:a16="http://schemas.microsoft.com/office/drawing/2014/main" id="{8DD71C25-5616-437E-A737-7B2B43F7D95A}"/>
              </a:ext>
            </a:extLst>
          </p:cNvPr>
          <p:cNvSpPr>
            <a:spLocks noGrp="1"/>
          </p:cNvSpPr>
          <p:nvPr>
            <p:ph idx="1"/>
          </p:nvPr>
        </p:nvSpPr>
        <p:spPr>
          <a:xfrm>
            <a:off x="0" y="603682"/>
            <a:ext cx="12192000" cy="4465468"/>
          </a:xfrm>
        </p:spPr>
        <p:txBody>
          <a:bodyPr>
            <a:noAutofit/>
          </a:bodyPr>
          <a:lstStyle/>
          <a:p>
            <a:pPr marL="342900" indent="-342900">
              <a:buFont typeface="+mj-lt"/>
              <a:buAutoNum type="arabicPeriod"/>
            </a:pPr>
            <a:r>
              <a:rPr lang="en-US" sz="1900" b="1" dirty="0">
                <a:solidFill>
                  <a:srgbClr val="FFFF00"/>
                </a:solidFill>
              </a:rPr>
              <a:t>BackColor</a:t>
            </a:r>
            <a:r>
              <a:rPr lang="en-US" sz="1900" dirty="0">
                <a:solidFill>
                  <a:srgbClr val="FFFF00"/>
                </a:solidFill>
              </a:rPr>
              <a:t> – Gets or sets the background color of the web server control</a:t>
            </a:r>
          </a:p>
          <a:p>
            <a:pPr marL="342900" indent="-342900">
              <a:buFont typeface="+mj-lt"/>
              <a:buAutoNum type="arabicPeriod"/>
            </a:pPr>
            <a:r>
              <a:rPr lang="en-US" sz="1900" b="1" dirty="0">
                <a:solidFill>
                  <a:srgbClr val="FFFF00"/>
                </a:solidFill>
              </a:rPr>
              <a:t>ForeColor</a:t>
            </a:r>
            <a:r>
              <a:rPr lang="en-US" sz="1900" dirty="0">
                <a:solidFill>
                  <a:srgbClr val="FFFF00"/>
                </a:solidFill>
              </a:rPr>
              <a:t> – Gets or sets the color of the font in the web server control</a:t>
            </a:r>
          </a:p>
          <a:p>
            <a:pPr marL="342900" indent="-342900">
              <a:buFont typeface="+mj-lt"/>
              <a:buAutoNum type="arabicPeriod"/>
            </a:pPr>
            <a:r>
              <a:rPr lang="en-US" sz="1900" b="1" dirty="0">
                <a:solidFill>
                  <a:srgbClr val="FFFF00"/>
                </a:solidFill>
              </a:rPr>
              <a:t>Height</a:t>
            </a:r>
            <a:r>
              <a:rPr lang="en-US" sz="1900" dirty="0">
                <a:solidFill>
                  <a:srgbClr val="FFFF00"/>
                </a:solidFill>
              </a:rPr>
              <a:t> – Gets or sets the height of the web server control</a:t>
            </a:r>
          </a:p>
          <a:p>
            <a:pPr marL="342900" indent="-342900">
              <a:buFont typeface="+mj-lt"/>
              <a:buAutoNum type="arabicPeriod"/>
            </a:pPr>
            <a:r>
              <a:rPr lang="en-US" sz="1900" b="1" dirty="0">
                <a:solidFill>
                  <a:srgbClr val="FFFF00"/>
                </a:solidFill>
              </a:rPr>
              <a:t>Font-Names </a:t>
            </a:r>
            <a:r>
              <a:rPr lang="en-US" sz="1900" dirty="0">
                <a:solidFill>
                  <a:srgbClr val="FFFF00"/>
                </a:solidFill>
              </a:rPr>
              <a:t>– Sets the style of the font in the web server control</a:t>
            </a:r>
            <a:endParaRPr lang="en-US" sz="1900" b="1" dirty="0">
              <a:solidFill>
                <a:srgbClr val="FFFF00"/>
              </a:solidFill>
            </a:endParaRPr>
          </a:p>
          <a:p>
            <a:pPr marL="342900" indent="-342900">
              <a:buFont typeface="+mj-lt"/>
              <a:buAutoNum type="arabicPeriod"/>
            </a:pPr>
            <a:r>
              <a:rPr lang="en-US" sz="1900" b="1" dirty="0">
                <a:solidFill>
                  <a:srgbClr val="FFFF00"/>
                </a:solidFill>
              </a:rPr>
              <a:t>Font-Size</a:t>
            </a:r>
            <a:r>
              <a:rPr lang="en-US" sz="1900" dirty="0">
                <a:solidFill>
                  <a:srgbClr val="FFFF00"/>
                </a:solidFill>
              </a:rPr>
              <a:t> – Sets the size of the font in the Calendar Control</a:t>
            </a:r>
          </a:p>
          <a:p>
            <a:pPr marL="342900" indent="-342900">
              <a:buFont typeface="+mj-lt"/>
              <a:buAutoNum type="arabicPeriod"/>
            </a:pPr>
            <a:r>
              <a:rPr lang="en-US" sz="1900" b="1" dirty="0">
                <a:solidFill>
                  <a:srgbClr val="FFFF00"/>
                </a:solidFill>
              </a:rPr>
              <a:t>Font-Bold</a:t>
            </a:r>
            <a:r>
              <a:rPr lang="en-US" sz="1900" dirty="0">
                <a:solidFill>
                  <a:srgbClr val="FFFF00"/>
                </a:solidFill>
              </a:rPr>
              <a:t> – Makes the font in the Calendar bold depending on if the user enters “True” or “False”</a:t>
            </a:r>
          </a:p>
          <a:p>
            <a:pPr marL="342900" indent="-342900">
              <a:buFont typeface="+mj-lt"/>
              <a:buAutoNum type="arabicPeriod"/>
            </a:pPr>
            <a:r>
              <a:rPr lang="en-US" sz="1900" b="1" dirty="0">
                <a:solidFill>
                  <a:srgbClr val="FFFF00"/>
                </a:solidFill>
              </a:rPr>
              <a:t>BorderColor </a:t>
            </a:r>
            <a:r>
              <a:rPr lang="en-US" sz="1900" dirty="0">
                <a:solidFill>
                  <a:srgbClr val="FFFF00"/>
                </a:solidFill>
              </a:rPr>
              <a:t>– Gets or sets the border color of the web server control</a:t>
            </a:r>
          </a:p>
          <a:p>
            <a:pPr marL="342900" indent="-342900">
              <a:buFont typeface="+mj-lt"/>
              <a:buAutoNum type="arabicPeriod"/>
            </a:pPr>
            <a:r>
              <a:rPr lang="en-US" sz="1900" b="1" dirty="0">
                <a:solidFill>
                  <a:srgbClr val="FFFF00"/>
                </a:solidFill>
              </a:rPr>
              <a:t>BorderWidth</a:t>
            </a:r>
            <a:r>
              <a:rPr lang="en-US" sz="1900" dirty="0">
                <a:solidFill>
                  <a:srgbClr val="FFFF00"/>
                </a:solidFill>
              </a:rPr>
              <a:t> – Gets or sets the border width of the web server control</a:t>
            </a:r>
          </a:p>
          <a:p>
            <a:pPr marL="342900" indent="-342900">
              <a:buFont typeface="+mj-lt"/>
              <a:buAutoNum type="arabicPeriod"/>
            </a:pPr>
            <a:r>
              <a:rPr lang="en-US" sz="1900" b="1" dirty="0">
                <a:solidFill>
                  <a:srgbClr val="FFFF00"/>
                </a:solidFill>
              </a:rPr>
              <a:t>CellPadding</a:t>
            </a:r>
            <a:r>
              <a:rPr lang="en-US" sz="1900" dirty="0">
                <a:solidFill>
                  <a:srgbClr val="FFFF00"/>
                </a:solidFill>
              </a:rPr>
              <a:t> – Gets or sets the amount of space between the contents of a cell and the cell’s border</a:t>
            </a:r>
          </a:p>
          <a:p>
            <a:pPr marL="342900" indent="-342900">
              <a:buFont typeface="+mj-lt"/>
              <a:buAutoNum type="arabicPeriod"/>
            </a:pPr>
            <a:r>
              <a:rPr lang="en-US" sz="1900" b="1" dirty="0">
                <a:solidFill>
                  <a:srgbClr val="FFFF00"/>
                </a:solidFill>
              </a:rPr>
              <a:t>DayNameFormat</a:t>
            </a:r>
            <a:r>
              <a:rPr lang="en-US" sz="1900" dirty="0">
                <a:solidFill>
                  <a:srgbClr val="FFFF00"/>
                </a:solidFill>
              </a:rPr>
              <a:t> – Gets or sets the name format for the days of the week</a:t>
            </a:r>
            <a:endParaRPr lang="en-US" sz="1900" b="1" dirty="0">
              <a:solidFill>
                <a:srgbClr val="FFFF00"/>
              </a:solidFill>
            </a:endParaRPr>
          </a:p>
        </p:txBody>
      </p:sp>
      <p:pic>
        <p:nvPicPr>
          <p:cNvPr id="4" name="Picture 3">
            <a:extLst>
              <a:ext uri="{FF2B5EF4-FFF2-40B4-BE49-F238E27FC236}">
                <a16:creationId xmlns:a16="http://schemas.microsoft.com/office/drawing/2014/main" id="{F5581B9E-5D8D-4672-8323-44F9B0530B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69151"/>
            <a:ext cx="12192000" cy="1788850"/>
          </a:xfrm>
          <a:prstGeom prst="rect">
            <a:avLst/>
          </a:prstGeom>
        </p:spPr>
      </p:pic>
      <p:sp>
        <p:nvSpPr>
          <p:cNvPr id="7" name="Arrow: Right 6">
            <a:hlinkClick r:id="" action="ppaction://hlinkshowjump?jump=nextslide"/>
            <a:extLst>
              <a:ext uri="{FF2B5EF4-FFF2-40B4-BE49-F238E27FC236}">
                <a16:creationId xmlns:a16="http://schemas.microsoft.com/office/drawing/2014/main" id="{86C5CFD7-FB92-45E6-A71D-FAF1A230746C}"/>
              </a:ext>
            </a:extLst>
          </p:cNvPr>
          <p:cNvSpPr/>
          <p:nvPr/>
        </p:nvSpPr>
        <p:spPr>
          <a:xfrm>
            <a:off x="11079332" y="88777"/>
            <a:ext cx="978408"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Next</a:t>
            </a:r>
          </a:p>
        </p:txBody>
      </p:sp>
      <p:sp>
        <p:nvSpPr>
          <p:cNvPr id="8" name="Arrow: Left 7">
            <a:hlinkClick r:id="" action="ppaction://hlinkshowjump?jump=previousslide"/>
            <a:extLst>
              <a:ext uri="{FF2B5EF4-FFF2-40B4-BE49-F238E27FC236}">
                <a16:creationId xmlns:a16="http://schemas.microsoft.com/office/drawing/2014/main" id="{ED23A28C-A3E7-4611-8002-B334E098FD5A}"/>
              </a:ext>
            </a:extLst>
          </p:cNvPr>
          <p:cNvSpPr/>
          <p:nvPr/>
        </p:nvSpPr>
        <p:spPr>
          <a:xfrm>
            <a:off x="134260" y="88777"/>
            <a:ext cx="978408" cy="484632"/>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Prev</a:t>
            </a:r>
          </a:p>
        </p:txBody>
      </p:sp>
    </p:spTree>
    <p:extLst>
      <p:ext uri="{BB962C8B-B14F-4D97-AF65-F5344CB8AC3E}">
        <p14:creationId xmlns:p14="http://schemas.microsoft.com/office/powerpoint/2010/main" val="57721116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CC493-CF48-4F5D-9A9E-EB5BFB06B6C2}"/>
              </a:ext>
            </a:extLst>
          </p:cNvPr>
          <p:cNvSpPr>
            <a:spLocks noGrp="1"/>
          </p:cNvSpPr>
          <p:nvPr>
            <p:ph type="title"/>
          </p:nvPr>
        </p:nvSpPr>
        <p:spPr>
          <a:xfrm>
            <a:off x="1287897" y="0"/>
            <a:ext cx="10412874" cy="606641"/>
          </a:xfrm>
        </p:spPr>
        <p:txBody>
          <a:bodyPr>
            <a:normAutofit fontScale="90000"/>
          </a:bodyPr>
          <a:lstStyle/>
          <a:p>
            <a:r>
              <a:rPr lang="en-US" b="1" dirty="0">
                <a:solidFill>
                  <a:srgbClr val="FFFF00"/>
                </a:solidFill>
              </a:rPr>
              <a:t>Convert DateTime Objects to String Format</a:t>
            </a:r>
          </a:p>
        </p:txBody>
      </p:sp>
      <p:sp>
        <p:nvSpPr>
          <p:cNvPr id="3" name="Text Placeholder 2">
            <a:extLst>
              <a:ext uri="{FF2B5EF4-FFF2-40B4-BE49-F238E27FC236}">
                <a16:creationId xmlns:a16="http://schemas.microsoft.com/office/drawing/2014/main" id="{264144D4-FB09-4184-848A-B83B5B4C7D42}"/>
              </a:ext>
            </a:extLst>
          </p:cNvPr>
          <p:cNvSpPr>
            <a:spLocks noGrp="1"/>
          </p:cNvSpPr>
          <p:nvPr>
            <p:ph type="body" idx="1"/>
          </p:nvPr>
        </p:nvSpPr>
        <p:spPr>
          <a:xfrm>
            <a:off x="0" y="536358"/>
            <a:ext cx="12192000" cy="3373515"/>
          </a:xfrm>
        </p:spPr>
        <p:txBody>
          <a:bodyPr>
            <a:noAutofit/>
          </a:bodyPr>
          <a:lstStyle/>
          <a:p>
            <a:pPr marL="457200" indent="-457200">
              <a:buFont typeface="+mj-lt"/>
              <a:buAutoNum type="arabicPeriod"/>
            </a:pPr>
            <a:r>
              <a:rPr lang="en-US" sz="2400" b="1" dirty="0">
                <a:solidFill>
                  <a:srgbClr val="FFFF00"/>
                </a:solidFill>
              </a:rPr>
              <a:t>.ToLongDateString </a:t>
            </a:r>
            <a:r>
              <a:rPr lang="en-US" sz="2400" dirty="0">
                <a:solidFill>
                  <a:srgbClr val="FFFF00"/>
                </a:solidFill>
              </a:rPr>
              <a:t>– </a:t>
            </a:r>
            <a:r>
              <a:rPr lang="en-US" sz="2400" b="0" i="0" dirty="0">
                <a:solidFill>
                  <a:srgbClr val="FFFF00"/>
                </a:solidFill>
                <a:effectLst/>
              </a:rPr>
              <a:t>Converts the value of the current </a:t>
            </a:r>
            <a:r>
              <a:rPr lang="en-US" sz="2400" b="0" i="0" strike="noStrike" dirty="0">
                <a:solidFill>
                  <a:srgbClr val="FFFF00"/>
                </a:solidFill>
                <a:effectLst/>
              </a:rPr>
              <a:t>DateTime</a:t>
            </a:r>
            <a:r>
              <a:rPr lang="en-US" sz="2400" b="0" i="0" dirty="0">
                <a:solidFill>
                  <a:srgbClr val="FFFF00"/>
                </a:solidFill>
                <a:effectLst/>
              </a:rPr>
              <a:t> object to its equivalent long date string representation.</a:t>
            </a:r>
            <a:endParaRPr lang="en-US" sz="2400" dirty="0">
              <a:solidFill>
                <a:srgbClr val="FFFF00"/>
              </a:solidFill>
            </a:endParaRPr>
          </a:p>
          <a:p>
            <a:pPr marL="457200" indent="-457200">
              <a:buFont typeface="+mj-lt"/>
              <a:buAutoNum type="arabicPeriod"/>
            </a:pPr>
            <a:r>
              <a:rPr lang="en-US" sz="2400" b="1" dirty="0">
                <a:solidFill>
                  <a:srgbClr val="FFFF00"/>
                </a:solidFill>
              </a:rPr>
              <a:t>.ToLongTimeString </a:t>
            </a:r>
            <a:r>
              <a:rPr lang="en-US" sz="2400" dirty="0">
                <a:solidFill>
                  <a:srgbClr val="FFFF00"/>
                </a:solidFill>
              </a:rPr>
              <a:t>– </a:t>
            </a:r>
            <a:r>
              <a:rPr lang="en-US" sz="2400" b="0" i="0" dirty="0">
                <a:solidFill>
                  <a:srgbClr val="FFFF00"/>
                </a:solidFill>
                <a:effectLst/>
              </a:rPr>
              <a:t>Converts the value of the current </a:t>
            </a:r>
            <a:r>
              <a:rPr lang="en-US" sz="2400" b="0" i="0" strike="noStrike" dirty="0">
                <a:solidFill>
                  <a:srgbClr val="FFFF00"/>
                </a:solidFill>
                <a:effectLst/>
              </a:rPr>
              <a:t>DateTime</a:t>
            </a:r>
            <a:r>
              <a:rPr lang="en-US" sz="2400" b="0" i="0" dirty="0">
                <a:solidFill>
                  <a:srgbClr val="FFFF00"/>
                </a:solidFill>
                <a:effectLst/>
              </a:rPr>
              <a:t> object to its equivalent long time string representation.</a:t>
            </a:r>
            <a:endParaRPr lang="en-US" sz="2400" b="1" dirty="0">
              <a:solidFill>
                <a:srgbClr val="FFFF00"/>
              </a:solidFill>
            </a:endParaRPr>
          </a:p>
          <a:p>
            <a:pPr marL="457200" indent="-457200">
              <a:buFont typeface="+mj-lt"/>
              <a:buAutoNum type="arabicPeriod"/>
            </a:pPr>
            <a:r>
              <a:rPr lang="en-US" sz="2400" b="1" dirty="0">
                <a:solidFill>
                  <a:srgbClr val="FFFF00"/>
                </a:solidFill>
              </a:rPr>
              <a:t>.ToShortDateString </a:t>
            </a:r>
            <a:r>
              <a:rPr lang="en-US" sz="2400" dirty="0">
                <a:solidFill>
                  <a:srgbClr val="FFFF00"/>
                </a:solidFill>
              </a:rPr>
              <a:t>– </a:t>
            </a:r>
            <a:r>
              <a:rPr lang="en-US" sz="2400" b="0" i="0" dirty="0">
                <a:solidFill>
                  <a:srgbClr val="FFFF00"/>
                </a:solidFill>
                <a:effectLst/>
              </a:rPr>
              <a:t>Converts the value of the current </a:t>
            </a:r>
            <a:r>
              <a:rPr lang="en-US" sz="2400" b="0" i="0" strike="noStrike" dirty="0">
                <a:solidFill>
                  <a:srgbClr val="FFFF00"/>
                </a:solidFill>
                <a:effectLst/>
              </a:rPr>
              <a:t>DateTime</a:t>
            </a:r>
            <a:r>
              <a:rPr lang="en-US" sz="2400" b="0" i="0" dirty="0">
                <a:solidFill>
                  <a:srgbClr val="FFFF00"/>
                </a:solidFill>
                <a:effectLst/>
              </a:rPr>
              <a:t> object to its equivalent short date string representation.</a:t>
            </a:r>
            <a:endParaRPr lang="en-US" sz="2400" b="1" dirty="0">
              <a:solidFill>
                <a:srgbClr val="FFFF00"/>
              </a:solidFill>
            </a:endParaRPr>
          </a:p>
          <a:p>
            <a:pPr marL="457200" indent="-457200">
              <a:buFont typeface="+mj-lt"/>
              <a:buAutoNum type="arabicPeriod"/>
            </a:pPr>
            <a:r>
              <a:rPr lang="en-US" sz="2400" b="1" dirty="0">
                <a:solidFill>
                  <a:srgbClr val="FFFF00"/>
                </a:solidFill>
              </a:rPr>
              <a:t>.ToShortTimeString </a:t>
            </a:r>
            <a:r>
              <a:rPr lang="en-US" sz="2400" dirty="0">
                <a:solidFill>
                  <a:srgbClr val="FFFF00"/>
                </a:solidFill>
              </a:rPr>
              <a:t>– </a:t>
            </a:r>
            <a:r>
              <a:rPr lang="en-US" sz="2400" b="0" i="0" dirty="0">
                <a:solidFill>
                  <a:srgbClr val="FFFF00"/>
                </a:solidFill>
                <a:effectLst/>
              </a:rPr>
              <a:t>Converts the value of the current </a:t>
            </a:r>
            <a:r>
              <a:rPr lang="en-US" sz="2400" b="0" i="0" strike="noStrike" dirty="0">
                <a:solidFill>
                  <a:srgbClr val="FFFF00"/>
                </a:solidFill>
                <a:effectLst/>
              </a:rPr>
              <a:t>DateTime</a:t>
            </a:r>
            <a:r>
              <a:rPr lang="en-US" sz="2400" b="0" i="0" dirty="0">
                <a:solidFill>
                  <a:srgbClr val="FFFF00"/>
                </a:solidFill>
                <a:effectLst/>
              </a:rPr>
              <a:t> object to its equivalent short time string representation.</a:t>
            </a:r>
            <a:endParaRPr lang="en-US" sz="2400" dirty="0">
              <a:solidFill>
                <a:srgbClr val="FFFF00"/>
              </a:solidFill>
            </a:endParaRPr>
          </a:p>
        </p:txBody>
      </p:sp>
      <p:sp>
        <p:nvSpPr>
          <p:cNvPr id="4" name="Text Placeholder 2">
            <a:extLst>
              <a:ext uri="{FF2B5EF4-FFF2-40B4-BE49-F238E27FC236}">
                <a16:creationId xmlns:a16="http://schemas.microsoft.com/office/drawing/2014/main" id="{3E6BD14C-BE9F-4E83-BE55-DDA4123B3351}"/>
              </a:ext>
            </a:extLst>
          </p:cNvPr>
          <p:cNvSpPr txBox="1">
            <a:spLocks/>
          </p:cNvSpPr>
          <p:nvPr/>
        </p:nvSpPr>
        <p:spPr>
          <a:xfrm>
            <a:off x="0" y="4176203"/>
            <a:ext cx="12192000" cy="252643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z="2000" dirty="0">
                <a:solidFill>
                  <a:srgbClr val="FFFF00"/>
                </a:solidFill>
              </a:rPr>
              <a:t>The DateTime value, “Thursday, June 3, 2022, 2:25:00 PM” would appear in the following string conversion formats as:</a:t>
            </a:r>
          </a:p>
          <a:p>
            <a:pPr marL="457200" indent="-457200">
              <a:buFont typeface="+mj-lt"/>
              <a:buAutoNum type="arabicPeriod"/>
            </a:pPr>
            <a:r>
              <a:rPr lang="en-US" sz="2000" b="1" dirty="0">
                <a:solidFill>
                  <a:srgbClr val="FFFF00"/>
                </a:solidFill>
              </a:rPr>
              <a:t>.ToLongDateString </a:t>
            </a:r>
            <a:r>
              <a:rPr lang="en-US" sz="2000" dirty="0">
                <a:solidFill>
                  <a:srgbClr val="FFFF00"/>
                </a:solidFill>
              </a:rPr>
              <a:t>– “Thursday, June 3, 2022”</a:t>
            </a:r>
          </a:p>
          <a:p>
            <a:pPr marL="457200" indent="-457200">
              <a:buFont typeface="+mj-lt"/>
              <a:buAutoNum type="arabicPeriod"/>
            </a:pPr>
            <a:r>
              <a:rPr lang="en-US" sz="2000" b="1" dirty="0">
                <a:solidFill>
                  <a:srgbClr val="FFFF00"/>
                </a:solidFill>
              </a:rPr>
              <a:t>.ToLongTimeString </a:t>
            </a:r>
            <a:r>
              <a:rPr lang="en-US" sz="2000" dirty="0">
                <a:solidFill>
                  <a:srgbClr val="FFFF00"/>
                </a:solidFill>
              </a:rPr>
              <a:t>– “2:25:00 PM”</a:t>
            </a:r>
          </a:p>
          <a:p>
            <a:pPr marL="457200" indent="-457200">
              <a:buFont typeface="+mj-lt"/>
              <a:buAutoNum type="arabicPeriod"/>
            </a:pPr>
            <a:r>
              <a:rPr lang="en-US" sz="2000" b="1" dirty="0">
                <a:solidFill>
                  <a:srgbClr val="FFFF00"/>
                </a:solidFill>
              </a:rPr>
              <a:t>.ToShortDateString </a:t>
            </a:r>
            <a:r>
              <a:rPr lang="en-US" sz="2000" dirty="0">
                <a:solidFill>
                  <a:srgbClr val="FFFF00"/>
                </a:solidFill>
              </a:rPr>
              <a:t>– “6/3/2022”</a:t>
            </a:r>
          </a:p>
          <a:p>
            <a:pPr marL="457200" indent="-457200">
              <a:buFont typeface="+mj-lt"/>
              <a:buAutoNum type="arabicPeriod"/>
            </a:pPr>
            <a:r>
              <a:rPr lang="en-US" sz="2000" b="1" dirty="0">
                <a:solidFill>
                  <a:srgbClr val="FFFF00"/>
                </a:solidFill>
              </a:rPr>
              <a:t>.ToShortTimeString </a:t>
            </a:r>
            <a:r>
              <a:rPr lang="en-US" sz="2000" dirty="0">
                <a:solidFill>
                  <a:srgbClr val="FFFF00"/>
                </a:solidFill>
              </a:rPr>
              <a:t>– “2:25 PM”</a:t>
            </a:r>
            <a:endParaRPr lang="en-US" sz="2000" b="1" dirty="0">
              <a:solidFill>
                <a:srgbClr val="FFFF00"/>
              </a:solidFill>
            </a:endParaRPr>
          </a:p>
        </p:txBody>
      </p:sp>
      <p:sp>
        <p:nvSpPr>
          <p:cNvPr id="7" name="Arrow: Right 6">
            <a:hlinkClick r:id="" action="ppaction://hlinkshowjump?jump=nextslide"/>
            <a:extLst>
              <a:ext uri="{FF2B5EF4-FFF2-40B4-BE49-F238E27FC236}">
                <a16:creationId xmlns:a16="http://schemas.microsoft.com/office/drawing/2014/main" id="{BA8A4058-01B2-4346-86D0-28A40AE5B3CE}"/>
              </a:ext>
            </a:extLst>
          </p:cNvPr>
          <p:cNvSpPr/>
          <p:nvPr/>
        </p:nvSpPr>
        <p:spPr>
          <a:xfrm>
            <a:off x="11079332" y="88777"/>
            <a:ext cx="978408" cy="4846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Next</a:t>
            </a:r>
          </a:p>
        </p:txBody>
      </p:sp>
      <p:sp>
        <p:nvSpPr>
          <p:cNvPr id="8" name="Arrow: Left 7">
            <a:hlinkClick r:id="" action="ppaction://hlinkshowjump?jump=previousslide"/>
            <a:extLst>
              <a:ext uri="{FF2B5EF4-FFF2-40B4-BE49-F238E27FC236}">
                <a16:creationId xmlns:a16="http://schemas.microsoft.com/office/drawing/2014/main" id="{9EC67CFC-4160-45E6-9A61-3D383C3FAC5C}"/>
              </a:ext>
            </a:extLst>
          </p:cNvPr>
          <p:cNvSpPr/>
          <p:nvPr/>
        </p:nvSpPr>
        <p:spPr>
          <a:xfrm>
            <a:off x="134260" y="88777"/>
            <a:ext cx="978408" cy="484632"/>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Prev</a:t>
            </a:r>
          </a:p>
        </p:txBody>
      </p:sp>
    </p:spTree>
    <p:extLst>
      <p:ext uri="{BB962C8B-B14F-4D97-AF65-F5344CB8AC3E}">
        <p14:creationId xmlns:p14="http://schemas.microsoft.com/office/powerpoint/2010/main" val="2350944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1B498-AAFB-45C3-ADDA-598F3998BF9B}"/>
              </a:ext>
            </a:extLst>
          </p:cNvPr>
          <p:cNvSpPr>
            <a:spLocks noGrp="1"/>
          </p:cNvSpPr>
          <p:nvPr>
            <p:ph type="title"/>
          </p:nvPr>
        </p:nvSpPr>
        <p:spPr>
          <a:xfrm>
            <a:off x="1811677" y="285"/>
            <a:ext cx="8534401" cy="647785"/>
          </a:xfrm>
        </p:spPr>
        <p:txBody>
          <a:bodyPr/>
          <a:lstStyle/>
          <a:p>
            <a:r>
              <a:rPr lang="en-US" b="1" dirty="0">
                <a:solidFill>
                  <a:srgbClr val="FFFF00"/>
                </a:solidFill>
              </a:rPr>
              <a:t>FAQs</a:t>
            </a:r>
          </a:p>
        </p:txBody>
      </p:sp>
      <p:sp>
        <p:nvSpPr>
          <p:cNvPr id="3" name="Text Placeholder 2">
            <a:extLst>
              <a:ext uri="{FF2B5EF4-FFF2-40B4-BE49-F238E27FC236}">
                <a16:creationId xmlns:a16="http://schemas.microsoft.com/office/drawing/2014/main" id="{76F603A3-158B-4B5F-8813-513B2C068B9D}"/>
              </a:ext>
            </a:extLst>
          </p:cNvPr>
          <p:cNvSpPr>
            <a:spLocks noGrp="1"/>
          </p:cNvSpPr>
          <p:nvPr>
            <p:ph type="body" idx="1"/>
          </p:nvPr>
        </p:nvSpPr>
        <p:spPr>
          <a:xfrm>
            <a:off x="0" y="648071"/>
            <a:ext cx="12192000" cy="6209644"/>
          </a:xfrm>
        </p:spPr>
        <p:txBody>
          <a:bodyPr>
            <a:noAutofit/>
          </a:bodyPr>
          <a:lstStyle/>
          <a:p>
            <a:pPr marL="457200" indent="-457200">
              <a:buFont typeface="+mj-lt"/>
              <a:buAutoNum type="arabicPeriod"/>
            </a:pPr>
            <a:r>
              <a:rPr lang="en-US" sz="2000" b="1" dirty="0">
                <a:solidFill>
                  <a:srgbClr val="FFFF00"/>
                </a:solidFill>
              </a:rPr>
              <a:t>Can you select multiple dates at once in a calendar control? </a:t>
            </a:r>
            <a:r>
              <a:rPr lang="en-US" sz="2000" dirty="0">
                <a:solidFill>
                  <a:srgbClr val="FFFF00"/>
                </a:solidFill>
              </a:rPr>
              <a:t>In ASP.NET, you cannot. In other programming languages, calendar controls have a MultiSelectedDates property that can be set to “True” which will allow the user to select more than one date.</a:t>
            </a:r>
          </a:p>
          <a:p>
            <a:pPr marL="457200" indent="-457200">
              <a:buFont typeface="+mj-lt"/>
              <a:buAutoNum type="arabicPeriod"/>
            </a:pPr>
            <a:r>
              <a:rPr lang="en-US" sz="2000" b="1" dirty="0">
                <a:solidFill>
                  <a:srgbClr val="FFFF00"/>
                </a:solidFill>
              </a:rPr>
              <a:t>Can you select a time with a calendar control in ASP.NET? </a:t>
            </a:r>
            <a:r>
              <a:rPr lang="en-US" sz="2000" dirty="0">
                <a:solidFill>
                  <a:srgbClr val="FFFF00"/>
                </a:solidFill>
              </a:rPr>
              <a:t>No. ASP.NET automatically assigns the time of a DateTime value selected from a calendar to “12:00:00 AM”. In order to change that time, you must use the “AddHours”, “AddMinutes”, and “AddSeconds” methods.</a:t>
            </a:r>
          </a:p>
          <a:p>
            <a:pPr marL="457200" indent="-457200">
              <a:buFont typeface="+mj-lt"/>
              <a:buAutoNum type="arabicPeriod"/>
            </a:pPr>
            <a:r>
              <a:rPr lang="en-US" sz="2000" b="1" dirty="0">
                <a:solidFill>
                  <a:srgbClr val="FFFF00"/>
                </a:solidFill>
              </a:rPr>
              <a:t>Is there a way to give a DateTime object the value of the current date and time? </a:t>
            </a:r>
            <a:r>
              <a:rPr lang="en-US" sz="2000" dirty="0">
                <a:solidFill>
                  <a:srgbClr val="FFFF00"/>
                </a:solidFill>
              </a:rPr>
              <a:t>Yes. The ”Now” property of the DateTime data type assigns the value of the object the current date and time. Additionally, though it does not affect the time, the “Today” property assigns the date of a DateTime object, the current date.</a:t>
            </a:r>
          </a:p>
          <a:p>
            <a:pPr marL="457200" indent="-457200">
              <a:buFont typeface="+mj-lt"/>
              <a:buAutoNum type="arabicPeriod"/>
            </a:pPr>
            <a:r>
              <a:rPr lang="en-US" sz="2000" b="1" dirty="0">
                <a:solidFill>
                  <a:srgbClr val="FFFF00"/>
                </a:solidFill>
              </a:rPr>
              <a:t>Is there a way to tell whether one DateTime value is earlier than, the same as, or later than another DateTime value? </a:t>
            </a:r>
            <a:r>
              <a:rPr lang="en-US" sz="2000" dirty="0">
                <a:solidFill>
                  <a:srgbClr val="FFFF00"/>
                </a:solidFill>
              </a:rPr>
              <a:t>Yes, the “CompareTo” method allows you the enter two different DateTime values and then display a message stating whether they are the same or one is earlier than or later than the other.</a:t>
            </a:r>
          </a:p>
          <a:p>
            <a:pPr marL="457200" indent="-457200">
              <a:buFont typeface="+mj-lt"/>
              <a:buAutoNum type="arabicPeriod"/>
            </a:pPr>
            <a:r>
              <a:rPr lang="en-US" sz="2000" b="1" dirty="0">
                <a:solidFill>
                  <a:srgbClr val="FFFF00"/>
                </a:solidFill>
              </a:rPr>
              <a:t>Is there a way to get the value of the selected date in a calendar control? </a:t>
            </a:r>
            <a:r>
              <a:rPr lang="en-US" sz="2000" dirty="0">
                <a:solidFill>
                  <a:srgbClr val="FFFF00"/>
                </a:solidFill>
              </a:rPr>
              <a:t>Yes, the “SelectedDate” property of the calendar control gets or sets the value of the selected date.</a:t>
            </a:r>
            <a:endParaRPr lang="en-US" sz="2000" b="1" dirty="0">
              <a:solidFill>
                <a:srgbClr val="FFFF00"/>
              </a:solidFill>
            </a:endParaRPr>
          </a:p>
        </p:txBody>
      </p:sp>
      <p:sp>
        <p:nvSpPr>
          <p:cNvPr id="5" name="Arrow: Left 4">
            <a:hlinkClick r:id="" action="ppaction://hlinkshowjump?jump=previousslide"/>
            <a:extLst>
              <a:ext uri="{FF2B5EF4-FFF2-40B4-BE49-F238E27FC236}">
                <a16:creationId xmlns:a16="http://schemas.microsoft.com/office/drawing/2014/main" id="{6986EB71-565E-48E7-98D8-FF82A752499E}"/>
              </a:ext>
            </a:extLst>
          </p:cNvPr>
          <p:cNvSpPr/>
          <p:nvPr/>
        </p:nvSpPr>
        <p:spPr>
          <a:xfrm>
            <a:off x="134260" y="88777"/>
            <a:ext cx="978408" cy="484632"/>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Prev</a:t>
            </a:r>
          </a:p>
        </p:txBody>
      </p:sp>
      <p:sp>
        <p:nvSpPr>
          <p:cNvPr id="6" name="Rectangle 5">
            <a:hlinkClick r:id="" action="ppaction://hlinkshowjump?jump=endshow"/>
            <a:extLst>
              <a:ext uri="{FF2B5EF4-FFF2-40B4-BE49-F238E27FC236}">
                <a16:creationId xmlns:a16="http://schemas.microsoft.com/office/drawing/2014/main" id="{8DAD44E1-A6BB-4C26-8D6C-A80DAC0A0386}"/>
              </a:ext>
            </a:extLst>
          </p:cNvPr>
          <p:cNvSpPr/>
          <p:nvPr/>
        </p:nvSpPr>
        <p:spPr>
          <a:xfrm>
            <a:off x="10607652" y="88777"/>
            <a:ext cx="1322773" cy="42612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End Show</a:t>
            </a:r>
          </a:p>
        </p:txBody>
      </p:sp>
    </p:spTree>
    <p:extLst>
      <p:ext uri="{BB962C8B-B14F-4D97-AF65-F5344CB8AC3E}">
        <p14:creationId xmlns:p14="http://schemas.microsoft.com/office/powerpoint/2010/main" val="4811271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514</TotalTime>
  <Words>846</Words>
  <Application>Microsoft Office PowerPoint</Application>
  <PresentationFormat>Widescreen</PresentationFormat>
  <Paragraphs>71</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Slice</vt:lpstr>
      <vt:lpstr>My Senior Project</vt:lpstr>
      <vt:lpstr>Table of Contents</vt:lpstr>
      <vt:lpstr>Overview</vt:lpstr>
      <vt:lpstr>Calendar Control</vt:lpstr>
      <vt:lpstr>Calendar Control</vt:lpstr>
      <vt:lpstr>Calendar Styles</vt:lpstr>
      <vt:lpstr>Calendar Control Properties</vt:lpstr>
      <vt:lpstr>Convert DateTime Objects to String Format</vt:lpstr>
      <vt:lpstr>FAQs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Senior Project</dc:title>
  <dc:creator>Jonah Watson</dc:creator>
  <cp:lastModifiedBy>Jonah Watson</cp:lastModifiedBy>
  <cp:revision>38</cp:revision>
  <dcterms:created xsi:type="dcterms:W3CDTF">2022-04-11T17:27:17Z</dcterms:created>
  <dcterms:modified xsi:type="dcterms:W3CDTF">2022-05-04T16:31:57Z</dcterms:modified>
</cp:coreProperties>
</file>