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0"/>
  </p:notesMasterIdLst>
  <p:handoutMasterIdLst>
    <p:handoutMasterId r:id="rId71"/>
  </p:handoutMasterIdLst>
  <p:sldIdLst>
    <p:sldId id="348" r:id="rId2"/>
    <p:sldId id="430" r:id="rId3"/>
    <p:sldId id="552" r:id="rId4"/>
    <p:sldId id="440" r:id="rId5"/>
    <p:sldId id="441" r:id="rId6"/>
    <p:sldId id="514" r:id="rId7"/>
    <p:sldId id="445" r:id="rId8"/>
    <p:sldId id="446" r:id="rId9"/>
    <p:sldId id="515" r:id="rId10"/>
    <p:sldId id="447" r:id="rId11"/>
    <p:sldId id="448" r:id="rId12"/>
    <p:sldId id="548" r:id="rId13"/>
    <p:sldId id="449" r:id="rId14"/>
    <p:sldId id="551" r:id="rId15"/>
    <p:sldId id="553" r:id="rId16"/>
    <p:sldId id="451" r:id="rId17"/>
    <p:sldId id="452" r:id="rId18"/>
    <p:sldId id="453" r:id="rId19"/>
    <p:sldId id="454" r:id="rId20"/>
    <p:sldId id="455" r:id="rId21"/>
    <p:sldId id="456" r:id="rId22"/>
    <p:sldId id="519" r:id="rId23"/>
    <p:sldId id="557" r:id="rId24"/>
    <p:sldId id="457" r:id="rId25"/>
    <p:sldId id="520" r:id="rId26"/>
    <p:sldId id="458" r:id="rId27"/>
    <p:sldId id="521" r:id="rId28"/>
    <p:sldId id="554" r:id="rId29"/>
    <p:sldId id="497" r:id="rId30"/>
    <p:sldId id="500" r:id="rId31"/>
    <p:sldId id="544" r:id="rId32"/>
    <p:sldId id="501" r:id="rId33"/>
    <p:sldId id="541" r:id="rId34"/>
    <p:sldId id="542" r:id="rId35"/>
    <p:sldId id="564" r:id="rId36"/>
    <p:sldId id="543" r:id="rId37"/>
    <p:sldId id="502" r:id="rId38"/>
    <p:sldId id="562" r:id="rId39"/>
    <p:sldId id="503" r:id="rId40"/>
    <p:sldId id="495" r:id="rId41"/>
    <p:sldId id="555" r:id="rId42"/>
    <p:sldId id="522" r:id="rId43"/>
    <p:sldId id="464" r:id="rId44"/>
    <p:sldId id="533" r:id="rId45"/>
    <p:sldId id="465" r:id="rId46"/>
    <p:sldId id="534" r:id="rId47"/>
    <p:sldId id="467" r:id="rId48"/>
    <p:sldId id="536" r:id="rId49"/>
    <p:sldId id="540" r:id="rId50"/>
    <p:sldId id="558" r:id="rId51"/>
    <p:sldId id="560" r:id="rId52"/>
    <p:sldId id="561" r:id="rId53"/>
    <p:sldId id="524" r:id="rId54"/>
    <p:sldId id="527" r:id="rId55"/>
    <p:sldId id="525" r:id="rId56"/>
    <p:sldId id="526" r:id="rId57"/>
    <p:sldId id="469" r:id="rId58"/>
    <p:sldId id="535" r:id="rId59"/>
    <p:sldId id="539" r:id="rId60"/>
    <p:sldId id="538" r:id="rId61"/>
    <p:sldId id="556" r:id="rId62"/>
    <p:sldId id="506" r:id="rId63"/>
    <p:sldId id="565" r:id="rId64"/>
    <p:sldId id="566" r:id="rId65"/>
    <p:sldId id="509" r:id="rId66"/>
    <p:sldId id="545" r:id="rId67"/>
    <p:sldId id="507" r:id="rId68"/>
    <p:sldId id="471" r:id="rId69"/>
  </p:sldIdLst>
  <p:sldSz cx="9144000" cy="6858000" type="screen4x3"/>
  <p:notesSz cx="6794500" cy="9918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66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56602" autoAdjust="0"/>
  </p:normalViewPr>
  <p:slideViewPr>
    <p:cSldViewPr snapToGrid="0">
      <p:cViewPr varScale="1">
        <p:scale>
          <a:sx n="46" d="100"/>
          <a:sy n="46" d="100"/>
        </p:scale>
        <p:origin x="949" y="37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607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8" d="100"/>
        <a:sy n="148" d="100"/>
      </p:scale>
      <p:origin x="0" y="27270"/>
    </p:cViewPr>
  </p:sorterViewPr>
  <p:notesViewPr>
    <p:cSldViewPr snapToGrid="0">
      <p:cViewPr>
        <p:scale>
          <a:sx n="70" d="100"/>
          <a:sy n="70" d="100"/>
        </p:scale>
        <p:origin x="-2460" y="-24"/>
      </p:cViewPr>
      <p:guideLst>
        <p:guide orient="horz" pos="3124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078" cy="4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23" y="0"/>
            <a:ext cx="2944078" cy="4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43"/>
            <a:ext cx="2944078" cy="4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23" y="9423443"/>
            <a:ext cx="2944078" cy="4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E798ED0E-8371-4CF3-96E1-A19FAA3FBF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4199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078" cy="4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23" y="0"/>
            <a:ext cx="2944078" cy="4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45" y="4711722"/>
            <a:ext cx="4981811" cy="446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43"/>
            <a:ext cx="2944078" cy="4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23" y="9423443"/>
            <a:ext cx="2944078" cy="4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9147C733-D2CB-4081-86B5-49B1F02F64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86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(한글 글꼴 사용)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(한글 글꼴 사용)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(한글 글꼴 사용)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(한글 글꼴 사용)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(한글 글꼴 사용)"/>
        <a:ea typeface="맑은 고딕" panose="020B0503020000020004" pitchFamily="50" charset="-127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6 </a:t>
            </a:r>
            <a:r>
              <a:rPr lang="ko-KR" altLang="en-US" dirty="0"/>
              <a:t>장 </a:t>
            </a:r>
            <a:r>
              <a:rPr lang="ko-KR" altLang="en-US" baseline="0" dirty="0"/>
              <a:t>데이터베이스 시스템 주요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106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96809C4-4B1D-4533-BC36-D72AABCFD478}" type="slidenum">
              <a:rPr lang="en-US" altLang="ko-KR" sz="1200"/>
              <a:pPr/>
              <a:t>10</a:t>
            </a:fld>
            <a:endParaRPr lang="en-US" altLang="ko-K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뷰 변경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뷰에 대한 검색 연산 외에 뷰에 대한 변경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즉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입력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삭제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갱신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</a:rPr>
              <a:t> 연산도 가능하다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변경 연산은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정의하고 있는 베이스 테이블에 대한 변경 연산으로 변환되어 수행이 되는데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속성으로 인하여 변경 연산에는 많은 제약이 따른다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상기 예제에서 </a:t>
            </a:r>
            <a:r>
              <a:rPr lang="en-US" altLang="ko-KR" dirty="0" err="1">
                <a:latin typeface="맑은 고딕" panose="020B0503020000020004" pitchFamily="50" charset="-127"/>
              </a:rPr>
              <a:t>myProfessor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입력 연산은 베이스 테이블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에 대한 입력 연산으로 변환이 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상기 예제는 문제없이 베이스 테이블에 입력 연산이 수행된다</a:t>
            </a:r>
            <a:r>
              <a:rPr lang="en-US" altLang="ko-KR" dirty="0">
                <a:latin typeface="맑은 고딕" panose="020B0503020000020004" pitchFamily="50" charset="-127"/>
              </a:rPr>
              <a:t>.  professor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테이블의 </a:t>
            </a:r>
            <a:r>
              <a:rPr lang="en-US" altLang="ko-KR" baseline="0" dirty="0">
                <a:latin typeface="맑은 고딕" panose="020B0503020000020004" pitchFamily="50" charset="-127"/>
              </a:rPr>
              <a:t>salary </a:t>
            </a:r>
            <a:r>
              <a:rPr lang="ko-KR" altLang="en-US" baseline="0" dirty="0">
                <a:latin typeface="맑은 고딕" panose="020B0503020000020004" pitchFamily="50" charset="-127"/>
              </a:rPr>
              <a:t>속성에는 널 값이 지정됨을 주목하자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CB86D46-BB70-481E-BE8F-4F4A3D9723C4}" type="slidenum">
              <a:rPr lang="en-US" altLang="ko-KR" sz="1200"/>
              <a:pPr/>
              <a:t>11</a:t>
            </a:fld>
            <a:endParaRPr lang="en-US" altLang="ko-KR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어떤 변경 연산은 지원할 수 없다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뷰 변경에 대한 다른 예제이다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</a:rPr>
              <a:t>professorInfo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professor</a:t>
            </a:r>
            <a:r>
              <a:rPr lang="ko-KR" altLang="en-US" dirty="0">
                <a:latin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</a:rPr>
              <a:t>department</a:t>
            </a:r>
            <a:r>
              <a:rPr lang="ko-KR" altLang="en-US" dirty="0">
                <a:latin typeface="맑은 고딕" panose="020B0503020000020004" pitchFamily="50" charset="-127"/>
              </a:rPr>
              <a:t>간에 </a:t>
            </a:r>
            <a:r>
              <a:rPr lang="en-US" altLang="ko-KR" dirty="0" err="1">
                <a:latin typeface="맑은 고딕" panose="020B0503020000020004" pitchFamily="50" charset="-127"/>
              </a:rPr>
              <a:t>deptName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속성으로 조인하여 정의하였는데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</a:rPr>
              <a:t>professorInfo</a:t>
            </a:r>
            <a:r>
              <a:rPr lang="ko-KR" altLang="en-US" dirty="0">
                <a:latin typeface="맑은 고딕" panose="020B0503020000020004" pitchFamily="50" charset="-127"/>
              </a:rPr>
              <a:t>에 </a:t>
            </a:r>
            <a:r>
              <a:rPr lang="ko-KR" altLang="en-US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dirty="0">
                <a:latin typeface="맑은 고딕" panose="020B0503020000020004" pitchFamily="50" charset="-127"/>
              </a:rPr>
              <a:t> 입력되면 이를 베이스 테이블에 적용하는데 문제가 있다</a:t>
            </a:r>
            <a:r>
              <a:rPr lang="en-US" altLang="ko-KR" dirty="0">
                <a:latin typeface="맑은 고딕" panose="020B0503020000020004" pitchFamily="50" charset="-127"/>
              </a:rPr>
              <a:t>. 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테이블에만 새로운 </a:t>
            </a:r>
            <a:r>
              <a:rPr lang="ko-KR" altLang="en-US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dirty="0">
                <a:latin typeface="맑은 고딕" panose="020B0503020000020004" pitchFamily="50" charset="-127"/>
              </a:rPr>
              <a:t> 입력되어야 하는지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또는 </a:t>
            </a:r>
            <a:r>
              <a:rPr lang="en-US" altLang="ko-KR" dirty="0">
                <a:latin typeface="맑은 고딕" panose="020B0503020000020004" pitchFamily="50" charset="-127"/>
              </a:rPr>
              <a:t>department </a:t>
            </a:r>
            <a:r>
              <a:rPr lang="ko-KR" altLang="en-US" dirty="0">
                <a:latin typeface="맑은 고딕" panose="020B0503020000020004" pitchFamily="50" charset="-127"/>
              </a:rPr>
              <a:t>테이블에만 새로운 </a:t>
            </a:r>
            <a:r>
              <a:rPr lang="ko-KR" altLang="en-US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dirty="0">
                <a:latin typeface="맑은 고딕" panose="020B0503020000020004" pitchFamily="50" charset="-127"/>
              </a:rPr>
              <a:t> 입력되어야 하는지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또는 두 테이블 모두에게 새로운 </a:t>
            </a:r>
            <a:r>
              <a:rPr lang="ko-KR" altLang="en-US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dirty="0">
                <a:latin typeface="맑은 고딕" panose="020B0503020000020004" pitchFamily="50" charset="-127"/>
              </a:rPr>
              <a:t> 입력되어야 하는지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또한 사용자 입력 값에 없는 </a:t>
            </a:r>
            <a:r>
              <a:rPr lang="en-US" altLang="ko-KR" dirty="0" err="1">
                <a:latin typeface="맑은 고딕" panose="020B0503020000020004" pitchFamily="50" charset="-127"/>
              </a:rPr>
              <a:t>deptName</a:t>
            </a:r>
            <a:r>
              <a:rPr lang="ko-KR" altLang="en-US" dirty="0">
                <a:latin typeface="맑은 고딕" panose="020B0503020000020004" pitchFamily="50" charset="-127"/>
              </a:rPr>
              <a:t>을 어떻게 정해야 하는지 등 베이스 테이블을 수정하는 데에 모호한</a:t>
            </a:r>
            <a:r>
              <a:rPr lang="en-US" altLang="ko-KR" dirty="0">
                <a:latin typeface="맑은 고딕" panose="020B0503020000020004" pitchFamily="50" charset="-127"/>
              </a:rPr>
              <a:t>(ambiguous)</a:t>
            </a:r>
            <a:r>
              <a:rPr lang="ko-KR" altLang="en-US" dirty="0">
                <a:latin typeface="맑은 고딕" panose="020B0503020000020004" pitchFamily="50" charset="-127"/>
              </a:rPr>
              <a:t>한 점이 많아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</a:rPr>
              <a:t>professorInfo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테이블에 대한 입력 연산을 지원할 수 없다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두 번째 예제는 </a:t>
            </a:r>
            <a:r>
              <a:rPr lang="en-US" altLang="ko-KR" dirty="0">
                <a:latin typeface="맑은 고딕" panose="020B0503020000020004" pitchFamily="50" charset="-127"/>
              </a:rPr>
              <a:t>salary </a:t>
            </a:r>
            <a:r>
              <a:rPr lang="ko-KR" altLang="en-US" dirty="0">
                <a:latin typeface="맑은 고딕" panose="020B0503020000020004" pitchFamily="50" charset="-127"/>
              </a:rPr>
              <a:t>합을 가지는 집계 함수를 사용한 것인데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집계함수에 대한 경신을 베이스 테이블에 반영하기는 명확한 방법이 없으므로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이러한 변경 연산도 지원할 수 없다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변경 가능 뷰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변경 연산이 지원되는 뷰를 변경가능 뷰라고 하는데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변경가능 </a:t>
            </a:r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생성 정의 시에 다양한 제약이 존재한다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일반적으로 변경가능 </a:t>
            </a:r>
            <a:r>
              <a:rPr lang="ko-KR" altLang="en-US" dirty="0" err="1">
                <a:latin typeface="맑은 고딕" panose="020B0503020000020004" pitchFamily="50" charset="-127"/>
              </a:rPr>
              <a:t>뷰가</a:t>
            </a:r>
            <a:r>
              <a:rPr lang="ko-KR" altLang="en-US" dirty="0">
                <a:latin typeface="맑은 고딕" panose="020B0503020000020004" pitchFamily="50" charset="-127"/>
              </a:rPr>
              <a:t> 되기 위한 조건이 상기에 나와 있다</a:t>
            </a:r>
            <a:r>
              <a:rPr lang="en-US" altLang="ko-KR" dirty="0">
                <a:latin typeface="맑은 고딕" panose="020B0503020000020004" pitchFamily="50" charset="-127"/>
              </a:rPr>
              <a:t>. "group by", having, distinct, </a:t>
            </a:r>
            <a:r>
              <a:rPr lang="ko-KR" altLang="en-US" dirty="0">
                <a:latin typeface="맑은 고딕" panose="020B0503020000020004" pitchFamily="50" charset="-127"/>
              </a:rPr>
              <a:t>집합 연산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집계함수</a:t>
            </a:r>
            <a:r>
              <a:rPr lang="en-US" altLang="ko-KR" dirty="0">
                <a:latin typeface="맑은 고딕" panose="020B0503020000020004" pitchFamily="50" charset="-127"/>
              </a:rPr>
              <a:t>, "order by" </a:t>
            </a:r>
            <a:r>
              <a:rPr lang="ko-KR" altLang="en-US" dirty="0">
                <a:latin typeface="맑은 고딕" panose="020B0503020000020004" pitchFamily="50" charset="-127"/>
              </a:rPr>
              <a:t>등이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정의에 들어가 있으면 그 </a:t>
            </a:r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변경 가능하지 않다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948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“With check option"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예제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뷰 변경 연산 과정에서 고려하여야 하는 다른 사항이다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상기 </a:t>
            </a:r>
            <a:r>
              <a:rPr lang="en-US" altLang="ko-KR" dirty="0" err="1">
                <a:latin typeface="맑은 고딕" panose="020B0503020000020004" pitchFamily="50" charset="-127"/>
              </a:rPr>
              <a:t>CSProfessor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변경 가능한 </a:t>
            </a:r>
            <a:r>
              <a:rPr lang="ko-KR" altLang="en-US" dirty="0" err="1">
                <a:latin typeface="맑은 고딕" panose="020B0503020000020004" pitchFamily="50" charset="-127"/>
              </a:rPr>
              <a:t>뷰이며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그래서 </a:t>
            </a:r>
            <a:r>
              <a:rPr lang="en-US" altLang="ko-KR" dirty="0">
                <a:latin typeface="맑은 고딕" panose="020B0503020000020004" pitchFamily="50" charset="-127"/>
              </a:rPr>
              <a:t>&lt;255, Brown, EE, 100000&gt; </a:t>
            </a:r>
            <a:r>
              <a:rPr lang="ko-KR" altLang="en-US" dirty="0" err="1">
                <a:latin typeface="맑은 고딕" panose="020B0503020000020004" pitchFamily="50" charset="-127"/>
              </a:rPr>
              <a:t>터플은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</a:rPr>
              <a:t>CSProfessor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입력이</a:t>
            </a:r>
            <a:r>
              <a:rPr lang="ko-KR" altLang="en-US" baseline="0" dirty="0">
                <a:latin typeface="맑은 고딕" panose="020B0503020000020004" pitchFamily="50" charset="-127"/>
              </a:rPr>
              <a:t> 가능하며 </a:t>
            </a:r>
            <a:r>
              <a:rPr lang="ko-KR" altLang="en-US" dirty="0">
                <a:latin typeface="맑은 고딕" panose="020B0503020000020004" pitchFamily="50" charset="-127"/>
              </a:rPr>
              <a:t>실제로는 베이스 테이블 </a:t>
            </a:r>
            <a:r>
              <a:rPr lang="en-US" altLang="ko-KR" dirty="0">
                <a:latin typeface="맑은 고딕" panose="020B0503020000020004" pitchFamily="50" charset="-127"/>
              </a:rPr>
              <a:t>professor</a:t>
            </a:r>
            <a:r>
              <a:rPr lang="ko-KR" altLang="en-US" dirty="0">
                <a:latin typeface="맑은 고딕" panose="020B0503020000020004" pitchFamily="50" charset="-127"/>
              </a:rPr>
              <a:t>에 해당 </a:t>
            </a:r>
            <a:r>
              <a:rPr lang="ko-KR" altLang="en-US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dirty="0">
                <a:latin typeface="맑은 고딕" panose="020B0503020000020004" pitchFamily="50" charset="-127"/>
              </a:rPr>
              <a:t> 입력된다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그러나 입력된 새 </a:t>
            </a:r>
            <a:r>
              <a:rPr lang="ko-KR" altLang="en-US" dirty="0" err="1">
                <a:latin typeface="맑은 고딕" panose="020B0503020000020004" pitchFamily="50" charset="-127"/>
              </a:rPr>
              <a:t>터플은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</a:rPr>
              <a:t>CSProfessor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통하여 입력이 확인되지 않으며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그 이유는 입력 </a:t>
            </a:r>
            <a:r>
              <a:rPr lang="ko-KR" altLang="en-US" dirty="0" err="1">
                <a:latin typeface="맑은 고딕" panose="020B0503020000020004" pitchFamily="50" charset="-127"/>
              </a:rPr>
              <a:t>터플의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</a:rPr>
              <a:t>deptName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속성이 </a:t>
            </a:r>
            <a:r>
              <a:rPr lang="en-US" altLang="ko-KR" dirty="0">
                <a:latin typeface="맑은 고딕" panose="020B0503020000020004" pitchFamily="50" charset="-127"/>
              </a:rPr>
              <a:t>EE</a:t>
            </a:r>
            <a:r>
              <a:rPr lang="ko-KR" altLang="en-US" dirty="0">
                <a:latin typeface="맑은 고딕" panose="020B0503020000020004" pitchFamily="50" charset="-127"/>
              </a:rPr>
              <a:t>이기 때문이다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사용자 관점에서는 입력된 </a:t>
            </a:r>
            <a:r>
              <a:rPr lang="ko-KR" altLang="en-US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dirty="0">
                <a:latin typeface="맑은 고딕" panose="020B0503020000020004" pitchFamily="50" charset="-127"/>
              </a:rPr>
              <a:t> 테이블에 존재하지 않는다는 잘못된 인식을 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일반 사용자는 실제로는 </a:t>
            </a:r>
            <a:r>
              <a:rPr lang="en-US" altLang="ko-KR" dirty="0" err="1">
                <a:latin typeface="맑은 고딕" panose="020B0503020000020004" pitchFamily="50" charset="-127"/>
              </a:rPr>
              <a:t>CSProfessor</a:t>
            </a:r>
            <a:r>
              <a:rPr lang="ko-KR" altLang="en-US" dirty="0">
                <a:latin typeface="맑은 고딕" panose="020B0503020000020004" pitchFamily="50" charset="-127"/>
              </a:rPr>
              <a:t>가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테이블인지 베이스 테이블인지 인식 못하기도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“</a:t>
            </a:r>
            <a:r>
              <a:rPr lang="en-US" altLang="ko-KR" dirty="0">
                <a:latin typeface="맑은 고딕" panose="020B0503020000020004" pitchFamily="50" charset="-127"/>
              </a:rPr>
              <a:t>with check option"</a:t>
            </a:r>
            <a:r>
              <a:rPr lang="ko-KR" altLang="en-US" dirty="0">
                <a:latin typeface="맑은 고딕" panose="020B0503020000020004" pitchFamily="50" charset="-127"/>
              </a:rPr>
              <a:t>은 이러한 점을 해결하고자 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갱신된 뷰를 통하여 갱신 효과를 사용자가 볼 수 있을 경우에만 뷰 갱신을 허용한다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뷰 제약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뷰는 일반 테이블과 다른 특성을 가지고 있어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사용법에 있어 제약 사항이 존재한다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첫째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색인은 불가능하다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터플을</a:t>
            </a:r>
            <a:r>
              <a:rPr lang="ko-KR" altLang="en-US" dirty="0">
                <a:latin typeface="맑은 고딕" panose="020B0503020000020004" pitchFamily="50" charset="-127"/>
              </a:rPr>
              <a:t> 가지고 있지 않아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색인은 의미가 없다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둘째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키 속성 또는 무결성 제약을 정의할 수 없다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829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무결성 제약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12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F0D5D3C-65D0-4DB4-A99B-B29E1D422148}" type="slidenum">
              <a:rPr lang="en-US" altLang="ko-KR" sz="1200"/>
              <a:pPr/>
              <a:t>16</a:t>
            </a:fld>
            <a:endParaRPr lang="en-US" altLang="ko-KR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무결성 제약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데이터베이스 시스템이 관리하고자 하는 데이터베이스는 단순히 데이터의 모임이 아니고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특정 조건을 만족하는 데이터베이스이어야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특정 조건을 만족하는 데이터베이스이어야 사용자에게 의미가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예를 들어 사람의 나이 속성 값이 음수이면 그 데이터는 정확하지 않은 데이터이며</a:t>
            </a:r>
            <a:r>
              <a:rPr lang="en-US" altLang="ko-KR" dirty="0">
                <a:latin typeface="맑은 고딕" panose="020B0503020000020004" pitchFamily="50" charset="-127"/>
              </a:rPr>
              <a:t>(not accuracy), </a:t>
            </a:r>
            <a:r>
              <a:rPr lang="ko-KR" altLang="en-US" dirty="0">
                <a:latin typeface="맑은 고딕" panose="020B0503020000020004" pitchFamily="50" charset="-127"/>
              </a:rPr>
              <a:t>사람의 나이가 한 테이블에서는 </a:t>
            </a:r>
            <a:r>
              <a:rPr lang="en-US" altLang="ko-KR" dirty="0">
                <a:latin typeface="맑은 고딕" panose="020B0503020000020004" pitchFamily="50" charset="-127"/>
              </a:rPr>
              <a:t>20</a:t>
            </a:r>
            <a:r>
              <a:rPr lang="ko-KR" altLang="en-US" dirty="0">
                <a:latin typeface="맑은 고딕" panose="020B0503020000020004" pitchFamily="50" charset="-127"/>
              </a:rPr>
              <a:t>이고 동일 사람 나이가 다른 테이블에서는 </a:t>
            </a:r>
            <a:r>
              <a:rPr lang="en-US" altLang="ko-KR" dirty="0">
                <a:latin typeface="맑은 고딕" panose="020B0503020000020004" pitchFamily="50" charset="-127"/>
              </a:rPr>
              <a:t>25</a:t>
            </a:r>
            <a:r>
              <a:rPr lang="ko-KR" altLang="en-US" dirty="0">
                <a:latin typeface="맑은 고딕" panose="020B0503020000020004" pitchFamily="50" charset="-127"/>
              </a:rPr>
              <a:t>이면 데이터가 서로 일치하지</a:t>
            </a:r>
            <a:r>
              <a:rPr lang="en-US" altLang="ko-KR" dirty="0">
                <a:latin typeface="맑은 고딕" panose="020B0503020000020004" pitchFamily="50" charset="-127"/>
              </a:rPr>
              <a:t>(consistency) </a:t>
            </a:r>
            <a:r>
              <a:rPr lang="ko-KR" altLang="en-US" dirty="0">
                <a:latin typeface="맑은 고딕" panose="020B0503020000020004" pitchFamily="50" charset="-127"/>
              </a:rPr>
              <a:t>않아 잘못된 데이터이다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무결성 제약은 데이터베이스 시스템이 항상 만족하여야 하는 조건이다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예를 들어 은행 계좌의 최소 잔고는 </a:t>
            </a:r>
            <a:r>
              <a:rPr lang="en-US" altLang="ko-KR" dirty="0">
                <a:latin typeface="맑은 고딕" panose="020B0503020000020004" pitchFamily="50" charset="-127"/>
              </a:rPr>
              <a:t>$1000</a:t>
            </a:r>
            <a:r>
              <a:rPr lang="ko-KR" altLang="en-US" dirty="0">
                <a:latin typeface="맑은 고딕" panose="020B0503020000020004" pitchFamily="50" charset="-127"/>
              </a:rPr>
              <a:t>이상이어야 하고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시간당 근로소득은 </a:t>
            </a:r>
            <a:r>
              <a:rPr lang="en-US" altLang="ko-KR" dirty="0">
                <a:latin typeface="맑은 고딕" panose="020B0503020000020004" pitchFamily="50" charset="-127"/>
              </a:rPr>
              <a:t>$6</a:t>
            </a:r>
            <a:r>
              <a:rPr lang="ko-KR" altLang="en-US" dirty="0">
                <a:latin typeface="맑은 고딕" panose="020B0503020000020004" pitchFamily="50" charset="-127"/>
              </a:rPr>
              <a:t> 이상이어야 한다는 등 무결성 제약 예제는 무수히 많다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무결성 제약은 데이터베이스의 </a:t>
            </a:r>
            <a:r>
              <a:rPr lang="ko-KR" altLang="en-US" dirty="0" err="1">
                <a:latin typeface="맑은 고딕" panose="020B0503020000020004" pitchFamily="50" charset="-127"/>
              </a:rPr>
              <a:t>일치성</a:t>
            </a:r>
            <a:r>
              <a:rPr lang="ko-KR" altLang="en-US" dirty="0">
                <a:latin typeface="맑은 고딕" panose="020B0503020000020004" pitchFamily="50" charset="-127"/>
              </a:rPr>
              <a:t> 및 정확도를 유지하기 위하여 사용된다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3F1DCFA-8E6B-4C79-A668-60C8DE9C7F3D}" type="slidenum">
              <a:rPr lang="en-US" altLang="ko-KR" sz="1200"/>
              <a:pPr/>
              <a:t>17</a:t>
            </a:fld>
            <a:endParaRPr lang="en-US" altLang="ko-KR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단일 테이블에 대한 제약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단일 테이블에 적용이 되는 대표적인 무결성 제약이다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2A6478E-E997-487E-9228-7E6DAF1F39D3}" type="slidenum">
              <a:rPr lang="en-US" altLang="ko-KR" sz="1200"/>
              <a:pPr/>
              <a:t>18</a:t>
            </a:fld>
            <a:endParaRPr lang="en-US" altLang="ko-KR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not null, primary key, unique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제약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not</a:t>
            </a:r>
            <a:r>
              <a:rPr lang="en-US" altLang="ko-KR" baseline="0" dirty="0">
                <a:latin typeface="맑은 고딕" panose="020B0503020000020004" pitchFamily="50" charset="-127"/>
              </a:rPr>
              <a:t> null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제약은 개별 속성에 적용이 가능하고</a:t>
            </a:r>
            <a:r>
              <a:rPr lang="en-US" altLang="ko-KR" dirty="0">
                <a:latin typeface="맑은 고딕" panose="020B0503020000020004" pitchFamily="50" charset="-127"/>
              </a:rPr>
              <a:t>, primary key</a:t>
            </a:r>
            <a:r>
              <a:rPr lang="ko-KR" altLang="en-US" dirty="0">
                <a:latin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</a:rPr>
              <a:t>unique </a:t>
            </a:r>
            <a:r>
              <a:rPr lang="ko-KR" altLang="en-US" dirty="0">
                <a:latin typeface="맑은 고딕" panose="020B0503020000020004" pitchFamily="50" charset="-127"/>
              </a:rPr>
              <a:t>제약은 한 개 이상의 속성에 적용이 가능하다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속성에 </a:t>
            </a:r>
            <a:r>
              <a:rPr lang="en-US" altLang="ko-KR" dirty="0">
                <a:latin typeface="맑은 고딕" panose="020B0503020000020004" pitchFamily="50" charset="-127"/>
              </a:rPr>
              <a:t>primary key </a:t>
            </a:r>
            <a:r>
              <a:rPr lang="ko-KR" altLang="en-US" dirty="0">
                <a:latin typeface="맑은 고딕" panose="020B0503020000020004" pitchFamily="50" charset="-127"/>
              </a:rPr>
              <a:t>선언이 되면 널 값을 가질 수 없으나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속성에 </a:t>
            </a:r>
            <a:r>
              <a:rPr lang="en-US" altLang="ko-KR" dirty="0">
                <a:latin typeface="맑은 고딕" panose="020B0503020000020004" pitchFamily="50" charset="-127"/>
              </a:rPr>
              <a:t>unique </a:t>
            </a:r>
            <a:r>
              <a:rPr lang="ko-KR" altLang="en-US" dirty="0">
                <a:latin typeface="맑은 고딕" panose="020B0503020000020004" pitchFamily="50" charset="-127"/>
              </a:rPr>
              <a:t>제약이 선언되어도 널 값은 가질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68ED639-2655-428F-9967-43EF5D4A4FBA}" type="slidenum">
              <a:rPr lang="en-US" altLang="ko-KR" sz="1200"/>
              <a:pPr/>
              <a:t>19</a:t>
            </a:fld>
            <a:endParaRPr lang="en-US" altLang="ko-KR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check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절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check</a:t>
            </a:r>
            <a:r>
              <a:rPr lang="ko-KR" altLang="en-US" dirty="0">
                <a:latin typeface="맑은 고딕" panose="020B0503020000020004" pitchFamily="50" charset="-127"/>
              </a:rPr>
              <a:t>절은 관련 테이블이 항상 만족하여야 하는 조건을 명시한다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예제에서 </a:t>
            </a:r>
            <a:r>
              <a:rPr lang="en-US" altLang="ko-KR" dirty="0">
                <a:latin typeface="맑은 고딕" panose="020B0503020000020004" pitchFamily="50" charset="-127"/>
              </a:rPr>
              <a:t>check</a:t>
            </a:r>
            <a:r>
              <a:rPr lang="ko-KR" altLang="en-US" dirty="0">
                <a:latin typeface="맑은 고딕" panose="020B0503020000020004" pitchFamily="50" charset="-127"/>
              </a:rPr>
              <a:t>절은 </a:t>
            </a:r>
            <a:r>
              <a:rPr lang="en-US" altLang="ko-KR" dirty="0">
                <a:latin typeface="맑은 고딕" panose="020B0503020000020004" pitchFamily="50" charset="-127"/>
              </a:rPr>
              <a:t>semester </a:t>
            </a:r>
            <a:r>
              <a:rPr lang="ko-KR" altLang="en-US" dirty="0">
                <a:latin typeface="맑은 고딕" panose="020B0503020000020004" pitchFamily="50" charset="-127"/>
              </a:rPr>
              <a:t>속성이 주어진 </a:t>
            </a:r>
            <a:r>
              <a:rPr lang="en-US" altLang="ko-KR" dirty="0">
                <a:latin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</a:rPr>
              <a:t>개 값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즉</a:t>
            </a:r>
            <a:r>
              <a:rPr lang="en-US" altLang="ko-KR" dirty="0">
                <a:latin typeface="맑은 고딕" panose="020B0503020000020004" pitchFamily="50" charset="-127"/>
              </a:rPr>
              <a:t>, “Spring", "Summer", "Fall", "Winter")</a:t>
            </a:r>
            <a:r>
              <a:rPr lang="ko-KR" altLang="en-US" dirty="0">
                <a:latin typeface="맑은 고딕" panose="020B0503020000020004" pitchFamily="50" charset="-127"/>
              </a:rPr>
              <a:t>만 가지게 하는 효과를 가진다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만약 주어진 </a:t>
            </a:r>
            <a:r>
              <a:rPr lang="en-US" altLang="ko-KR" dirty="0">
                <a:latin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</a:rPr>
              <a:t>개 외의 값으로 변경을 하려는 데이터 변경 및 입력 연산은 실행되지 않는다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5F4FD91-51CD-4B5F-8902-BED2DBA0388C}" type="slidenum">
              <a:rPr lang="en-US" altLang="ko-KR" sz="1200"/>
              <a:pPr/>
              <a:t>2</a:t>
            </a:fld>
            <a:endParaRPr lang="en-US" altLang="ko-KR" sz="1200" dirty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50423" y="0"/>
            <a:ext cx="2944078" cy="49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ko-KR" altLang="ko-KR" dirty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850423" y="9423443"/>
            <a:ext cx="2944078" cy="49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r>
              <a:rPr lang="en-US" altLang="ko-KR" sz="1300" dirty="0">
                <a:latin typeface="Times New Roman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9423443"/>
            <a:ext cx="2944078" cy="49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ko-KR" altLang="ko-KR" dirty="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2944078" cy="49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ko-KR" altLang="ko-KR" dirty="0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0888"/>
            <a:ext cx="4940300" cy="3705225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23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t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구성 요소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본 장에서는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관계형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</a:rPr>
              <a:t> 데이터베이스 시스템이 제공하는 주요 기능을 살펴본다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데이터베이스 시스템은 사용자에게 데이터 관리를 지원하는 다양한 기능을 제공하고 있으며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그 중에서 상기에 나열되어 있는 몇 가지를 본 장에서 살펴본다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데이터베이스 시스템 기능은 궁극적으로는 사용자에게 </a:t>
            </a:r>
            <a:r>
              <a:rPr lang="en-US" altLang="ko-KR" dirty="0">
                <a:latin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</a:rPr>
              <a:t>언어 형태로 지원되며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본 장에서 살펴보는 기능 또한 </a:t>
            </a:r>
            <a:r>
              <a:rPr lang="en-US" altLang="ko-KR" dirty="0">
                <a:latin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</a:rPr>
              <a:t>언어를 활용한다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2CBF8B9-7BF0-4436-94AA-086DA7A24E56}" type="slidenum">
              <a:rPr lang="en-US" altLang="ko-KR" sz="1200"/>
              <a:pPr/>
              <a:t>20</a:t>
            </a:fld>
            <a:endParaRPr lang="en-US" altLang="ko-KR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참조 무결성 제약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참조 무결성 제약의 정의는 상기와 같다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외래 키에 나오는 모든 값은 외래 키가 참조하는 테이블의 </a:t>
            </a:r>
            <a:r>
              <a:rPr lang="ko-KR" altLang="en-US" dirty="0" err="1">
                <a:latin typeface="맑은 고딕" panose="020B0503020000020004" pitchFamily="50" charset="-127"/>
              </a:rPr>
              <a:t>주키</a:t>
            </a:r>
            <a:r>
              <a:rPr lang="ko-KR" altLang="en-US" dirty="0">
                <a:latin typeface="맑은 고딕" panose="020B0503020000020004" pitchFamily="50" charset="-127"/>
              </a:rPr>
              <a:t> 값으로 나와야 하는 것을 의미한다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다만 외래 키는 널 값을 가질 수 있으나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외래 키가 참조하는 </a:t>
            </a:r>
            <a:r>
              <a:rPr lang="ko-KR" altLang="en-US" dirty="0" err="1">
                <a:latin typeface="맑은 고딕" panose="020B0503020000020004" pitchFamily="50" charset="-127"/>
              </a:rPr>
              <a:t>주키는</a:t>
            </a:r>
            <a:r>
              <a:rPr lang="ko-KR" altLang="en-US" dirty="0">
                <a:latin typeface="맑은 고딕" panose="020B0503020000020004" pitchFamily="50" charset="-127"/>
              </a:rPr>
              <a:t> 해당 테이블의 </a:t>
            </a:r>
            <a:r>
              <a:rPr lang="ko-KR" altLang="en-US" dirty="0" err="1">
                <a:latin typeface="맑은 고딕" panose="020B0503020000020004" pitchFamily="50" charset="-127"/>
              </a:rPr>
              <a:t>주키이므로</a:t>
            </a:r>
            <a:r>
              <a:rPr lang="ko-KR" altLang="en-US" dirty="0">
                <a:latin typeface="맑은 고딕" panose="020B0503020000020004" pitchFamily="50" charset="-127"/>
              </a:rPr>
              <a:t> 널 값이 나올 수 없다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맑은 고딕" panose="020B0503020000020004" pitchFamily="50" charset="-127"/>
              </a:rPr>
              <a:t>참조 무결성 제약은 상이한 두 관계 사이에 존재하며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동일 관계 내에서도 존재할 수 있다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참조 무결성 제약은 연관되는 데이터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터플</a:t>
            </a:r>
            <a:r>
              <a:rPr lang="en-US" altLang="ko-KR" dirty="0">
                <a:latin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</a:rPr>
              <a:t>연결을 값</a:t>
            </a:r>
            <a:r>
              <a:rPr lang="en-US" altLang="ko-KR" dirty="0">
                <a:latin typeface="맑은 고딕" panose="020B0503020000020004" pitchFamily="50" charset="-127"/>
              </a:rPr>
              <a:t>(value)</a:t>
            </a:r>
            <a:r>
              <a:rPr lang="ko-KR" altLang="en-US" dirty="0">
                <a:latin typeface="맑은 고딕" panose="020B0503020000020004" pitchFamily="50" charset="-127"/>
              </a:rPr>
              <a:t>를 이용하여 하기 때문에 발생하는 현상이다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만약 </a:t>
            </a:r>
            <a:r>
              <a:rPr lang="ko-KR" altLang="en-US" dirty="0" err="1">
                <a:latin typeface="맑은 고딕" panose="020B0503020000020004" pitchFamily="50" charset="-127"/>
              </a:rPr>
              <a:t>터플간의</a:t>
            </a:r>
            <a:r>
              <a:rPr lang="ko-KR" altLang="en-US" dirty="0">
                <a:latin typeface="맑은 고딕" panose="020B0503020000020004" pitchFamily="50" charset="-127"/>
              </a:rPr>
              <a:t> 관계를 값이 아닌 포인터로 연결을 하는 경우에는 참조 </a:t>
            </a:r>
            <a:r>
              <a:rPr lang="ko-KR" altLang="en-US" dirty="0" err="1">
                <a:latin typeface="맑은 고딕" panose="020B0503020000020004" pitchFamily="50" charset="-127"/>
              </a:rPr>
              <a:t>무결성이</a:t>
            </a:r>
            <a:r>
              <a:rPr lang="ko-KR" altLang="en-US" dirty="0">
                <a:latin typeface="맑은 고딕" panose="020B0503020000020004" pitchFamily="50" charset="-127"/>
              </a:rPr>
              <a:t> 존재하지 않는다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455C4F5-A176-4360-B82C-6C042F6EA0E2}" type="slidenum">
              <a:rPr lang="en-US" altLang="ko-KR" sz="1200"/>
              <a:pPr/>
              <a:t>21</a:t>
            </a:fld>
            <a:endParaRPr lang="en-US" altLang="ko-KR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참조 무결성 제약 선언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참조 무결성을 선언하는 예제이다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첫 번째 예제와 같이 참조 무결성을 구체적인 행동</a:t>
            </a:r>
            <a:r>
              <a:rPr lang="en-US" altLang="ko-KR" dirty="0">
                <a:latin typeface="맑은 고딕" panose="020B0503020000020004" pitchFamily="50" charset="-127"/>
              </a:rPr>
              <a:t>(action) </a:t>
            </a:r>
            <a:r>
              <a:rPr lang="ko-KR" altLang="en-US" dirty="0">
                <a:latin typeface="맑은 고딕" panose="020B0503020000020004" pitchFamily="50" charset="-127"/>
              </a:rPr>
              <a:t>명시 없이 선언할 수 있으며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 경우 참조 무결성이 위반되는 연산은 허용하지 않는다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두 번째 예제는 참조 무결성을 선언함에 있어 참조 무결성이 위반되는 경우 이를 해결하는 구체적인 행동까지 명시할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사용자가 명시할 수 있는 행동은 “</a:t>
            </a:r>
            <a:r>
              <a:rPr lang="en-US" altLang="ko-KR" dirty="0">
                <a:latin typeface="맑은 고딕" panose="020B0503020000020004" pitchFamily="50" charset="-127"/>
              </a:rPr>
              <a:t>cascade", "set null", "set default" </a:t>
            </a:r>
            <a:r>
              <a:rPr lang="ko-KR" altLang="en-US" dirty="0">
                <a:latin typeface="맑은 고딕" panose="020B0503020000020004" pitchFamily="50" charset="-127"/>
              </a:rPr>
              <a:t>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참조 무결성은 외래키를 가지는 테이블에서 선언됨을 알 수 있고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참조되는 테이블에서는 선언 하는 부분이 없다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또한 외래키를 선언하면서 함께 명시하는 행동 부분에서 언급하는 </a:t>
            </a:r>
            <a:r>
              <a:rPr lang="en-US" altLang="ko-KR">
                <a:latin typeface="맑은 고딕" panose="020B0503020000020004" pitchFamily="50" charset="-127"/>
              </a:rPr>
              <a:t>delete/update </a:t>
            </a:r>
            <a:r>
              <a:rPr lang="ko-KR" altLang="en-US" dirty="0">
                <a:latin typeface="맑은 고딕" panose="020B0503020000020004" pitchFamily="50" charset="-127"/>
              </a:rPr>
              <a:t>연산은 참조되는 테이블에 대한 삭제 및 갱신 연산을 의미한다</a:t>
            </a:r>
            <a:r>
              <a:rPr lang="en-US" altLang="ko-KR" dirty="0">
                <a:latin typeface="맑은 고딕" panose="020B0503020000020004" pitchFamily="50" charset="-127"/>
              </a:rPr>
              <a:t>.   </a:t>
            </a:r>
            <a:r>
              <a:rPr lang="ko-KR" altLang="en-US" dirty="0">
                <a:latin typeface="맑은 고딕" panose="020B0503020000020004" pitchFamily="50" charset="-127"/>
              </a:rPr>
              <a:t>상기 예제에서 </a:t>
            </a:r>
            <a:r>
              <a:rPr lang="en-US" altLang="ko-KR" dirty="0">
                <a:latin typeface="맑은 고딕" panose="020B0503020000020004" pitchFamily="50" charset="-127"/>
              </a:rPr>
              <a:t>delete/update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연산은 </a:t>
            </a:r>
            <a:r>
              <a:rPr lang="en-US" altLang="ko-KR" baseline="0" dirty="0">
                <a:latin typeface="맑은 고딕" panose="020B0503020000020004" pitchFamily="50" charset="-127"/>
              </a:rPr>
              <a:t>(</a:t>
            </a:r>
            <a:r>
              <a:rPr lang="ko-KR" altLang="en-US" baseline="0" dirty="0">
                <a:latin typeface="맑은 고딕" panose="020B0503020000020004" pitchFamily="50" charset="-127"/>
              </a:rPr>
              <a:t>비록 </a:t>
            </a:r>
            <a:r>
              <a:rPr lang="en-US" altLang="ko-KR" baseline="0" dirty="0">
                <a:latin typeface="맑은 고딕" panose="020B0503020000020004" pitchFamily="50" charset="-127"/>
              </a:rPr>
              <a:t>teaches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테이블에서 선언되지만</a:t>
            </a:r>
            <a:r>
              <a:rPr lang="en-US" altLang="ko-KR" baseline="0" dirty="0">
                <a:latin typeface="맑은 고딕" panose="020B0503020000020004" pitchFamily="50" charset="-127"/>
              </a:rPr>
              <a:t>)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en-US" altLang="ko-KR" baseline="0" dirty="0">
                <a:latin typeface="맑은 고딕" panose="020B0503020000020004" pitchFamily="50" charset="-127"/>
              </a:rPr>
              <a:t>professor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테이블에 대한 </a:t>
            </a:r>
            <a:r>
              <a:rPr lang="en-US" altLang="ko-KR" baseline="0" dirty="0">
                <a:latin typeface="맑은 고딕" panose="020B0503020000020004" pitchFamily="50" charset="-127"/>
              </a:rPr>
              <a:t>delete/update </a:t>
            </a:r>
            <a:r>
              <a:rPr lang="ko-KR" altLang="en-US" baseline="0" dirty="0">
                <a:latin typeface="맑은 고딕" panose="020B0503020000020004" pitchFamily="50" charset="-127"/>
              </a:rPr>
              <a:t>연산이다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삭제 연산 처리 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상기 예제에서 </a:t>
            </a:r>
            <a:r>
              <a:rPr lang="en-US" altLang="ko-KR" dirty="0">
                <a:latin typeface="맑은 고딕" panose="020B0503020000020004" pitchFamily="50" charset="-127"/>
              </a:rPr>
              <a:t>teacher</a:t>
            </a:r>
            <a:r>
              <a:rPr lang="ko-KR" altLang="en-US" dirty="0">
                <a:latin typeface="맑은 고딕" panose="020B0503020000020004" pitchFamily="50" charset="-127"/>
              </a:rPr>
              <a:t>의 </a:t>
            </a:r>
            <a:r>
              <a:rPr lang="en-US" altLang="ko-KR" dirty="0" err="1">
                <a:latin typeface="맑은 고딕" panose="020B0503020000020004" pitchFamily="50" charset="-127"/>
              </a:rPr>
              <a:t>pID</a:t>
            </a:r>
            <a:r>
              <a:rPr lang="ko-KR" altLang="en-US" dirty="0">
                <a:latin typeface="맑은 고딕" panose="020B0503020000020004" pitchFamily="50" charset="-127"/>
              </a:rPr>
              <a:t>는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주 키 </a:t>
            </a:r>
            <a:r>
              <a:rPr lang="en-US" altLang="ko-KR" dirty="0" err="1">
                <a:latin typeface="맑은 고딕" panose="020B0503020000020004" pitchFamily="50" charset="-127"/>
              </a:rPr>
              <a:t>pID</a:t>
            </a:r>
            <a:r>
              <a:rPr lang="ko-KR" altLang="en-US" dirty="0">
                <a:latin typeface="맑은 고딕" panose="020B0503020000020004" pitchFamily="50" charset="-127"/>
              </a:rPr>
              <a:t>를 참조하는 외래 키이다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테이블의 첫 번째 </a:t>
            </a:r>
            <a:r>
              <a:rPr lang="ko-KR" altLang="en-US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dirty="0">
                <a:latin typeface="맑은 고딕" panose="020B0503020000020004" pitchFamily="50" charset="-127"/>
              </a:rPr>
              <a:t> 삭제되면</a:t>
            </a:r>
            <a:r>
              <a:rPr lang="en-US" altLang="ko-KR" dirty="0">
                <a:latin typeface="맑은 고딕" panose="020B0503020000020004" pitchFamily="50" charset="-127"/>
              </a:rPr>
              <a:t>, teaches </a:t>
            </a:r>
            <a:r>
              <a:rPr lang="ko-KR" altLang="en-US" dirty="0">
                <a:latin typeface="맑은 고딕" panose="020B0503020000020004" pitchFamily="50" charset="-127"/>
              </a:rPr>
              <a:t>테이블에서 참조하는 </a:t>
            </a:r>
            <a:r>
              <a:rPr lang="ko-KR" altLang="en-US" dirty="0" err="1">
                <a:latin typeface="맑은 고딕" panose="020B0503020000020004" pitchFamily="50" charset="-127"/>
              </a:rPr>
              <a:t>터플로</a:t>
            </a:r>
            <a:r>
              <a:rPr lang="ko-KR" altLang="en-US" dirty="0">
                <a:latin typeface="맑은 고딕" panose="020B0503020000020004" pitchFamily="50" charset="-127"/>
              </a:rPr>
              <a:t> 인하여 참조 무결성이 위배된다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이 경우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행동이 명시되지 않았으면 삭제 연산이 허용되지 않으며</a:t>
            </a:r>
            <a:r>
              <a:rPr lang="en-US" altLang="ko-KR" dirty="0">
                <a:latin typeface="맑은 고딕" panose="020B0503020000020004" pitchFamily="50" charset="-127"/>
              </a:rPr>
              <a:t>, cascade</a:t>
            </a:r>
            <a:r>
              <a:rPr lang="ko-KR" altLang="en-US" dirty="0">
                <a:latin typeface="맑은 고딕" panose="020B0503020000020004" pitchFamily="50" charset="-127"/>
              </a:rPr>
              <a:t>인 경우에는 삭제 연산이 </a:t>
            </a:r>
            <a:r>
              <a:rPr lang="en-US" altLang="ko-KR" dirty="0">
                <a:latin typeface="맑은 고딕" panose="020B0503020000020004" pitchFamily="50" charset="-127"/>
              </a:rPr>
              <a:t>teaches </a:t>
            </a:r>
            <a:r>
              <a:rPr lang="ko-KR" altLang="en-US" dirty="0">
                <a:latin typeface="맑은 고딕" panose="020B0503020000020004" pitchFamily="50" charset="-127"/>
              </a:rPr>
              <a:t>테이블에 파급되어 삭제된 </a:t>
            </a:r>
            <a:r>
              <a:rPr lang="ko-KR" altLang="en-US" dirty="0" err="1">
                <a:latin typeface="맑은 고딕" panose="020B0503020000020004" pitchFamily="50" charset="-127"/>
              </a:rPr>
              <a:t>터플을</a:t>
            </a:r>
            <a:r>
              <a:rPr lang="ko-KR" altLang="en-US" dirty="0">
                <a:latin typeface="맑은 고딕" panose="020B0503020000020004" pitchFamily="50" charset="-127"/>
              </a:rPr>
              <a:t> 참조하는 두 </a:t>
            </a:r>
            <a:r>
              <a:rPr lang="ko-KR" altLang="en-US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dirty="0">
                <a:latin typeface="맑은 고딕" panose="020B0503020000020004" pitchFamily="50" charset="-127"/>
              </a:rPr>
              <a:t> 모두 삭제된다</a:t>
            </a:r>
            <a:r>
              <a:rPr lang="en-US" altLang="ko-KR" dirty="0">
                <a:latin typeface="맑은 고딕" panose="020B0503020000020004" pitchFamily="50" charset="-127"/>
              </a:rPr>
              <a:t>. set null </a:t>
            </a:r>
            <a:r>
              <a:rPr lang="ko-KR" altLang="en-US" dirty="0">
                <a:latin typeface="맑은 고딕" panose="020B0503020000020004" pitchFamily="50" charset="-127"/>
              </a:rPr>
              <a:t>행동은 해당 테이블 속성 값을 널 값으로 하는 것인데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 경우에는 </a:t>
            </a:r>
            <a:r>
              <a:rPr lang="en-US" altLang="ko-KR" dirty="0">
                <a:latin typeface="맑은 고딕" panose="020B0503020000020004" pitchFamily="50" charset="-127"/>
              </a:rPr>
              <a:t>teaches </a:t>
            </a:r>
            <a:r>
              <a:rPr lang="ko-KR" altLang="en-US" dirty="0">
                <a:latin typeface="맑은 고딕" panose="020B0503020000020004" pitchFamily="50" charset="-127"/>
              </a:rPr>
              <a:t>테이블 주 키의 일부분이 </a:t>
            </a:r>
            <a:r>
              <a:rPr lang="en-US" altLang="ko-KR" dirty="0" err="1">
                <a:latin typeface="맑은 고딕" panose="020B0503020000020004" pitchFamily="50" charset="-127"/>
              </a:rPr>
              <a:t>pID</a:t>
            </a:r>
            <a:r>
              <a:rPr lang="ko-KR" altLang="en-US" dirty="0">
                <a:latin typeface="맑은 고딕" panose="020B0503020000020004" pitchFamily="50" charset="-127"/>
              </a:rPr>
              <a:t>이므로 허용되지 않는다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teaches </a:t>
            </a:r>
            <a:r>
              <a:rPr lang="ko-KR" altLang="en-US" dirty="0">
                <a:latin typeface="맑은 고딕" panose="020B0503020000020004" pitchFamily="50" charset="-127"/>
              </a:rPr>
              <a:t>테이블의 </a:t>
            </a:r>
            <a:r>
              <a:rPr lang="ko-KR" altLang="en-US" dirty="0" err="1">
                <a:latin typeface="맑은 고딕" panose="020B0503020000020004" pitchFamily="50" charset="-127"/>
              </a:rPr>
              <a:t>터플을</a:t>
            </a:r>
            <a:r>
              <a:rPr lang="ko-KR" altLang="en-US" dirty="0">
                <a:latin typeface="맑은 고딕" panose="020B0503020000020004" pitchFamily="50" charset="-127"/>
              </a:rPr>
              <a:t> 삭제하는 것은 참조 무결성 제약을 위배할 가능성이 전혀 없으므로 해당 </a:t>
            </a:r>
            <a:r>
              <a:rPr lang="ko-KR" altLang="en-US" dirty="0" err="1">
                <a:latin typeface="맑은 고딕" panose="020B0503020000020004" pitchFamily="50" charset="-127"/>
              </a:rPr>
              <a:t>터플만</a:t>
            </a:r>
            <a:r>
              <a:rPr lang="ko-KR" altLang="en-US" dirty="0">
                <a:latin typeface="맑은 고딕" panose="020B0503020000020004" pitchFamily="50" charset="-127"/>
              </a:rPr>
              <a:t> 삭제된다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465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갱신 연산 처리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상기 예제에서 </a:t>
            </a:r>
            <a:r>
              <a:rPr lang="en-US" altLang="ko-KR" dirty="0">
                <a:latin typeface="맑은 고딕" panose="020B0503020000020004" pitchFamily="50" charset="-127"/>
              </a:rPr>
              <a:t>teacher</a:t>
            </a:r>
            <a:r>
              <a:rPr lang="ko-KR" altLang="en-US" dirty="0">
                <a:latin typeface="맑은 고딕" panose="020B0503020000020004" pitchFamily="50" charset="-127"/>
              </a:rPr>
              <a:t>의 </a:t>
            </a:r>
            <a:r>
              <a:rPr lang="en-US" altLang="ko-KR" dirty="0" err="1">
                <a:latin typeface="맑은 고딕" panose="020B0503020000020004" pitchFamily="50" charset="-127"/>
              </a:rPr>
              <a:t>pID</a:t>
            </a:r>
            <a:r>
              <a:rPr lang="ko-KR" altLang="en-US" dirty="0">
                <a:latin typeface="맑은 고딕" panose="020B0503020000020004" pitchFamily="50" charset="-127"/>
              </a:rPr>
              <a:t>는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 err="1">
                <a:latin typeface="맑은 고딕" panose="020B0503020000020004" pitchFamily="50" charset="-127"/>
              </a:rPr>
              <a:t>주키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</a:rPr>
              <a:t>pID</a:t>
            </a:r>
            <a:r>
              <a:rPr lang="ko-KR" altLang="en-US" dirty="0">
                <a:latin typeface="맑은 고딕" panose="020B0503020000020004" pitchFamily="50" charset="-127"/>
              </a:rPr>
              <a:t>를 참조하는 외래 키이다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테이블의 첫 번째 </a:t>
            </a:r>
            <a:r>
              <a:rPr lang="ko-KR" altLang="en-US" dirty="0" err="1">
                <a:latin typeface="맑은 고딕" panose="020B0503020000020004" pitchFamily="50" charset="-127"/>
              </a:rPr>
              <a:t>터플의</a:t>
            </a:r>
            <a:r>
              <a:rPr lang="ko-KR" altLang="en-US" dirty="0">
                <a:latin typeface="맑은 고딕" panose="020B0503020000020004" pitchFamily="50" charset="-127"/>
              </a:rPr>
              <a:t> 값이 </a:t>
            </a:r>
            <a:r>
              <a:rPr lang="en-US" altLang="ko-KR" dirty="0">
                <a:latin typeface="맑은 고딕" panose="020B0503020000020004" pitchFamily="50" charset="-127"/>
              </a:rPr>
              <a:t>100</a:t>
            </a:r>
            <a:r>
              <a:rPr lang="ko-KR" altLang="en-US" dirty="0">
                <a:latin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</a:rPr>
              <a:t>400</a:t>
            </a:r>
            <a:r>
              <a:rPr lang="ko-KR" altLang="en-US" dirty="0">
                <a:latin typeface="맑은 고딕" panose="020B0503020000020004" pitchFamily="50" charset="-127"/>
              </a:rPr>
              <a:t>으로 변경된다고 가정하자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이는 참조 무결성 제약에 위반되므로 행동이 명시되지 않는 경우에는 변경 연산 자체가 수행되지 않는다</a:t>
            </a:r>
            <a:r>
              <a:rPr lang="en-US" altLang="ko-KR" dirty="0">
                <a:latin typeface="맑은 고딕" panose="020B0503020000020004" pitchFamily="50" charset="-127"/>
              </a:rPr>
              <a:t>. cascade</a:t>
            </a:r>
            <a:r>
              <a:rPr lang="ko-KR" altLang="en-US" dirty="0">
                <a:latin typeface="맑은 고딕" panose="020B0503020000020004" pitchFamily="50" charset="-127"/>
              </a:rPr>
              <a:t>인 경우에는 </a:t>
            </a:r>
            <a:r>
              <a:rPr lang="en-US" altLang="ko-KR" dirty="0">
                <a:latin typeface="맑은 고딕" panose="020B0503020000020004" pitchFamily="50" charset="-127"/>
              </a:rPr>
              <a:t>teaches </a:t>
            </a:r>
            <a:r>
              <a:rPr lang="ko-KR" altLang="en-US" dirty="0">
                <a:latin typeface="맑은 고딕" panose="020B0503020000020004" pitchFamily="50" charset="-127"/>
              </a:rPr>
              <a:t>테이블의 첫 번째와 두 번째 </a:t>
            </a:r>
            <a:r>
              <a:rPr lang="ko-KR" altLang="en-US" dirty="0" err="1">
                <a:latin typeface="맑은 고딕" panose="020B0503020000020004" pitchFamily="50" charset="-127"/>
              </a:rPr>
              <a:t>터플의</a:t>
            </a:r>
            <a:r>
              <a:rPr lang="ko-KR" altLang="en-US" dirty="0">
                <a:latin typeface="맑은 고딕" panose="020B0503020000020004" pitchFamily="50" charset="-127"/>
              </a:rPr>
              <a:t> 값이 함께 변경된다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</a:rPr>
              <a:t>pID</a:t>
            </a:r>
            <a:r>
              <a:rPr lang="ko-KR" altLang="en-US" dirty="0">
                <a:latin typeface="맑은 고딕" panose="020B0503020000020004" pitchFamily="50" charset="-127"/>
              </a:rPr>
              <a:t>값이 </a:t>
            </a:r>
            <a:r>
              <a:rPr lang="en-US" altLang="ko-KR" dirty="0">
                <a:latin typeface="맑은 고딕" panose="020B0503020000020004" pitchFamily="50" charset="-127"/>
              </a:rPr>
              <a:t>100</a:t>
            </a:r>
            <a:r>
              <a:rPr lang="ko-KR" altLang="en-US" dirty="0">
                <a:latin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</a:rPr>
              <a:t>400</a:t>
            </a:r>
            <a:r>
              <a:rPr lang="ko-KR" altLang="en-US" dirty="0">
                <a:latin typeface="맑은 고딕" panose="020B0503020000020004" pitchFamily="50" charset="-127"/>
              </a:rPr>
              <a:t>으로</a:t>
            </a:r>
            <a:r>
              <a:rPr lang="en-US" altLang="ko-KR" dirty="0">
                <a:latin typeface="맑은 고딕" panose="020B0503020000020004" pitchFamily="50" charset="-127"/>
              </a:rPr>
              <a:t>).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set null </a:t>
            </a:r>
            <a:r>
              <a:rPr lang="ko-KR" altLang="en-US" dirty="0">
                <a:latin typeface="맑은 고딕" panose="020B0503020000020004" pitchFamily="50" charset="-127"/>
              </a:rPr>
              <a:t>옵션이 경우에는 </a:t>
            </a:r>
            <a:r>
              <a:rPr lang="en-US" altLang="ko-KR" dirty="0">
                <a:latin typeface="맑은 고딕" panose="020B0503020000020004" pitchFamily="50" charset="-127"/>
              </a:rPr>
              <a:t>teaches </a:t>
            </a:r>
            <a:r>
              <a:rPr lang="ko-KR" altLang="en-US" dirty="0">
                <a:latin typeface="맑은 고딕" panose="020B0503020000020004" pitchFamily="50" charset="-127"/>
              </a:rPr>
              <a:t>테이블의 값이 널 값으로 변경이 되어야 하나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 경우 </a:t>
            </a:r>
            <a:r>
              <a:rPr lang="en-US" altLang="ko-KR" dirty="0" err="1">
                <a:latin typeface="맑은 고딕" panose="020B0503020000020004" pitchFamily="50" charset="-127"/>
              </a:rPr>
              <a:t>pID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속성이 </a:t>
            </a:r>
            <a:r>
              <a:rPr lang="en-US" altLang="ko-KR" dirty="0">
                <a:latin typeface="맑은 고딕" panose="020B0503020000020004" pitchFamily="50" charset="-127"/>
              </a:rPr>
              <a:t>teaches </a:t>
            </a:r>
            <a:r>
              <a:rPr lang="ko-KR" altLang="en-US" dirty="0">
                <a:latin typeface="맑은 고딕" panose="020B0503020000020004" pitchFamily="50" charset="-127"/>
              </a:rPr>
              <a:t>테이블의 주 키이므로 널 값이 허용되지 않아 갱신 연산이 허용되지 않는다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teaches </a:t>
            </a:r>
            <a:r>
              <a:rPr lang="ko-KR" altLang="en-US" dirty="0">
                <a:latin typeface="맑은 고딕" panose="020B0503020000020004" pitchFamily="50" charset="-127"/>
              </a:rPr>
              <a:t>테이블의 </a:t>
            </a:r>
            <a:r>
              <a:rPr lang="en-US" altLang="ko-KR" dirty="0">
                <a:latin typeface="맑은 고딕" panose="020B0503020000020004" pitchFamily="50" charset="-127"/>
              </a:rPr>
              <a:t>&lt;100,CS101, ...&gt; </a:t>
            </a:r>
            <a:r>
              <a:rPr lang="ko-KR" altLang="en-US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&lt;400,CS101, ...&gt;</a:t>
            </a:r>
            <a:r>
              <a:rPr lang="ko-KR" altLang="en-US" dirty="0">
                <a:latin typeface="맑은 고딕" panose="020B0503020000020004" pitchFamily="50" charset="-127"/>
              </a:rPr>
              <a:t>으로 변경되는 경우에는 참조 무결성을 위반하므로 갱신 연산이 수행되지 않으며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행동 명시와는 관련이 없다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888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터플 입력 문제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person </a:t>
            </a:r>
            <a:r>
              <a:rPr lang="ko-KR" altLang="en-US" dirty="0">
                <a:latin typeface="맑은 고딕" panose="020B0503020000020004" pitchFamily="50" charset="-127"/>
              </a:rPr>
              <a:t>테이블이 상기와 같이 정의되었다고 가정하자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baseline="0" dirty="0">
                <a:latin typeface="맑은 고딕" panose="020B0503020000020004" pitchFamily="50" charset="-127"/>
              </a:rPr>
              <a:t> 단일 관계에 존재하는 참조 무결성 제약 예제이다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r>
              <a:rPr lang="en-US" altLang="ko-KR" dirty="0">
                <a:latin typeface="맑은 고딕" panose="020B0503020000020004" pitchFamily="50" charset="-127"/>
              </a:rPr>
              <a:t> mother</a:t>
            </a:r>
            <a:r>
              <a:rPr lang="ko-KR" altLang="en-US" dirty="0">
                <a:latin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</a:rPr>
              <a:t>father </a:t>
            </a:r>
            <a:r>
              <a:rPr lang="ko-KR" altLang="en-US" dirty="0">
                <a:latin typeface="맑은 고딕" panose="020B0503020000020004" pitchFamily="50" charset="-127"/>
              </a:rPr>
              <a:t>속성이 외래 키로 선언이 되어 있으므로</a:t>
            </a:r>
            <a:r>
              <a:rPr lang="en-US" altLang="ko-KR" dirty="0">
                <a:latin typeface="맑은 고딕" panose="020B0503020000020004" pitchFamily="50" charset="-127"/>
              </a:rPr>
              <a:t>, person </a:t>
            </a:r>
            <a:r>
              <a:rPr lang="ko-KR" altLang="en-US" dirty="0">
                <a:latin typeface="맑은 고딕" panose="020B0503020000020004" pitchFamily="50" charset="-127"/>
              </a:rPr>
              <a:t>데이터를 입력하려면 그 사람에 대한 </a:t>
            </a:r>
            <a:r>
              <a:rPr lang="en-US" altLang="ko-KR" dirty="0">
                <a:latin typeface="맑은 고딕" panose="020B0503020000020004" pitchFamily="50" charset="-127"/>
              </a:rPr>
              <a:t>mother, father </a:t>
            </a:r>
            <a:r>
              <a:rPr lang="ko-KR" altLang="en-US" dirty="0">
                <a:latin typeface="맑은 고딕" panose="020B0503020000020004" pitchFamily="50" charset="-127"/>
              </a:rPr>
              <a:t>정보가 있어야 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이를 해결하는 방법 중에서 첫 번째 방법은 대규모 데이터 입력이 이론적으로는 가능하나 현실적으로는 아주 불편하며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두 번째 방법은 추가적인 갱신 연산을 하여야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데이터베이스 시스템은 이러한 상황을 위하여 무결성 제약을 연기하여 점검하는 기능을 제공한다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연기된 무결성 제약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무결성 제약은 기본적으로는 즉시 실행되나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무결성 제약을 명시할 때 “</a:t>
            </a:r>
            <a:r>
              <a:rPr lang="en-US" altLang="ko-KR" dirty="0">
                <a:latin typeface="맑은 고딕" panose="020B0503020000020004" pitchFamily="50" charset="-127"/>
              </a:rPr>
              <a:t>initially deferred" </a:t>
            </a:r>
            <a:r>
              <a:rPr lang="ko-KR" altLang="en-US" dirty="0">
                <a:latin typeface="맑은 고딕" panose="020B0503020000020004" pitchFamily="50" charset="-127"/>
              </a:rPr>
              <a:t>표현을 하면 무결성 제약 검사 및 행동을 연기할 수도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또한 트랜잭션 정의 시에 무결성 제약 점검을 연기할 수도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483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복잡한 무결성 제약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앞에서 살펴본 무결성 제약 외에 사용자가 임의로 정의하는 복잡한 무결성 제약을 지원하는 방법은 </a:t>
            </a:r>
            <a:r>
              <a:rPr lang="en-US" altLang="ko-KR" dirty="0">
                <a:latin typeface="맑은 고딕" panose="020B0503020000020004" pitchFamily="50" charset="-127"/>
              </a:rPr>
              <a:t>check</a:t>
            </a:r>
            <a:r>
              <a:rPr lang="ko-KR" altLang="en-US" dirty="0">
                <a:latin typeface="맑은 고딕" panose="020B0503020000020004" pitchFamily="50" charset="-127"/>
              </a:rPr>
              <a:t>절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조건을 활용하거나 또는 주장</a:t>
            </a:r>
            <a:r>
              <a:rPr lang="en-US" altLang="ko-KR" dirty="0">
                <a:latin typeface="맑은 고딕" panose="020B0503020000020004" pitchFamily="50" charset="-127"/>
              </a:rPr>
              <a:t>(assertion) </a:t>
            </a:r>
            <a:r>
              <a:rPr lang="ko-KR" altLang="en-US" dirty="0">
                <a:latin typeface="맑은 고딕" panose="020B0503020000020004" pitchFamily="50" charset="-127"/>
              </a:rPr>
              <a:t>기능을 활용하는 것이다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</a:rPr>
              <a:t>표준은 </a:t>
            </a:r>
            <a:r>
              <a:rPr lang="en-US" altLang="ko-KR" dirty="0">
                <a:latin typeface="맑은 고딕" panose="020B0503020000020004" pitchFamily="50" charset="-127"/>
              </a:rPr>
              <a:t>check </a:t>
            </a:r>
            <a:r>
              <a:rPr lang="ko-KR" altLang="en-US" dirty="0">
                <a:latin typeface="맑은 고딕" panose="020B0503020000020004" pitchFamily="50" charset="-127"/>
              </a:rPr>
              <a:t>조건에 임의의 조건을 허용하므로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상기 예제와 같이 서브질의를 조건으로 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상기 예제의 의미는 </a:t>
            </a:r>
            <a:r>
              <a:rPr lang="en-US" altLang="ko-KR" dirty="0">
                <a:latin typeface="맑은 고딕" panose="020B0503020000020004" pitchFamily="50" charset="-127"/>
              </a:rPr>
              <a:t>teaches </a:t>
            </a:r>
            <a:r>
              <a:rPr lang="en-US" altLang="ko-KR" dirty="0" err="1">
                <a:latin typeface="맑은 고딕" panose="020B0503020000020004" pitchFamily="50" charset="-127"/>
              </a:rPr>
              <a:t>pID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값은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en-US" altLang="ko-KR" dirty="0" err="1">
                <a:latin typeface="맑은 고딕" panose="020B0503020000020004" pitchFamily="50" charset="-127"/>
              </a:rPr>
              <a:t>pID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값 중에 하나를 가지는 참조 무결성이다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단</a:t>
            </a:r>
            <a:r>
              <a:rPr lang="en-US" altLang="ko-KR" dirty="0">
                <a:latin typeface="맑은 고딕" panose="020B0503020000020004" pitchFamily="50" charset="-127"/>
              </a:rPr>
              <a:t>, teaches </a:t>
            </a:r>
            <a:r>
              <a:rPr lang="en-US" altLang="ko-KR" dirty="0" err="1">
                <a:latin typeface="맑은 고딕" panose="020B0503020000020004" pitchFamily="50" charset="-127"/>
              </a:rPr>
              <a:t>pID</a:t>
            </a:r>
            <a:r>
              <a:rPr lang="ko-KR" altLang="en-US" dirty="0">
                <a:latin typeface="맑은 고딕" panose="020B0503020000020004" pitchFamily="50" charset="-127"/>
              </a:rPr>
              <a:t>가 널 값인 경우는 제외</a:t>
            </a:r>
            <a:r>
              <a:rPr lang="en-US" altLang="ko-KR" dirty="0">
                <a:latin typeface="맑은 고딕" panose="020B0503020000020004" pitchFamily="50" charset="-127"/>
              </a:rPr>
              <a:t>). </a:t>
            </a:r>
            <a:r>
              <a:rPr lang="ko-KR" altLang="en-US" dirty="0">
                <a:latin typeface="맑은 고딕" panose="020B0503020000020004" pitchFamily="50" charset="-127"/>
              </a:rPr>
              <a:t>그러나 이 경우에는 무결성 제약 만족 여부를 </a:t>
            </a:r>
            <a:r>
              <a:rPr lang="en-US" altLang="ko-KR" dirty="0">
                <a:latin typeface="맑은 고딕" panose="020B0503020000020004" pitchFamily="50" charset="-127"/>
              </a:rPr>
              <a:t>teaches </a:t>
            </a:r>
            <a:r>
              <a:rPr lang="ko-KR" altLang="en-US" dirty="0">
                <a:latin typeface="맑은 고딕" panose="020B0503020000020004" pitchFamily="50" charset="-127"/>
              </a:rPr>
              <a:t>테이블에 변화가 있을 때만으로 한정을 하여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테이블에 변화가 있어도 무결성 제약을 점검하지 않는 문제가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주장</a:t>
            </a:r>
            <a:r>
              <a:rPr lang="en-US" altLang="ko-KR" dirty="0">
                <a:latin typeface="맑은 고딕" panose="020B0503020000020004" pitchFamily="50" charset="-127"/>
              </a:rPr>
              <a:t>(assertion)</a:t>
            </a:r>
            <a:r>
              <a:rPr lang="ko-KR" altLang="en-US" dirty="0">
                <a:latin typeface="맑은 고딕" panose="020B0503020000020004" pitchFamily="50" charset="-127"/>
              </a:rPr>
              <a:t>은 표준 </a:t>
            </a:r>
            <a:r>
              <a:rPr lang="en-US" altLang="ko-KR" dirty="0">
                <a:latin typeface="맑은 고딕" panose="020B0503020000020004" pitchFamily="50" charset="-127"/>
              </a:rPr>
              <a:t>SQL2</a:t>
            </a:r>
            <a:r>
              <a:rPr lang="ko-KR" altLang="en-US" dirty="0">
                <a:latin typeface="맑은 고딕" panose="020B0503020000020004" pitchFamily="50" charset="-127"/>
              </a:rPr>
              <a:t>에 명시되어 있는 사양이며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사용자 임의의 무결성 제약을 유지하는 방법이다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일반적으로 상용 데이터베이스 시스템은 </a:t>
            </a:r>
            <a:r>
              <a:rPr lang="en-US" altLang="ko-KR" dirty="0">
                <a:latin typeface="맑은 고딕" panose="020B0503020000020004" pitchFamily="50" charset="-127"/>
              </a:rPr>
              <a:t>check </a:t>
            </a:r>
            <a:r>
              <a:rPr lang="ko-KR" altLang="en-US" dirty="0">
                <a:latin typeface="맑은 고딕" panose="020B0503020000020004" pitchFamily="50" charset="-127"/>
              </a:rPr>
              <a:t>절에 서브질의를 허용하지 않으며 또한 주장</a:t>
            </a:r>
            <a:r>
              <a:rPr lang="en-US" altLang="ko-KR" dirty="0">
                <a:latin typeface="맑은 고딕" panose="020B0503020000020004" pitchFamily="50" charset="-127"/>
              </a:rPr>
              <a:t>(assertion) </a:t>
            </a:r>
            <a:r>
              <a:rPr lang="ko-KR" altLang="en-US" dirty="0">
                <a:latin typeface="맑은 고딕" panose="020B0503020000020004" pitchFamily="50" charset="-127"/>
              </a:rPr>
              <a:t>기능을 지원하지 않는다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그 이유는 </a:t>
            </a:r>
            <a:r>
              <a:rPr lang="en-US" altLang="ko-KR" dirty="0">
                <a:latin typeface="맑은 고딕" panose="020B0503020000020004" pitchFamily="50" charset="-127"/>
              </a:rPr>
              <a:t>check </a:t>
            </a:r>
            <a:r>
              <a:rPr lang="ko-KR" altLang="en-US" dirty="0">
                <a:latin typeface="맑은 고딕" panose="020B0503020000020004" pitchFamily="50" charset="-127"/>
              </a:rPr>
              <a:t>절 서브질의 및 주장</a:t>
            </a:r>
            <a:r>
              <a:rPr lang="en-US" altLang="ko-KR" dirty="0">
                <a:latin typeface="맑은 고딕" panose="020B0503020000020004" pitchFamily="50" charset="-127"/>
              </a:rPr>
              <a:t>(assertion)</a:t>
            </a:r>
            <a:r>
              <a:rPr lang="ko-KR" altLang="en-US" dirty="0">
                <a:latin typeface="맑은 고딕" panose="020B0503020000020004" pitchFamily="50" charset="-127"/>
              </a:rPr>
              <a:t>을 유지하는 많은 비용이 들어가며 동시에 시스템 성능을 저하시키는 요인이 되기 때문이다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주장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(Assertion)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예제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상기 예제는 </a:t>
            </a:r>
            <a:r>
              <a:rPr lang="en-US" altLang="ko-KR" dirty="0">
                <a:latin typeface="맑은 고딕" panose="020B0503020000020004" pitchFamily="50" charset="-127"/>
              </a:rPr>
              <a:t>student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</a:t>
            </a:r>
            <a:r>
              <a:rPr lang="ko-KR" altLang="en-US" dirty="0">
                <a:latin typeface="맑은 고딕" panose="020B0503020000020004" pitchFamily="50" charset="-127"/>
              </a:rPr>
              <a:t>의 </a:t>
            </a:r>
            <a:r>
              <a:rPr lang="en-US" altLang="ko-KR" dirty="0" err="1">
                <a:latin typeface="맑은 고딕" panose="020B0503020000020004" pitchFamily="50" charset="-127"/>
              </a:rPr>
              <a:t>totalCredit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속성 값을 점검하는 </a:t>
            </a:r>
            <a:r>
              <a:rPr lang="en-US" altLang="ko-KR" baseline="0" dirty="0">
                <a:latin typeface="맑은 고딕" panose="020B0503020000020004" pitchFamily="50" charset="-127"/>
              </a:rPr>
              <a:t>assertion</a:t>
            </a:r>
            <a:r>
              <a:rPr lang="ko-KR" altLang="en-US" baseline="0" dirty="0">
                <a:latin typeface="맑은 고딕" panose="020B0503020000020004" pitchFamily="50" charset="-127"/>
              </a:rPr>
              <a:t>이다</a:t>
            </a:r>
            <a:r>
              <a:rPr lang="en-US" altLang="ko-KR" baseline="0" dirty="0">
                <a:latin typeface="맑은 고딕" panose="020B0503020000020004" pitchFamily="50" charset="-127"/>
              </a:rPr>
              <a:t>. takes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테이블에서 </a:t>
            </a:r>
            <a:r>
              <a:rPr lang="en-US" altLang="ko-KR" baseline="0" dirty="0">
                <a:latin typeface="맑은 고딕" panose="020B0503020000020004" pitchFamily="50" charset="-127"/>
              </a:rPr>
              <a:t>grade</a:t>
            </a:r>
            <a:r>
              <a:rPr lang="ko-KR" altLang="en-US" baseline="0" dirty="0">
                <a:latin typeface="맑은 고딕" panose="020B0503020000020004" pitchFamily="50" charset="-127"/>
              </a:rPr>
              <a:t>가 널 값이 아니고 </a:t>
            </a:r>
            <a:r>
              <a:rPr lang="en-US" altLang="ko-KR" baseline="0" dirty="0">
                <a:latin typeface="맑은 고딕" panose="020B0503020000020004" pitchFamily="50" charset="-127"/>
              </a:rPr>
              <a:t>‘F’</a:t>
            </a:r>
            <a:r>
              <a:rPr lang="ko-KR" altLang="en-US" baseline="0" dirty="0">
                <a:latin typeface="맑은 고딕" panose="020B0503020000020004" pitchFamily="50" charset="-127"/>
              </a:rPr>
              <a:t>가 아니면 정상적으로 수업을 수강하고 학점을 받은 과목이므로 이들 과목의 </a:t>
            </a:r>
            <a:r>
              <a:rPr lang="en-US" altLang="ko-KR" baseline="0" dirty="0">
                <a:latin typeface="맑은 고딕" panose="020B0503020000020004" pitchFamily="50" charset="-127"/>
              </a:rPr>
              <a:t>credit </a:t>
            </a:r>
            <a:r>
              <a:rPr lang="ko-KR" altLang="en-US" baseline="0" dirty="0">
                <a:latin typeface="맑은 고딕" panose="020B0503020000020004" pitchFamily="50" charset="-127"/>
              </a:rPr>
              <a:t>속성 합산은 </a:t>
            </a:r>
            <a:r>
              <a:rPr lang="en-US" altLang="ko-KR" baseline="0" dirty="0">
                <a:latin typeface="맑은 고딕" panose="020B0503020000020004" pitchFamily="50" charset="-127"/>
              </a:rPr>
              <a:t>student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테이블의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totalCredit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속성값과 일치하여야 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en-US" altLang="ko-KR" baseline="0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baseline="0" dirty="0">
                <a:latin typeface="맑은 고딕" panose="020B0503020000020004" pitchFamily="50" charset="-127"/>
              </a:rPr>
              <a:t>참고적으로 </a:t>
            </a:r>
            <a:r>
              <a:rPr lang="en-US" altLang="ko-KR" dirty="0">
                <a:latin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</a:rPr>
              <a:t>언어는 </a:t>
            </a:r>
            <a:r>
              <a:rPr lang="ko-KR" altLang="en-US" dirty="0" err="1">
                <a:latin typeface="맑은 고딕" panose="020B0503020000020004" pitchFamily="50" charset="-127"/>
              </a:rPr>
              <a:t>전체정량자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∀</a:t>
            </a:r>
            <a:r>
              <a:rPr lang="en-US" altLang="ko-KR" dirty="0">
                <a:latin typeface="맑은 고딕" panose="020B0503020000020004" pitchFamily="50" charset="-127"/>
              </a:rPr>
              <a:t>, for all)</a:t>
            </a:r>
            <a:r>
              <a:rPr lang="ko-KR" altLang="en-US" dirty="0">
                <a:latin typeface="맑은 고딕" panose="020B0503020000020004" pitchFamily="50" charset="-127"/>
              </a:rPr>
              <a:t>를 제공하지 않으므로</a:t>
            </a:r>
            <a:r>
              <a:rPr lang="en-US" altLang="ko-KR" dirty="0">
                <a:latin typeface="맑은 고딕" panose="020B0503020000020004" pitchFamily="50" charset="-127"/>
              </a:rPr>
              <a:t>, (</a:t>
            </a:r>
            <a:r>
              <a:rPr lang="ko-KR" altLang="en-US" dirty="0">
                <a:latin typeface="맑은 고딕" panose="020B0503020000020004" pitchFamily="50" charset="-127"/>
              </a:rPr>
              <a:t>∀</a:t>
            </a:r>
            <a:r>
              <a:rPr lang="en-US" altLang="ko-KR" dirty="0">
                <a:latin typeface="맑은 고딕" panose="020B0503020000020004" pitchFamily="50" charset="-127"/>
              </a:rPr>
              <a:t>x) P(x) </a:t>
            </a:r>
            <a:r>
              <a:rPr lang="ko-KR" altLang="en-US" dirty="0">
                <a:latin typeface="맑은 고딕" panose="020B0503020000020004" pitchFamily="50" charset="-127"/>
              </a:rPr>
              <a:t>표현 대신에 </a:t>
            </a:r>
            <a:r>
              <a:rPr lang="en-US" altLang="ko-KR" dirty="0">
                <a:latin typeface="맑은 고딕" panose="020B0503020000020004" pitchFamily="50" charset="-127"/>
              </a:rPr>
              <a:t>¬(</a:t>
            </a:r>
            <a:r>
              <a:rPr lang="ko-KR" altLang="en-US" dirty="0">
                <a:latin typeface="맑은 고딕" panose="020B0503020000020004" pitchFamily="50" charset="-127"/>
              </a:rPr>
              <a:t>∃</a:t>
            </a:r>
            <a:r>
              <a:rPr lang="en-US" altLang="ko-KR" dirty="0">
                <a:latin typeface="맑은 고딕" panose="020B0503020000020004" pitchFamily="50" charset="-127"/>
              </a:rPr>
              <a:t>x) ¬(P(x) </a:t>
            </a:r>
            <a:r>
              <a:rPr lang="ko-KR" altLang="en-US" dirty="0">
                <a:latin typeface="맑은 고딕" panose="020B0503020000020004" pitchFamily="50" charset="-127"/>
              </a:rPr>
              <a:t>표현을 사용하여 표현하여야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상기 예제에서 언급되는 테이블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여기서는 </a:t>
            </a:r>
            <a:r>
              <a:rPr lang="en-US" altLang="ko-KR" dirty="0">
                <a:latin typeface="맑은 고딕" panose="020B0503020000020004" pitchFamily="50" charset="-127"/>
              </a:rPr>
              <a:t>student, takes, course)</a:t>
            </a:r>
            <a:r>
              <a:rPr lang="ko-KR" altLang="en-US" dirty="0">
                <a:latin typeface="맑은 고딕" panose="020B0503020000020004" pitchFamily="50" charset="-127"/>
              </a:rPr>
              <a:t>에 대한 변화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데이터 입력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삭제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변경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</a:rPr>
              <a:t>가 있으면 데이터베이스 시스템은 무결성 제약 만족 여부를 매번 점검해야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즉 데이터베이스 시스템은 세 개 테이블에 대한 변화가 있을 때마다 </a:t>
            </a:r>
            <a:r>
              <a:rPr lang="en-US" altLang="ko-KR" dirty="0">
                <a:latin typeface="맑은 고딕" panose="020B0503020000020004" pitchFamily="50" charset="-127"/>
              </a:rPr>
              <a:t>not exists </a:t>
            </a:r>
            <a:r>
              <a:rPr lang="ko-KR" altLang="en-US" dirty="0">
                <a:latin typeface="맑은 고딕" panose="020B0503020000020004" pitchFamily="50" charset="-127"/>
              </a:rPr>
              <a:t>조건을 점검해야 하는데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자원이 많이 소모되는 연산이다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주장 기능은 자원 낭비가 많아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무결성 제약 관리를 위하여 상용 데이터베이스 시스템은 주장 대신에 트리거</a:t>
            </a:r>
            <a:r>
              <a:rPr lang="en-US" altLang="ko-KR" dirty="0">
                <a:latin typeface="맑은 고딕" panose="020B0503020000020004" pitchFamily="50" charset="-127"/>
              </a:rPr>
              <a:t>(trigger)</a:t>
            </a:r>
            <a:r>
              <a:rPr lang="ko-KR" altLang="en-US" dirty="0">
                <a:latin typeface="맑은 고딕" panose="020B0503020000020004" pitchFamily="50" charset="-127"/>
              </a:rPr>
              <a:t>를 제공하고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450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/>
              <a:t>트리거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902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fld id="{3F2BD701-9BC5-4D27-B31A-BE5B04051C83}" type="slidenum">
              <a:rPr lang="en-US" altLang="ko-KR" sz="1200"/>
              <a:pPr/>
              <a:t>29</a:t>
            </a:fld>
            <a:endParaRPr lang="en-US" altLang="ko-KR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트리거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 err="1">
                <a:latin typeface="맑은 고딕" panose="020B0503020000020004" pitchFamily="50" charset="-127"/>
              </a:rPr>
              <a:t>트리거는</a:t>
            </a:r>
            <a:r>
              <a:rPr lang="ko-KR" altLang="en-US" dirty="0">
                <a:latin typeface="맑은 고딕" panose="020B0503020000020004" pitchFamily="50" charset="-127"/>
              </a:rPr>
              <a:t> 상용 데이터베이스 시스템이 무결성제약 관리를 위하여 지원하는 기능이며</a:t>
            </a:r>
            <a:r>
              <a:rPr lang="en-US" altLang="ko-KR" dirty="0">
                <a:latin typeface="맑은 고딕" panose="020B0503020000020004" pitchFamily="50" charset="-127"/>
              </a:rPr>
              <a:t>, SQL </a:t>
            </a:r>
            <a:r>
              <a:rPr lang="ko-KR" altLang="en-US" dirty="0">
                <a:latin typeface="맑은 고딕" panose="020B0503020000020004" pitchFamily="50" charset="-127"/>
              </a:rPr>
              <a:t>표준은 </a:t>
            </a:r>
            <a:r>
              <a:rPr lang="en-US" altLang="ko-KR" dirty="0">
                <a:latin typeface="맑은 고딕" panose="020B0503020000020004" pitchFamily="50" charset="-127"/>
              </a:rPr>
              <a:t>1999</a:t>
            </a:r>
            <a:r>
              <a:rPr lang="ko-KR" altLang="en-US" dirty="0">
                <a:latin typeface="맑은 고딕" panose="020B0503020000020004" pitchFamily="50" charset="-127"/>
              </a:rPr>
              <a:t>년도 제정되었지만 상용 데이터베이스 시스템은 이전부터 자체적으로 지원해왔다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본 책에서는 표준 </a:t>
            </a:r>
            <a:r>
              <a:rPr lang="en-US" altLang="ko-KR" dirty="0">
                <a:latin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</a:rPr>
              <a:t>기준으로 </a:t>
            </a:r>
            <a:r>
              <a:rPr lang="ko-KR" altLang="en-US" dirty="0" err="1">
                <a:latin typeface="맑은 고딕" panose="020B0503020000020004" pitchFamily="50" charset="-127"/>
              </a:rPr>
              <a:t>트리거를</a:t>
            </a:r>
            <a:r>
              <a:rPr lang="ko-KR" altLang="en-US" dirty="0">
                <a:latin typeface="맑은 고딕" panose="020B0503020000020004" pitchFamily="50" charset="-127"/>
              </a:rPr>
              <a:t> 소개하며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실제 상용 데이터베이스 시스템이 지원하는 </a:t>
            </a:r>
            <a:r>
              <a:rPr lang="ko-KR" altLang="en-US" dirty="0" err="1">
                <a:latin typeface="맑은 고딕" panose="020B0503020000020004" pitchFamily="50" charset="-127"/>
              </a:rPr>
              <a:t>트리거는</a:t>
            </a:r>
            <a:r>
              <a:rPr lang="ko-KR" altLang="en-US" dirty="0">
                <a:latin typeface="맑은 고딕" panose="020B0503020000020004" pitchFamily="50" charset="-127"/>
              </a:rPr>
              <a:t> 사용 문법 및 기능면에서 다소 차이가 있을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 err="1">
                <a:latin typeface="맑은 고딕" panose="020B0503020000020004" pitchFamily="50" charset="-127"/>
              </a:rPr>
              <a:t>트리거는</a:t>
            </a:r>
            <a:r>
              <a:rPr lang="ko-KR" altLang="en-US" dirty="0">
                <a:latin typeface="맑은 고딕" panose="020B0503020000020004" pitchFamily="50" charset="-127"/>
              </a:rPr>
              <a:t> 기본적으로 </a:t>
            </a:r>
            <a:r>
              <a:rPr lang="en-US" altLang="ko-KR" dirty="0">
                <a:latin typeface="맑은 고딕" panose="020B0503020000020004" pitchFamily="50" charset="-127"/>
              </a:rPr>
              <a:t>ECA </a:t>
            </a:r>
            <a:r>
              <a:rPr lang="ko-KR" altLang="en-US" dirty="0">
                <a:latin typeface="맑은 고딕" panose="020B0503020000020004" pitchFamily="50" charset="-127"/>
              </a:rPr>
              <a:t>규칙으로서 사건</a:t>
            </a:r>
            <a:r>
              <a:rPr lang="en-US" altLang="ko-KR" dirty="0">
                <a:latin typeface="맑은 고딕" panose="020B0503020000020004" pitchFamily="50" charset="-127"/>
              </a:rPr>
              <a:t>(event)/</a:t>
            </a:r>
            <a:r>
              <a:rPr lang="ko-KR" altLang="en-US" dirty="0">
                <a:latin typeface="맑은 고딕" panose="020B0503020000020004" pitchFamily="50" charset="-127"/>
              </a:rPr>
              <a:t>조건</a:t>
            </a:r>
            <a:r>
              <a:rPr lang="en-US" altLang="ko-KR" dirty="0">
                <a:latin typeface="맑은 고딕" panose="020B0503020000020004" pitchFamily="50" charset="-127"/>
              </a:rPr>
              <a:t>(condition)/</a:t>
            </a:r>
            <a:r>
              <a:rPr lang="ko-KR" altLang="en-US" dirty="0">
                <a:latin typeface="맑은 고딕" panose="020B0503020000020004" pitchFamily="50" charset="-127"/>
              </a:rPr>
              <a:t>행동</a:t>
            </a:r>
            <a:r>
              <a:rPr lang="en-US" altLang="ko-KR" dirty="0">
                <a:latin typeface="맑은 고딕" panose="020B0503020000020004" pitchFamily="50" charset="-127"/>
              </a:rPr>
              <a:t>(action)</a:t>
            </a:r>
            <a:r>
              <a:rPr lang="ko-KR" altLang="en-US" dirty="0">
                <a:latin typeface="맑은 고딕" panose="020B0503020000020004" pitchFamily="50" charset="-127"/>
              </a:rPr>
              <a:t> 부문으로 구성된다</a:t>
            </a:r>
            <a:r>
              <a:rPr lang="en-US" altLang="ko-KR" dirty="0">
                <a:latin typeface="맑은 고딕" panose="020B0503020000020004" pitchFamily="50" charset="-127"/>
              </a:rPr>
              <a:t>.   </a:t>
            </a:r>
            <a:r>
              <a:rPr lang="ko-KR" altLang="en-US" dirty="0">
                <a:latin typeface="맑은 고딕" panose="020B0503020000020004" pitchFamily="50" charset="-127"/>
              </a:rPr>
              <a:t>데이터베이스 시스템에 어떤 사건이 발생하면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주어진 조건을 평가하여 조건이 만족되면 주어진 행동을 하는 규칙이다</a:t>
            </a:r>
            <a:r>
              <a:rPr lang="en-US" altLang="ko-KR" dirty="0">
                <a:latin typeface="맑은 고딕" panose="020B0503020000020004" pitchFamily="50" charset="-127"/>
              </a:rPr>
              <a:t>.   </a:t>
            </a:r>
            <a:r>
              <a:rPr lang="ko-KR" altLang="en-US" dirty="0">
                <a:latin typeface="맑은 고딕" panose="020B0503020000020004" pitchFamily="50" charset="-127"/>
              </a:rPr>
              <a:t>여기서 사건이란 데이터베이스에 대한 변경 연산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즉</a:t>
            </a:r>
            <a:r>
              <a:rPr lang="en-US" altLang="ko-KR" dirty="0">
                <a:latin typeface="맑은 고딕" panose="020B0503020000020004" pitchFamily="50" charset="-127"/>
              </a:rPr>
              <a:t>, insert/delete/update </a:t>
            </a:r>
            <a:r>
              <a:rPr lang="ko-KR" altLang="en-US" dirty="0">
                <a:latin typeface="맑은 고딕" panose="020B0503020000020004" pitchFamily="50" charset="-127"/>
              </a:rPr>
              <a:t>연산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</a:rPr>
              <a:t>을 의미한다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en-IN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6.1</a:t>
            </a:r>
            <a:r>
              <a:rPr lang="en-US" altLang="ko-KR" baseline="0" dirty="0"/>
              <a:t> </a:t>
            </a:r>
            <a:r>
              <a:rPr lang="ko-KR" altLang="en-US" baseline="0" dirty="0"/>
              <a:t>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6841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fld id="{D4BE14AC-17F8-4A6F-ADA1-064A1D478285}" type="slidenum">
              <a:rPr lang="en-US" altLang="ko-KR" sz="1200"/>
              <a:pPr/>
              <a:t>30</a:t>
            </a:fld>
            <a:endParaRPr lang="en-US" altLang="ko-KR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트리거의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사건과 행동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</a:rPr>
              <a:t>트리거에서</a:t>
            </a:r>
            <a:r>
              <a:rPr lang="ko-KR" altLang="en-US" dirty="0">
                <a:latin typeface="맑은 고딕" panose="020B0503020000020004" pitchFamily="50" charset="-127"/>
              </a:rPr>
              <a:t> 의미하는 사건은 터플 인스턴스 변화이며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터플 입력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터플 삭제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터플 갱신 연산을 의미한다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 err="1">
                <a:latin typeface="맑은 고딕" panose="020B0503020000020004" pitchFamily="50" charset="-127"/>
              </a:rPr>
              <a:t>트리거</a:t>
            </a:r>
            <a:r>
              <a:rPr lang="ko-KR" altLang="en-US" dirty="0">
                <a:latin typeface="맑은 고딕" panose="020B0503020000020004" pitchFamily="50" charset="-127"/>
              </a:rPr>
              <a:t> 갱신</a:t>
            </a:r>
            <a:r>
              <a:rPr lang="en-US" altLang="ko-KR" dirty="0">
                <a:latin typeface="맑은 고딕" panose="020B0503020000020004" pitchFamily="50" charset="-127"/>
              </a:rPr>
              <a:t>(update)</a:t>
            </a:r>
            <a:r>
              <a:rPr lang="ko-KR" altLang="en-US" dirty="0">
                <a:latin typeface="맑은 고딕" panose="020B0503020000020004" pitchFamily="50" charset="-127"/>
              </a:rPr>
              <a:t> 연산에서 속성을 지정할 수도 있다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문법은 </a:t>
            </a:r>
            <a:r>
              <a:rPr lang="en-US" altLang="ko-KR" dirty="0">
                <a:latin typeface="맑은 고딕" panose="020B0503020000020004" pitchFamily="50" charset="-127"/>
              </a:rPr>
              <a:t>“Update</a:t>
            </a:r>
            <a:r>
              <a:rPr lang="en-US" altLang="ko-KR" baseline="0" dirty="0">
                <a:latin typeface="맑은 고딕" panose="020B0503020000020004" pitchFamily="50" charset="-127"/>
              </a:rPr>
              <a:t> of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속성명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en-US" altLang="ko-KR" baseline="0" dirty="0">
                <a:latin typeface="맑은 고딕" panose="020B0503020000020004" pitchFamily="50" charset="-127"/>
              </a:rPr>
              <a:t>on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테이블명</a:t>
            </a:r>
            <a:r>
              <a:rPr lang="en-US" altLang="ko-KR" baseline="0" dirty="0">
                <a:latin typeface="맑은 고딕" panose="020B0503020000020004" pitchFamily="50" charset="-127"/>
              </a:rPr>
              <a:t>”</a:t>
            </a:r>
            <a:r>
              <a:rPr lang="ko-KR" altLang="en-US" baseline="0" dirty="0">
                <a:latin typeface="맑은 고딕" panose="020B0503020000020004" pitchFamily="50" charset="-127"/>
              </a:rPr>
              <a:t>이다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</a:p>
          <a:p>
            <a:endParaRPr lang="ko-KR" altLang="en-US" dirty="0">
              <a:latin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</a:rPr>
              <a:t>터플에</a:t>
            </a:r>
            <a:r>
              <a:rPr lang="ko-KR" altLang="en-US" dirty="0">
                <a:latin typeface="맑은 고딕" panose="020B0503020000020004" pitchFamily="50" charset="-127"/>
              </a:rPr>
              <a:t> 변화가 있으면 변화하기 전 </a:t>
            </a:r>
            <a:r>
              <a:rPr lang="ko-KR" altLang="en-US" dirty="0" err="1">
                <a:latin typeface="맑은 고딕" panose="020B0503020000020004" pitchFamily="50" charset="-127"/>
              </a:rPr>
              <a:t>터플과</a:t>
            </a:r>
            <a:r>
              <a:rPr lang="ko-KR" altLang="en-US" dirty="0">
                <a:latin typeface="맑은 고딕" panose="020B0503020000020004" pitchFamily="50" charset="-127"/>
              </a:rPr>
              <a:t> 변화 후의 터플을 지칭하는 문장이 상기에 나와 있다</a:t>
            </a:r>
            <a:r>
              <a:rPr lang="en-US" altLang="ko-KR" dirty="0">
                <a:latin typeface="맑은 고딕" panose="020B0503020000020004" pitchFamily="50" charset="-127"/>
              </a:rPr>
              <a:t>.   delete </a:t>
            </a:r>
            <a:r>
              <a:rPr lang="ko-KR" altLang="en-US" dirty="0">
                <a:latin typeface="맑은 고딕" panose="020B0503020000020004" pitchFamily="50" charset="-127"/>
              </a:rPr>
              <a:t>연산이면 변화 전 </a:t>
            </a:r>
            <a:r>
              <a:rPr lang="ko-KR" altLang="en-US" dirty="0" err="1">
                <a:latin typeface="맑은 고딕" panose="020B0503020000020004" pitchFamily="50" charset="-127"/>
              </a:rPr>
              <a:t>터플만을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지칭할 수 있고</a:t>
            </a:r>
            <a:r>
              <a:rPr lang="en-US" altLang="ko-KR" dirty="0">
                <a:latin typeface="맑은 고딕" panose="020B0503020000020004" pitchFamily="50" charset="-127"/>
              </a:rPr>
              <a:t>, insert </a:t>
            </a:r>
            <a:r>
              <a:rPr lang="ko-KR" altLang="en-US" dirty="0">
                <a:latin typeface="맑은 고딕" panose="020B0503020000020004" pitchFamily="50" charset="-127"/>
              </a:rPr>
              <a:t>연산이면 변화 후 </a:t>
            </a:r>
            <a:r>
              <a:rPr lang="ko-KR" altLang="en-US" dirty="0" err="1">
                <a:latin typeface="맑은 고딕" panose="020B0503020000020004" pitchFamily="50" charset="-127"/>
              </a:rPr>
              <a:t>터플만을</a:t>
            </a:r>
            <a:r>
              <a:rPr lang="ko-KR" altLang="en-US" dirty="0">
                <a:latin typeface="맑은 고딕" panose="020B0503020000020004" pitchFamily="50" charset="-127"/>
              </a:rPr>
              <a:t> 지칭할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endParaRPr lang="en-IN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트리거 예제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(1/2)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학생이 수업을 수강하여 학점을 취득하면 학생이 취득한 총 학점을 변경하는 </a:t>
            </a:r>
            <a:r>
              <a:rPr lang="ko-KR" altLang="en-US" dirty="0" err="1">
                <a:latin typeface="맑은 고딕" panose="020B0503020000020004" pitchFamily="50" charset="-127"/>
              </a:rPr>
              <a:t>트리거를</a:t>
            </a:r>
            <a:r>
              <a:rPr lang="ko-KR" altLang="en-US" dirty="0">
                <a:latin typeface="맑은 고딕" panose="020B0503020000020004" pitchFamily="50" charset="-127"/>
              </a:rPr>
              <a:t> 구성해 보자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사건은 </a:t>
            </a:r>
            <a:r>
              <a:rPr lang="en-US" altLang="ko-KR" dirty="0">
                <a:latin typeface="맑은 고딕" panose="020B0503020000020004" pitchFamily="50" charset="-127"/>
              </a:rPr>
              <a:t>takes </a:t>
            </a:r>
            <a:r>
              <a:rPr lang="ko-KR" altLang="en-US" dirty="0">
                <a:latin typeface="맑은 고딕" panose="020B0503020000020004" pitchFamily="50" charset="-127"/>
              </a:rPr>
              <a:t>테이블의 </a:t>
            </a:r>
            <a:r>
              <a:rPr lang="en-US" altLang="ko-KR" dirty="0">
                <a:latin typeface="맑은 고딕" panose="020B0503020000020004" pitchFamily="50" charset="-127"/>
              </a:rPr>
              <a:t>grade </a:t>
            </a:r>
            <a:r>
              <a:rPr lang="ko-KR" altLang="en-US" dirty="0">
                <a:latin typeface="맑은 고딕" panose="020B0503020000020004" pitchFamily="50" charset="-127"/>
              </a:rPr>
              <a:t>속성에 변경이 있을 때이며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그 외 테이블의 인스턴스 변화는 관련이 없다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조건은 </a:t>
            </a:r>
            <a:r>
              <a:rPr lang="en-US" altLang="ko-KR" dirty="0">
                <a:latin typeface="맑은 고딕" panose="020B0503020000020004" pitchFamily="50" charset="-127"/>
              </a:rPr>
              <a:t>grade </a:t>
            </a:r>
            <a:r>
              <a:rPr lang="ko-KR" altLang="en-US" dirty="0">
                <a:latin typeface="맑은 고딕" panose="020B0503020000020004" pitchFamily="50" charset="-127"/>
              </a:rPr>
              <a:t>속성의 값이 </a:t>
            </a:r>
            <a:r>
              <a:rPr lang="ko-KR" altLang="en-US" dirty="0" err="1">
                <a:latin typeface="맑은 고딕" panose="020B0503020000020004" pitchFamily="50" charset="-127"/>
              </a:rPr>
              <a:t>변경전에는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F</a:t>
            </a:r>
            <a:r>
              <a:rPr lang="ko-KR" altLang="en-US" dirty="0">
                <a:latin typeface="맑은 고딕" panose="020B0503020000020004" pitchFamily="50" charset="-127"/>
              </a:rPr>
              <a:t>이거나 또는 널 값이고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변경 후의 속성 값은 </a:t>
            </a:r>
            <a:r>
              <a:rPr lang="en-US" altLang="ko-KR" dirty="0">
                <a:latin typeface="맑은 고딕" panose="020B0503020000020004" pitchFamily="50" charset="-127"/>
              </a:rPr>
              <a:t>F</a:t>
            </a:r>
            <a:r>
              <a:rPr lang="ko-KR" altLang="en-US" dirty="0">
                <a:latin typeface="맑은 고딕" panose="020B0503020000020004" pitchFamily="50" charset="-127"/>
              </a:rPr>
              <a:t>가 아니면서 널 값도 아니어야 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변경 전에는 </a:t>
            </a:r>
            <a:r>
              <a:rPr lang="en-US" altLang="ko-KR" dirty="0">
                <a:latin typeface="맑은 고딕" panose="020B0503020000020004" pitchFamily="50" charset="-127"/>
              </a:rPr>
              <a:t>F</a:t>
            </a:r>
            <a:r>
              <a:rPr lang="ko-KR" altLang="en-US" dirty="0">
                <a:latin typeface="맑은 고딕" panose="020B0503020000020004" pitchFamily="50" charset="-127"/>
              </a:rPr>
              <a:t>이었다가 같은 </a:t>
            </a:r>
            <a:r>
              <a:rPr lang="en-US" altLang="ko-KR" dirty="0">
                <a:latin typeface="맑은 고딕" panose="020B0503020000020004" pitchFamily="50" charset="-127"/>
              </a:rPr>
              <a:t>F</a:t>
            </a:r>
            <a:r>
              <a:rPr lang="ko-KR" altLang="en-US" dirty="0">
                <a:latin typeface="맑은 고딕" panose="020B0503020000020004" pitchFamily="50" charset="-127"/>
              </a:rPr>
              <a:t> 또는 널 값으로 변경되는 경우에는 총 학점 변화가 없으므로 </a:t>
            </a:r>
            <a:r>
              <a:rPr lang="ko-KR" altLang="en-US" dirty="0" err="1">
                <a:latin typeface="맑은 고딕" panose="020B0503020000020004" pitchFamily="50" charset="-127"/>
              </a:rPr>
              <a:t>트리거</a:t>
            </a:r>
            <a:r>
              <a:rPr lang="ko-KR" altLang="en-US" dirty="0">
                <a:latin typeface="맑은 고딕" panose="020B0503020000020004" pitchFamily="50" charset="-127"/>
              </a:rPr>
              <a:t> 행동</a:t>
            </a:r>
            <a:r>
              <a:rPr lang="en-US" altLang="ko-KR" dirty="0">
                <a:latin typeface="맑은 고딕" panose="020B0503020000020004" pitchFamily="50" charset="-127"/>
              </a:rPr>
              <a:t>(action)</a:t>
            </a:r>
            <a:r>
              <a:rPr lang="ko-KR" altLang="en-US" dirty="0">
                <a:latin typeface="맑은 고딕" panose="020B0503020000020004" pitchFamily="50" charset="-127"/>
              </a:rPr>
              <a:t>을 수행하지 말아야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행동은 </a:t>
            </a:r>
            <a:r>
              <a:rPr lang="en-US" altLang="ko-KR" dirty="0">
                <a:latin typeface="맑은 고딕" panose="020B0503020000020004" pitchFamily="50" charset="-127"/>
              </a:rPr>
              <a:t>student </a:t>
            </a:r>
            <a:r>
              <a:rPr lang="ko-KR" altLang="en-US" dirty="0">
                <a:latin typeface="맑은 고딕" panose="020B0503020000020004" pitchFamily="50" charset="-127"/>
              </a:rPr>
              <a:t>테이블의 </a:t>
            </a:r>
            <a:r>
              <a:rPr lang="en-US" altLang="ko-KR" dirty="0" err="1">
                <a:latin typeface="맑은 고딕" panose="020B0503020000020004" pitchFamily="50" charset="-127"/>
              </a:rPr>
              <a:t>totalCredit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속성 값을 조정하는 것인데 추가하는 학점은 </a:t>
            </a:r>
            <a:r>
              <a:rPr lang="en-US" altLang="ko-KR" dirty="0">
                <a:latin typeface="맑은 고딕" panose="020B0503020000020004" pitchFamily="50" charset="-127"/>
              </a:rPr>
              <a:t>course </a:t>
            </a:r>
            <a:r>
              <a:rPr lang="ko-KR" altLang="en-US" dirty="0">
                <a:latin typeface="맑은 고딕" panose="020B0503020000020004" pitchFamily="50" charset="-127"/>
              </a:rPr>
              <a:t>테이블에서 찾을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109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트리거 예제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(2/2)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앞에서 설계한 </a:t>
            </a:r>
            <a:r>
              <a:rPr lang="ko-KR" altLang="en-US" dirty="0" err="1">
                <a:latin typeface="맑은 고딕" panose="020B0503020000020004" pitchFamily="50" charset="-127"/>
              </a:rPr>
              <a:t>트리거를</a:t>
            </a:r>
            <a:r>
              <a:rPr lang="ko-KR" altLang="en-US" dirty="0">
                <a:latin typeface="맑은 고딕" panose="020B0503020000020004" pitchFamily="50" charset="-127"/>
              </a:rPr>
              <a:t> 구현하는 </a:t>
            </a:r>
            <a:r>
              <a:rPr lang="en-US" altLang="ko-KR" dirty="0">
                <a:latin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</a:rPr>
              <a:t>문장이다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첫 문장에서 트리거 이름과 사건 명시한다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맑은 고딕" panose="020B0503020000020004" pitchFamily="50" charset="-127"/>
              </a:rPr>
              <a:t>두 번째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세 번째 문장은 </a:t>
            </a:r>
            <a:r>
              <a:rPr lang="en-US" altLang="ko-KR" dirty="0">
                <a:latin typeface="맑은 고딕" panose="020B0503020000020004" pitchFamily="50" charset="-127"/>
              </a:rPr>
              <a:t>update</a:t>
            </a:r>
            <a:r>
              <a:rPr lang="ko-KR" altLang="en-US" dirty="0">
                <a:latin typeface="맑은 고딕" panose="020B0503020000020004" pitchFamily="50" charset="-127"/>
              </a:rPr>
              <a:t>가 발생하는 경우 </a:t>
            </a:r>
            <a:r>
              <a:rPr lang="en-US" altLang="ko-KR" dirty="0">
                <a:latin typeface="맑은 고딕" panose="020B0503020000020004" pitchFamily="50" charset="-127"/>
              </a:rPr>
              <a:t>update </a:t>
            </a:r>
            <a:r>
              <a:rPr lang="ko-KR" altLang="en-US" dirty="0">
                <a:latin typeface="맑은 고딕" panose="020B0503020000020004" pitchFamily="50" charset="-127"/>
              </a:rPr>
              <a:t>전과 후의 테이블의 </a:t>
            </a:r>
            <a:r>
              <a:rPr lang="ko-KR" altLang="en-US" dirty="0" err="1">
                <a:latin typeface="맑은 고딕" panose="020B0503020000020004" pitchFamily="50" charset="-127"/>
              </a:rPr>
              <a:t>터플을</a:t>
            </a:r>
            <a:r>
              <a:rPr lang="ko-KR" altLang="en-US" dirty="0">
                <a:latin typeface="맑은 고딕" panose="020B0503020000020004" pitchFamily="50" charset="-127"/>
              </a:rPr>
              <a:t> 참조하는 문장이다</a:t>
            </a:r>
            <a:r>
              <a:rPr lang="en-US" altLang="ko-KR" dirty="0">
                <a:latin typeface="맑은 고딕" panose="020B0503020000020004" pitchFamily="50" charset="-127"/>
              </a:rPr>
              <a:t>. when</a:t>
            </a:r>
            <a:r>
              <a:rPr lang="ko-KR" altLang="en-US" dirty="0">
                <a:latin typeface="맑은 고딕" panose="020B0503020000020004" pitchFamily="50" charset="-127"/>
              </a:rPr>
              <a:t>절은 조건을 명시하고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조건 밑에 나오는 </a:t>
            </a:r>
            <a:r>
              <a:rPr lang="en-US" altLang="ko-KR" dirty="0">
                <a:latin typeface="맑은 고딕" panose="020B0503020000020004" pitchFamily="50" charset="-127"/>
              </a:rPr>
              <a:t>begin </a:t>
            </a:r>
            <a:r>
              <a:rPr lang="ko-KR" altLang="en-US" dirty="0">
                <a:latin typeface="맑은 고딕" panose="020B0503020000020004" pitchFamily="50" charset="-127"/>
              </a:rPr>
              <a:t>블록이 </a:t>
            </a:r>
            <a:r>
              <a:rPr lang="ko-KR" altLang="en-US" dirty="0" err="1">
                <a:latin typeface="맑은 고딕" panose="020B0503020000020004" pitchFamily="50" charset="-127"/>
              </a:rPr>
              <a:t>트리거의</a:t>
            </a:r>
            <a:r>
              <a:rPr lang="ko-KR" altLang="en-US" dirty="0">
                <a:latin typeface="맑은 고딕" panose="020B0503020000020004" pitchFamily="50" charset="-127"/>
              </a:rPr>
              <a:t> 행동을 명시한다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네 번째 문장</a:t>
            </a:r>
            <a:r>
              <a:rPr lang="en-US" altLang="ko-KR" dirty="0">
                <a:latin typeface="맑은 고딕" panose="020B0503020000020004" pitchFamily="50" charset="-127"/>
              </a:rPr>
              <a:t>(for each row)</a:t>
            </a:r>
            <a:r>
              <a:rPr lang="ko-KR" altLang="en-US" dirty="0">
                <a:latin typeface="맑은 고딕" panose="020B0503020000020004" pitchFamily="50" charset="-127"/>
              </a:rPr>
              <a:t>은 조건과 행동을 값이 변경된 각 터플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상기 예제에서는 </a:t>
            </a:r>
            <a:r>
              <a:rPr lang="en-US" altLang="ko-KR" dirty="0">
                <a:latin typeface="맑은 고딕" panose="020B0503020000020004" pitchFamily="50" charset="-127"/>
              </a:rPr>
              <a:t>grade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속성 값이 변경된 터플</a:t>
            </a:r>
            <a:r>
              <a:rPr lang="en-US" altLang="ko-KR" baseline="0" dirty="0">
                <a:latin typeface="맑은 고딕" panose="020B0503020000020004" pitchFamily="50" charset="-127"/>
              </a:rPr>
              <a:t>)</a:t>
            </a:r>
            <a:r>
              <a:rPr lang="ko-KR" altLang="en-US" baseline="0" dirty="0">
                <a:latin typeface="맑은 고딕" panose="020B0503020000020004" pitchFamily="50" charset="-127"/>
              </a:rPr>
              <a:t>을 기준으로 </a:t>
            </a:r>
            <a:r>
              <a:rPr lang="ko-KR" altLang="en-US" dirty="0">
                <a:latin typeface="맑은 고딕" panose="020B0503020000020004" pitchFamily="50" charset="-127"/>
              </a:rPr>
              <a:t>수행하는 것을 의미한다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즉</a:t>
            </a:r>
            <a:r>
              <a:rPr lang="en-US" altLang="ko-KR" dirty="0">
                <a:latin typeface="맑은 고딕" panose="020B0503020000020004" pitchFamily="50" charset="-127"/>
              </a:rPr>
              <a:t>, takes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테이블의 </a:t>
            </a:r>
            <a:r>
              <a:rPr lang="en-US" altLang="ko-KR" baseline="0" dirty="0">
                <a:latin typeface="맑은 고딕" panose="020B0503020000020004" pitchFamily="50" charset="-127"/>
              </a:rPr>
              <a:t>update</a:t>
            </a:r>
            <a:r>
              <a:rPr lang="ko-KR" altLang="en-US" baseline="0" dirty="0">
                <a:latin typeface="맑은 고딕" panose="020B0503020000020004" pitchFamily="50" charset="-127"/>
              </a:rPr>
              <a:t>된 각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터플에</a:t>
            </a:r>
            <a:r>
              <a:rPr lang="ko-KR" altLang="en-US" baseline="0" dirty="0">
                <a:latin typeface="맑은 고딕" panose="020B0503020000020004" pitchFamily="50" charset="-127"/>
              </a:rPr>
              <a:t> 대하여 조건을 검사하고 조건이 만족하면 행동</a:t>
            </a:r>
            <a:r>
              <a:rPr lang="en-US" altLang="ko-KR" baseline="0" dirty="0">
                <a:latin typeface="맑은 고딕" panose="020B0503020000020004" pitchFamily="50" charset="-127"/>
              </a:rPr>
              <a:t>(</a:t>
            </a:r>
            <a:r>
              <a:rPr lang="ko-KR" altLang="en-US" baseline="0" dirty="0">
                <a:latin typeface="맑은 고딕" panose="020B0503020000020004" pitchFamily="50" charset="-127"/>
              </a:rPr>
              <a:t>여기서는 </a:t>
            </a:r>
            <a:r>
              <a:rPr lang="en-US" altLang="ko-KR" baseline="0" dirty="0">
                <a:latin typeface="맑은 고딕" panose="020B0503020000020004" pitchFamily="50" charset="-127"/>
              </a:rPr>
              <a:t>Update </a:t>
            </a:r>
            <a:r>
              <a:rPr lang="ko-KR" altLang="en-US" baseline="0" dirty="0">
                <a:latin typeface="맑은 고딕" panose="020B0503020000020004" pitchFamily="50" charset="-127"/>
              </a:rPr>
              <a:t>문장</a:t>
            </a:r>
            <a:r>
              <a:rPr lang="en-US" altLang="ko-KR" baseline="0" dirty="0">
                <a:latin typeface="맑은 고딕" panose="020B0503020000020004" pitchFamily="50" charset="-127"/>
              </a:rPr>
              <a:t>)</a:t>
            </a:r>
            <a:r>
              <a:rPr lang="ko-KR" altLang="en-US" baseline="0" dirty="0">
                <a:latin typeface="맑은 고딕" panose="020B0503020000020004" pitchFamily="50" charset="-127"/>
              </a:rPr>
              <a:t>을 수행한다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when</a:t>
            </a:r>
            <a:r>
              <a:rPr lang="ko-KR" altLang="en-US" dirty="0">
                <a:latin typeface="맑은 고딕" panose="020B0503020000020004" pitchFamily="50" charset="-127"/>
              </a:rPr>
              <a:t>절을 보면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</a:rPr>
              <a:t>변경후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터플의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grade </a:t>
            </a:r>
            <a:r>
              <a:rPr lang="ko-KR" altLang="en-US" dirty="0">
                <a:latin typeface="맑은 고딕" panose="020B0503020000020004" pitchFamily="50" charset="-127"/>
              </a:rPr>
              <a:t>값은 </a:t>
            </a:r>
            <a:r>
              <a:rPr lang="en-US" altLang="ko-KR" dirty="0">
                <a:latin typeface="맑은 고딕" panose="020B0503020000020004" pitchFamily="50" charset="-127"/>
              </a:rPr>
              <a:t>‘F’</a:t>
            </a:r>
            <a:r>
              <a:rPr lang="ko-KR" altLang="en-US" dirty="0">
                <a:latin typeface="맑은 고딕" panose="020B0503020000020004" pitchFamily="50" charset="-127"/>
              </a:rPr>
              <a:t>가 아니면서 널 값도 아니고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</a:rPr>
              <a:t>변경전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터플의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grade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값은 </a:t>
            </a:r>
            <a:r>
              <a:rPr lang="en-US" altLang="ko-KR" baseline="0" dirty="0">
                <a:latin typeface="맑은 고딕" panose="020B0503020000020004" pitchFamily="50" charset="-127"/>
              </a:rPr>
              <a:t>‘F’</a:t>
            </a:r>
            <a:r>
              <a:rPr lang="ko-KR" altLang="en-US" baseline="0" dirty="0">
                <a:latin typeface="맑은 고딕" panose="020B0503020000020004" pitchFamily="50" charset="-127"/>
              </a:rPr>
              <a:t>이거나 널 값이어야 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 </a:t>
            </a:r>
            <a:r>
              <a:rPr lang="ko-KR" altLang="en-US" baseline="0" dirty="0">
                <a:latin typeface="맑은 고딕" panose="020B0503020000020004" pitchFamily="50" charset="-127"/>
              </a:rPr>
              <a:t>조건이 만족하면 </a:t>
            </a:r>
            <a:r>
              <a:rPr lang="en-US" altLang="ko-KR" baseline="0" dirty="0">
                <a:latin typeface="맑은 고딕" panose="020B0503020000020004" pitchFamily="50" charset="-127"/>
              </a:rPr>
              <a:t>begin </a:t>
            </a:r>
            <a:r>
              <a:rPr lang="ko-KR" altLang="en-US" baseline="0" dirty="0">
                <a:latin typeface="맑은 고딕" panose="020B0503020000020004" pitchFamily="50" charset="-127"/>
              </a:rPr>
              <a:t>블록을 수행하는데</a:t>
            </a:r>
            <a:r>
              <a:rPr lang="en-US" altLang="ko-KR" baseline="0" dirty="0">
                <a:latin typeface="맑은 고딕" panose="020B0503020000020004" pitchFamily="50" charset="-127"/>
              </a:rPr>
              <a:t>, </a:t>
            </a:r>
            <a:r>
              <a:rPr lang="ko-KR" altLang="en-US" baseline="0" dirty="0">
                <a:latin typeface="맑은 고딕" panose="020B0503020000020004" pitchFamily="50" charset="-127"/>
              </a:rPr>
              <a:t>그 내용은 </a:t>
            </a:r>
            <a:r>
              <a:rPr lang="en-US" altLang="ko-KR" baseline="0" dirty="0">
                <a:latin typeface="맑은 고딕" panose="020B0503020000020004" pitchFamily="50" charset="-127"/>
              </a:rPr>
              <a:t>student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테이블의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totalCredit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속성 갱신이다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  <a:r>
              <a:rPr lang="ko-KR" altLang="en-US" baseline="0" dirty="0">
                <a:latin typeface="맑은 고딕" panose="020B0503020000020004" pitchFamily="50" charset="-127"/>
              </a:rPr>
              <a:t>새로운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터플의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cID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값을 가지고 </a:t>
            </a:r>
            <a:r>
              <a:rPr lang="en-US" altLang="ko-KR" baseline="0" dirty="0">
                <a:latin typeface="맑은 고딕" panose="020B0503020000020004" pitchFamily="50" charset="-127"/>
              </a:rPr>
              <a:t>course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테이블에서 해당 과목의 </a:t>
            </a:r>
            <a:r>
              <a:rPr lang="en-US" altLang="ko-KR" baseline="0" dirty="0">
                <a:latin typeface="맑은 고딕" panose="020B0503020000020004" pitchFamily="50" charset="-127"/>
              </a:rPr>
              <a:t>credit </a:t>
            </a:r>
            <a:r>
              <a:rPr lang="ko-KR" altLang="en-US" baseline="0" dirty="0">
                <a:latin typeface="맑은 고딕" panose="020B0503020000020004" pitchFamily="50" charset="-127"/>
              </a:rPr>
              <a:t>값을 구하여 기존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totalCredit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속성 값에 합산하는 연산을 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en-IN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트리거 예제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(1/2)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은행 계좌를 가지고 있는 고객은 개인 수표를 발행할 수 있다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한국에는 이런 제도가 아직 없다</a:t>
            </a:r>
            <a:r>
              <a:rPr lang="en-US" altLang="ko-KR" dirty="0">
                <a:latin typeface="맑은 고딕" panose="020B0503020000020004" pitchFamily="50" charset="-127"/>
              </a:rPr>
              <a:t>). </a:t>
            </a:r>
            <a:r>
              <a:rPr lang="ko-KR" altLang="en-US" dirty="0">
                <a:latin typeface="맑은 고딕" panose="020B0503020000020004" pitchFamily="50" charset="-127"/>
              </a:rPr>
              <a:t>이 경우 고객의 실수 등으로 개인이 발생한 수표가 잔고보다 많으면 해당 수표는 부도처리가 되어야 하는데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은행에 따라서는 일정 금액 내에서 임시로 은행이 부족분을 대여해 주기도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baseline="0" dirty="0">
                <a:latin typeface="맑은 고딕" panose="020B0503020000020004" pitchFamily="50" charset="-127"/>
              </a:rPr>
              <a:t>간단한 은행 관련 </a:t>
            </a:r>
            <a:r>
              <a:rPr lang="ko-KR" altLang="en-US" dirty="0">
                <a:latin typeface="맑은 고딕" panose="020B0503020000020004" pitchFamily="50" charset="-127"/>
              </a:rPr>
              <a:t>스키마이다</a:t>
            </a:r>
            <a:r>
              <a:rPr lang="en-US" altLang="ko-KR" dirty="0">
                <a:latin typeface="맑은 고딕" panose="020B0503020000020004" pitchFamily="50" charset="-127"/>
              </a:rPr>
              <a:t>.  account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테이블에서는 계좌번호와 잔고 속성이 있으며</a:t>
            </a:r>
            <a:r>
              <a:rPr lang="en-US" altLang="ko-KR" baseline="0" dirty="0">
                <a:latin typeface="맑은 고딕" panose="020B0503020000020004" pitchFamily="50" charset="-127"/>
              </a:rPr>
              <a:t>, </a:t>
            </a:r>
            <a:r>
              <a:rPr lang="ko-KR" altLang="en-US" baseline="0" dirty="0">
                <a:latin typeface="맑은 고딕" panose="020B0503020000020004" pitchFamily="50" charset="-127"/>
              </a:rPr>
              <a:t>계좌번호를 가진 고객이름은 </a:t>
            </a:r>
            <a:r>
              <a:rPr lang="en-US" altLang="ko-KR" baseline="0" dirty="0">
                <a:latin typeface="맑은 고딕" panose="020B0503020000020004" pitchFamily="50" charset="-127"/>
              </a:rPr>
              <a:t>depositor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테이블에 저장되어 있다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r>
              <a:rPr lang="ko-KR" altLang="en-US" baseline="0" dirty="0">
                <a:latin typeface="맑은 고딕" panose="020B0503020000020004" pitchFamily="50" charset="-127"/>
              </a:rPr>
              <a:t>은행에서 고객이 대출을 받는 경우</a:t>
            </a:r>
            <a:r>
              <a:rPr lang="en-US" altLang="ko-KR" baseline="0" dirty="0">
                <a:latin typeface="맑은 고딕" panose="020B0503020000020004" pitchFamily="50" charset="-127"/>
              </a:rPr>
              <a:t>, loan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테이블은 대출번호와 대출금 속성이 있으며</a:t>
            </a:r>
            <a:r>
              <a:rPr lang="en-US" altLang="ko-KR" baseline="0" dirty="0">
                <a:latin typeface="맑은 고딕" panose="020B0503020000020004" pitchFamily="50" charset="-127"/>
              </a:rPr>
              <a:t>, </a:t>
            </a:r>
            <a:r>
              <a:rPr lang="ko-KR" altLang="en-US" baseline="0" dirty="0">
                <a:latin typeface="맑은 고딕" panose="020B0503020000020004" pitchFamily="50" charset="-127"/>
              </a:rPr>
              <a:t>대출 고객명은 </a:t>
            </a:r>
            <a:r>
              <a:rPr lang="en-US" altLang="ko-KR" baseline="0" dirty="0">
                <a:latin typeface="맑은 고딕" panose="020B0503020000020004" pitchFamily="50" charset="-127"/>
              </a:rPr>
              <a:t>borrower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테이블에 나온다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상기 </a:t>
            </a:r>
            <a:r>
              <a:rPr lang="ko-KR" altLang="en-US" dirty="0" err="1">
                <a:latin typeface="맑은 고딕" panose="020B0503020000020004" pitchFamily="50" charset="-127"/>
              </a:rPr>
              <a:t>트리거는</a:t>
            </a:r>
            <a:r>
              <a:rPr lang="ko-KR" altLang="en-US" dirty="0">
                <a:latin typeface="맑은 고딕" panose="020B0503020000020004" pitchFamily="50" charset="-127"/>
              </a:rPr>
              <a:t> 잔고보다 더 많은 금액의 수표가 발생되는 경우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즉</a:t>
            </a:r>
            <a:r>
              <a:rPr lang="en-US" altLang="ko-KR" dirty="0">
                <a:latin typeface="맑은 고딕" panose="020B0503020000020004" pitchFamily="50" charset="-127"/>
              </a:rPr>
              <a:t>, overdraft) </a:t>
            </a:r>
            <a:r>
              <a:rPr lang="ko-KR" altLang="en-US" dirty="0">
                <a:latin typeface="맑은 고딕" panose="020B0503020000020004" pitchFamily="50" charset="-127"/>
              </a:rPr>
              <a:t>대출 계좌를 사용자 명의로 개설하고 대출금을 </a:t>
            </a:r>
            <a:r>
              <a:rPr lang="en-US" altLang="ko-KR" dirty="0">
                <a:latin typeface="맑은 고딕" panose="020B0503020000020004" pitchFamily="50" charset="-127"/>
              </a:rPr>
              <a:t>overdraft</a:t>
            </a:r>
            <a:r>
              <a:rPr lang="ko-KR" altLang="en-US" dirty="0">
                <a:latin typeface="맑은 고딕" panose="020B0503020000020004" pitchFamily="50" charset="-127"/>
              </a:rPr>
              <a:t>된 금액으로 하는 작업을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이벤트는 </a:t>
            </a:r>
            <a:r>
              <a:rPr lang="en-US" altLang="ko-KR" dirty="0">
                <a:latin typeface="맑은 고딕" panose="020B0503020000020004" pitchFamily="50" charset="-127"/>
              </a:rPr>
              <a:t>account </a:t>
            </a:r>
            <a:r>
              <a:rPr lang="ko-KR" altLang="en-US" dirty="0">
                <a:latin typeface="맑은 고딕" panose="020B0503020000020004" pitchFamily="50" charset="-127"/>
              </a:rPr>
              <a:t>관계 갱신 연산이며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조건은 </a:t>
            </a:r>
            <a:r>
              <a:rPr lang="en-US" altLang="ko-KR" dirty="0">
                <a:latin typeface="맑은 고딕" panose="020B0503020000020004" pitchFamily="50" charset="-127"/>
              </a:rPr>
              <a:t>balance </a:t>
            </a:r>
            <a:r>
              <a:rPr lang="ko-KR" altLang="en-US" dirty="0">
                <a:latin typeface="맑은 고딕" panose="020B0503020000020004" pitchFamily="50" charset="-127"/>
              </a:rPr>
              <a:t>속성 값이 음수</a:t>
            </a:r>
            <a:r>
              <a:rPr lang="en-US" altLang="ko-KR" dirty="0">
                <a:latin typeface="맑은 고딕" panose="020B0503020000020004" pitchFamily="50" charset="-127"/>
              </a:rPr>
              <a:t>(negative)</a:t>
            </a:r>
            <a:r>
              <a:rPr lang="ko-KR" altLang="en-US" dirty="0">
                <a:latin typeface="맑은 고딕" panose="020B0503020000020004" pitchFamily="50" charset="-127"/>
              </a:rPr>
              <a:t>로 되는 것이다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878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트리거 예제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(2/2)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상기 그림에서 주요 연산은 다음과 같다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트리거 수행되는 조건은 </a:t>
            </a:r>
            <a:r>
              <a:rPr lang="en-US" altLang="ko-KR" dirty="0">
                <a:latin typeface="맑은 고딕" panose="020B0503020000020004" pitchFamily="50" charset="-127"/>
              </a:rPr>
              <a:t>account</a:t>
            </a:r>
            <a:r>
              <a:rPr lang="ko-KR" altLang="en-US" dirty="0">
                <a:latin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</a:rPr>
              <a:t>balance</a:t>
            </a:r>
            <a:r>
              <a:rPr lang="ko-KR" altLang="en-US" dirty="0">
                <a:latin typeface="맑은 고딕" panose="020B0503020000020004" pitchFamily="50" charset="-127"/>
              </a:rPr>
              <a:t>가 음</a:t>
            </a:r>
            <a:r>
              <a:rPr lang="en-US" altLang="ko-KR" dirty="0">
                <a:latin typeface="맑은 고딕" panose="020B0503020000020004" pitchFamily="50" charset="-127"/>
              </a:rPr>
              <a:t>(negative)</a:t>
            </a:r>
            <a:r>
              <a:rPr lang="ko-KR" altLang="en-US" dirty="0">
                <a:latin typeface="맑은 고딕" panose="020B0503020000020004" pitchFamily="50" charset="-127"/>
              </a:rPr>
              <a:t>이 되는 것이다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marL="0" indent="0" latinLnBrk="1">
              <a:buFontTx/>
              <a:buNone/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ko-KR" altLang="en-US" dirty="0">
                <a:latin typeface="맑은 고딕" panose="020B0503020000020004" pitchFamily="50" charset="-127"/>
              </a:rPr>
              <a:t>첫 번째 입력 연산은 </a:t>
            </a:r>
            <a:r>
              <a:rPr lang="en-US" altLang="ko-KR" dirty="0">
                <a:latin typeface="맑은 고딕" panose="020B0503020000020004" pitchFamily="50" charset="-127"/>
              </a:rPr>
              <a:t>borrower </a:t>
            </a:r>
            <a:r>
              <a:rPr lang="ko-KR" altLang="en-US" dirty="0">
                <a:latin typeface="맑은 고딕" panose="020B0503020000020004" pitchFamily="50" charset="-127"/>
              </a:rPr>
              <a:t>관계에 새로운 </a:t>
            </a:r>
            <a:r>
              <a:rPr lang="ko-KR" altLang="en-US" dirty="0" err="1">
                <a:latin typeface="맑은 고딕" panose="020B0503020000020004" pitchFamily="50" charset="-127"/>
              </a:rPr>
              <a:t>터플을</a:t>
            </a:r>
            <a:r>
              <a:rPr lang="ko-KR" altLang="en-US" dirty="0">
                <a:latin typeface="맑은 고딕" panose="020B0503020000020004" pitchFamily="50" charset="-127"/>
              </a:rPr>
              <a:t> 생성하는데</a:t>
            </a:r>
            <a:r>
              <a:rPr lang="en-US" altLang="ko-KR" dirty="0">
                <a:latin typeface="맑은 고딕" panose="020B0503020000020004" pitchFamily="50" charset="-127"/>
              </a:rPr>
              <a:t>, depositor </a:t>
            </a:r>
            <a:r>
              <a:rPr lang="ko-KR" altLang="en-US" dirty="0">
                <a:latin typeface="맑은 고딕" panose="020B0503020000020004" pitchFamily="50" charset="-127"/>
              </a:rPr>
              <a:t>관계에 있는 </a:t>
            </a:r>
            <a:r>
              <a:rPr lang="en-US" altLang="ko-KR" dirty="0">
                <a:latin typeface="맑은 고딕" panose="020B0503020000020004" pitchFamily="50" charset="-127"/>
              </a:rPr>
              <a:t>account </a:t>
            </a:r>
            <a:r>
              <a:rPr lang="ko-KR" altLang="en-US" dirty="0">
                <a:latin typeface="맑은 고딕" panose="020B0503020000020004" pitchFamily="50" charset="-127"/>
              </a:rPr>
              <a:t>번호를 </a:t>
            </a:r>
            <a:r>
              <a:rPr lang="en-US" altLang="ko-KR" dirty="0">
                <a:latin typeface="맑은 고딕" panose="020B0503020000020004" pitchFamily="50" charset="-127"/>
              </a:rPr>
              <a:t>loan number</a:t>
            </a:r>
            <a:r>
              <a:rPr lang="ko-KR" altLang="en-US" dirty="0">
                <a:latin typeface="맑은 고딕" panose="020B0503020000020004" pitchFamily="50" charset="-127"/>
              </a:rPr>
              <a:t>로 사용한다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두 번째 입력 연산은 </a:t>
            </a:r>
            <a:r>
              <a:rPr lang="en-US" altLang="ko-KR" dirty="0">
                <a:latin typeface="맑은 고딕" panose="020B0503020000020004" pitchFamily="50" charset="-127"/>
              </a:rPr>
              <a:t>loan </a:t>
            </a:r>
            <a:r>
              <a:rPr lang="ko-KR" altLang="en-US" dirty="0">
                <a:latin typeface="맑은 고딕" panose="020B0503020000020004" pitchFamily="50" charset="-127"/>
              </a:rPr>
              <a:t>관계에 새로운 </a:t>
            </a:r>
            <a:r>
              <a:rPr lang="ko-KR" altLang="en-US" dirty="0" err="1">
                <a:latin typeface="맑은 고딕" panose="020B0503020000020004" pitchFamily="50" charset="-127"/>
              </a:rPr>
              <a:t>터플을</a:t>
            </a:r>
            <a:r>
              <a:rPr lang="ko-KR" altLang="en-US" dirty="0">
                <a:latin typeface="맑은 고딕" panose="020B0503020000020004" pitchFamily="50" charset="-127"/>
              </a:rPr>
              <a:t> 입력한다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주어진 </a:t>
            </a:r>
            <a:r>
              <a:rPr lang="en-US" altLang="ko-KR" dirty="0">
                <a:latin typeface="맑은 고딕" panose="020B0503020000020004" pitchFamily="50" charset="-127"/>
              </a:rPr>
              <a:t>balance</a:t>
            </a:r>
            <a:r>
              <a:rPr lang="ko-KR" altLang="en-US" dirty="0">
                <a:latin typeface="맑은 고딕" panose="020B0503020000020004" pitchFamily="50" charset="-127"/>
              </a:rPr>
              <a:t>의 값에 음수를 붙여 양수 값이 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 값을 </a:t>
            </a:r>
            <a:r>
              <a:rPr lang="en-US" altLang="ko-KR" dirty="0">
                <a:latin typeface="맑은 고딕" panose="020B0503020000020004" pitchFamily="50" charset="-127"/>
              </a:rPr>
              <a:t>loan amount</a:t>
            </a:r>
            <a:r>
              <a:rPr lang="ko-KR" altLang="en-US" dirty="0">
                <a:latin typeface="맑은 고딕" panose="020B0503020000020004" pitchFamily="50" charset="-127"/>
              </a:rPr>
              <a:t>로 입력된다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마지막 갱신 연산은 </a:t>
            </a:r>
            <a:r>
              <a:rPr lang="en-US" altLang="ko-KR" dirty="0">
                <a:latin typeface="맑은 고딕" panose="020B0503020000020004" pitchFamily="50" charset="-127"/>
              </a:rPr>
              <a:t>account </a:t>
            </a:r>
            <a:r>
              <a:rPr lang="ko-KR" altLang="en-US" dirty="0">
                <a:latin typeface="맑은 고딕" panose="020B0503020000020004" pitchFamily="50" charset="-127"/>
              </a:rPr>
              <a:t>관계의 </a:t>
            </a:r>
            <a:r>
              <a:rPr lang="en-US" altLang="ko-KR" dirty="0">
                <a:latin typeface="맑은 고딕" panose="020B0503020000020004" pitchFamily="50" charset="-127"/>
              </a:rPr>
              <a:t>balance </a:t>
            </a:r>
            <a:r>
              <a:rPr lang="ko-KR" altLang="en-US" dirty="0">
                <a:latin typeface="맑은 고딕" panose="020B0503020000020004" pitchFamily="50" charset="-127"/>
              </a:rPr>
              <a:t>속성 값을 영</a:t>
            </a:r>
            <a:r>
              <a:rPr lang="en-US" altLang="ko-KR" dirty="0">
                <a:latin typeface="맑은 고딕" panose="020B0503020000020004" pitchFamily="50" charset="-127"/>
              </a:rPr>
              <a:t>(zero)</a:t>
            </a:r>
            <a:r>
              <a:rPr lang="ko-KR" altLang="en-US" dirty="0">
                <a:latin typeface="맑은 고딕" panose="020B0503020000020004" pitchFamily="50" charset="-127"/>
              </a:rPr>
              <a:t>로 갱신한다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marL="0" indent="0" latinLnBrk="1">
              <a:buFontTx/>
              <a:buNone/>
            </a:pPr>
            <a:endParaRPr lang="en-US" altLang="ko-KR" dirty="0">
              <a:latin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ko-KR" altLang="en-US" dirty="0">
                <a:latin typeface="맑은 고딕" panose="020B0503020000020004" pitchFamily="50" charset="-127"/>
              </a:rPr>
              <a:t>상기 예제에서 행동에 해당되는 </a:t>
            </a:r>
            <a:r>
              <a:rPr lang="en-US" altLang="ko-KR" dirty="0">
                <a:latin typeface="맑은 고딕" panose="020B0503020000020004" pitchFamily="50" charset="-127"/>
              </a:rPr>
              <a:t>insert/insert/update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문장을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트랜잭션으로 수행하기 위하여 </a:t>
            </a:r>
            <a:r>
              <a:rPr lang="en-US" altLang="ko-KR" baseline="0" dirty="0">
                <a:latin typeface="맑은 고딕" panose="020B0503020000020004" pitchFamily="50" charset="-127"/>
              </a:rPr>
              <a:t>“begin atomic ... end”</a:t>
            </a:r>
            <a:r>
              <a:rPr lang="ko-KR" altLang="en-US" baseline="0" dirty="0">
                <a:latin typeface="맑은 고딕" panose="020B0503020000020004" pitchFamily="50" charset="-127"/>
              </a:rPr>
              <a:t>를 사용하였다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  <a:r>
              <a:rPr lang="ko-KR" altLang="en-US" baseline="0" dirty="0">
                <a:latin typeface="맑은 고딕" panose="020B0503020000020004" pitchFamily="50" charset="-127"/>
              </a:rPr>
              <a:t>데이터베이스 연산을 트랜잭션으로 처리하면 상기 예제에서는 세 개의 </a:t>
            </a:r>
            <a:r>
              <a:rPr lang="en-US" altLang="ko-KR" baseline="0" dirty="0">
                <a:latin typeface="맑은 고딕" panose="020B0503020000020004" pitchFamily="50" charset="-127"/>
              </a:rPr>
              <a:t>SQL </a:t>
            </a:r>
            <a:r>
              <a:rPr lang="ko-KR" altLang="en-US" baseline="0" dirty="0">
                <a:latin typeface="맑은 고딕" panose="020B0503020000020004" pitchFamily="50" charset="-127"/>
              </a:rPr>
              <a:t>문장이 모두 수행하던가 아니면 하나도 수행하지 않는다 </a:t>
            </a:r>
            <a:r>
              <a:rPr lang="en-US" altLang="ko-KR" baseline="0" dirty="0">
                <a:latin typeface="맑은 고딕" panose="020B0503020000020004" pitchFamily="50" charset="-127"/>
              </a:rPr>
              <a:t>(all-or-nothing).  </a:t>
            </a:r>
            <a:r>
              <a:rPr lang="ko-KR" altLang="en-US" baseline="0" dirty="0">
                <a:latin typeface="맑은 고딕" panose="020B0503020000020004" pitchFamily="50" charset="-127"/>
              </a:rPr>
              <a:t>트랜잭션은 </a:t>
            </a:r>
            <a:r>
              <a:rPr lang="en-US" altLang="ko-KR" baseline="0" dirty="0">
                <a:latin typeface="맑은 고딕" panose="020B0503020000020004" pitchFamily="50" charset="-127"/>
              </a:rPr>
              <a:t>ACID(</a:t>
            </a:r>
            <a:r>
              <a:rPr lang="en-US" altLang="ko-KR" dirty="0">
                <a:latin typeface="맑은 고딕" panose="020B0503020000020004" pitchFamily="50" charset="-127"/>
              </a:rPr>
              <a:t>atomicity, consistency, isolation, durability) </a:t>
            </a:r>
            <a:r>
              <a:rPr lang="ko-KR" altLang="en-US" baseline="0" dirty="0">
                <a:latin typeface="맑은 고딕" panose="020B0503020000020004" pitchFamily="50" charset="-127"/>
              </a:rPr>
              <a:t>성질을 가지는 데이터베이스 연산의 </a:t>
            </a:r>
            <a:r>
              <a:rPr lang="en-US" altLang="ko-KR" baseline="0" dirty="0">
                <a:latin typeface="맑은 고딕" panose="020B0503020000020004" pitchFamily="50" charset="-127"/>
              </a:rPr>
              <a:t>sequence</a:t>
            </a:r>
            <a:r>
              <a:rPr lang="ko-KR" altLang="en-US" baseline="0" dirty="0">
                <a:latin typeface="맑은 고딕" panose="020B0503020000020004" pitchFamily="50" charset="-127"/>
              </a:rPr>
              <a:t>인데 자세한 사항은 생략하기로 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  <a:r>
              <a:rPr lang="ko-KR" altLang="en-US" baseline="0" dirty="0">
                <a:latin typeface="맑은 고딕" panose="020B0503020000020004" pitchFamily="50" charset="-127"/>
              </a:rPr>
              <a:t>만약 행동 </a:t>
            </a:r>
            <a:r>
              <a:rPr lang="en-US" altLang="ko-KR" baseline="0" dirty="0">
                <a:latin typeface="맑은 고딕" panose="020B0503020000020004" pitchFamily="50" charset="-127"/>
              </a:rPr>
              <a:t>SQL </a:t>
            </a:r>
            <a:r>
              <a:rPr lang="ko-KR" altLang="en-US" baseline="0" dirty="0">
                <a:latin typeface="맑은 고딕" panose="020B0503020000020004" pitchFamily="50" charset="-127"/>
              </a:rPr>
              <a:t>문장이 하나이면</a:t>
            </a:r>
            <a:r>
              <a:rPr lang="en-US" altLang="ko-KR" baseline="0" dirty="0">
                <a:latin typeface="맑은 고딕" panose="020B0503020000020004" pitchFamily="50" charset="-127"/>
              </a:rPr>
              <a:t> “begin atomic ... end”</a:t>
            </a:r>
            <a:r>
              <a:rPr lang="ko-KR" altLang="en-US" baseline="0" dirty="0">
                <a:latin typeface="맑은 고딕" panose="020B0503020000020004" pitchFamily="50" charset="-127"/>
              </a:rPr>
              <a:t>를 사용하지 않아도 </a:t>
            </a:r>
            <a:r>
              <a:rPr lang="ko-KR" altLang="en-US" dirty="0">
                <a:latin typeface="맑은 고딕" panose="020B0503020000020004" pitchFamily="50" charset="-127"/>
              </a:rPr>
              <a:t>무방하다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108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트리거 예제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상기 예제는 </a:t>
            </a:r>
            <a:r>
              <a:rPr lang="en-US" altLang="ko-KR" dirty="0">
                <a:latin typeface="맑은 고딕" panose="020B0503020000020004" pitchFamily="50" charset="-127"/>
              </a:rPr>
              <a:t>employee </a:t>
            </a:r>
            <a:r>
              <a:rPr lang="ko-KR" altLang="en-US" dirty="0">
                <a:latin typeface="맑은 고딕" panose="020B0503020000020004" pitchFamily="50" charset="-127"/>
              </a:rPr>
              <a:t>관계의 </a:t>
            </a:r>
            <a:r>
              <a:rPr lang="en-US" altLang="ko-KR" dirty="0">
                <a:latin typeface="맑은 고딕" panose="020B0503020000020004" pitchFamily="50" charset="-127"/>
              </a:rPr>
              <a:t>salary </a:t>
            </a:r>
            <a:r>
              <a:rPr lang="ko-KR" altLang="en-US" dirty="0">
                <a:latin typeface="맑은 고딕" panose="020B0503020000020004" pitchFamily="50" charset="-127"/>
              </a:rPr>
              <a:t>속성에 변경이 발생하는 경우</a:t>
            </a:r>
            <a:r>
              <a:rPr lang="en-US" altLang="ko-KR" dirty="0">
                <a:latin typeface="맑은 고딕" panose="020B0503020000020004" pitchFamily="50" charset="-127"/>
              </a:rPr>
              <a:t>, department </a:t>
            </a:r>
            <a:r>
              <a:rPr lang="ko-KR" altLang="en-US" dirty="0">
                <a:latin typeface="맑은 고딕" panose="020B0503020000020004" pitchFamily="50" charset="-127"/>
              </a:rPr>
              <a:t>관계의 </a:t>
            </a:r>
            <a:r>
              <a:rPr lang="en-US" altLang="ko-KR" dirty="0" err="1">
                <a:latin typeface="맑은 고딕" panose="020B0503020000020004" pitchFamily="50" charset="-127"/>
              </a:rPr>
              <a:t>totalSalary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속성을 변경하는 터플 수준 </a:t>
            </a:r>
            <a:r>
              <a:rPr lang="ko-KR" altLang="en-US" dirty="0" err="1">
                <a:latin typeface="맑은 고딕" panose="020B0503020000020004" pitchFamily="50" charset="-127"/>
              </a:rPr>
              <a:t>트리거이다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트리거 조건은 </a:t>
            </a:r>
            <a:r>
              <a:rPr lang="en-US" altLang="ko-KR" dirty="0" err="1">
                <a:latin typeface="맑은 고딕" panose="020B0503020000020004" pitchFamily="50" charset="-127"/>
              </a:rPr>
              <a:t>nrow.dNumber</a:t>
            </a:r>
            <a:r>
              <a:rPr lang="ko-KR" altLang="en-US" dirty="0">
                <a:latin typeface="맑은 고딕" panose="020B0503020000020004" pitchFamily="50" charset="-127"/>
              </a:rPr>
              <a:t>의 값이 널이 아닌 경우이다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</a:rPr>
              <a:t>nrow.dNumber</a:t>
            </a:r>
            <a:r>
              <a:rPr lang="ko-KR" altLang="en-US" dirty="0">
                <a:latin typeface="맑은 고딕" panose="020B0503020000020004" pitchFamily="50" charset="-127"/>
              </a:rPr>
              <a:t>의 값이 널이면 갱신된 근로자의 소속 부서를 모르므로 </a:t>
            </a:r>
            <a:r>
              <a:rPr lang="en-US" altLang="ko-KR" dirty="0">
                <a:latin typeface="맑은 고딕" panose="020B0503020000020004" pitchFamily="50" charset="-127"/>
              </a:rPr>
              <a:t>department </a:t>
            </a:r>
            <a:r>
              <a:rPr lang="ko-KR" altLang="en-US" dirty="0">
                <a:latin typeface="맑은 고딕" panose="020B0503020000020004" pitchFamily="50" charset="-127"/>
              </a:rPr>
              <a:t>관계의 </a:t>
            </a:r>
            <a:r>
              <a:rPr lang="en-US" altLang="ko-KR" dirty="0" err="1">
                <a:latin typeface="맑은 고딕" panose="020B0503020000020004" pitchFamily="50" charset="-127"/>
              </a:rPr>
              <a:t>totalSalary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속성 값 갱신이 불가능하다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49200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트리거는 이벤트 전에 수행될 수 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트리거 정의 할 때</a:t>
            </a:r>
            <a:r>
              <a:rPr lang="en-US" altLang="ko-KR" dirty="0">
                <a:latin typeface="맑은 고딕" panose="020B0503020000020004" pitchFamily="50" charset="-127"/>
              </a:rPr>
              <a:t>, before</a:t>
            </a:r>
            <a:r>
              <a:rPr lang="ko-KR" altLang="en-US" dirty="0">
                <a:latin typeface="맑은 고딕" panose="020B0503020000020004" pitchFamily="50" charset="-127"/>
              </a:rPr>
              <a:t> 키워드를 사용하면 트리거는 이벤트가 수행되기 전에 트리거가 수행된다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상기 그림 예제는 </a:t>
            </a:r>
            <a:r>
              <a:rPr lang="en-US" altLang="ko-KR" dirty="0">
                <a:latin typeface="맑은 고딕" panose="020B0503020000020004" pitchFamily="50" charset="-127"/>
              </a:rPr>
              <a:t>takes </a:t>
            </a:r>
            <a:r>
              <a:rPr lang="ko-KR" altLang="en-US" dirty="0">
                <a:latin typeface="맑은 고딕" panose="020B0503020000020004" pitchFamily="50" charset="-127"/>
              </a:rPr>
              <a:t>테이블을 갱신하기 전에 </a:t>
            </a:r>
            <a:r>
              <a:rPr lang="ko-KR" altLang="en-US" dirty="0" err="1">
                <a:latin typeface="맑은 고딕" panose="020B0503020000020004" pitchFamily="50" charset="-127"/>
              </a:rPr>
              <a:t>터플의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grade </a:t>
            </a:r>
            <a:r>
              <a:rPr lang="ko-KR" altLang="en-US" dirty="0">
                <a:latin typeface="맑은 고딕" panose="020B0503020000020004" pitchFamily="50" charset="-127"/>
              </a:rPr>
              <a:t>속성 값이 ‘ ’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값은 존재하나 존재하는 값이 </a:t>
            </a:r>
            <a:r>
              <a:rPr lang="en-US" altLang="ko-KR" dirty="0">
                <a:latin typeface="맑은 고딕" panose="020B0503020000020004" pitchFamily="50" charset="-127"/>
              </a:rPr>
              <a:t>blank)</a:t>
            </a:r>
            <a:r>
              <a:rPr lang="ko-KR" altLang="en-US" dirty="0">
                <a:latin typeface="맑은 고딕" panose="020B0503020000020004" pitchFamily="50" charset="-127"/>
              </a:rPr>
              <a:t>이면 이를 널 값으로 갱신하는 트리거이다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62085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fld id="{77182C53-2015-44A5-8E25-C0F5BA2660C8}" type="slidenum">
              <a:rPr lang="en-US" altLang="ko-KR" sz="1200"/>
              <a:pPr/>
              <a:t>37</a:t>
            </a:fld>
            <a:endParaRPr lang="en-US" altLang="ko-KR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문장 수준 트리거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터플 수준 트리거는 터플 단위로 트리거 행동을 수행하게 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문장 수준 </a:t>
            </a:r>
            <a:r>
              <a:rPr lang="ko-KR" altLang="en-US" dirty="0" err="1">
                <a:latin typeface="맑은 고딕" panose="020B0503020000020004" pitchFamily="50" charset="-127"/>
              </a:rPr>
              <a:t>트리거는</a:t>
            </a:r>
            <a:r>
              <a:rPr lang="ko-KR" altLang="en-US" dirty="0">
                <a:latin typeface="맑은 고딕" panose="020B0503020000020004" pitchFamily="50" charset="-127"/>
              </a:rPr>
              <a:t> 터플 단위가 아니고 </a:t>
            </a:r>
            <a:r>
              <a:rPr lang="en-US" altLang="ko-KR" dirty="0">
                <a:latin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</a:rPr>
              <a:t>문장 단위로 트리거 행동을 수행하게 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사건 전후 테이블을 테이블 단위로 참조한다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트리거 행동으로 인하여 많은 </a:t>
            </a:r>
            <a:r>
              <a:rPr lang="ko-KR" altLang="en-US" dirty="0" err="1">
                <a:latin typeface="맑은 고딕" panose="020B0503020000020004" pitchFamily="50" charset="-127"/>
              </a:rPr>
              <a:t>터플에</a:t>
            </a:r>
            <a:r>
              <a:rPr lang="ko-KR" altLang="en-US" dirty="0">
                <a:latin typeface="맑은 고딕" panose="020B0503020000020004" pitchFamily="50" charset="-127"/>
              </a:rPr>
              <a:t> 변화가 있는 경우에는 문장 수준 트리거가 유용하다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en-IN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문장 수준 트리거 예제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상기 예제는 </a:t>
            </a:r>
            <a:r>
              <a:rPr lang="en-US" altLang="ko-KR" dirty="0">
                <a:latin typeface="맑은 고딕" panose="020B0503020000020004" pitchFamily="50" charset="-127"/>
              </a:rPr>
              <a:t>employee </a:t>
            </a:r>
            <a:r>
              <a:rPr lang="ko-KR" altLang="en-US" dirty="0">
                <a:latin typeface="맑은 고딕" panose="020B0503020000020004" pitchFamily="50" charset="-127"/>
              </a:rPr>
              <a:t>관계의 </a:t>
            </a:r>
            <a:r>
              <a:rPr lang="en-US" altLang="ko-KR" dirty="0">
                <a:latin typeface="맑은 고딕" panose="020B0503020000020004" pitchFamily="50" charset="-127"/>
              </a:rPr>
              <a:t>salary </a:t>
            </a:r>
            <a:r>
              <a:rPr lang="ko-KR" altLang="en-US" dirty="0">
                <a:latin typeface="맑은 고딕" panose="020B0503020000020004" pitchFamily="50" charset="-127"/>
              </a:rPr>
              <a:t>속성에 변경이 발생하는 경우</a:t>
            </a:r>
            <a:r>
              <a:rPr lang="en-US" altLang="ko-KR" dirty="0">
                <a:latin typeface="맑은 고딕" panose="020B0503020000020004" pitchFamily="50" charset="-127"/>
              </a:rPr>
              <a:t>, department </a:t>
            </a:r>
            <a:r>
              <a:rPr lang="ko-KR" altLang="en-US" dirty="0">
                <a:latin typeface="맑은 고딕" panose="020B0503020000020004" pitchFamily="50" charset="-127"/>
              </a:rPr>
              <a:t>관계의 </a:t>
            </a:r>
            <a:r>
              <a:rPr lang="en-US" altLang="ko-KR" dirty="0" err="1">
                <a:latin typeface="맑은 고딕" panose="020B0503020000020004" pitchFamily="50" charset="-127"/>
              </a:rPr>
              <a:t>totalSalary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속성을 변경하는 문장 수준 </a:t>
            </a:r>
            <a:r>
              <a:rPr lang="ko-KR" altLang="en-US" dirty="0" err="1">
                <a:latin typeface="맑은 고딕" panose="020B0503020000020004" pitchFamily="50" charset="-127"/>
              </a:rPr>
              <a:t>트리거이다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when</a:t>
            </a:r>
            <a:r>
              <a:rPr lang="ko-KR" altLang="en-US" dirty="0">
                <a:latin typeface="맑은 고딕" panose="020B0503020000020004" pitchFamily="50" charset="-127"/>
              </a:rPr>
              <a:t>절에 명시되어 있는 조건은 구 테이블이나  신 테이블의 </a:t>
            </a:r>
            <a:r>
              <a:rPr lang="en-US" altLang="ko-KR" dirty="0" err="1">
                <a:latin typeface="맑은 고딕" panose="020B0503020000020004" pitchFamily="50" charset="-127"/>
              </a:rPr>
              <a:t>dNumber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속성이 널 값이 아닌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baseline="0" dirty="0">
                <a:latin typeface="맑은 고딕" panose="020B0503020000020004" pitchFamily="50" charset="-127"/>
              </a:rPr>
              <a:t> 존재하면 만족하는데</a:t>
            </a:r>
            <a:r>
              <a:rPr lang="en-US" altLang="ko-KR" baseline="0" dirty="0">
                <a:latin typeface="맑은 고딕" panose="020B0503020000020004" pitchFamily="50" charset="-127"/>
              </a:rPr>
              <a:t>, </a:t>
            </a:r>
            <a:r>
              <a:rPr lang="ko-KR" altLang="en-US" baseline="0" dirty="0">
                <a:latin typeface="맑은 고딕" panose="020B0503020000020004" pitchFamily="50" charset="-127"/>
              </a:rPr>
              <a:t>이는 널 값이 아닌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dNumber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baseline="0" dirty="0">
                <a:latin typeface="맑은 고딕" panose="020B0503020000020004" pitchFamily="50" charset="-127"/>
              </a:rPr>
              <a:t> 존재하면 해당 </a:t>
            </a:r>
            <a:r>
              <a:rPr lang="en-US" altLang="ko-KR" baseline="0" dirty="0">
                <a:latin typeface="맑은 고딕" panose="020B0503020000020004" pitchFamily="50" charset="-127"/>
              </a:rPr>
              <a:t>department</a:t>
            </a:r>
            <a:r>
              <a:rPr lang="ko-KR" altLang="en-US" baseline="0" dirty="0">
                <a:latin typeface="맑은 고딕" panose="020B0503020000020004" pitchFamily="50" charset="-127"/>
              </a:rPr>
              <a:t>의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totalSalary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속성 값을 변경하여야 하기 때문이다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트리거의 실행 부문에서 각 </a:t>
            </a:r>
            <a:r>
              <a:rPr lang="ko-KR" altLang="en-US" dirty="0" err="1">
                <a:latin typeface="맑은 고딕" panose="020B0503020000020004" pitchFamily="50" charset="-127"/>
              </a:rPr>
              <a:t>터플별로</a:t>
            </a:r>
            <a:r>
              <a:rPr lang="ko-KR" altLang="en-US" dirty="0">
                <a:latin typeface="맑은 고딕" panose="020B0503020000020004" pitchFamily="50" charset="-127"/>
              </a:rPr>
              <a:t> 수행을 하지 않고 전체 테이블에 대하여 일괄적으로 </a:t>
            </a:r>
            <a:r>
              <a:rPr lang="en-US" altLang="ko-KR" dirty="0" err="1">
                <a:latin typeface="맑은 고딕" panose="020B0503020000020004" pitchFamily="50" charset="-127"/>
              </a:rPr>
              <a:t>totalSalary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속성 값을 변경하고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7859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fld id="{BB54B7CF-3B78-48BA-8DFC-BF4C5E371A7A}" type="slidenum">
              <a:rPr lang="en-US" altLang="ko-KR" sz="1200"/>
              <a:pPr/>
              <a:t>39</a:t>
            </a:fld>
            <a:endParaRPr lang="en-US" altLang="ko-KR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트리거 사용 코멘트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(1/2)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</a:rPr>
              <a:t>트리거는</a:t>
            </a:r>
            <a:r>
              <a:rPr lang="ko-KR" altLang="en-US" dirty="0">
                <a:latin typeface="맑은 고딕" panose="020B0503020000020004" pitchFamily="50" charset="-127"/>
              </a:rPr>
              <a:t> 속성의 통계 정보를 유지하거나 또는 임의 테이블의 복사본을 유지할 때 많이 사용하였다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그러나 현대 데이터베이스는 통계 데이터를 관리하기에 편리한 실체화된</a:t>
            </a:r>
            <a:r>
              <a:rPr lang="en-US" altLang="ko-KR" dirty="0">
                <a:latin typeface="맑은 고딕" panose="020B0503020000020004" pitchFamily="50" charset="-127"/>
              </a:rPr>
              <a:t>(materialized)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기능을 제공하고 또한 테이블 복제를 지원하는 </a:t>
            </a:r>
            <a:r>
              <a:rPr lang="en-US" altLang="ko-KR" dirty="0">
                <a:latin typeface="맑은 고딕" panose="020B0503020000020004" pitchFamily="50" charset="-127"/>
              </a:rPr>
              <a:t>replication </a:t>
            </a:r>
            <a:r>
              <a:rPr lang="ko-KR" altLang="en-US" dirty="0">
                <a:latin typeface="맑은 고딕" panose="020B0503020000020004" pitchFamily="50" charset="-127"/>
              </a:rPr>
              <a:t>기능을 제공한다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en-IN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7B01F4F-5610-4356-A329-D057212680FB}" type="slidenum">
              <a:rPr lang="en-US" altLang="ko-KR" sz="1200"/>
              <a:pPr/>
              <a:t>4</a:t>
            </a:fld>
            <a:endParaRPr lang="en-US" altLang="ko-KR" sz="1200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뷰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(view)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관계형 데이터베이스 시스템이 지원하는 기능 중에서 뷰는 특정 사용자로부터 특정 속성을 숨기는 기능이다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데이터베이스 스키마 일부를 특정 사용자에게 숨김으로써 특정 사용자는 데이터 존재 여부를 인지하지 못한다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뷰 사용 목적은 주로 데이터 보호이며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이외에도 사용자 편리성 제공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질의 간소화 등이다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예를 들어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테이블에서 </a:t>
            </a:r>
            <a:r>
              <a:rPr lang="en-US" altLang="ko-KR" dirty="0">
                <a:latin typeface="맑은 고딕" panose="020B0503020000020004" pitchFamily="50" charset="-127"/>
              </a:rPr>
              <a:t>salary </a:t>
            </a:r>
            <a:r>
              <a:rPr lang="ko-KR" altLang="en-US" dirty="0">
                <a:latin typeface="맑은 고딕" panose="020B0503020000020004" pitchFamily="50" charset="-127"/>
              </a:rPr>
              <a:t>속성을 모두에게 공개하기에는 민감한 데이터이므로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뷰 기능을 사용하여 일반 사용자에게는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테이블이 </a:t>
            </a:r>
            <a:r>
              <a:rPr lang="en-US" altLang="ko-KR" dirty="0" err="1">
                <a:latin typeface="맑은 고딕" panose="020B0503020000020004" pitchFamily="50" charset="-127"/>
              </a:rPr>
              <a:t>pID</a:t>
            </a:r>
            <a:r>
              <a:rPr lang="en-US" altLang="ko-KR" dirty="0">
                <a:latin typeface="맑은 고딕" panose="020B0503020000020004" pitchFamily="50" charset="-127"/>
              </a:rPr>
              <a:t>, name, </a:t>
            </a:r>
            <a:r>
              <a:rPr lang="en-US" altLang="ko-KR" dirty="0" err="1">
                <a:latin typeface="맑은 고딕" panose="020B0503020000020004" pitchFamily="50" charset="-127"/>
              </a:rPr>
              <a:t>deptName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속성만을 가지는 테이블로 보이게 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트리거 사용 코멘트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(2/2)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객체 관계형 또는 객체지향 데이터베이스 시스템은 데이터에 대한 연산을 </a:t>
            </a:r>
            <a:r>
              <a:rPr lang="ko-KR" altLang="en-US" dirty="0" err="1">
                <a:latin typeface="맑은 고딕" panose="020B0503020000020004" pitchFamily="50" charset="-127"/>
              </a:rPr>
              <a:t>메소드</a:t>
            </a:r>
            <a:r>
              <a:rPr lang="ko-KR" altLang="en-US" dirty="0">
                <a:latin typeface="맑은 고딕" panose="020B0503020000020004" pitchFamily="50" charset="-127"/>
              </a:rPr>
              <a:t> 방식으로 지원하므로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데이터에 대한 연산을 꼭 </a:t>
            </a:r>
            <a:r>
              <a:rPr lang="ko-KR" altLang="en-US" dirty="0" err="1">
                <a:latin typeface="맑은 고딕" panose="020B0503020000020004" pitchFamily="50" charset="-127"/>
              </a:rPr>
              <a:t>트리거를</a:t>
            </a:r>
            <a:r>
              <a:rPr lang="ko-KR" altLang="en-US" dirty="0">
                <a:latin typeface="맑은 고딕" panose="020B0503020000020004" pitchFamily="50" charset="-127"/>
              </a:rPr>
              <a:t> 사용하여 구현하지 않아도 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데이터 변화가 발생되면 원하지 않은 </a:t>
            </a:r>
            <a:r>
              <a:rPr lang="ko-KR" altLang="en-US" dirty="0" err="1">
                <a:latin typeface="맑은 고딕" panose="020B0503020000020004" pitchFamily="50" charset="-127"/>
              </a:rPr>
              <a:t>트리거를</a:t>
            </a:r>
            <a:r>
              <a:rPr lang="ko-KR" altLang="en-US" dirty="0">
                <a:latin typeface="맑은 고딕" panose="020B0503020000020004" pitchFamily="50" charset="-127"/>
              </a:rPr>
              <a:t> 수행하는 경우가 많으며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이에 대한 주의가 요망된다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0329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권한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7626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권한 관리 개요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사용자는 데이터베이스 연산을 하려면 연산에 필요한 권한을 가지고 있어야 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만약 권한이 없는 연산은 시스템에 의하여 수행이 거부된다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DBA</a:t>
            </a:r>
            <a:r>
              <a:rPr lang="ko-KR" altLang="en-US" dirty="0">
                <a:latin typeface="맑은 고딕" panose="020B0503020000020004" pitchFamily="50" charset="-127"/>
              </a:rPr>
              <a:t>는 모든 권한을 가지고 있으며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특정 사용자에게 특정 권한을 부여할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3529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632DB01-21CC-45C7-B9D9-9890B9E60182}" type="slidenum">
              <a:rPr lang="en-US" altLang="ko-KR" sz="1200"/>
              <a:pPr/>
              <a:t>43</a:t>
            </a:fld>
            <a:endParaRPr lang="en-US" altLang="ko-KR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23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권한 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데이터베이스 시스템에 관련이 있는 권한은 여러 종류가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데이터베이스 </a:t>
            </a:r>
            <a:r>
              <a:rPr lang="ko-KR" altLang="en-US" dirty="0" err="1">
                <a:latin typeface="맑은 고딕" panose="020B0503020000020004" pitchFamily="50" charset="-127"/>
              </a:rPr>
              <a:t>인스턴스에</a:t>
            </a:r>
            <a:r>
              <a:rPr lang="ko-KR" altLang="en-US" dirty="0">
                <a:latin typeface="맑은 고딕" panose="020B0503020000020004" pitchFamily="50" charset="-127"/>
              </a:rPr>
              <a:t> 대한 권한으로는 읽기 권한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입력 권한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갱신 권한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삭제 권한이 있으며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데이터베이스 스키마에 대한 권한으로는 색인 생성</a:t>
            </a:r>
            <a:r>
              <a:rPr lang="en-US" altLang="ko-KR" dirty="0">
                <a:latin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</a:rPr>
              <a:t>삭제 권한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테이블 생성 권한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테이블 속성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변경 권한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테이블 삭제 권한이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SQL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언어 권한 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</a:rPr>
              <a:t>언어가 지원하는 권한들이다</a:t>
            </a:r>
            <a:r>
              <a:rPr lang="en-US" altLang="ko-KR" dirty="0">
                <a:latin typeface="맑은 고딕" panose="020B0503020000020004" pitchFamily="50" charset="-127"/>
              </a:rPr>
              <a:t>. select/insert/update/delete</a:t>
            </a:r>
            <a:r>
              <a:rPr lang="ko-KR" altLang="en-US" dirty="0">
                <a:latin typeface="맑은 고딕" panose="020B0503020000020004" pitchFamily="50" charset="-127"/>
              </a:rPr>
              <a:t>는 의미가 명확하고</a:t>
            </a:r>
            <a:r>
              <a:rPr lang="en-US" altLang="ko-KR" dirty="0">
                <a:latin typeface="맑은 고딕" panose="020B0503020000020004" pitchFamily="50" charset="-127"/>
              </a:rPr>
              <a:t>, references</a:t>
            </a:r>
            <a:r>
              <a:rPr lang="ko-KR" altLang="en-US" dirty="0">
                <a:latin typeface="맑은 고딕" panose="020B0503020000020004" pitchFamily="50" charset="-127"/>
              </a:rPr>
              <a:t>는 외래키를 선언할 수 있는 권한이며</a:t>
            </a:r>
            <a:r>
              <a:rPr lang="en-US" altLang="ko-KR" dirty="0">
                <a:latin typeface="맑은 고딕" panose="020B0503020000020004" pitchFamily="50" charset="-127"/>
              </a:rPr>
              <a:t>, usage</a:t>
            </a:r>
            <a:r>
              <a:rPr lang="ko-KR" altLang="en-US" dirty="0">
                <a:latin typeface="맑은 고딕" panose="020B0503020000020004" pitchFamily="50" charset="-127"/>
              </a:rPr>
              <a:t>는 도메인을 사용할 수 있는 권한이다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References</a:t>
            </a:r>
            <a:r>
              <a:rPr lang="ko-KR" altLang="en-US" dirty="0">
                <a:latin typeface="맑은 고딕" panose="020B0503020000020004" pitchFamily="50" charset="-127"/>
              </a:rPr>
              <a:t> 권한은 테이블 생성시에 외래키를 선언할 수 있는 권한이다</a:t>
            </a:r>
            <a:r>
              <a:rPr lang="en-US" altLang="ko-KR" dirty="0">
                <a:latin typeface="맑은 고딕" panose="020B0503020000020004" pitchFamily="50" charset="-127"/>
              </a:rPr>
              <a:t>.   </a:t>
            </a:r>
            <a:r>
              <a:rPr lang="ko-KR" altLang="en-US" dirty="0" err="1">
                <a:latin typeface="맑은 고딕" panose="020B0503020000020004" pitchFamily="50" charset="-127"/>
              </a:rPr>
              <a:t>외래키</a:t>
            </a:r>
            <a:r>
              <a:rPr lang="ko-KR" altLang="en-US" dirty="0">
                <a:latin typeface="맑은 고딕" panose="020B0503020000020004" pitchFamily="50" charset="-127"/>
              </a:rPr>
              <a:t> 선언은 단순히 해당 테이블에만 영향을 미치지 않고</a:t>
            </a:r>
            <a:r>
              <a:rPr lang="en-US" altLang="ko-KR" dirty="0">
                <a:latin typeface="맑은 고딕" panose="020B0503020000020004" pitchFamily="50" charset="-127"/>
              </a:rPr>
              <a:t>, referenced table(</a:t>
            </a:r>
            <a:r>
              <a:rPr lang="ko-KR" altLang="en-US" dirty="0">
                <a:latin typeface="맑은 고딕" panose="020B0503020000020004" pitchFamily="50" charset="-127"/>
              </a:rPr>
              <a:t>참조되는 테이블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</a:rPr>
              <a:t>의 주 키</a:t>
            </a:r>
            <a:r>
              <a:rPr lang="en-US" altLang="ko-KR" dirty="0">
                <a:latin typeface="맑은 고딕" panose="020B0503020000020004" pitchFamily="50" charset="-127"/>
              </a:rPr>
              <a:t>(primary key)</a:t>
            </a:r>
            <a:r>
              <a:rPr lang="ko-KR" altLang="en-US" dirty="0">
                <a:latin typeface="맑은 고딕" panose="020B0503020000020004" pitchFamily="50" charset="-127"/>
              </a:rPr>
              <a:t> 값의 생성</a:t>
            </a:r>
            <a:r>
              <a:rPr lang="en-US" altLang="ko-KR" dirty="0">
                <a:latin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</a:rPr>
              <a:t>삭제</a:t>
            </a:r>
            <a:r>
              <a:rPr lang="en-US" altLang="ko-KR" dirty="0">
                <a:latin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</a:rPr>
              <a:t>변경에 영향을 미치기 때문에 이에 대한 권한 설정이 필요하다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외래키가 참조하는 테이블의 주 키 값은 입력</a:t>
            </a:r>
            <a:r>
              <a:rPr lang="en-US" altLang="ko-KR" dirty="0">
                <a:latin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</a:rPr>
              <a:t>삭제</a:t>
            </a:r>
            <a:r>
              <a:rPr lang="en-US" altLang="ko-KR" dirty="0">
                <a:latin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</a:rPr>
              <a:t>변경시에 </a:t>
            </a:r>
            <a:r>
              <a:rPr lang="ko-KR" altLang="en-US" dirty="0" err="1">
                <a:latin typeface="맑은 고딕" panose="020B0503020000020004" pitchFamily="50" charset="-127"/>
              </a:rPr>
              <a:t>참조무결성에</a:t>
            </a:r>
            <a:r>
              <a:rPr lang="ko-KR" altLang="en-US" dirty="0">
                <a:latin typeface="맑은 고딕" panose="020B0503020000020004" pitchFamily="50" charset="-127"/>
              </a:rPr>
              <a:t> 의한 여러 제약이 존재한다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20987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F5E6E04-7FFF-4022-8D11-74B83C62954D}" type="slidenum">
              <a:rPr lang="en-US" altLang="ko-KR" sz="1200"/>
              <a:pPr/>
              <a:t>45</a:t>
            </a:fld>
            <a:endParaRPr lang="en-US" altLang="ko-KR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23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Grant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문장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Grant </a:t>
            </a:r>
            <a:r>
              <a:rPr lang="ko-KR" altLang="en-US" dirty="0">
                <a:latin typeface="맑은 고딕" panose="020B0503020000020004" pitchFamily="50" charset="-127"/>
              </a:rPr>
              <a:t>문장은 권한을 부여하는 기능이다</a:t>
            </a:r>
            <a:r>
              <a:rPr lang="en-US" altLang="ko-KR" dirty="0">
                <a:latin typeface="맑은 고딕" panose="020B0503020000020004" pitchFamily="50" charset="-127"/>
              </a:rPr>
              <a:t>. &lt;user list&gt;</a:t>
            </a:r>
            <a:r>
              <a:rPr lang="ko-KR" altLang="en-US" dirty="0">
                <a:latin typeface="맑은 고딕" panose="020B0503020000020004" pitchFamily="50" charset="-127"/>
              </a:rPr>
              <a:t>는 사용자 아이디의 나열이나 </a:t>
            </a:r>
            <a:r>
              <a:rPr lang="en-US" altLang="ko-KR" dirty="0">
                <a:latin typeface="맑은 고딕" panose="020B0503020000020004" pitchFamily="50" charset="-127"/>
              </a:rPr>
              <a:t>role(</a:t>
            </a:r>
            <a:r>
              <a:rPr lang="ko-KR" altLang="en-US" dirty="0">
                <a:latin typeface="맑은 고딕" panose="020B0503020000020004" pitchFamily="50" charset="-127"/>
              </a:rPr>
              <a:t>후에 나옴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</a:rPr>
              <a:t>을 사용하여도 된다</a:t>
            </a:r>
            <a:r>
              <a:rPr lang="en-US" altLang="ko-KR" dirty="0">
                <a:latin typeface="맑은 고딕" panose="020B0503020000020004" pitchFamily="50" charset="-127"/>
              </a:rPr>
              <a:t>.  public</a:t>
            </a:r>
            <a:r>
              <a:rPr lang="ko-KR" altLang="en-US" dirty="0">
                <a:latin typeface="맑은 고딕" panose="020B0503020000020004" pitchFamily="50" charset="-127"/>
              </a:rPr>
              <a:t>은 키워드로서 모든 사용자를 의미한다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Grant </a:t>
            </a:r>
            <a:r>
              <a:rPr lang="ko-KR" altLang="en-US" dirty="0">
                <a:latin typeface="맑은 고딕" panose="020B0503020000020004" pitchFamily="50" charset="-127"/>
              </a:rPr>
              <a:t>문장에 “</a:t>
            </a:r>
            <a:r>
              <a:rPr lang="en-US" altLang="ko-KR" dirty="0">
                <a:latin typeface="맑은 고딕" panose="020B0503020000020004" pitchFamily="50" charset="-127"/>
              </a:rPr>
              <a:t>with grant option"</a:t>
            </a:r>
            <a:r>
              <a:rPr lang="ko-KR" altLang="en-US" dirty="0">
                <a:latin typeface="맑은 고딕" panose="020B0503020000020004" pitchFamily="50" charset="-127"/>
              </a:rPr>
              <a:t>을 사용하면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권한을 받는 사용자가 부여 받은 권한을 다른 사용자에게 부여할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Grant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문장 예제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첫 번째 문장은 사용자 </a:t>
            </a:r>
            <a:r>
              <a:rPr lang="en-US" altLang="ko-KR" dirty="0">
                <a:latin typeface="맑은 고딕" panose="020B0503020000020004" pitchFamily="50" charset="-127"/>
              </a:rPr>
              <a:t>U1, U2, U3</a:t>
            </a:r>
            <a:r>
              <a:rPr lang="ko-KR" altLang="en-US" dirty="0">
                <a:latin typeface="맑은 고딕" panose="020B0503020000020004" pitchFamily="50" charset="-127"/>
              </a:rPr>
              <a:t>에게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테이블에 대한 </a:t>
            </a:r>
            <a:r>
              <a:rPr lang="en-US" altLang="ko-KR" dirty="0">
                <a:latin typeface="맑은 고딕" panose="020B0503020000020004" pitchFamily="50" charset="-127"/>
              </a:rPr>
              <a:t>select </a:t>
            </a:r>
            <a:r>
              <a:rPr lang="ko-KR" altLang="en-US" dirty="0">
                <a:latin typeface="맑은 고딕" panose="020B0503020000020004" pitchFamily="50" charset="-127"/>
              </a:rPr>
              <a:t>문장을 사용할 수 있는 권한을 부여한다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</a:p>
          <a:p>
            <a:pPr latinLnBrk="1"/>
            <a:endParaRPr lang="en-US" altLang="ko-KR" baseline="0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두 번째 문장은 사용자 </a:t>
            </a:r>
            <a:r>
              <a:rPr lang="en-US" altLang="ko-KR" dirty="0">
                <a:latin typeface="맑은 고딕" panose="020B0503020000020004" pitchFamily="50" charset="-127"/>
              </a:rPr>
              <a:t>U4</a:t>
            </a:r>
            <a:r>
              <a:rPr lang="ko-KR" altLang="en-US" dirty="0">
                <a:latin typeface="맑은 고딕" panose="020B0503020000020004" pitchFamily="50" charset="-127"/>
              </a:rPr>
              <a:t>에게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테이블에 대한 </a:t>
            </a:r>
            <a:r>
              <a:rPr lang="en-US" altLang="ko-KR" dirty="0">
                <a:latin typeface="맑은 고딕" panose="020B0503020000020004" pitchFamily="50" charset="-127"/>
              </a:rPr>
              <a:t>select </a:t>
            </a:r>
            <a:r>
              <a:rPr lang="ko-KR" altLang="en-US" dirty="0">
                <a:latin typeface="맑은 고딕" panose="020B0503020000020004" pitchFamily="50" charset="-127"/>
              </a:rPr>
              <a:t>문장을 사용할 수 있는 권한을 부여하고 또한 </a:t>
            </a:r>
            <a:r>
              <a:rPr lang="en-US" altLang="ko-KR" dirty="0">
                <a:latin typeface="맑은 고딕" panose="020B0503020000020004" pitchFamily="50" charset="-127"/>
              </a:rPr>
              <a:t>U4</a:t>
            </a:r>
            <a:r>
              <a:rPr lang="ko-KR" altLang="en-US" dirty="0">
                <a:latin typeface="맑은 고딕" panose="020B0503020000020004" pitchFamily="50" charset="-127"/>
              </a:rPr>
              <a:t>에게 받은 권한을 다른 사용자에게 부여할 수 있는 권한을 함께 부여한다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세 번째 문장은 </a:t>
            </a:r>
            <a:r>
              <a:rPr lang="en-US" altLang="ko-KR" dirty="0">
                <a:latin typeface="맑은 고딕" panose="020B0503020000020004" pitchFamily="50" charset="-127"/>
              </a:rPr>
              <a:t>Lee </a:t>
            </a:r>
            <a:r>
              <a:rPr lang="ko-KR" altLang="en-US" dirty="0">
                <a:latin typeface="맑은 고딕" panose="020B0503020000020004" pitchFamily="50" charset="-127"/>
              </a:rPr>
              <a:t>사용자에게 </a:t>
            </a:r>
            <a:r>
              <a:rPr lang="en-US" altLang="ko-KR" dirty="0">
                <a:latin typeface="맑은 고딕" panose="020B0503020000020004" pitchFamily="50" charset="-127"/>
              </a:rPr>
              <a:t>department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테이블의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deptName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속성을 참조하는 외래키를 생성하는 권한을 부여한다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  <a:r>
              <a:rPr lang="ko-KR" altLang="en-US" baseline="0" dirty="0">
                <a:latin typeface="맑은 고딕" panose="020B0503020000020004" pitchFamily="50" charset="-127"/>
              </a:rPr>
              <a:t>즉</a:t>
            </a:r>
            <a:r>
              <a:rPr lang="en-US" altLang="ko-KR" baseline="0" dirty="0">
                <a:latin typeface="맑은 고딕" panose="020B0503020000020004" pitchFamily="50" charset="-127"/>
              </a:rPr>
              <a:t>, Lee </a:t>
            </a:r>
            <a:r>
              <a:rPr lang="ko-KR" altLang="en-US" baseline="0" dirty="0">
                <a:latin typeface="맑은 고딕" panose="020B0503020000020004" pitchFamily="50" charset="-127"/>
              </a:rPr>
              <a:t>사용자는 본인 소유의 테이블에서 </a:t>
            </a:r>
            <a:r>
              <a:rPr lang="en-US" altLang="ko-KR" baseline="0" dirty="0">
                <a:latin typeface="맑은 고딕" panose="020B0503020000020004" pitchFamily="50" charset="-127"/>
              </a:rPr>
              <a:t>department(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deptName</a:t>
            </a:r>
            <a:r>
              <a:rPr lang="en-US" altLang="ko-KR" baseline="0" dirty="0">
                <a:latin typeface="맑은 고딕" panose="020B0503020000020004" pitchFamily="50" charset="-127"/>
              </a:rPr>
              <a:t>)</a:t>
            </a:r>
            <a:r>
              <a:rPr lang="ko-KR" altLang="en-US" baseline="0" dirty="0">
                <a:latin typeface="맑은 고딕" panose="020B0503020000020004" pitchFamily="50" charset="-127"/>
              </a:rPr>
              <a:t>을 참조할 수 있다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  <a:r>
              <a:rPr lang="ko-KR" altLang="en-US" baseline="0" dirty="0">
                <a:latin typeface="맑은 고딕" panose="020B0503020000020004" pitchFamily="50" charset="-127"/>
              </a:rPr>
              <a:t>이러한 권한이 필요한 이유는 참조무결성 제약이 형성되면 </a:t>
            </a:r>
            <a:r>
              <a:rPr lang="en-US" altLang="ko-KR" baseline="0" dirty="0">
                <a:latin typeface="맑은 고딕" panose="020B0503020000020004" pitchFamily="50" charset="-127"/>
              </a:rPr>
              <a:t>department(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deptName</a:t>
            </a:r>
            <a:r>
              <a:rPr lang="en-US" altLang="ko-KR" baseline="0" dirty="0">
                <a:latin typeface="맑은 고딕" panose="020B0503020000020004" pitchFamily="50" charset="-127"/>
              </a:rPr>
              <a:t>) </a:t>
            </a:r>
            <a:r>
              <a:rPr lang="ko-KR" altLang="en-US" baseline="0" dirty="0">
                <a:latin typeface="맑은 고딕" panose="020B0503020000020004" pitchFamily="50" charset="-127"/>
              </a:rPr>
              <a:t>속성값 변경에 제한을 받기 때문이다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68625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4D91054-B266-42C4-B989-EA632E3CF009}" type="slidenum">
              <a:rPr lang="en-US" altLang="ko-KR" sz="1200"/>
              <a:pPr/>
              <a:t>47</a:t>
            </a:fld>
            <a:endParaRPr lang="en-US" altLang="ko-KR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23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Revoke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문장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(1/3)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Revoke </a:t>
            </a:r>
            <a:r>
              <a:rPr lang="ko-KR" altLang="en-US" dirty="0">
                <a:latin typeface="맑은 고딕" panose="020B0503020000020004" pitchFamily="50" charset="-127"/>
              </a:rPr>
              <a:t>문장은 부여한 권한을 철회하는 기능이다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사용자 </a:t>
            </a:r>
            <a:r>
              <a:rPr lang="en-US" altLang="ko-KR" dirty="0">
                <a:latin typeface="맑은 고딕" panose="020B0503020000020004" pitchFamily="50" charset="-127"/>
              </a:rPr>
              <a:t>U1, U2</a:t>
            </a:r>
            <a:r>
              <a:rPr lang="ko-KR" altLang="en-US" dirty="0">
                <a:latin typeface="맑은 고딕" panose="020B0503020000020004" pitchFamily="50" charset="-127"/>
              </a:rPr>
              <a:t>가 동일 권한을 사용자 </a:t>
            </a:r>
            <a:r>
              <a:rPr lang="en-US" altLang="ko-KR" dirty="0">
                <a:latin typeface="맑은 고딕" panose="020B0503020000020004" pitchFamily="50" charset="-127"/>
              </a:rPr>
              <a:t>U3</a:t>
            </a:r>
            <a:r>
              <a:rPr lang="ko-KR" altLang="en-US" dirty="0">
                <a:latin typeface="맑은 고딕" panose="020B0503020000020004" pitchFamily="50" charset="-127"/>
              </a:rPr>
              <a:t>에게 각각 부여할 수 있으며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 경우 사용자 </a:t>
            </a:r>
            <a:r>
              <a:rPr lang="en-US" altLang="ko-KR" dirty="0">
                <a:latin typeface="맑은 고딕" panose="020B0503020000020004" pitchFamily="50" charset="-127"/>
              </a:rPr>
              <a:t>U1</a:t>
            </a:r>
            <a:r>
              <a:rPr lang="ko-KR" altLang="en-US" dirty="0">
                <a:latin typeface="맑은 고딕" panose="020B0503020000020004" pitchFamily="50" charset="-127"/>
              </a:rPr>
              <a:t>이 권한 취소를 하여도 </a:t>
            </a:r>
            <a:r>
              <a:rPr lang="en-US" altLang="ko-KR" dirty="0">
                <a:latin typeface="맑은 고딕" panose="020B0503020000020004" pitchFamily="50" charset="-127"/>
              </a:rPr>
              <a:t>U3</a:t>
            </a:r>
            <a:r>
              <a:rPr lang="ko-KR" altLang="en-US" dirty="0">
                <a:latin typeface="맑은 고딕" panose="020B0503020000020004" pitchFamily="50" charset="-127"/>
              </a:rPr>
              <a:t>은 권한을 계속 가지고 있다 </a:t>
            </a:r>
            <a:r>
              <a:rPr lang="en-US" altLang="ko-KR" dirty="0">
                <a:latin typeface="맑은 고딕" panose="020B0503020000020004" pitchFamily="50" charset="-127"/>
              </a:rPr>
              <a:t>(U2</a:t>
            </a:r>
            <a:r>
              <a:rPr lang="ko-KR" altLang="en-US" dirty="0">
                <a:latin typeface="맑은 고딕" panose="020B0503020000020004" pitchFamily="50" charset="-127"/>
              </a:rPr>
              <a:t>가 부여한 권한이 있으므로</a:t>
            </a:r>
            <a:r>
              <a:rPr lang="en-US" altLang="ko-KR" dirty="0">
                <a:latin typeface="맑은 고딕" panose="020B0503020000020004" pitchFamily="50" charset="-127"/>
              </a:rPr>
              <a:t>).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Revoke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문장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(2/3)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cascade </a:t>
            </a:r>
            <a:r>
              <a:rPr lang="ko-KR" altLang="en-US" dirty="0">
                <a:latin typeface="맑은 고딕" panose="020B0503020000020004" pitchFamily="50" charset="-127"/>
              </a:rPr>
              <a:t>옵션은 권한 취소 시에 취소되는 권한으로 인하여 함께 취소가 되어야 하는 권한이 있으면 그 권한도 함께 취소하는 것이며</a:t>
            </a:r>
            <a:r>
              <a:rPr lang="en-US" altLang="ko-KR" dirty="0">
                <a:latin typeface="맑은 고딕" panose="020B0503020000020004" pitchFamily="50" charset="-127"/>
              </a:rPr>
              <a:t>, restrict </a:t>
            </a:r>
            <a:r>
              <a:rPr lang="ko-KR" altLang="en-US" dirty="0">
                <a:latin typeface="맑은 고딕" panose="020B0503020000020004" pitchFamily="50" charset="-127"/>
              </a:rPr>
              <a:t>옵션은 취소하려는 권한으로 인하여 다른 권한이 함께 취소되어야 하는 경우에는 권한 취소 연산 자체가 수행되지 않는다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Restrict </a:t>
            </a:r>
            <a:r>
              <a:rPr lang="ko-KR" altLang="en-US" dirty="0">
                <a:latin typeface="맑은 고딕" panose="020B0503020000020004" pitchFamily="50" charset="-127"/>
              </a:rPr>
              <a:t>옵션은 사용자가 본의 아니게 취소하는 권한을 방지하는 기능을 제공한다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baseline="0" dirty="0">
                <a:latin typeface="맑은 고딕" panose="020B0503020000020004" pitchFamily="50" charset="-127"/>
              </a:rPr>
              <a:t>사용자가 </a:t>
            </a:r>
            <a:r>
              <a:rPr lang="en-US" altLang="ko-KR" baseline="0" smtClean="0">
                <a:latin typeface="맑은 고딕" panose="020B0503020000020004" pitchFamily="50" charset="-127"/>
              </a:rPr>
              <a:t>restrict </a:t>
            </a:r>
            <a:r>
              <a:rPr lang="ko-KR" altLang="en-US" baseline="0" dirty="0">
                <a:latin typeface="맑은 고딕" panose="020B0503020000020004" pitchFamily="50" charset="-127"/>
              </a:rPr>
              <a:t>옵션을 사용하여 </a:t>
            </a:r>
            <a:r>
              <a:rPr lang="en-US" altLang="ko-KR" baseline="0" dirty="0">
                <a:latin typeface="맑은 고딕" panose="020B0503020000020004" pitchFamily="50" charset="-127"/>
              </a:rPr>
              <a:t>revoke </a:t>
            </a:r>
            <a:r>
              <a:rPr lang="ko-KR" altLang="en-US" baseline="0" dirty="0">
                <a:latin typeface="맑은 고딕" panose="020B0503020000020004" pitchFamily="50" charset="-127"/>
              </a:rPr>
              <a:t>문장을 실행하면</a:t>
            </a:r>
            <a:r>
              <a:rPr lang="en-US" altLang="ko-KR" baseline="0" dirty="0">
                <a:latin typeface="맑은 고딕" panose="020B0503020000020004" pitchFamily="50" charset="-127"/>
              </a:rPr>
              <a:t>, </a:t>
            </a:r>
            <a:r>
              <a:rPr lang="ko-KR" altLang="en-US" baseline="0" dirty="0">
                <a:latin typeface="맑은 고딕" panose="020B0503020000020004" pitchFamily="50" charset="-127"/>
              </a:rPr>
              <a:t>사용자가 인지하지 못했던 권한에 대한 취소를 방지할 수 있다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5347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Revoke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문장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(3/3)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권한 취소를 받는 사용자가 </a:t>
            </a:r>
            <a:r>
              <a:rPr lang="en-US" altLang="ko-KR" dirty="0">
                <a:latin typeface="맑은 고딕" panose="020B0503020000020004" pitchFamily="50" charset="-127"/>
              </a:rPr>
              <a:t>public</a:t>
            </a:r>
            <a:r>
              <a:rPr lang="ko-KR" altLang="en-US" dirty="0">
                <a:latin typeface="맑은 고딕" panose="020B0503020000020004" pitchFamily="50" charset="-127"/>
              </a:rPr>
              <a:t>이면 모든 사용자에게서 권한을 취소하는 것이다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그러나 만약 다른 사용자로부터 동일 권한을 이미 받았으면 그 권한까지 취소되지 않는다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“</a:t>
            </a:r>
            <a:r>
              <a:rPr lang="en-US" altLang="ko-KR" dirty="0">
                <a:latin typeface="맑은 고딕" panose="020B0503020000020004" pitchFamily="50" charset="-127"/>
              </a:rPr>
              <a:t>grant option" </a:t>
            </a:r>
            <a:r>
              <a:rPr lang="ko-KR" altLang="en-US" dirty="0">
                <a:latin typeface="맑은 고딕" panose="020B0503020000020004" pitchFamily="50" charset="-127"/>
              </a:rPr>
              <a:t>권한만도 취소가 가능하다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068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F4DC8C5-3BC8-424E-A7CA-6B10E5AE138F}" type="slidenum">
              <a:rPr lang="en-US" altLang="ko-KR" sz="1200"/>
              <a:pPr/>
              <a:t>5</a:t>
            </a:fld>
            <a:endParaRPr lang="en-US" altLang="ko-K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뷰 정의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뷰는 “</a:t>
            </a:r>
            <a:r>
              <a:rPr lang="en-US" altLang="ko-KR" dirty="0">
                <a:latin typeface="맑은 고딕" panose="020B0503020000020004" pitchFamily="50" charset="-127"/>
              </a:rPr>
              <a:t>create view" </a:t>
            </a:r>
            <a:r>
              <a:rPr lang="ko-KR" altLang="en-US" dirty="0">
                <a:latin typeface="맑은 고딕" panose="020B0503020000020004" pitchFamily="50" charset="-127"/>
              </a:rPr>
              <a:t>문장으로 정의하며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정의가 된 </a:t>
            </a:r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질의문에서</a:t>
            </a:r>
            <a:r>
              <a:rPr lang="ko-KR" altLang="en-US" dirty="0">
                <a:latin typeface="맑은 고딕" panose="020B0503020000020004" pitchFamily="50" charset="-127"/>
              </a:rPr>
              <a:t> 일반 테이블처럼 사용할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상</a:t>
            </a:r>
            <a:r>
              <a:rPr lang="ko-KR" altLang="en-US" dirty="0">
                <a:latin typeface="맑은 고딕" panose="020B0503020000020004" pitchFamily="50" charset="-127"/>
              </a:rPr>
              <a:t>기 예제는 간단한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정의 및 사용법을 보인다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권한 그래프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권한 그래프에 대한 설명이며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노드는 사용자를 나타내고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그래프의 뿌리는 </a:t>
            </a:r>
            <a:r>
              <a:rPr lang="en-US" altLang="ko-KR" dirty="0">
                <a:latin typeface="맑은 고딕" panose="020B0503020000020004" pitchFamily="50" charset="-127"/>
              </a:rPr>
              <a:t>DBA</a:t>
            </a:r>
            <a:r>
              <a:rPr lang="ko-KR" altLang="en-US" dirty="0">
                <a:latin typeface="맑은 고딕" panose="020B0503020000020004" pitchFamily="50" charset="-127"/>
              </a:rPr>
              <a:t>이어야 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에지는 권한 부여를 나타낸다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모든 권한은 </a:t>
            </a:r>
            <a:r>
              <a:rPr lang="en-US" altLang="ko-KR" dirty="0">
                <a:latin typeface="맑은 고딕" panose="020B0503020000020004" pitchFamily="50" charset="-127"/>
              </a:rPr>
              <a:t>DBA</a:t>
            </a:r>
            <a:r>
              <a:rPr lang="ko-KR" altLang="en-US" dirty="0">
                <a:latin typeface="맑은 고딕" panose="020B0503020000020004" pitchFamily="50" charset="-127"/>
              </a:rPr>
              <a:t>로부터 나오게 됨으로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그래프의 모든 에지는 </a:t>
            </a:r>
            <a:r>
              <a:rPr lang="en-US" altLang="ko-KR" dirty="0">
                <a:latin typeface="맑은 고딕" panose="020B0503020000020004" pitchFamily="50" charset="-127"/>
              </a:rPr>
              <a:t>DBA </a:t>
            </a:r>
            <a:r>
              <a:rPr lang="ko-KR" altLang="en-US" dirty="0">
                <a:latin typeface="맑은 고딕" panose="020B0503020000020004" pitchFamily="50" charset="-127"/>
              </a:rPr>
              <a:t>모드로부터 접근이 가능하여야 한다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즉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길</a:t>
            </a:r>
            <a:r>
              <a:rPr lang="en-US" altLang="ko-KR" dirty="0">
                <a:latin typeface="맑은 고딕" panose="020B0503020000020004" pitchFamily="50" charset="-127"/>
              </a:rPr>
              <a:t>(path)</a:t>
            </a:r>
            <a:r>
              <a:rPr lang="ko-KR" altLang="en-US" dirty="0">
                <a:latin typeface="맑은 고딕" panose="020B0503020000020004" pitchFamily="50" charset="-127"/>
              </a:rPr>
              <a:t>이 있어야 한다</a:t>
            </a:r>
            <a:r>
              <a:rPr lang="en-US" altLang="ko-KR" dirty="0">
                <a:latin typeface="맑은 고딕" panose="020B0503020000020004" pitchFamily="50" charset="-127"/>
              </a:rPr>
              <a:t>).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08346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C6014F3-310A-43FA-9D35-2E8DD3D33F12}" type="slidenum">
              <a:rPr lang="en-US" altLang="ko-KR" sz="1200"/>
              <a:pPr/>
              <a:t>51</a:t>
            </a:fld>
            <a:endParaRPr lang="en-US" altLang="ko-KR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23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권한 그래프 예제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상기는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 갱신에 대한 권한 그래프이다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만약 </a:t>
            </a:r>
            <a:r>
              <a:rPr lang="en-US" altLang="ko-KR" dirty="0">
                <a:latin typeface="맑은 고딕" panose="020B0503020000020004" pitchFamily="50" charset="-127"/>
              </a:rPr>
              <a:t>DBA</a:t>
            </a:r>
            <a:r>
              <a:rPr lang="ko-KR" altLang="en-US" dirty="0">
                <a:latin typeface="맑은 고딕" panose="020B0503020000020004" pitchFamily="50" charset="-127"/>
              </a:rPr>
              <a:t>가 </a:t>
            </a:r>
            <a:r>
              <a:rPr lang="en-US" altLang="ko-KR" dirty="0">
                <a:latin typeface="맑은 고딕" panose="020B0503020000020004" pitchFamily="50" charset="-127"/>
              </a:rPr>
              <a:t>U2</a:t>
            </a:r>
            <a:r>
              <a:rPr lang="ko-KR" altLang="en-US" dirty="0">
                <a:latin typeface="맑은 고딕" panose="020B0503020000020004" pitchFamily="50" charset="-127"/>
              </a:rPr>
              <a:t>의 권한을 취소하면</a:t>
            </a:r>
            <a:r>
              <a:rPr lang="en-US" altLang="ko-KR" dirty="0">
                <a:latin typeface="맑은 고딕" panose="020B0503020000020004" pitchFamily="50" charset="-127"/>
              </a:rPr>
              <a:t>, U2</a:t>
            </a:r>
            <a:r>
              <a:rPr lang="ko-KR" altLang="en-US" dirty="0">
                <a:latin typeface="맑은 고딕" panose="020B0503020000020004" pitchFamily="50" charset="-127"/>
              </a:rPr>
              <a:t>가 </a:t>
            </a:r>
            <a:r>
              <a:rPr lang="en-US" altLang="ko-KR" dirty="0">
                <a:latin typeface="맑은 고딕" panose="020B0503020000020004" pitchFamily="50" charset="-127"/>
              </a:rPr>
              <a:t>U3, U4</a:t>
            </a:r>
            <a:r>
              <a:rPr lang="ko-KR" altLang="en-US" dirty="0">
                <a:latin typeface="맑은 고딕" panose="020B0503020000020004" pitchFamily="50" charset="-127"/>
              </a:rPr>
              <a:t>에게 부여한 권한이 함께 취소되어야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권한 그래프 관점에서는 </a:t>
            </a:r>
            <a:r>
              <a:rPr lang="en-US" altLang="ko-KR" dirty="0">
                <a:latin typeface="맑은 고딕" panose="020B0503020000020004" pitchFamily="50" charset="-127"/>
              </a:rPr>
              <a:t>U2</a:t>
            </a:r>
            <a:r>
              <a:rPr lang="ko-KR" altLang="en-US" dirty="0">
                <a:latin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</a:rPr>
              <a:t>U3</a:t>
            </a:r>
            <a:r>
              <a:rPr lang="ko-KR" altLang="en-US" dirty="0">
                <a:latin typeface="맑은 고딕" panose="020B0503020000020004" pitchFamily="50" charset="-127"/>
              </a:rPr>
              <a:t>로 가는 </a:t>
            </a:r>
            <a:r>
              <a:rPr lang="ko-KR" altLang="en-US" dirty="0" err="1">
                <a:latin typeface="맑은 고딕" panose="020B0503020000020004" pitchFamily="50" charset="-127"/>
              </a:rPr>
              <a:t>에지와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U2</a:t>
            </a:r>
            <a:r>
              <a:rPr lang="ko-KR" altLang="en-US" dirty="0">
                <a:latin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</a:rPr>
              <a:t>U4</a:t>
            </a:r>
            <a:r>
              <a:rPr lang="ko-KR" altLang="en-US" dirty="0">
                <a:latin typeface="맑은 고딕" panose="020B0503020000020004" pitchFamily="50" charset="-127"/>
              </a:rPr>
              <a:t>로 가는 에지가 </a:t>
            </a:r>
            <a:r>
              <a:rPr lang="en-US" altLang="ko-KR" dirty="0">
                <a:latin typeface="맑은 고딕" panose="020B0503020000020004" pitchFamily="50" charset="-127"/>
              </a:rPr>
              <a:t>DBA </a:t>
            </a:r>
            <a:r>
              <a:rPr lang="ko-KR" altLang="en-US" dirty="0" err="1">
                <a:latin typeface="맑은 고딕" panose="020B0503020000020004" pitchFamily="50" charset="-127"/>
              </a:rPr>
              <a:t>노드에서</a:t>
            </a:r>
            <a:r>
              <a:rPr lang="ko-KR" altLang="en-US" dirty="0">
                <a:latin typeface="맑은 고딕" panose="020B0503020000020004" pitchFamily="50" charset="-127"/>
              </a:rPr>
              <a:t> 접근이 불가능하므로 두 개 에지는 제거되어야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권한 그래프 예제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상기의 그래프에서 </a:t>
            </a:r>
            <a:r>
              <a:rPr lang="en-US" altLang="ko-KR" dirty="0">
                <a:latin typeface="맑은 고딕" panose="020B0503020000020004" pitchFamily="50" charset="-127"/>
              </a:rPr>
              <a:t>"DBA </a:t>
            </a:r>
            <a:r>
              <a:rPr lang="ko-KR" altLang="en-US" dirty="0">
                <a:latin typeface="맑은 고딕" panose="020B0503020000020004" pitchFamily="50" charset="-127"/>
              </a:rPr>
              <a:t>→ </a:t>
            </a:r>
            <a:r>
              <a:rPr lang="en-US" altLang="ko-KR" dirty="0">
                <a:latin typeface="맑은 고딕" panose="020B0503020000020004" pitchFamily="50" charset="-127"/>
              </a:rPr>
              <a:t>U7" </a:t>
            </a:r>
            <a:r>
              <a:rPr lang="ko-KR" altLang="en-US" dirty="0">
                <a:latin typeface="맑은 고딕" panose="020B0503020000020004" pitchFamily="50" charset="-127"/>
              </a:rPr>
              <a:t>에지가 취소되면</a:t>
            </a:r>
            <a:r>
              <a:rPr lang="en-US" altLang="ko-KR" dirty="0">
                <a:latin typeface="맑은 고딕" panose="020B0503020000020004" pitchFamily="50" charset="-127"/>
              </a:rPr>
              <a:t>, "U7</a:t>
            </a:r>
            <a:r>
              <a:rPr lang="ko-KR" altLang="en-US" dirty="0">
                <a:latin typeface="맑은 고딕" panose="020B0503020000020004" pitchFamily="50" charset="-127"/>
              </a:rPr>
              <a:t> → </a:t>
            </a:r>
            <a:r>
              <a:rPr lang="en-US" altLang="ko-KR" dirty="0">
                <a:latin typeface="맑은 고딕" panose="020B0503020000020004" pitchFamily="50" charset="-127"/>
              </a:rPr>
              <a:t>U8" </a:t>
            </a:r>
            <a:r>
              <a:rPr lang="ko-KR" altLang="en-US" dirty="0">
                <a:latin typeface="맑은 고딕" panose="020B0503020000020004" pitchFamily="50" charset="-127"/>
              </a:rPr>
              <a:t>및 </a:t>
            </a:r>
            <a:r>
              <a:rPr lang="en-US" altLang="ko-KR" dirty="0">
                <a:latin typeface="맑은 고딕" panose="020B0503020000020004" pitchFamily="50" charset="-127"/>
              </a:rPr>
              <a:t>"U8</a:t>
            </a:r>
            <a:r>
              <a:rPr lang="ko-KR" altLang="en-US" dirty="0">
                <a:latin typeface="맑은 고딕" panose="020B0503020000020004" pitchFamily="50" charset="-127"/>
              </a:rPr>
              <a:t> → </a:t>
            </a:r>
            <a:r>
              <a:rPr lang="en-US" altLang="ko-KR" dirty="0">
                <a:latin typeface="맑은 고딕" panose="020B0503020000020004" pitchFamily="50" charset="-127"/>
              </a:rPr>
              <a:t>U7" </a:t>
            </a:r>
            <a:r>
              <a:rPr lang="ko-KR" altLang="en-US" dirty="0">
                <a:latin typeface="맑은 고딕" panose="020B0503020000020004" pitchFamily="50" charset="-127"/>
              </a:rPr>
              <a:t>에지도 함께 취소되어야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참고적으로 아래와 같이 </a:t>
            </a:r>
            <a:r>
              <a:rPr lang="en-US" altLang="ko-KR" dirty="0">
                <a:latin typeface="맑은 고딕" panose="020B0503020000020004" pitchFamily="50" charset="-127"/>
              </a:rPr>
              <a:t>restricted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옵션으로 권한 취소 연산을 수행하면 실행 오류가 발생한다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</a:p>
          <a:p>
            <a:r>
              <a:rPr lang="en-US" altLang="ko-KR" dirty="0">
                <a:latin typeface="맑은 고딕" panose="020B0503020000020004" pitchFamily="50" charset="-127"/>
              </a:rPr>
              <a:t>DBA&gt; Revoke</a:t>
            </a:r>
            <a:r>
              <a:rPr lang="en-US" altLang="ko-KR" baseline="0" dirty="0">
                <a:latin typeface="맑은 고딕" panose="020B0503020000020004" pitchFamily="50" charset="-127"/>
              </a:rPr>
              <a:t> select on professor from U7 restricted;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6619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뷰 권한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(1/2)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뷰는 일반 테이블과 마찬가지로 권한 부여 대상이어서 뷰에 대한 검색</a:t>
            </a:r>
            <a:r>
              <a:rPr lang="en-US" altLang="ko-KR" dirty="0">
                <a:latin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</a:rPr>
              <a:t>삭제</a:t>
            </a:r>
            <a:r>
              <a:rPr lang="en-US" altLang="ko-KR" dirty="0">
                <a:latin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</a:rPr>
              <a:t>삽입</a:t>
            </a:r>
            <a:r>
              <a:rPr lang="en-US" altLang="ko-KR" dirty="0">
                <a:latin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</a:rPr>
              <a:t>갱신 권한 등이 존재한다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그러나 뷰에 대한 권한은 일반 테이블 권한과 다르게 적용되므로 주의가 필요하다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베이스 테이블의 조합으로 생성되지만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기본적으로 베이스 테이블에 대한 권한과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권한은 상관이 없다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예를 들어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베이스 테이블에 대한 최소한 읽기 권한이 있어야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생성이 가능하며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생성된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대해서도 베이스 테이블에 대한 권한을 능가하는 권한을 가질</a:t>
            </a:r>
            <a:r>
              <a:rPr lang="ko-KR" altLang="en-US" baseline="0" dirty="0">
                <a:latin typeface="맑은 고딕" panose="020B0503020000020004" pitchFamily="50" charset="-127"/>
              </a:rPr>
              <a:t> 수 없다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42449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뷰 권한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(2/2)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뷰 </a:t>
            </a:r>
            <a:r>
              <a:rPr lang="ko-KR" altLang="en-US" dirty="0" err="1">
                <a:latin typeface="맑은 고딕" panose="020B0503020000020004" pitchFamily="50" charset="-127"/>
              </a:rPr>
              <a:t>생성자는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resource </a:t>
            </a:r>
            <a:r>
              <a:rPr lang="ko-KR" altLang="en-US" dirty="0">
                <a:latin typeface="맑은 고딕" panose="020B0503020000020004" pitchFamily="50" charset="-127"/>
              </a:rPr>
              <a:t>권한이 필요 없다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일반 테이블을 생성하는 것이 아니기 때문이다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일반 테이블 </a:t>
            </a:r>
            <a:r>
              <a:rPr lang="ko-KR" altLang="en-US" dirty="0" err="1">
                <a:latin typeface="맑은 고딕" panose="020B0503020000020004" pitchFamily="50" charset="-127"/>
              </a:rPr>
              <a:t>생성자는</a:t>
            </a:r>
            <a:r>
              <a:rPr lang="ko-KR" altLang="en-US" dirty="0">
                <a:latin typeface="맑은 고딕" panose="020B0503020000020004" pitchFamily="50" charset="-127"/>
              </a:rPr>
              <a:t> 그 테이블에 대한 모든 권한을 가지지만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생성자는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모든 권한을 가지지 못한다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베이스 테이블에 대한 </a:t>
            </a:r>
            <a:r>
              <a:rPr lang="en-US" altLang="ko-KR" dirty="0">
                <a:latin typeface="맑은 고딕" panose="020B0503020000020004" pitchFamily="50" charset="-127"/>
              </a:rPr>
              <a:t>select </a:t>
            </a:r>
            <a:r>
              <a:rPr lang="ko-KR" altLang="en-US" dirty="0">
                <a:latin typeface="맑은 고딕" panose="020B0503020000020004" pitchFamily="50" charset="-127"/>
              </a:rPr>
              <a:t>권한이 있어야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생성이 가능하므로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생성자는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</a:t>
            </a:r>
            <a:r>
              <a:rPr lang="en-US" altLang="ko-KR" dirty="0">
                <a:latin typeface="맑은 고딕" panose="020B0503020000020004" pitchFamily="50" charset="-127"/>
              </a:rPr>
              <a:t>select </a:t>
            </a:r>
            <a:r>
              <a:rPr lang="ko-KR" altLang="en-US" dirty="0">
                <a:latin typeface="맑은 고딕" panose="020B0503020000020004" pitchFamily="50" charset="-127"/>
              </a:rPr>
              <a:t>권한은 가지게 되나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그 이상의 권한은 베이스 테이블에 대한 권한에 의존적이다</a:t>
            </a:r>
            <a:r>
              <a:rPr lang="en-US" altLang="ko-KR" dirty="0">
                <a:latin typeface="맑은 고딕" panose="020B0503020000020004" pitchFamily="50" charset="-127"/>
              </a:rPr>
              <a:t>.   </a:t>
            </a:r>
            <a:r>
              <a:rPr lang="ko-KR" altLang="en-US" dirty="0">
                <a:latin typeface="맑은 고딕" panose="020B0503020000020004" pitchFamily="50" charset="-127"/>
              </a:rPr>
              <a:t>예를 들어</a:t>
            </a:r>
            <a:r>
              <a:rPr lang="en-US" altLang="ko-KR" dirty="0">
                <a:latin typeface="맑은 고딕" panose="020B0503020000020004" pitchFamily="50" charset="-127"/>
              </a:rPr>
              <a:t>,  </a:t>
            </a:r>
            <a:r>
              <a:rPr lang="ko-KR" altLang="en-US" dirty="0">
                <a:latin typeface="맑은 고딕" panose="020B0503020000020004" pitchFamily="50" charset="-127"/>
              </a:rPr>
              <a:t>본인이 생성한 뷰에 대해서도 갱신 권한을 가지지 못할 수 있으며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이는 뷰를 통한</a:t>
            </a:r>
            <a:r>
              <a:rPr lang="ko-KR" altLang="en-US" baseline="0" dirty="0">
                <a:latin typeface="맑은 고딕" panose="020B0503020000020004" pitchFamily="50" charset="-127"/>
              </a:rPr>
              <a:t> 갱신은 실제로는 베이스 테이블 갱신이기 때문이다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  <a:r>
              <a:rPr lang="ko-KR" altLang="en-US" baseline="0" dirty="0">
                <a:latin typeface="맑은 고딕" panose="020B0503020000020004" pitchFamily="50" charset="-127"/>
              </a:rPr>
              <a:t>다만 사용자가 베이스 테이블에 갱신 권한을 이미 가지고 있으면 뷰에 대한 갱신 권한도 당연히 가진다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5826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권한 예제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(1/2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교수가 </a:t>
            </a:r>
            <a:r>
              <a:rPr lang="en-US" altLang="ko-KR" dirty="0">
                <a:latin typeface="맑은 고딕" panose="020B0503020000020004" pitchFamily="50" charset="-127"/>
              </a:rPr>
              <a:t>2015</a:t>
            </a:r>
            <a:r>
              <a:rPr lang="ko-KR" altLang="en-US" dirty="0">
                <a:latin typeface="맑은 고딕" panose="020B0503020000020004" pitchFamily="50" charset="-127"/>
              </a:rPr>
              <a:t>년 가을 학기에 강의하는 과목은 접근을 하고 교수 봉급을 접근하지 못하게 하려면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상기와 같이 </a:t>
            </a:r>
            <a:r>
              <a:rPr lang="en-US" altLang="ko-KR" dirty="0" err="1">
                <a:latin typeface="맑은 고딕" panose="020B0503020000020004" pitchFamily="50" charset="-127"/>
              </a:rPr>
              <a:t>myTeach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생성하여 읽기 권한을 부여해 주면 된다</a:t>
            </a:r>
            <a:r>
              <a:rPr lang="en-US" altLang="ko-KR" dirty="0">
                <a:latin typeface="맑은 고딕" panose="020B0503020000020004" pitchFamily="50" charset="-127"/>
              </a:rPr>
              <a:t>.  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테이블에 대한 권한은 부여하지 않는다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8710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권한 예제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(2/2)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생성된 뷰 </a:t>
            </a:r>
            <a:r>
              <a:rPr lang="en-US" altLang="ko-KR" dirty="0" err="1">
                <a:latin typeface="맑은 고딕" panose="020B0503020000020004" pitchFamily="50" charset="-127"/>
              </a:rPr>
              <a:t>myTeach</a:t>
            </a:r>
            <a:r>
              <a:rPr lang="ko-KR" altLang="en-US" dirty="0">
                <a:latin typeface="맑은 고딕" panose="020B0503020000020004" pitchFamily="50" charset="-127"/>
              </a:rPr>
              <a:t>를 사용자에게 접근하게 함으로써 교수 </a:t>
            </a:r>
            <a:r>
              <a:rPr lang="en-US" altLang="ko-KR" dirty="0">
                <a:latin typeface="맑은 고딕" panose="020B0503020000020004" pitchFamily="50" charset="-127"/>
              </a:rPr>
              <a:t>salary </a:t>
            </a:r>
            <a:r>
              <a:rPr lang="ko-KR" altLang="en-US" dirty="0">
                <a:latin typeface="맑은 고딕" panose="020B0503020000020004" pitchFamily="50" charset="-127"/>
              </a:rPr>
              <a:t>속성을 숨기는 효과가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데이터베이스 시스템은 상기 뷰에 대한 질의가 들어오면 뷰 정의를 이용하여 뷰를 확장하게 되고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 경우 확장된 </a:t>
            </a:r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베이스 테이블 </a:t>
            </a:r>
            <a:r>
              <a:rPr lang="en-US" altLang="ko-KR" dirty="0">
                <a:latin typeface="맑은 고딕" panose="020B0503020000020004" pitchFamily="50" charset="-127"/>
              </a:rPr>
              <a:t>professor, course, teaches</a:t>
            </a:r>
            <a:r>
              <a:rPr lang="ko-KR" altLang="en-US" dirty="0">
                <a:latin typeface="맑은 고딕" panose="020B0503020000020004" pitchFamily="50" charset="-127"/>
              </a:rPr>
              <a:t>를 가진다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사용자는 베이스 테이블에 대한 권한이 전혀 없으므로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접근 권한 검사는 </a:t>
            </a:r>
            <a:r>
              <a:rPr lang="ko-KR" altLang="en-US" dirty="0" err="1">
                <a:latin typeface="맑은 고딕" panose="020B0503020000020004" pitchFamily="50" charset="-127"/>
              </a:rPr>
              <a:t>뷰가</a:t>
            </a:r>
            <a:r>
              <a:rPr lang="ko-KR" altLang="en-US" dirty="0">
                <a:latin typeface="맑은 고딕" panose="020B0503020000020004" pitchFamily="50" charset="-127"/>
              </a:rPr>
              <a:t> 확장되기 전에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대하여 수행하여야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7745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뷰 권한 예제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staff</a:t>
            </a:r>
            <a:r>
              <a:rPr lang="ko-KR" altLang="en-US" dirty="0">
                <a:latin typeface="맑은 고딕" panose="020B0503020000020004" pitchFamily="50" charset="-127"/>
              </a:rPr>
              <a:t>가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테이블에 대한 읽기 권한이 없어도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읽기 권한만을 가지고 </a:t>
            </a:r>
            <a:r>
              <a:rPr lang="en-US" altLang="ko-KR" dirty="0" err="1">
                <a:latin typeface="맑은 고딕" panose="020B0503020000020004" pitchFamily="50" charset="-127"/>
              </a:rPr>
              <a:t>CSProfessor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접근할 수 있다</a:t>
            </a:r>
            <a:r>
              <a:rPr lang="en-US" altLang="ko-KR" dirty="0">
                <a:latin typeface="맑은 고딕" panose="020B0503020000020004" pitchFamily="50" charset="-127"/>
              </a:rPr>
              <a:t>. (</a:t>
            </a:r>
            <a:r>
              <a:rPr lang="ko-KR" altLang="en-US" dirty="0">
                <a:latin typeface="맑은 고딕" panose="020B0503020000020004" pitchFamily="50" charset="-127"/>
              </a:rPr>
              <a:t>그 결과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테이블을 접근하지만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뷰 </a:t>
            </a:r>
            <a:r>
              <a:rPr lang="ko-KR" altLang="en-US" dirty="0" err="1">
                <a:latin typeface="맑은 고딕" panose="020B0503020000020004" pitchFamily="50" charset="-127"/>
              </a:rPr>
              <a:t>생성자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user1</a:t>
            </a:r>
            <a:r>
              <a:rPr lang="ko-KR" altLang="en-US" dirty="0">
                <a:latin typeface="맑은 고딕" panose="020B0503020000020004" pitchFamily="50" charset="-127"/>
              </a:rPr>
              <a:t>이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테이블에 대한 다른 권한을 가지고 있지 않아도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읽기 권한만 가지고 있으면 </a:t>
            </a:r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생성할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롤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 err="1">
                <a:latin typeface="맑은 고딕" panose="020B0503020000020004" pitchFamily="50" charset="-127"/>
              </a:rPr>
              <a:t>롤은</a:t>
            </a:r>
            <a:r>
              <a:rPr lang="ko-KR" altLang="en-US" dirty="0">
                <a:latin typeface="맑은 고딕" panose="020B0503020000020004" pitchFamily="50" charset="-127"/>
              </a:rPr>
              <a:t> 사용자의 집합이다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사용자 다수에게 동일한 권한을 부여하는 경우에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다수 사용자를 동일한 </a:t>
            </a:r>
            <a:r>
              <a:rPr lang="ko-KR" altLang="en-US" dirty="0" err="1">
                <a:latin typeface="맑은 고딕" panose="020B0503020000020004" pitchFamily="50" charset="-127"/>
              </a:rPr>
              <a:t>롤로</a:t>
            </a:r>
            <a:r>
              <a:rPr lang="ko-KR" altLang="en-US" dirty="0">
                <a:latin typeface="맑은 고딕" panose="020B0503020000020004" pitchFamily="50" charset="-127"/>
              </a:rPr>
              <a:t> 정의한 후에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</a:rPr>
              <a:t>롤에</a:t>
            </a:r>
            <a:r>
              <a:rPr lang="ko-KR" altLang="en-US" dirty="0">
                <a:latin typeface="맑은 고딕" panose="020B0503020000020004" pitchFamily="50" charset="-127"/>
              </a:rPr>
              <a:t> 권한을 부여하면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</a:rPr>
              <a:t>롤에</a:t>
            </a:r>
            <a:r>
              <a:rPr lang="ko-KR" altLang="en-US" dirty="0">
                <a:latin typeface="맑은 고딕" panose="020B0503020000020004" pitchFamily="50" charset="-127"/>
              </a:rPr>
              <a:t> 속하는 모든 사용자에게 권한이 부여된다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 err="1">
                <a:latin typeface="맑은 고딕" panose="020B0503020000020004" pitchFamily="50" charset="-127"/>
              </a:rPr>
              <a:t>롤을</a:t>
            </a:r>
            <a:r>
              <a:rPr lang="ko-KR" altLang="en-US" dirty="0">
                <a:latin typeface="맑은 고딕" panose="020B0503020000020004" pitchFamily="50" charset="-127"/>
              </a:rPr>
              <a:t> 다른 </a:t>
            </a:r>
            <a:r>
              <a:rPr lang="ko-KR" altLang="en-US" dirty="0" err="1">
                <a:latin typeface="맑은 고딕" panose="020B0503020000020004" pitchFamily="50" charset="-127"/>
              </a:rPr>
              <a:t>롤에게도</a:t>
            </a:r>
            <a:r>
              <a:rPr lang="ko-KR" altLang="en-US" dirty="0">
                <a:latin typeface="맑은 고딕" panose="020B0503020000020004" pitchFamily="50" charset="-127"/>
              </a:rPr>
              <a:t> 부여할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이 기능을 이용하면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사용자를 계층적으로 관리하는 것이 가능하다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 err="1">
                <a:latin typeface="맑은 고딕" panose="020B0503020000020004" pitchFamily="50" charset="-127"/>
              </a:rPr>
              <a:t>롤은</a:t>
            </a:r>
            <a:r>
              <a:rPr lang="ko-KR" altLang="en-US" dirty="0">
                <a:latin typeface="맑은 고딕" panose="020B0503020000020004" pitchFamily="50" charset="-127"/>
              </a:rPr>
              <a:t> 사용자 관리에 아주 유효한 기능이다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24057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롤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예제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</a:rPr>
              <a:t>롤</a:t>
            </a:r>
            <a:r>
              <a:rPr lang="ko-KR" altLang="en-US" dirty="0">
                <a:latin typeface="맑은 고딕" panose="020B0503020000020004" pitchFamily="50" charset="-127"/>
              </a:rPr>
              <a:t> 예제이며</a:t>
            </a:r>
            <a:r>
              <a:rPr lang="en-US" altLang="ko-KR" dirty="0">
                <a:latin typeface="맑은 고딕" panose="020B0503020000020004" pitchFamily="50" charset="-127"/>
              </a:rPr>
              <a:t>, teller </a:t>
            </a:r>
            <a:r>
              <a:rPr lang="ko-KR" altLang="en-US" dirty="0" err="1">
                <a:latin typeface="맑은 고딕" panose="020B0503020000020004" pitchFamily="50" charset="-127"/>
              </a:rPr>
              <a:t>롤을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manager </a:t>
            </a:r>
            <a:r>
              <a:rPr lang="ko-KR" altLang="en-US" dirty="0" err="1">
                <a:latin typeface="맑은 고딕" panose="020B0503020000020004" pitchFamily="50" charset="-127"/>
              </a:rPr>
              <a:t>롤에게</a:t>
            </a:r>
            <a:r>
              <a:rPr lang="ko-KR" altLang="en-US" dirty="0">
                <a:latin typeface="맑은 고딕" panose="020B0503020000020004" pitchFamily="50" charset="-127"/>
              </a:rPr>
              <a:t> 부여하는 것은 </a:t>
            </a:r>
            <a:r>
              <a:rPr lang="en-US" altLang="ko-KR" dirty="0">
                <a:latin typeface="맑은 고딕" panose="020B0503020000020004" pitchFamily="50" charset="-127"/>
              </a:rPr>
              <a:t>teller</a:t>
            </a:r>
            <a:r>
              <a:rPr lang="ko-KR" altLang="en-US" dirty="0">
                <a:latin typeface="맑은 고딕" panose="020B0503020000020004" pitchFamily="50" charset="-127"/>
              </a:rPr>
              <a:t>가 가진 모든 권한을 </a:t>
            </a:r>
            <a:r>
              <a:rPr lang="en-US" altLang="ko-KR" dirty="0">
                <a:latin typeface="맑은 고딕" panose="020B0503020000020004" pitchFamily="50" charset="-127"/>
              </a:rPr>
              <a:t>manager</a:t>
            </a:r>
            <a:r>
              <a:rPr lang="ko-KR" altLang="en-US" dirty="0">
                <a:latin typeface="맑은 고딕" panose="020B0503020000020004" pitchFamily="50" charset="-127"/>
              </a:rPr>
              <a:t>에게 부여하는 것이다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그 결과 </a:t>
            </a:r>
            <a:r>
              <a:rPr lang="en-US" altLang="ko-KR" dirty="0">
                <a:latin typeface="맑은 고딕" panose="020B0503020000020004" pitchFamily="50" charset="-127"/>
              </a:rPr>
              <a:t>manager </a:t>
            </a:r>
            <a:r>
              <a:rPr lang="ko-KR" altLang="en-US" dirty="0">
                <a:latin typeface="맑은 고딕" panose="020B0503020000020004" pitchFamily="50" charset="-127"/>
              </a:rPr>
              <a:t>권한은 </a:t>
            </a:r>
            <a:r>
              <a:rPr lang="en-US" altLang="ko-KR" dirty="0">
                <a:latin typeface="맑은 고딕" panose="020B0503020000020004" pitchFamily="50" charset="-127"/>
              </a:rPr>
              <a:t>teller </a:t>
            </a:r>
            <a:r>
              <a:rPr lang="ko-KR" altLang="en-US" dirty="0">
                <a:latin typeface="맑은 고딕" panose="020B0503020000020004" pitchFamily="50" charset="-127"/>
              </a:rPr>
              <a:t>권한을 다 가지게 된다</a:t>
            </a:r>
            <a:r>
              <a:rPr lang="en-US" altLang="ko-KR" dirty="0">
                <a:latin typeface="맑은 고딕" panose="020B0503020000020004" pitchFamily="50" charset="-127"/>
              </a:rPr>
              <a:t>. teller</a:t>
            </a:r>
            <a:r>
              <a:rPr lang="ko-KR" altLang="en-US" dirty="0">
                <a:latin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</a:rPr>
              <a:t>manager</a:t>
            </a:r>
            <a:r>
              <a:rPr lang="ko-KR" altLang="en-US" dirty="0">
                <a:latin typeface="맑은 고딕" panose="020B0503020000020004" pitchFamily="50" charset="-127"/>
              </a:rPr>
              <a:t>에게 궁극적으로 사용자를 부여함으로써 사용자를 계층적으로 관리하는 효과이다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219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뷰는 항상 최신 데이터를 보유한다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뷰는 한 개 이상의 테이블로부터 정의할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테이블은 일반 테이블과 다르게 </a:t>
            </a:r>
            <a:r>
              <a:rPr lang="ko-KR" altLang="en-US" dirty="0" err="1">
                <a:latin typeface="맑은 고딕" panose="020B0503020000020004" pitchFamily="50" charset="-127"/>
              </a:rPr>
              <a:t>터플을</a:t>
            </a:r>
            <a:r>
              <a:rPr lang="ko-KR" altLang="en-US" dirty="0">
                <a:latin typeface="맑은 고딕" panose="020B0503020000020004" pitchFamily="50" charset="-127"/>
              </a:rPr>
              <a:t> 실제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내부에 저장하지 않는다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테이블이 </a:t>
            </a:r>
            <a:r>
              <a:rPr lang="ko-KR" altLang="en-US" dirty="0" err="1">
                <a:latin typeface="맑은 고딕" panose="020B0503020000020004" pitchFamily="50" charset="-127"/>
              </a:rPr>
              <a:t>터플을</a:t>
            </a:r>
            <a:r>
              <a:rPr lang="ko-KR" altLang="en-US" dirty="0">
                <a:latin typeface="맑은 고딕" panose="020B0503020000020004" pitchFamily="50" charset="-127"/>
              </a:rPr>
              <a:t> 실제로 가지지 않기에 가상관계</a:t>
            </a:r>
            <a:r>
              <a:rPr lang="en-US" altLang="ko-KR" dirty="0">
                <a:latin typeface="맑은 고딕" panose="020B0503020000020004" pitchFamily="50" charset="-127"/>
              </a:rPr>
              <a:t>(virtual relation </a:t>
            </a:r>
            <a:r>
              <a:rPr lang="ko-KR" altLang="en-US" dirty="0">
                <a:latin typeface="맑은 고딕" panose="020B0503020000020004" pitchFamily="50" charset="-127"/>
              </a:rPr>
              <a:t>또는 </a:t>
            </a:r>
            <a:r>
              <a:rPr lang="en-US" altLang="ko-KR" dirty="0">
                <a:latin typeface="맑은 고딕" panose="020B0503020000020004" pitchFamily="50" charset="-127"/>
              </a:rPr>
              <a:t>virtual table)</a:t>
            </a:r>
            <a:r>
              <a:rPr lang="ko-KR" altLang="en-US" dirty="0">
                <a:latin typeface="맑은 고딕" panose="020B0503020000020004" pitchFamily="50" charset="-127"/>
              </a:rPr>
              <a:t>이라고도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가상관계와 대비하여 </a:t>
            </a:r>
            <a:r>
              <a:rPr lang="ko-KR" altLang="en-US" dirty="0" err="1">
                <a:latin typeface="맑은 고딕" panose="020B0503020000020004" pitchFamily="50" charset="-127"/>
              </a:rPr>
              <a:t>터플을</a:t>
            </a:r>
            <a:r>
              <a:rPr lang="ko-KR" altLang="en-US" dirty="0">
                <a:latin typeface="맑은 고딕" panose="020B0503020000020004" pitchFamily="50" charset="-127"/>
              </a:rPr>
              <a:t> 가지는 테이블을 베이스 관계</a:t>
            </a:r>
            <a:r>
              <a:rPr lang="en-US" altLang="ko-KR" dirty="0">
                <a:latin typeface="맑은 고딕" panose="020B0503020000020004" pitchFamily="50" charset="-127"/>
              </a:rPr>
              <a:t>(base relation)</a:t>
            </a:r>
            <a:r>
              <a:rPr lang="ko-KR" altLang="en-US" dirty="0">
                <a:latin typeface="맑은 고딕" panose="020B0503020000020004" pitchFamily="50" charset="-127"/>
              </a:rPr>
              <a:t>이라고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데이터베이스 시스템은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정의를 저장하고 있으며 이를 이용하여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대한 질의를 처리한다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항상 가장 최신의 데이터를 가지고 있다고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그러나 이는 정확하게 표현하면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터플을</a:t>
            </a:r>
            <a:r>
              <a:rPr lang="ko-KR" altLang="en-US" dirty="0">
                <a:latin typeface="맑은 고딕" panose="020B0503020000020004" pitchFamily="50" charset="-127"/>
              </a:rPr>
              <a:t> 내부적으로 가지고 있지 않으며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다만 데이터베이스 시스템이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정의를 활용하여 </a:t>
            </a:r>
            <a:r>
              <a:rPr lang="ko-KR" altLang="en-US" dirty="0" err="1">
                <a:latin typeface="맑은 고딕" panose="020B0503020000020004" pitchFamily="50" charset="-127"/>
              </a:rPr>
              <a:t>질의문을</a:t>
            </a:r>
            <a:r>
              <a:rPr lang="ko-KR" altLang="en-US" dirty="0">
                <a:latin typeface="맑은 고딕" panose="020B0503020000020004" pitchFamily="50" charset="-127"/>
              </a:rPr>
              <a:t> 처리하므로 </a:t>
            </a:r>
            <a:r>
              <a:rPr lang="ko-KR" altLang="en-US" dirty="0" err="1">
                <a:latin typeface="맑은 고딕" panose="020B0503020000020004" pitchFamily="50" charset="-127"/>
              </a:rPr>
              <a:t>뷰가</a:t>
            </a:r>
            <a:r>
              <a:rPr lang="ko-KR" altLang="en-US" dirty="0">
                <a:latin typeface="맑은 고딕" panose="020B0503020000020004" pitchFamily="50" charset="-127"/>
              </a:rPr>
              <a:t> 가장 최신 데이터를 가지고 있는 것처럼 사용자에게 보이는 것이다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3415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SQL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권한 관리의 제약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</a:rPr>
              <a:t>데이타베이스 시스템에서 </a:t>
            </a:r>
            <a:r>
              <a:rPr lang="ko-KR" altLang="en-US" dirty="0" err="1">
                <a:latin typeface="맑은 고딕" panose="020B0503020000020004" pitchFamily="50" charset="-127"/>
              </a:rPr>
              <a:t>터플</a:t>
            </a:r>
            <a:r>
              <a:rPr lang="ko-KR" altLang="en-US" dirty="0">
                <a:latin typeface="맑은 고딕" panose="020B0503020000020004" pitchFamily="50" charset="-127"/>
              </a:rPr>
              <a:t> 수준에서의 권한 관리는 불가능하다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다만 갱신 연산인 경우 속성에 대한 권한 관리는 가능하다</a:t>
            </a:r>
            <a:r>
              <a:rPr lang="en-US" altLang="ko-KR" dirty="0">
                <a:latin typeface="맑은 고딕" panose="020B0503020000020004" pitchFamily="50" charset="-127"/>
              </a:rPr>
              <a:t>.   </a:t>
            </a:r>
            <a:r>
              <a:rPr lang="ko-KR" altLang="en-US" dirty="0">
                <a:latin typeface="맑은 고딕" panose="020B0503020000020004" pitchFamily="50" charset="-127"/>
              </a:rPr>
              <a:t>그 결과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이름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성적 등이 기록되어 있는 학생 테이블에 대하여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특정 학생이 본인 성적만을 접근하게 하는 기능을 </a:t>
            </a:r>
            <a:r>
              <a:rPr lang="en-US" altLang="ko-KR" dirty="0">
                <a:latin typeface="맑은 고딕" panose="020B0503020000020004" pitchFamily="50" charset="-127"/>
              </a:rPr>
              <a:t>DBMS</a:t>
            </a:r>
            <a:r>
              <a:rPr lang="ko-KR" altLang="en-US" dirty="0">
                <a:latin typeface="맑은 고딕" panose="020B0503020000020004" pitchFamily="50" charset="-127"/>
              </a:rPr>
              <a:t>가 제공하지 않는다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데이터베이스 응용은 웹 환경에서 개발이 주로 이루어진다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이 경우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데이터베이스 시스템을 접근하는 응용 프로그램이 가지는 데이터베이스 시스템 총 사용자 아이디가 하나 일 수도 있다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이 경우에는 데이터베이스 시스템 권한 관리를 사용하지 않고 응용 프로그램에서 사용자 관리 및 권한 관리를 수행하게 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응용 프로그램에서는 여러 형태의 데이터 접근 제어가 가능하므로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예를 들면 특정 학생이 본인 성적만을 접근하게 하는 기능 구현이 가능하다</a:t>
            </a:r>
            <a:r>
              <a:rPr lang="en-US" altLang="ko-KR" dirty="0">
                <a:latin typeface="맑은 고딕" panose="020B0503020000020004" pitchFamily="50" charset="-127"/>
              </a:rPr>
              <a:t>.   </a:t>
            </a:r>
            <a:r>
              <a:rPr lang="ko-KR" altLang="en-US" dirty="0">
                <a:latin typeface="맑은 고딕" panose="020B0503020000020004" pitchFamily="50" charset="-127"/>
              </a:rPr>
              <a:t>데이터 접근 제어를 응용 프로그램에서 구현하는 방식의 </a:t>
            </a:r>
            <a:r>
              <a:rPr lang="ko-KR" altLang="en-US" baseline="0" dirty="0">
                <a:latin typeface="맑은 고딕" panose="020B0503020000020004" pitchFamily="50" charset="-127"/>
              </a:rPr>
              <a:t>장단점은 상기와 같다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en-US" altLang="ko-KR" baseline="0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215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6.5 </a:t>
            </a:r>
            <a:r>
              <a:rPr lang="ko-KR" altLang="en-US" dirty="0"/>
              <a:t>순환 질의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5854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fld id="{7534F60F-5625-42A0-8D54-F8F7DCC9D0D2}" type="slidenum">
              <a:rPr lang="en-US" altLang="ko-KR" sz="1200"/>
              <a:pPr/>
              <a:t>62</a:t>
            </a:fld>
            <a:endParaRPr lang="en-US" altLang="ko-KR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23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SQL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에서의 순환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SQL:1999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표준은 순환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뷰를</a:t>
            </a:r>
            <a:r>
              <a:rPr lang="ko-KR" altLang="en-US" baseline="0" dirty="0">
                <a:latin typeface="맑은 고딕" panose="020B0503020000020004" pitchFamily="50" charset="-127"/>
              </a:rPr>
              <a:t> 지원한다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  <a:r>
              <a:rPr lang="ko-KR" altLang="en-US" baseline="0" dirty="0">
                <a:latin typeface="맑은 고딕" panose="020B0503020000020004" pitchFamily="50" charset="-127"/>
              </a:rPr>
              <a:t>순환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뷰는</a:t>
            </a:r>
            <a:r>
              <a:rPr lang="ko-KR" altLang="en-US" baseline="0" dirty="0">
                <a:latin typeface="맑은 고딕" panose="020B0503020000020004" pitchFamily="50" charset="-127"/>
              </a:rPr>
              <a:t> 연역 데이터베이스</a:t>
            </a:r>
            <a:r>
              <a:rPr lang="en-US" altLang="ko-KR" baseline="0" dirty="0">
                <a:latin typeface="맑은 고딕" panose="020B0503020000020004" pitchFamily="50" charset="-127"/>
              </a:rPr>
              <a:t>(deductive databases) </a:t>
            </a:r>
            <a:r>
              <a:rPr lang="ko-KR" altLang="en-US" baseline="0" dirty="0">
                <a:latin typeface="맑은 고딕" panose="020B0503020000020004" pitchFamily="50" charset="-127"/>
              </a:rPr>
              <a:t>분야에서 활발히 연구된 주제이며</a:t>
            </a:r>
            <a:r>
              <a:rPr lang="en-US" altLang="ko-KR" baseline="0" dirty="0">
                <a:latin typeface="맑은 고딕" panose="020B0503020000020004" pitchFamily="50" charset="-127"/>
              </a:rPr>
              <a:t>, </a:t>
            </a:r>
            <a:r>
              <a:rPr lang="ko-KR" altLang="en-US" baseline="0" dirty="0">
                <a:latin typeface="맑은 고딕" panose="020B0503020000020004" pitchFamily="50" charset="-127"/>
              </a:rPr>
              <a:t>이 중 일부분이 </a:t>
            </a:r>
            <a:r>
              <a:rPr lang="en-US" altLang="ko-KR" baseline="0" dirty="0">
                <a:latin typeface="맑은 고딕" panose="020B0503020000020004" pitchFamily="50" charset="-127"/>
              </a:rPr>
              <a:t>SQL </a:t>
            </a:r>
            <a:r>
              <a:rPr lang="ko-KR" altLang="en-US" baseline="0" dirty="0">
                <a:latin typeface="맑은 고딕" panose="020B0503020000020004" pitchFamily="50" charset="-127"/>
              </a:rPr>
              <a:t>표준에 정의되어 있다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</a:rPr>
              <a:t>prereq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</a:rPr>
              <a:t>x,y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</a:rPr>
              <a:t>는 과목 </a:t>
            </a:r>
            <a:r>
              <a:rPr lang="en-US" altLang="ko-KR" dirty="0">
                <a:latin typeface="맑은 고딕" panose="020B0503020000020004" pitchFamily="50" charset="-127"/>
              </a:rPr>
              <a:t>x</a:t>
            </a:r>
            <a:r>
              <a:rPr lang="ko-KR" altLang="en-US" dirty="0">
                <a:latin typeface="맑은 고딕" panose="020B0503020000020004" pitchFamily="50" charset="-127"/>
              </a:rPr>
              <a:t>를 수강하기 위하여 미리 수강하여야 하는 선수 과목이 </a:t>
            </a:r>
            <a:r>
              <a:rPr lang="en-US" altLang="ko-KR" dirty="0">
                <a:latin typeface="맑은 고딕" panose="020B0503020000020004" pitchFamily="50" charset="-127"/>
              </a:rPr>
              <a:t>y</a:t>
            </a:r>
            <a:r>
              <a:rPr lang="ko-KR" altLang="en-US" dirty="0">
                <a:latin typeface="맑은 고딕" panose="020B0503020000020004" pitchFamily="50" charset="-127"/>
              </a:rPr>
              <a:t>임을 의미한다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</a:rPr>
              <a:t>prereq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테이블을 활용하여 </a:t>
            </a:r>
            <a:r>
              <a:rPr lang="en-US" altLang="ko-KR" dirty="0">
                <a:latin typeface="맑은 고딕" panose="020B0503020000020004" pitchFamily="50" charset="-127"/>
              </a:rPr>
              <a:t>x</a:t>
            </a:r>
            <a:r>
              <a:rPr lang="ko-KR" altLang="en-US" dirty="0">
                <a:latin typeface="맑은 고딕" panose="020B0503020000020004" pitchFamily="50" charset="-127"/>
              </a:rPr>
              <a:t>를 수강하기 위한 선수과목을 모두 구할 수 있는 </a:t>
            </a:r>
            <a:r>
              <a:rPr lang="en-US" altLang="ko-KR" dirty="0" err="1">
                <a:latin typeface="맑은 고딕" panose="020B0503020000020004" pitchFamily="50" charset="-127"/>
              </a:rPr>
              <a:t>recPrereq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순환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정의할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 err="1">
                <a:latin typeface="맑은 고딕" panose="020B0503020000020004" pitchFamily="50" charset="-127"/>
              </a:rPr>
              <a:t>recPrereq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테이블을 수학 논리식으로 표현하면 상기와 같다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두</a:t>
            </a:r>
            <a:r>
              <a:rPr lang="ko-KR" altLang="en-US" baseline="0" dirty="0">
                <a:latin typeface="맑은 고딕" panose="020B0503020000020004" pitchFamily="50" charset="-127"/>
              </a:rPr>
              <a:t> 번째 논리식에서 변수 형식을 보면 몸통 식에 변수 </a:t>
            </a:r>
            <a:r>
              <a:rPr lang="en-US" altLang="ko-KR" baseline="0" dirty="0">
                <a:latin typeface="맑은 고딕" panose="020B0503020000020004" pitchFamily="50" charset="-127"/>
              </a:rPr>
              <a:t>z</a:t>
            </a:r>
            <a:r>
              <a:rPr lang="ko-KR" altLang="en-US" baseline="0" dirty="0">
                <a:latin typeface="맑은 고딕" panose="020B0503020000020004" pitchFamily="50" charset="-127"/>
              </a:rPr>
              <a:t>가 두 테이블을 매개하고 있는데 이는 조인 연산을 의미한다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  <a:r>
              <a:rPr lang="ko-KR" altLang="en-US" baseline="0" dirty="0">
                <a:latin typeface="맑은 고딕" panose="020B0503020000020004" pitchFamily="50" charset="-127"/>
              </a:rPr>
              <a:t>즉</a:t>
            </a:r>
            <a:r>
              <a:rPr lang="en-US" altLang="ko-KR" baseline="0" dirty="0">
                <a:latin typeface="맑은 고딕" panose="020B0503020000020004" pitchFamily="50" charset="-127"/>
              </a:rPr>
              <a:t>,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recPrereq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테이블과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prereq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테이블을 조인하여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recPrereq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테이블을 구한다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  <a:r>
              <a:rPr lang="ko-KR" altLang="en-US" baseline="0" dirty="0">
                <a:latin typeface="맑은 고딕" panose="020B0503020000020004" pitchFamily="50" charset="-127"/>
              </a:rPr>
              <a:t>첫 번째 논리식은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recPrereq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테이블의 초기값을 주는 효과를 가진다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endParaRPr lang="en-IN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</a:rPr>
              <a:t>■ </a:t>
            </a:r>
            <a:r>
              <a:rPr lang="ko-KR" altLang="en-US" dirty="0">
                <a:latin typeface="맑은 고딕" panose="020B0503020000020004" pitchFamily="50" charset="-127"/>
              </a:rPr>
              <a:t>반복 프로그램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맑은 고딕" panose="020B0503020000020004" pitchFamily="50" charset="-127"/>
              </a:rPr>
              <a:t>순환 </a:t>
            </a:r>
            <a:r>
              <a:rPr lang="ko-KR" altLang="en-US" dirty="0" err="1">
                <a:latin typeface="맑은 고딕" panose="020B0503020000020004" pitchFamily="50" charset="-127"/>
              </a:rPr>
              <a:t>뷰가</a:t>
            </a:r>
            <a:r>
              <a:rPr lang="ko-KR" altLang="en-US" dirty="0">
                <a:latin typeface="맑은 고딕" panose="020B0503020000020004" pitchFamily="50" charset="-127"/>
              </a:rPr>
              <a:t> 지원되지 않으면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사용자는 순환 </a:t>
            </a:r>
            <a:r>
              <a:rPr lang="ko-KR" altLang="en-US" dirty="0" err="1">
                <a:latin typeface="맑은 고딕" panose="020B0503020000020004" pitchFamily="50" charset="-127"/>
              </a:rPr>
              <a:t>뷰의</a:t>
            </a:r>
            <a:r>
              <a:rPr lang="ko-KR" altLang="en-US" dirty="0">
                <a:latin typeface="맑은 고딕" panose="020B0503020000020004" pitchFamily="50" charset="-127"/>
              </a:rPr>
              <a:t> 의미를 구현하는 </a:t>
            </a:r>
            <a:r>
              <a:rPr lang="en-US" altLang="ko-KR" dirty="0">
                <a:latin typeface="맑은 고딕" panose="020B0503020000020004" pitchFamily="50" charset="-127"/>
              </a:rPr>
              <a:t>SQL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프로그램을 개발하여야 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프로그램은 기본적으로 </a:t>
            </a:r>
            <a:r>
              <a:rPr lang="en-US" altLang="ko-KR" dirty="0">
                <a:latin typeface="맑은 고딕" panose="020B0503020000020004" pitchFamily="50" charset="-127"/>
              </a:rPr>
              <a:t>iterative</a:t>
            </a:r>
            <a:r>
              <a:rPr lang="en-US" altLang="ko-KR" baseline="0" dirty="0">
                <a:latin typeface="맑은 고딕" panose="020B0503020000020004" pitchFamily="50" charset="-127"/>
              </a:rPr>
              <a:t> loop</a:t>
            </a:r>
            <a:r>
              <a:rPr lang="ko-KR" altLang="en-US" baseline="0" dirty="0">
                <a:latin typeface="맑은 고딕" panose="020B0503020000020004" pitchFamily="50" charset="-127"/>
              </a:rPr>
              <a:t>을 사용하여 </a:t>
            </a:r>
            <a:r>
              <a:rPr lang="ko-KR" altLang="en-US" dirty="0">
                <a:latin typeface="맑은 고딕" panose="020B0503020000020004" pitchFamily="50" charset="-127"/>
              </a:rPr>
              <a:t>특정 연산을 반복적으로 수행하며 반복이 종료되는 조건을 매번 점검하는 것이다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/>
          </a:p>
          <a:p>
            <a:endParaRPr lang="en-US" altLang="ko-KR" baseline="0" dirty="0">
              <a:latin typeface="맑은 고딕" panose="020B0503020000020004" pitchFamily="50" charset="-127"/>
            </a:endParaRPr>
          </a:p>
          <a:p>
            <a:endParaRPr lang="en-US" altLang="ko-KR" baseline="0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11274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■ 계산 예제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맑은 고딕" panose="020B0503020000020004" pitchFamily="50" charset="-127"/>
              </a:rPr>
              <a:t>상기는 순환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구하는 계산 예제이다</a:t>
            </a:r>
            <a:r>
              <a:rPr lang="en-US" altLang="ko-KR" dirty="0">
                <a:latin typeface="맑은 고딕" panose="020B0503020000020004" pitchFamily="50" charset="-127"/>
              </a:rPr>
              <a:t>. CS-401 </a:t>
            </a:r>
            <a:r>
              <a:rPr lang="ko-KR" altLang="en-US" dirty="0">
                <a:latin typeface="맑은 고딕" panose="020B0503020000020004" pitchFamily="50" charset="-127"/>
              </a:rPr>
              <a:t>과목의 선수과목을 구하는데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점차적으로 선수과목을 구하게 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더 이상 새로운 선수과목이 생성되지 않으면 반복 연산을 종료한다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중요한 사항은 </a:t>
            </a:r>
            <a:r>
              <a:rPr lang="en-US" altLang="ko-KR" dirty="0">
                <a:latin typeface="맑은 고딕" panose="020B0503020000020004" pitchFamily="50" charset="-127"/>
              </a:rPr>
              <a:t>iterative</a:t>
            </a:r>
            <a:r>
              <a:rPr lang="en-US" altLang="ko-KR" baseline="0" dirty="0">
                <a:latin typeface="맑은 고딕" panose="020B0503020000020004" pitchFamily="50" charset="-127"/>
              </a:rPr>
              <a:t> loop</a:t>
            </a:r>
            <a:r>
              <a:rPr lang="ko-KR" altLang="en-US" baseline="0" dirty="0">
                <a:latin typeface="맑은 고딕" panose="020B0503020000020004" pitchFamily="50" charset="-127"/>
              </a:rPr>
              <a:t>은 새로운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baseline="0" dirty="0">
                <a:latin typeface="맑은 고딕" panose="020B0503020000020004" pitchFamily="50" charset="-127"/>
              </a:rPr>
              <a:t> 발견되지 않으면 종료할 수 있고</a:t>
            </a:r>
            <a:r>
              <a:rPr lang="en-US" altLang="ko-KR" baseline="0" dirty="0">
                <a:latin typeface="맑은 고딕" panose="020B0503020000020004" pitchFamily="50" charset="-127"/>
              </a:rPr>
              <a:t>, </a:t>
            </a:r>
            <a:r>
              <a:rPr lang="ko-KR" altLang="en-US" baseline="0" dirty="0">
                <a:latin typeface="맑은 고딕" panose="020B0503020000020004" pitchFamily="50" charset="-127"/>
              </a:rPr>
              <a:t>종료시점에는 모든 값을 구한다는 것이다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즉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순환 질의는 특정한 조건이 만족하면 반복 문장을 </a:t>
            </a:r>
            <a:r>
              <a:rPr lang="ko-KR" altLang="en-US" dirty="0" err="1">
                <a:latin typeface="맑은 고딕" panose="020B0503020000020004" pitchFamily="50" charset="-127"/>
              </a:rPr>
              <a:t>유한번</a:t>
            </a:r>
            <a:r>
              <a:rPr lang="ko-KR" altLang="en-US" dirty="0">
                <a:latin typeface="맑은 고딕" panose="020B0503020000020004" pitchFamily="50" charset="-127"/>
              </a:rPr>
              <a:t> 반복하여 원하는 답을 구할 수 있다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baseline="0" dirty="0">
              <a:latin typeface="맑은 고딕" panose="020B0503020000020004" pitchFamily="50" charset="-127"/>
            </a:endParaRPr>
          </a:p>
          <a:p>
            <a:endParaRPr lang="en-US" altLang="ko-KR" baseline="0" dirty="0">
              <a:latin typeface="맑은 고딕" panose="020B0503020000020004" pitchFamily="50" charset="-127"/>
            </a:endParaRPr>
          </a:p>
          <a:p>
            <a:endParaRPr lang="en-US" altLang="ko-KR" baseline="0" dirty="0">
              <a:latin typeface="맑은 고딕" panose="020B0503020000020004" pitchFamily="50" charset="-127"/>
            </a:endParaRPr>
          </a:p>
          <a:p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en-IN" altLang="ko-KR" dirty="0">
              <a:latin typeface="Times New Roman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22076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Transitive Closure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en-US" altLang="ko-KR" dirty="0">
                <a:latin typeface="맑은 고딕" panose="020B0503020000020004" pitchFamily="50" charset="-127"/>
              </a:rPr>
              <a:t>transitive closure</a:t>
            </a:r>
            <a:r>
              <a:rPr lang="ko-KR" altLang="en-US" dirty="0">
                <a:latin typeface="맑은 고딕" panose="020B0503020000020004" pitchFamily="50" charset="-127"/>
              </a:rPr>
              <a:t>를 계산하는 방식은 순환을 사용하여 </a:t>
            </a:r>
            <a:r>
              <a:rPr lang="en-US" altLang="ko-KR" dirty="0" err="1">
                <a:latin typeface="맑은 고딕" panose="020B0503020000020004" pitchFamily="50" charset="-127"/>
              </a:rPr>
              <a:t>recPrereq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뷰에</a:t>
            </a:r>
            <a:r>
              <a:rPr lang="ko-KR" altLang="en-US" dirty="0">
                <a:latin typeface="맑은 고딕" panose="020B0503020000020004" pitchFamily="50" charset="-127"/>
              </a:rPr>
              <a:t> 새로운 </a:t>
            </a:r>
            <a:r>
              <a:rPr lang="ko-KR" altLang="en-US" dirty="0" err="1">
                <a:latin typeface="맑은 고딕" panose="020B0503020000020004" pitchFamily="50" charset="-127"/>
              </a:rPr>
              <a:t>터플을</a:t>
            </a:r>
            <a:r>
              <a:rPr lang="ko-KR" altLang="en-US" dirty="0">
                <a:latin typeface="맑은 고딕" panose="020B0503020000020004" pitchFamily="50" charset="-127"/>
              </a:rPr>
              <a:t> 첨가하는 것이다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순환은 더 이상 새로운 </a:t>
            </a:r>
            <a:r>
              <a:rPr lang="ko-KR" altLang="en-US" dirty="0" err="1">
                <a:latin typeface="맑은 고딕" panose="020B0503020000020004" pitchFamily="50" charset="-127"/>
              </a:rPr>
              <a:t>터플이</a:t>
            </a:r>
            <a:r>
              <a:rPr lang="ko-KR" altLang="en-US" dirty="0">
                <a:latin typeface="맑은 고딕" panose="020B0503020000020004" pitchFamily="50" charset="-127"/>
              </a:rPr>
              <a:t> 첨가되지 않은 시점까지 계속된다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맑은 고딕" panose="020B0503020000020004" pitchFamily="50" charset="-127"/>
              </a:rPr>
              <a:t>이러한 성질이 성립하려면 순환 </a:t>
            </a:r>
            <a:r>
              <a:rPr lang="ko-KR" altLang="en-US" dirty="0" err="1">
                <a:latin typeface="맑은 고딕" panose="020B0503020000020004" pitchFamily="50" charset="-127"/>
              </a:rPr>
              <a:t>뷰가</a:t>
            </a:r>
            <a:r>
              <a:rPr lang="ko-KR" altLang="en-US" dirty="0">
                <a:latin typeface="맑은 고딕" panose="020B0503020000020004" pitchFamily="50" charset="-127"/>
              </a:rPr>
              <a:t> 단순증가 성질을 가지고 있어야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단순증가 성질을 가지고 있지 않는 순환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상기와 같은 방식으로 계산할 수 없다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단순증가 성질을 가지지 않은 순환 </a:t>
            </a:r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종료시점을 설정 할 수 없기 때문에</a:t>
            </a:r>
            <a:r>
              <a:rPr lang="ko-KR" altLang="en-US" baseline="0" dirty="0">
                <a:latin typeface="맑은 고딕" panose="020B0503020000020004" pitchFamily="50" charset="-127"/>
              </a:rPr>
              <a:t> 순환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뷰의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en-US" altLang="ko-KR" baseline="0" dirty="0">
                <a:latin typeface="맑은 고딕" panose="020B0503020000020004" pitchFamily="50" charset="-127"/>
              </a:rPr>
              <a:t>fixed point</a:t>
            </a:r>
            <a:r>
              <a:rPr lang="ko-KR" altLang="en-US" baseline="0" dirty="0">
                <a:latin typeface="맑은 고딕" panose="020B0503020000020004" pitchFamily="50" charset="-127"/>
              </a:rPr>
              <a:t>를 구 할 수 없다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r>
              <a:rPr lang="ko-KR" altLang="en-US" baseline="0" dirty="0">
                <a:latin typeface="맑은 고딕" panose="020B0503020000020004" pitchFamily="50" charset="-127"/>
              </a:rPr>
              <a:t>예를 들어</a:t>
            </a:r>
            <a:r>
              <a:rPr lang="en-US" altLang="ko-KR" baseline="0" dirty="0">
                <a:latin typeface="맑은 고딕" panose="020B0503020000020004" pitchFamily="50" charset="-127"/>
              </a:rPr>
              <a:t>, </a:t>
            </a:r>
            <a:r>
              <a:rPr lang="ko-KR" altLang="en-US" baseline="0" dirty="0">
                <a:latin typeface="맑은 고딕" panose="020B0503020000020004" pitchFamily="50" charset="-127"/>
              </a:rPr>
              <a:t>아래와 같이 정의되는 순환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뷰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en-US" altLang="ko-KR" baseline="0" dirty="0">
                <a:latin typeface="맑은 고딕" panose="020B0503020000020004" pitchFamily="50" charset="-127"/>
              </a:rPr>
              <a:t>RR</a:t>
            </a:r>
            <a:r>
              <a:rPr lang="ko-KR" altLang="en-US" baseline="0" dirty="0">
                <a:latin typeface="맑은 고딕" panose="020B0503020000020004" pitchFamily="50" charset="-127"/>
              </a:rPr>
              <a:t>의 </a:t>
            </a:r>
            <a:r>
              <a:rPr lang="en-US" altLang="ko-KR" baseline="0" dirty="0">
                <a:latin typeface="맑은 고딕" panose="020B0503020000020004" pitchFamily="50" charset="-127"/>
              </a:rPr>
              <a:t>fixed point</a:t>
            </a:r>
            <a:r>
              <a:rPr lang="ko-KR" altLang="en-US" baseline="0" dirty="0">
                <a:latin typeface="맑은 고딕" panose="020B0503020000020004" pitchFamily="50" charset="-127"/>
              </a:rPr>
              <a:t>는 구할 수가 없다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(∀x)(∀y) (RR(</a:t>
            </a:r>
            <a:r>
              <a:rPr lang="en-US" altLang="ko-KR" dirty="0" err="1"/>
              <a:t>x,y</a:t>
            </a:r>
            <a:r>
              <a:rPr lang="en-US" altLang="ko-KR" dirty="0"/>
              <a:t>) ← R(</a:t>
            </a:r>
            <a:r>
              <a:rPr lang="en-US" altLang="ko-KR" dirty="0" err="1"/>
              <a:t>x,y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>	(∀x)(∀y)(∀z) (RR(</a:t>
            </a:r>
            <a:r>
              <a:rPr lang="en-US" altLang="ko-KR" dirty="0" err="1"/>
              <a:t>x,y</a:t>
            </a:r>
            <a:r>
              <a:rPr lang="en-US" altLang="ko-KR" dirty="0"/>
              <a:t>) ← ¬RR(</a:t>
            </a:r>
            <a:r>
              <a:rPr lang="en-US" altLang="ko-KR" dirty="0" err="1"/>
              <a:t>x,z</a:t>
            </a:r>
            <a:r>
              <a:rPr lang="en-US" altLang="ko-KR" dirty="0"/>
              <a:t>) ∧ R(</a:t>
            </a:r>
            <a:r>
              <a:rPr lang="en-US" altLang="ko-KR" dirty="0" err="1"/>
              <a:t>z,y</a:t>
            </a:r>
            <a:r>
              <a:rPr lang="en-US" altLang="ko-KR" dirty="0"/>
              <a:t>))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2442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순환 뷰 예제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상기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en-US" altLang="ko-KR" baseline="0" dirty="0">
                <a:latin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</a:rPr>
              <a:t> 예제는 순환 뷰 </a:t>
            </a:r>
            <a:r>
              <a:rPr lang="en-US" altLang="ko-KR" dirty="0" err="1">
                <a:latin typeface="맑은 고딕" panose="020B0503020000020004" pitchFamily="50" charset="-127"/>
              </a:rPr>
              <a:t>recPrereq</a:t>
            </a:r>
            <a:r>
              <a:rPr lang="ko-KR" altLang="en-US" dirty="0">
                <a:latin typeface="맑은 고딕" panose="020B0503020000020004" pitchFamily="50" charset="-127"/>
              </a:rPr>
              <a:t>에 대한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예제이다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</a:rPr>
              <a:t>recPrereq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순환뷰는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</a:rPr>
              <a:t>개 속성을 가지며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두 </a:t>
            </a:r>
            <a:r>
              <a:rPr lang="en-US" altLang="ko-KR" dirty="0">
                <a:latin typeface="맑은 고딕" panose="020B0503020000020004" pitchFamily="50" charset="-127"/>
              </a:rPr>
              <a:t>select </a:t>
            </a:r>
            <a:r>
              <a:rPr lang="ko-KR" altLang="en-US" dirty="0">
                <a:latin typeface="맑은 고딕" panose="020B0503020000020004" pitchFamily="50" charset="-127"/>
              </a:rPr>
              <a:t>문장의 합</a:t>
            </a:r>
            <a:r>
              <a:rPr lang="en-US" altLang="ko-KR" dirty="0">
                <a:latin typeface="맑은 고딕" panose="020B0503020000020004" pitchFamily="50" charset="-127"/>
              </a:rPr>
              <a:t>(union)</a:t>
            </a:r>
            <a:r>
              <a:rPr lang="ko-KR" altLang="en-US" dirty="0">
                <a:latin typeface="맑은 고딕" panose="020B0503020000020004" pitchFamily="50" charset="-127"/>
              </a:rPr>
              <a:t>으로 정의된다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주의하여야 할 것은 변수의 위치이며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앞에서 나온 수학논리 표현으로 정의한 변수의 위치와 동일함을 알 수 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상기와 같이 정의된 순환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</a:rPr>
              <a:t>recPrereq</a:t>
            </a:r>
            <a:r>
              <a:rPr lang="ko-KR" altLang="en-US" dirty="0">
                <a:latin typeface="맑은 고딕" panose="020B0503020000020004" pitchFamily="50" charset="-127"/>
              </a:rPr>
              <a:t>를 </a:t>
            </a:r>
            <a:r>
              <a:rPr lang="en-US" altLang="ko-KR" dirty="0" err="1">
                <a:latin typeface="맑은 고딕" panose="020B0503020000020004" pitchFamily="50" charset="-127"/>
              </a:rPr>
              <a:t>prereq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테이블의 </a:t>
            </a:r>
            <a:r>
              <a:rPr lang="en-US" altLang="ko-KR" baseline="0" dirty="0">
                <a:latin typeface="맑은 고딕" panose="020B0503020000020004" pitchFamily="50" charset="-127"/>
              </a:rPr>
              <a:t>transitive closure</a:t>
            </a:r>
            <a:r>
              <a:rPr lang="ko-KR" altLang="en-US" baseline="0" dirty="0">
                <a:latin typeface="맑은 고딕" panose="020B0503020000020004" pitchFamily="50" charset="-127"/>
              </a:rPr>
              <a:t>라고 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순환 </a:t>
            </a:r>
            <a:r>
              <a:rPr lang="ko-KR" altLang="en-US" dirty="0" err="1">
                <a:latin typeface="맑은 고딕" panose="020B0503020000020004" pitchFamily="50" charset="-127"/>
              </a:rPr>
              <a:t>뷰가</a:t>
            </a:r>
            <a:r>
              <a:rPr lang="ko-KR" altLang="en-US" dirty="0">
                <a:latin typeface="맑은 고딕" panose="020B0503020000020004" pitchFamily="50" charset="-127"/>
              </a:rPr>
              <a:t> 정의되면 사용자는 </a:t>
            </a:r>
            <a:r>
              <a:rPr lang="ko-KR" altLang="en-US" dirty="0" err="1">
                <a:latin typeface="맑은 고딕" panose="020B0503020000020004" pitchFamily="50" charset="-127"/>
              </a:rPr>
              <a:t>비순환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뷰와</a:t>
            </a:r>
            <a:r>
              <a:rPr lang="ko-KR" altLang="en-US" dirty="0">
                <a:latin typeface="맑은 고딕" panose="020B0503020000020004" pitchFamily="50" charset="-127"/>
              </a:rPr>
              <a:t> 마찬가지로 질의를 할 수 있다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2564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fld id="{B2751EBF-83D2-406D-9E52-8A7454E7817F}" type="slidenum">
              <a:rPr lang="en-US" altLang="ko-KR" sz="1200"/>
              <a:pPr/>
              <a:t>67</a:t>
            </a:fld>
            <a:endParaRPr lang="en-US" altLang="ko-KR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23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순환 </a:t>
            </a:r>
            <a:r>
              <a:rPr lang="ko-KR" altLang="en-US" sz="1200" kern="1200" baseline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</a:t>
            </a:r>
            <a:endParaRPr lang="ko-KR" altLang="en-US" sz="1200" kern="1200" baseline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순환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정의는 사용자에게 순환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구하기 위하여 프로그램 개발을 하지 않게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다만 앞 페이지에</a:t>
            </a:r>
            <a:r>
              <a:rPr lang="ko-KR" altLang="en-US" baseline="0" dirty="0">
                <a:latin typeface="맑은 고딕" panose="020B0503020000020004" pitchFamily="50" charset="-127"/>
              </a:rPr>
              <a:t> 나온 것과 같이 선언하고 질의를 하면 된다</a:t>
            </a:r>
            <a:r>
              <a:rPr lang="en-US" altLang="ko-KR" baseline="0" dirty="0">
                <a:latin typeface="맑은 고딕" panose="020B0503020000020004" pitchFamily="50" charset="-127"/>
              </a:rPr>
              <a:t>.  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endParaRPr lang="en-IN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9EEE620-A64C-444F-B26C-F14BDC3E41A1}" type="slidenum">
              <a:rPr lang="en-US" altLang="ko-KR" sz="1200"/>
              <a:pPr/>
              <a:t>68</a:t>
            </a:fld>
            <a:endParaRPr lang="en-US" altLang="ko-KR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1E47BA1-E2D6-4A82-8DC1-EB4E63A29363}" type="slidenum">
              <a:rPr lang="en-US" altLang="ko-KR" sz="1200"/>
              <a:pPr/>
              <a:t>7</a:t>
            </a:fld>
            <a:endParaRPr lang="en-US" altLang="ko-KR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타 뷰를 사용하는 뷰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뷰를 정의할 때 베이스 테이블이나 또는 다른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사용할 수 있다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</a:rPr>
              <a:t>앞에서 본 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myProfessor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뷰는</a:t>
            </a:r>
            <a:r>
              <a:rPr lang="ko-KR" altLang="en-US" baseline="0" dirty="0">
                <a:latin typeface="맑은 고딕" panose="020B0503020000020004" pitchFamily="50" charset="-127"/>
              </a:rPr>
              <a:t> 베이스 테이블 </a:t>
            </a:r>
            <a:r>
              <a:rPr lang="en-US" altLang="ko-KR" baseline="0" dirty="0">
                <a:latin typeface="맑은 고딕" panose="020B0503020000020004" pitchFamily="50" charset="-127"/>
              </a:rPr>
              <a:t>professor</a:t>
            </a:r>
            <a:r>
              <a:rPr lang="ko-KR" altLang="en-US" baseline="0" dirty="0">
                <a:latin typeface="맑은 고딕" panose="020B0503020000020004" pitchFamily="50" charset="-127"/>
              </a:rPr>
              <a:t>만을 참조하여 정의하였다</a:t>
            </a:r>
            <a:r>
              <a:rPr lang="en-US" altLang="ko-KR" baseline="0" dirty="0">
                <a:latin typeface="맑은 고딕" panose="020B0503020000020004" pitchFamily="50" charset="-127"/>
              </a:rPr>
              <a:t>. 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특정 응용 분야에서는</a:t>
            </a:r>
            <a:r>
              <a:rPr lang="ko-KR" altLang="en-US" baseline="0" dirty="0">
                <a:latin typeface="맑은 고딕" panose="020B0503020000020004" pitchFamily="50" charset="-127"/>
              </a:rPr>
              <a:t> 새로운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정의할 때 자신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이용하여야 하는데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baseline="0" dirty="0">
                <a:latin typeface="맑은 고딕" panose="020B0503020000020004" pitchFamily="50" charset="-127"/>
              </a:rPr>
              <a:t>이러한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순환뷰</a:t>
            </a:r>
            <a:r>
              <a:rPr lang="en-US" altLang="ko-KR" dirty="0">
                <a:latin typeface="맑은 고딕" panose="020B0503020000020004" pitchFamily="50" charset="-127"/>
              </a:rPr>
              <a:t>(recursive view)</a:t>
            </a:r>
            <a:r>
              <a:rPr lang="ko-KR" altLang="en-US" dirty="0">
                <a:latin typeface="맑은 고딕" panose="020B0503020000020004" pitchFamily="50" charset="-127"/>
              </a:rPr>
              <a:t>라고 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en-US" altLang="ko-KR" baseline="0" dirty="0">
                <a:latin typeface="맑은 고딕" panose="020B0503020000020004" pitchFamily="50" charset="-127"/>
              </a:rPr>
              <a:t> </a:t>
            </a:r>
            <a:r>
              <a:rPr lang="ko-KR" altLang="en-US" baseline="0" dirty="0">
                <a:latin typeface="맑은 고딕" panose="020B0503020000020004" pitchFamily="50" charset="-127"/>
              </a:rPr>
              <a:t>새로운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뷰를</a:t>
            </a:r>
            <a:r>
              <a:rPr lang="ko-KR" altLang="en-US" baseline="0" dirty="0">
                <a:latin typeface="맑은 고딕" panose="020B0503020000020004" pitchFamily="50" charset="-127"/>
              </a:rPr>
              <a:t> 자신 </a:t>
            </a:r>
            <a:r>
              <a:rPr lang="ko-KR" altLang="en-US" baseline="0" dirty="0" err="1">
                <a:latin typeface="맑은 고딕" panose="020B0503020000020004" pitchFamily="50" charset="-127"/>
              </a:rPr>
              <a:t>뷰를</a:t>
            </a:r>
            <a:r>
              <a:rPr lang="ko-KR" altLang="en-US" baseline="0" dirty="0">
                <a:latin typeface="맑은 고딕" panose="020B0503020000020004" pitchFamily="50" charset="-127"/>
              </a:rPr>
              <a:t> 이용하여 정의하는 </a:t>
            </a:r>
            <a:r>
              <a:rPr lang="ko-KR" altLang="en-US" dirty="0" err="1">
                <a:latin typeface="맑은 고딕" panose="020B0503020000020004" pitchFamily="50" charset="-127"/>
              </a:rPr>
              <a:t>순환뷰는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비순환뷰와</a:t>
            </a:r>
            <a:r>
              <a:rPr lang="ko-KR" altLang="en-US" dirty="0">
                <a:latin typeface="맑은 고딕" panose="020B0503020000020004" pitchFamily="50" charset="-127"/>
              </a:rPr>
              <a:t> 전혀 다르게 처리하여야 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자세한 내용은 본 장 후반부에서 다루기로 한다</a:t>
            </a:r>
            <a:r>
              <a:rPr lang="en-US" altLang="ko-KR" dirty="0">
                <a:latin typeface="맑은 고딕" panose="020B0503020000020004" pitchFamily="50" charset="-127"/>
              </a:rPr>
              <a:t>. 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BCE2A09-17C2-45CF-8F5C-7F0D5DAFA2D5}" type="slidenum">
              <a:rPr lang="en-US" altLang="ko-KR" sz="1200"/>
              <a:pPr/>
              <a:t>8</a:t>
            </a:fld>
            <a:endParaRPr lang="en-US" altLang="ko-KR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2950"/>
            <a:ext cx="4959350" cy="371951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04" y="4711722"/>
            <a:ext cx="4984894" cy="44640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뷰 확장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데이터베이스 시스템은 뷰에 대한 질의가 들어오면 해당 뷰를 기존에 저장되어 있는 뷰 정의로 치환하여 </a:t>
            </a:r>
            <a:r>
              <a:rPr lang="ko-KR" altLang="en-US" dirty="0" err="1">
                <a:latin typeface="맑은 고딕" panose="020B0503020000020004" pitchFamily="50" charset="-127"/>
              </a:rPr>
              <a:t>뷰가</a:t>
            </a:r>
            <a:r>
              <a:rPr lang="ko-KR" altLang="en-US" dirty="0">
                <a:latin typeface="맑은 고딕" panose="020B0503020000020004" pitchFamily="50" charset="-127"/>
              </a:rPr>
              <a:t> 아닌 베이스 테이블에 대한 </a:t>
            </a:r>
            <a:r>
              <a:rPr lang="ko-KR" altLang="en-US" dirty="0" err="1">
                <a:latin typeface="맑은 고딕" panose="020B0503020000020004" pitchFamily="50" charset="-127"/>
              </a:rPr>
              <a:t>질의문이</a:t>
            </a:r>
            <a:r>
              <a:rPr lang="ko-KR" altLang="en-US" dirty="0">
                <a:latin typeface="맑은 고딕" panose="020B0503020000020004" pitchFamily="50" charset="-127"/>
              </a:rPr>
              <a:t> 되도록 한다</a:t>
            </a:r>
            <a:r>
              <a:rPr lang="en-US" altLang="ko-KR" dirty="0">
                <a:latin typeface="맑은 고딕" panose="020B0503020000020004" pitchFamily="50" charset="-127"/>
              </a:rPr>
              <a:t>.   </a:t>
            </a:r>
          </a:p>
          <a:p>
            <a:pPr latinLnBrk="1"/>
            <a:endParaRPr lang="en-US" altLang="ko-KR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변환 과정은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정의가 베이스 관계만으로 구성될 때까지 진행이 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치환되는 </a:t>
            </a:r>
            <a:r>
              <a:rPr lang="ko-KR" altLang="en-US" dirty="0" err="1">
                <a:latin typeface="맑은 고딕" panose="020B0503020000020004" pitchFamily="50" charset="-127"/>
              </a:rPr>
              <a:t>뷰가</a:t>
            </a:r>
            <a:r>
              <a:rPr lang="ko-KR" altLang="en-US" dirty="0">
                <a:latin typeface="맑은 고딕" panose="020B0503020000020004" pitchFamily="50" charset="-127"/>
              </a:rPr>
              <a:t> 순환 </a:t>
            </a:r>
            <a:r>
              <a:rPr lang="ko-KR" altLang="en-US" dirty="0" err="1">
                <a:latin typeface="맑은 고딕" panose="020B0503020000020004" pitchFamily="50" charset="-127"/>
              </a:rPr>
              <a:t>뷰가</a:t>
            </a:r>
            <a:r>
              <a:rPr lang="ko-KR" altLang="en-US" dirty="0">
                <a:latin typeface="맑은 고딕" panose="020B0503020000020004" pitchFamily="50" charset="-127"/>
              </a:rPr>
              <a:t> 아니면 상기 치환 연산은 궁극적으로 종료된다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atinLnBrk="1"/>
            <a:endParaRPr lang="ko-KR" altLang="en-US" dirty="0">
              <a:latin typeface="맑은 고딕" panose="020B0503020000020004" pitchFamily="50" charset="-127"/>
            </a:endParaRPr>
          </a:p>
          <a:p>
            <a:pPr latinLnBrk="1"/>
            <a:r>
              <a:rPr lang="ko-KR" altLang="en-US" dirty="0">
                <a:latin typeface="맑은 고딕" panose="020B0503020000020004" pitchFamily="50" charset="-127"/>
              </a:rPr>
              <a:t>변환된 </a:t>
            </a:r>
            <a:r>
              <a:rPr lang="ko-KR" altLang="en-US" dirty="0" err="1">
                <a:latin typeface="맑은 고딕" panose="020B0503020000020004" pitchFamily="50" charset="-127"/>
              </a:rPr>
              <a:t>질의문에는</a:t>
            </a:r>
            <a:r>
              <a:rPr lang="ko-KR" altLang="en-US" dirty="0">
                <a:latin typeface="맑은 고딕" panose="020B0503020000020004" pitchFamily="50" charset="-127"/>
              </a:rPr>
              <a:t> 더 이상 </a:t>
            </a:r>
            <a:r>
              <a:rPr lang="ko-KR" altLang="en-US" dirty="0" err="1">
                <a:latin typeface="맑은 고딕" panose="020B0503020000020004" pitchFamily="50" charset="-127"/>
              </a:rPr>
              <a:t>뷰가</a:t>
            </a:r>
            <a:r>
              <a:rPr lang="ko-KR" altLang="en-US" dirty="0">
                <a:latin typeface="맑은 고딕" panose="020B0503020000020004" pitchFamily="50" charset="-127"/>
              </a:rPr>
              <a:t> 존재하지 않고 베이스 테이블로만 구성이 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이를 데이터베이스 시스템이 평가하여 질의 결과를 구한다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ko-KR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 뷰 확장 예제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</a:rPr>
              <a:t>myFaculty</a:t>
            </a:r>
            <a:r>
              <a:rPr lang="ko-KR" altLang="en-US" dirty="0">
                <a:latin typeface="맑은 고딕" panose="020B0503020000020004" pitchFamily="50" charset="-127"/>
              </a:rPr>
              <a:t> 뷰를 사용하여</a:t>
            </a:r>
            <a:r>
              <a:rPr lang="ko-KR" altLang="en-US" baseline="0" dirty="0">
                <a:latin typeface="맑은 고딕" panose="020B0503020000020004" pitchFamily="50" charset="-127"/>
              </a:rPr>
              <a:t> </a:t>
            </a:r>
            <a:r>
              <a:rPr lang="en-US" altLang="ko-KR" baseline="0" dirty="0" err="1">
                <a:latin typeface="맑은 고딕" panose="020B0503020000020004" pitchFamily="50" charset="-127"/>
              </a:rPr>
              <a:t>my</a:t>
            </a:r>
            <a:r>
              <a:rPr lang="en-US" altLang="ko-KR" dirty="0" err="1">
                <a:latin typeface="맑은 고딕" panose="020B0503020000020004" pitchFamily="50" charset="-127"/>
              </a:rPr>
              <a:t>FacultyCS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뷰를</a:t>
            </a:r>
            <a:r>
              <a:rPr lang="ko-KR" altLang="en-US" dirty="0">
                <a:latin typeface="맑은 고딕" panose="020B0503020000020004" pitchFamily="50" charset="-127"/>
              </a:rPr>
              <a:t> 정의하였지만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</a:rPr>
              <a:t>myFacultyCS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뷰는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</a:rPr>
              <a:t> 확장을 통하여 베이스 테이블 </a:t>
            </a:r>
            <a:r>
              <a:rPr lang="en-US" altLang="ko-KR" dirty="0">
                <a:latin typeface="맑은 고딕" panose="020B0503020000020004" pitchFamily="50" charset="-127"/>
              </a:rPr>
              <a:t>professor </a:t>
            </a:r>
            <a:r>
              <a:rPr lang="ko-KR" altLang="en-US" dirty="0">
                <a:latin typeface="맑은 고딕" panose="020B0503020000020004" pitchFamily="50" charset="-127"/>
              </a:rPr>
              <a:t>참조만으로 변환된다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7C733-D2CB-4081-86B5-49B1F02F649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052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20000" y="6480000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9E48C237-6329-493F-9DA8-1544080762E5}" type="slidenum">
              <a:rPr lang="en-US" altLang="ko-KR" sz="1000" smtClean="0"/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991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10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67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661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0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004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58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782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63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94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97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201738"/>
            <a:ext cx="8301037" cy="511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4320000" y="6480000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9E48C237-6329-493F-9DA8-1544080762E5}" type="slidenum">
              <a:rPr lang="en-US" altLang="ko-KR" sz="1000" smtClean="0"/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dirty="0"/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7363" y="279400"/>
            <a:ext cx="8297862" cy="6096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SzPct val="90000"/>
        <a:buFont typeface="Arial" charset="0"/>
        <a:buChar char="•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SzPct val="100000"/>
        <a:buFont typeface="맑은 고딕" pitchFamily="50" charset="-127"/>
        <a:buChar char="–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SzPct val="75000"/>
        <a:buFont typeface="Arial" charset="0"/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Font typeface="맑은 고딕" pitchFamily="50" charset="-127"/>
        <a:buChar char="–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22313" y="222567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6. Major Functionalities of Database Systems</a:t>
            </a:r>
            <a:endParaRPr lang="ko-KR" altLang="en-US" dirty="0"/>
          </a:p>
        </p:txBody>
      </p:sp>
      <p:sp>
        <p:nvSpPr>
          <p:cNvPr id="4099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Modifications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view of professors without their salary</a:t>
            </a:r>
          </a:p>
          <a:p>
            <a:pPr lvl="1"/>
            <a:r>
              <a:rPr lang="en-US" altLang="ko-KR" dirty="0"/>
              <a:t>Create view </a:t>
            </a:r>
            <a:r>
              <a:rPr lang="en-US" altLang="ko-KR" dirty="0" err="1"/>
              <a:t>myProfessor</a:t>
            </a:r>
            <a:r>
              <a:rPr lang="en-US" altLang="ko-KR" dirty="0"/>
              <a:t> as </a:t>
            </a:r>
            <a:br>
              <a:rPr lang="en-US" altLang="ko-KR" dirty="0"/>
            </a:br>
            <a:r>
              <a:rPr lang="en-US" altLang="ko-KR" dirty="0"/>
              <a:t>select </a:t>
            </a:r>
            <a:r>
              <a:rPr lang="en-US" altLang="ko-KR" dirty="0" err="1"/>
              <a:t>pID</a:t>
            </a:r>
            <a:r>
              <a:rPr lang="en-US" altLang="ko-KR" dirty="0"/>
              <a:t>, name, </a:t>
            </a:r>
            <a:r>
              <a:rPr lang="en-US" altLang="ko-KR" dirty="0" err="1"/>
              <a:t>deptName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from professor;</a:t>
            </a:r>
          </a:p>
          <a:p>
            <a:r>
              <a:rPr lang="en-US" altLang="ko-KR" dirty="0"/>
              <a:t>Add a new tuple to “</a:t>
            </a:r>
            <a:r>
              <a:rPr lang="en-US" altLang="ko-KR" dirty="0" err="1"/>
              <a:t>myProfessor</a:t>
            </a:r>
            <a:r>
              <a:rPr lang="en-US" altLang="ko-KR" dirty="0"/>
              <a:t>” view</a:t>
            </a:r>
          </a:p>
          <a:p>
            <a:pPr lvl="1"/>
            <a:r>
              <a:rPr lang="en-US" altLang="ko-KR" dirty="0"/>
              <a:t>Insert into </a:t>
            </a:r>
            <a:r>
              <a:rPr lang="en-US" altLang="ko-KR" dirty="0" err="1"/>
              <a:t>myProfessor</a:t>
            </a:r>
            <a:r>
              <a:rPr lang="en-US" altLang="ko-KR" dirty="0"/>
              <a:t> values (’12345’, ’Lee’, ’CS’);</a:t>
            </a:r>
          </a:p>
          <a:p>
            <a:pPr lvl="1"/>
            <a:r>
              <a:rPr lang="en-US" altLang="ko-KR" dirty="0"/>
              <a:t>This insertion causes the tuple (“12345’, ’Lee’, ’CS’, null)</a:t>
            </a:r>
            <a:br>
              <a:rPr lang="en-US" altLang="ko-KR" dirty="0"/>
            </a:br>
            <a:r>
              <a:rPr lang="en-US" altLang="ko-KR" dirty="0"/>
              <a:t>to be inserted into the “professor“ relation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33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modifications cannot </a:t>
            </a:r>
            <a:r>
              <a:rPr lang="en-US" dirty="0">
                <a:ea typeface="+mj-ea"/>
              </a:rPr>
              <a:t>be supported </a:t>
            </a:r>
            <a:r>
              <a:rPr lang="en-US" sz="2800" dirty="0">
                <a:ea typeface="+mj-ea"/>
              </a:rPr>
              <a:t>!!!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Create view </a:t>
            </a:r>
            <a:r>
              <a:rPr lang="en-US" altLang="ko-KR" dirty="0" err="1"/>
              <a:t>professorInfo</a:t>
            </a:r>
            <a:r>
              <a:rPr lang="en-US" altLang="ko-KR" dirty="0"/>
              <a:t> as</a:t>
            </a:r>
            <a:br>
              <a:rPr lang="en-US" altLang="ko-KR" dirty="0"/>
            </a:br>
            <a:r>
              <a:rPr lang="en-US" altLang="ko-KR" dirty="0"/>
              <a:t>select </a:t>
            </a:r>
            <a:r>
              <a:rPr lang="en-US" altLang="ko-KR" dirty="0" err="1"/>
              <a:t>pID</a:t>
            </a:r>
            <a:r>
              <a:rPr lang="en-US" altLang="ko-KR" dirty="0"/>
              <a:t>, name, building</a:t>
            </a:r>
            <a:br>
              <a:rPr lang="en-US" altLang="ko-KR" dirty="0"/>
            </a:br>
            <a:r>
              <a:rPr lang="en-US" altLang="ko-KR" dirty="0"/>
              <a:t>from professor, department</a:t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dirty="0" err="1"/>
              <a:t>professor.deptName</a:t>
            </a:r>
            <a:r>
              <a:rPr lang="en-US" altLang="ko-KR" dirty="0"/>
              <a:t>= </a:t>
            </a:r>
            <a:r>
              <a:rPr lang="en-US" altLang="ko-KR" dirty="0" err="1"/>
              <a:t>department.deptName</a:t>
            </a:r>
            <a:r>
              <a:rPr lang="en-US" altLang="ko-KR" dirty="0"/>
              <a:t>;</a:t>
            </a:r>
          </a:p>
          <a:p>
            <a:r>
              <a:rPr lang="en-US" altLang="ko-KR" dirty="0">
                <a:sym typeface="Symbol" pitchFamily="18" charset="2"/>
              </a:rPr>
              <a:t>Insert into</a:t>
            </a:r>
            <a:r>
              <a:rPr lang="en-US" altLang="ko-KR" dirty="0"/>
              <a:t> </a:t>
            </a:r>
            <a:r>
              <a:rPr lang="en-US" altLang="ko-KR" dirty="0" err="1"/>
              <a:t>professorInfo</a:t>
            </a:r>
            <a:r>
              <a:rPr lang="en-US" altLang="ko-KR" dirty="0">
                <a:sym typeface="Symbol" pitchFamily="18" charset="2"/>
              </a:rPr>
              <a:t> values (’2345’, ’White’, ’Vision Hall’);</a:t>
            </a:r>
          </a:p>
          <a:p>
            <a:pPr lvl="1"/>
            <a:r>
              <a:rPr lang="en-US" altLang="ko-KR" dirty="0"/>
              <a:t>How to decide which department for “White”?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Create a view of total salary per department</a:t>
            </a:r>
          </a:p>
          <a:p>
            <a:pPr lvl="1"/>
            <a:r>
              <a:rPr lang="en-US" altLang="ko-KR" dirty="0"/>
              <a:t>Create view </a:t>
            </a:r>
            <a:r>
              <a:rPr lang="en-US" altLang="ko-KR" dirty="0" err="1"/>
              <a:t>departmentTotalSalary</a:t>
            </a:r>
            <a:r>
              <a:rPr lang="en-US" altLang="ko-KR" dirty="0"/>
              <a:t>(</a:t>
            </a:r>
            <a:r>
              <a:rPr lang="en-US" altLang="ko-KR" dirty="0" err="1"/>
              <a:t>deptName</a:t>
            </a:r>
            <a:r>
              <a:rPr lang="en-US" altLang="ko-KR" dirty="0"/>
              <a:t>, </a:t>
            </a:r>
            <a:r>
              <a:rPr lang="en-US" altLang="ko-KR" dirty="0" err="1"/>
              <a:t>totalSalary</a:t>
            </a:r>
            <a:r>
              <a:rPr lang="en-US" altLang="ko-KR" dirty="0"/>
              <a:t>) as</a:t>
            </a:r>
            <a:br>
              <a:rPr lang="en-US" altLang="ko-KR" dirty="0"/>
            </a:br>
            <a:r>
              <a:rPr lang="en-US" altLang="ko-KR" dirty="0"/>
              <a:t>select </a:t>
            </a:r>
            <a:r>
              <a:rPr lang="en-US" altLang="ko-KR" dirty="0" err="1"/>
              <a:t>deptName</a:t>
            </a:r>
            <a:r>
              <a:rPr lang="en-US" altLang="ko-KR" dirty="0"/>
              <a:t>, sum(salary)</a:t>
            </a:r>
            <a:br>
              <a:rPr lang="en-US" altLang="ko-KR" dirty="0"/>
            </a:br>
            <a:r>
              <a:rPr lang="en-US" altLang="ko-KR" dirty="0"/>
              <a:t>from professor</a:t>
            </a:r>
            <a:br>
              <a:rPr lang="en-US" altLang="ko-KR" dirty="0"/>
            </a:br>
            <a:r>
              <a:rPr lang="en-US" altLang="ko-KR" dirty="0"/>
              <a:t>group by </a:t>
            </a:r>
            <a:r>
              <a:rPr lang="en-US" altLang="ko-KR" dirty="0" err="1"/>
              <a:t>deptName</a:t>
            </a:r>
            <a:r>
              <a:rPr lang="en-US" altLang="ko-KR" dirty="0"/>
              <a:t>;</a:t>
            </a:r>
            <a:endParaRPr lang="ko-KR" altLang="en-US" dirty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departmentTotalSalary</a:t>
            </a:r>
            <a:r>
              <a:rPr lang="en-US" altLang="ko-KR" dirty="0"/>
              <a:t> values (‘CS’, 100,000);</a:t>
            </a:r>
          </a:p>
          <a:p>
            <a:pPr lvl="1"/>
            <a:r>
              <a:rPr lang="en-US" altLang="ko-KR" dirty="0"/>
              <a:t>How to adjust the base table “professor”?</a:t>
            </a:r>
          </a:p>
        </p:txBody>
      </p:sp>
    </p:spTree>
    <p:extLst>
      <p:ext uri="{BB962C8B-B14F-4D97-AF65-F5344CB8AC3E}">
        <p14:creationId xmlns:p14="http://schemas.microsoft.com/office/powerpoint/2010/main" val="193627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Updatable View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In general, an SQL view is updatable if all the conditions are met:</a:t>
            </a:r>
          </a:p>
          <a:p>
            <a:pPr lvl="1"/>
            <a:r>
              <a:rPr lang="en-US" altLang="ko-KR" dirty="0"/>
              <a:t>The “from” clause has only one database relation</a:t>
            </a:r>
          </a:p>
          <a:p>
            <a:pPr lvl="1"/>
            <a:r>
              <a:rPr lang="en-US" altLang="ko-KR" dirty="0"/>
              <a:t>The select clause contains only attribute names of the relation, and does not have any expressions, aggregates, or any “distinct” specification</a:t>
            </a:r>
          </a:p>
          <a:p>
            <a:pPr lvl="1"/>
            <a:r>
              <a:rPr lang="en-US" altLang="ko-KR" dirty="0"/>
              <a:t>Any attribute not listed in the “select” clause can be set to null</a:t>
            </a:r>
          </a:p>
          <a:p>
            <a:pPr lvl="1"/>
            <a:r>
              <a:rPr lang="en-US" altLang="ko-KR" dirty="0"/>
              <a:t>The query does not have a “group by” or “having” clause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 general, updatable views cannot include distinct, set operators, aggregate functions, group by, and order by</a:t>
            </a:r>
          </a:p>
          <a:p>
            <a:endParaRPr lang="en-US" altLang="ko-KR" dirty="0"/>
          </a:p>
          <a:p>
            <a:r>
              <a:rPr lang="en-US" altLang="ko-KR" dirty="0"/>
              <a:t>Any insert, update, or delete operation on a join view can modify only one underlying base table at a time</a:t>
            </a:r>
          </a:p>
        </p:txBody>
      </p:sp>
    </p:spTree>
    <p:extLst>
      <p:ext uri="{BB962C8B-B14F-4D97-AF65-F5344CB8AC3E}">
        <p14:creationId xmlns:p14="http://schemas.microsoft.com/office/powerpoint/2010/main" val="67816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“With check option” 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“With check option” specifies that every row that is inserted or updated through the view must conform to the definition of the view.  A row that does not conform to the definition of the view is a row that cannot be retrieved using that view</a:t>
            </a:r>
          </a:p>
          <a:p>
            <a:r>
              <a:rPr lang="en-US" altLang="ko-KR" dirty="0"/>
              <a:t>Create view </a:t>
            </a:r>
            <a:r>
              <a:rPr lang="en-US" altLang="ko-KR" dirty="0" err="1"/>
              <a:t>CSProfessor</a:t>
            </a:r>
            <a:r>
              <a:rPr lang="en-US" altLang="ko-KR" dirty="0"/>
              <a:t> as</a:t>
            </a:r>
            <a:br>
              <a:rPr lang="en-US" altLang="ko-KR" dirty="0"/>
            </a:br>
            <a:r>
              <a:rPr lang="en-US" altLang="ko-KR" dirty="0"/>
              <a:t>select *</a:t>
            </a:r>
            <a:br>
              <a:rPr lang="en-US" altLang="ko-KR" dirty="0"/>
            </a:br>
            <a:r>
              <a:rPr lang="en-US" altLang="ko-KR" dirty="0"/>
              <a:t>from professor where </a:t>
            </a:r>
            <a:r>
              <a:rPr lang="en-US" altLang="ko-KR" dirty="0" err="1"/>
              <a:t>deptName</a:t>
            </a:r>
            <a:r>
              <a:rPr lang="en-US" altLang="ko-KR" dirty="0"/>
              <a:t>= ’CS’;</a:t>
            </a:r>
            <a:br>
              <a:rPr lang="en-US" altLang="ko-KR" dirty="0"/>
            </a:br>
            <a:r>
              <a:rPr lang="en-US" altLang="ko-KR" dirty="0"/>
              <a:t>Insert into </a:t>
            </a:r>
            <a:r>
              <a:rPr lang="en-US" altLang="ko-KR" dirty="0" err="1"/>
              <a:t>CSProfessor</a:t>
            </a:r>
            <a:r>
              <a:rPr lang="en-US" altLang="ko-KR" dirty="0"/>
              <a:t> values (’255’, ’Brown’, ’EE’, 100000);</a:t>
            </a:r>
          </a:p>
          <a:p>
            <a:r>
              <a:rPr lang="en-US" altLang="ko-KR" dirty="0"/>
              <a:t>By default, the insert would proceed </a:t>
            </a:r>
          </a:p>
          <a:p>
            <a:pPr lvl="1"/>
            <a:r>
              <a:rPr lang="en-US" altLang="ko-KR" dirty="0"/>
              <a:t>The problem is that the inserted tuple does not appear on the “</a:t>
            </a:r>
            <a:r>
              <a:rPr lang="en-US" altLang="ko-KR" dirty="0" err="1"/>
              <a:t>CSProfessor</a:t>
            </a:r>
            <a:r>
              <a:rPr lang="en-US" altLang="ko-KR" dirty="0"/>
              <a:t>” view</a:t>
            </a:r>
          </a:p>
          <a:p>
            <a:r>
              <a:rPr lang="en-US" altLang="ko-KR" dirty="0"/>
              <a:t>Put “with check option” at the end of the create statement</a:t>
            </a:r>
          </a:p>
          <a:p>
            <a:pPr lvl="1"/>
            <a:r>
              <a:rPr lang="en-US" altLang="ko-KR" dirty="0"/>
              <a:t>The insert is not allowed because it does not satisfy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49444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Restrictions on Views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cannot create an index for a view</a:t>
            </a:r>
          </a:p>
          <a:p>
            <a:r>
              <a:rPr lang="en-US" altLang="ko-KR" dirty="0"/>
              <a:t>In addition, you cannot create a key constraint or other constraints on a view</a:t>
            </a:r>
          </a:p>
        </p:txBody>
      </p:sp>
    </p:spTree>
    <p:extLst>
      <p:ext uri="{BB962C8B-B14F-4D97-AF65-F5344CB8AC3E}">
        <p14:creationId xmlns:p14="http://schemas.microsoft.com/office/powerpoint/2010/main" val="275154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6.2 Integrity Constraints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6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 (ICs)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Integrity constraints are</a:t>
            </a:r>
            <a:r>
              <a:rPr lang="ko-KR" altLang="en-US" dirty="0"/>
              <a:t> </a:t>
            </a:r>
            <a:r>
              <a:rPr lang="en-US" altLang="ko-KR" dirty="0"/>
              <a:t>predicates DBMS should satisfy at all times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dirty="0" err="1"/>
              <a:t>Ph.D</a:t>
            </a:r>
            <a:r>
              <a:rPr lang="en-US" altLang="ko-KR" dirty="0"/>
              <a:t> student must have an advisor</a:t>
            </a:r>
          </a:p>
          <a:p>
            <a:pPr lvl="1"/>
            <a:r>
              <a:rPr lang="en-US" altLang="ko-KR" dirty="0"/>
              <a:t>A saving account must have a balance greater than $1,000</a:t>
            </a:r>
          </a:p>
          <a:p>
            <a:pPr lvl="1"/>
            <a:r>
              <a:rPr lang="en-US" altLang="ko-KR" dirty="0"/>
              <a:t>An hour wage must be at least $6.00</a:t>
            </a:r>
          </a:p>
          <a:p>
            <a:r>
              <a:rPr lang="en-US" altLang="ko-KR" dirty="0"/>
              <a:t>ICs are used to ensure accuracy and consistency of databases</a:t>
            </a:r>
          </a:p>
          <a:p>
            <a:pPr lvl="1"/>
            <a:r>
              <a:rPr lang="en-US" altLang="ko-KR" dirty="0"/>
              <a:t>ICs guard against accidental damage to the database, by ensuring that authorized changes to the database do not result in a loss of data consistency </a:t>
            </a:r>
          </a:p>
        </p:txBody>
      </p:sp>
    </p:spTree>
    <p:extLst>
      <p:ext uri="{BB962C8B-B14F-4D97-AF65-F5344CB8AC3E}">
        <p14:creationId xmlns:p14="http://schemas.microsoft.com/office/powerpoint/2010/main" val="50869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Constraints on a Single Relation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 null</a:t>
            </a:r>
          </a:p>
          <a:p>
            <a:r>
              <a:rPr lang="en-US" altLang="ko-KR" dirty="0"/>
              <a:t>primary key</a:t>
            </a:r>
          </a:p>
          <a:p>
            <a:r>
              <a:rPr lang="en-US" altLang="ko-KR" dirty="0"/>
              <a:t>unique</a:t>
            </a:r>
          </a:p>
          <a:p>
            <a:r>
              <a:rPr lang="en-US" altLang="ko-KR" dirty="0"/>
              <a:t>check (P), where P is a predicate</a:t>
            </a:r>
          </a:p>
        </p:txBody>
      </p:sp>
    </p:spTree>
    <p:extLst>
      <p:ext uri="{BB962C8B-B14F-4D97-AF65-F5344CB8AC3E}">
        <p14:creationId xmlns:p14="http://schemas.microsoft.com/office/powerpoint/2010/main" val="266521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Not Null/Primary Key/Unique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ko-KR" dirty="0"/>
              <a:t>not null</a:t>
            </a:r>
          </a:p>
          <a:p>
            <a:pPr lvl="1"/>
            <a:r>
              <a:rPr kumimoji="0" lang="en-US" altLang="ko-KR" dirty="0"/>
              <a:t>Declare attributes “name” and “budget” to be </a:t>
            </a:r>
            <a:r>
              <a:rPr lang="en-US" altLang="ko-KR" dirty="0"/>
              <a:t>not null</a:t>
            </a:r>
          </a:p>
          <a:p>
            <a:pPr lvl="2"/>
            <a:r>
              <a:rPr kumimoji="0" lang="en-US" altLang="ko-KR" dirty="0"/>
              <a:t>name varchar(20) not null</a:t>
            </a:r>
            <a:br>
              <a:rPr kumimoji="0" lang="en-US" altLang="ko-KR" dirty="0"/>
            </a:br>
            <a:r>
              <a:rPr kumimoji="0" lang="en-US" altLang="ko-KR" dirty="0"/>
              <a:t>budget numeric(12,2) not null</a:t>
            </a:r>
          </a:p>
          <a:p>
            <a:pPr lvl="1"/>
            <a:r>
              <a:rPr kumimoji="0" lang="en-US" altLang="ko-KR" dirty="0"/>
              <a:t>Primary keys is automatically treated as “not null” </a:t>
            </a:r>
          </a:p>
          <a:p>
            <a:r>
              <a:rPr kumimoji="0" lang="en-US" altLang="ko-KR" dirty="0"/>
              <a:t>primary key (A</a:t>
            </a:r>
            <a:r>
              <a:rPr kumimoji="0" lang="en-US" altLang="ko-KR" baseline="-25000" dirty="0"/>
              <a:t>1</a:t>
            </a:r>
            <a:r>
              <a:rPr kumimoji="0" lang="en-US" altLang="ko-KR" dirty="0"/>
              <a:t>, A</a:t>
            </a:r>
            <a:r>
              <a:rPr kumimoji="0" lang="en-US" altLang="ko-KR" sz="2000" baseline="-25000" dirty="0"/>
              <a:t>2</a:t>
            </a:r>
            <a:r>
              <a:rPr kumimoji="0" lang="en-US" altLang="ko-KR" dirty="0"/>
              <a:t>, …, A</a:t>
            </a:r>
            <a:r>
              <a:rPr kumimoji="0" lang="en-US" altLang="ko-KR" sz="2000" baseline="-25000" dirty="0"/>
              <a:t>m</a:t>
            </a:r>
            <a:r>
              <a:rPr kumimoji="0" lang="en-US" altLang="ko-KR" dirty="0"/>
              <a:t>)</a:t>
            </a:r>
          </a:p>
          <a:p>
            <a:pPr lvl="1"/>
            <a:r>
              <a:rPr kumimoji="0" lang="en-US" altLang="ko-KR" dirty="0"/>
              <a:t>Declares the primary key for the table</a:t>
            </a:r>
            <a:endParaRPr lang="en-US" altLang="ko-KR" dirty="0"/>
          </a:p>
          <a:p>
            <a:r>
              <a:rPr lang="en-US" altLang="ko-KR" dirty="0"/>
              <a:t>unique</a:t>
            </a:r>
            <a:r>
              <a:rPr kumimoji="0" lang="en-US" altLang="ko-KR" dirty="0"/>
              <a:t> (A</a:t>
            </a:r>
            <a:r>
              <a:rPr kumimoji="0" lang="en-US" altLang="ko-KR" sz="2400" baseline="-25000" dirty="0"/>
              <a:t>1</a:t>
            </a:r>
            <a:r>
              <a:rPr kumimoji="0" lang="en-US" altLang="ko-KR" dirty="0"/>
              <a:t>, A</a:t>
            </a:r>
            <a:r>
              <a:rPr kumimoji="0" lang="en-US" altLang="ko-KR" sz="2000" baseline="-25000" dirty="0"/>
              <a:t>2</a:t>
            </a:r>
            <a:r>
              <a:rPr kumimoji="0" lang="en-US" altLang="ko-KR" dirty="0"/>
              <a:t>, …, A</a:t>
            </a:r>
            <a:r>
              <a:rPr kumimoji="0" lang="en-US" altLang="ko-KR" sz="2000" baseline="-25000" dirty="0"/>
              <a:t>m</a:t>
            </a:r>
            <a:r>
              <a:rPr kumimoji="0" lang="en-US" altLang="ko-KR" dirty="0"/>
              <a:t>)</a:t>
            </a:r>
          </a:p>
          <a:p>
            <a:pPr lvl="1"/>
            <a:r>
              <a:rPr kumimoji="0" lang="en-US" altLang="ko-KR" dirty="0"/>
              <a:t>The unique specification states that the attributes A</a:t>
            </a:r>
            <a:r>
              <a:rPr kumimoji="0" lang="en-US" altLang="ko-KR" baseline="-25000" dirty="0"/>
              <a:t>1</a:t>
            </a:r>
            <a:r>
              <a:rPr kumimoji="0" lang="en-US" altLang="ko-KR" dirty="0"/>
              <a:t>, A</a:t>
            </a:r>
            <a:r>
              <a:rPr kumimoji="0" lang="en-US" altLang="ko-KR" baseline="-25000" dirty="0"/>
              <a:t>2</a:t>
            </a:r>
            <a:r>
              <a:rPr kumimoji="0" lang="en-US" altLang="ko-KR" dirty="0"/>
              <a:t>, …, A</a:t>
            </a:r>
            <a:r>
              <a:rPr kumimoji="0" lang="en-US" altLang="ko-KR" baseline="-25000" dirty="0"/>
              <a:t>m</a:t>
            </a:r>
            <a:r>
              <a:rPr kumimoji="0" lang="en-US" altLang="ko-KR" dirty="0"/>
              <a:t> form a candidate key</a:t>
            </a:r>
          </a:p>
          <a:p>
            <a:pPr lvl="1"/>
            <a:r>
              <a:rPr kumimoji="0" lang="en-US" altLang="ko-KR" dirty="0"/>
              <a:t>Candidate keys are permitted to be null (in contrast to primary keys)</a:t>
            </a:r>
          </a:p>
          <a:p>
            <a:pPr>
              <a:buFont typeface="Monotype Sorts" charset="2"/>
              <a:buNone/>
            </a:pPr>
            <a:endParaRPr lang="en-US" altLang="ko-KR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ko-KR" altLang="ko-KR" sz="2000" b="1"/>
          </a:p>
        </p:txBody>
      </p:sp>
    </p:spTree>
    <p:extLst>
      <p:ext uri="{BB962C8B-B14F-4D97-AF65-F5344CB8AC3E}">
        <p14:creationId xmlns:p14="http://schemas.microsoft.com/office/powerpoint/2010/main" val="2882709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“check”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check(P), where P is a predicate</a:t>
            </a:r>
          </a:p>
          <a:p>
            <a:r>
              <a:rPr lang="en-US" altLang="ko-KR" dirty="0"/>
              <a:t>To ensure that semester is one of fall, winter, spring or summer</a:t>
            </a:r>
          </a:p>
          <a:p>
            <a:pPr lvl="1"/>
            <a:r>
              <a:rPr lang="en-US" altLang="ko-KR" dirty="0"/>
              <a:t>Create table teaches (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pID</a:t>
            </a:r>
            <a:r>
              <a:rPr lang="en-US" altLang="ko-KR" dirty="0"/>
              <a:t> 		char(5),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cID</a:t>
            </a:r>
            <a:r>
              <a:rPr lang="en-US" altLang="ko-KR" dirty="0"/>
              <a:t> 		char(5),</a:t>
            </a:r>
            <a:br>
              <a:rPr lang="en-US" altLang="ko-KR" dirty="0"/>
            </a:br>
            <a:r>
              <a:rPr lang="en-US" altLang="ko-KR" dirty="0"/>
              <a:t>	semester 	varchar(10),</a:t>
            </a:r>
            <a:br>
              <a:rPr lang="en-US" altLang="ko-KR" dirty="0"/>
            </a:br>
            <a:r>
              <a:rPr lang="en-US" altLang="ko-KR" dirty="0"/>
              <a:t>	year 		numeric(4,0),</a:t>
            </a:r>
            <a:br>
              <a:rPr lang="en-US" altLang="ko-KR" dirty="0"/>
            </a:br>
            <a:r>
              <a:rPr lang="en-US" altLang="ko-KR" dirty="0"/>
              <a:t>	classroom	char(5),</a:t>
            </a:r>
            <a:br>
              <a:rPr lang="en-US" altLang="ko-KR" dirty="0"/>
            </a:br>
            <a:r>
              <a:rPr lang="en-US" altLang="ko-KR" dirty="0"/>
              <a:t>	primary key (</a:t>
            </a:r>
            <a:r>
              <a:rPr lang="en-US" altLang="ko-KR" dirty="0" err="1"/>
              <a:t>pID</a:t>
            </a:r>
            <a:r>
              <a:rPr lang="en-US" altLang="ko-KR" dirty="0"/>
              <a:t>, </a:t>
            </a:r>
            <a:r>
              <a:rPr lang="en-US" altLang="ko-KR" dirty="0" err="1"/>
              <a:t>cID</a:t>
            </a:r>
            <a:r>
              <a:rPr lang="en-US" altLang="ko-KR" dirty="0"/>
              <a:t>, semester, year),</a:t>
            </a:r>
            <a:br>
              <a:rPr lang="en-US" altLang="ko-KR" dirty="0"/>
            </a:br>
            <a:r>
              <a:rPr lang="en-US" altLang="ko-KR" dirty="0"/>
              <a:t>	check (semester in (’Spring’, ‘Summer’, ’Fall’, ’Winter’) )</a:t>
            </a:r>
            <a:br>
              <a:rPr lang="en-US" altLang="ko-KR" dirty="0"/>
            </a:b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740603" y="2544536"/>
            <a:ext cx="7056438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ko-KR" sz="2000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ko-KR" altLang="ko-KR" sz="2000" b="1"/>
          </a:p>
        </p:txBody>
      </p:sp>
    </p:spTree>
    <p:extLst>
      <p:ext uri="{BB962C8B-B14F-4D97-AF65-F5344CB8AC3E}">
        <p14:creationId xmlns:p14="http://schemas.microsoft.com/office/powerpoint/2010/main" val="180829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Subtopics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</a:p>
          <a:p>
            <a:r>
              <a:rPr lang="en-US" altLang="ko-KR" dirty="0"/>
              <a:t>Integrity Constraints</a:t>
            </a:r>
          </a:p>
          <a:p>
            <a:r>
              <a:rPr lang="en-US" altLang="ko-KR" dirty="0"/>
              <a:t>Triggers</a:t>
            </a:r>
          </a:p>
          <a:p>
            <a:r>
              <a:rPr lang="en-US" altLang="ko-KR" dirty="0"/>
              <a:t>Authorization</a:t>
            </a:r>
          </a:p>
          <a:p>
            <a:r>
              <a:rPr lang="en-US" altLang="ko-KR" dirty="0"/>
              <a:t>Recursive Queries</a:t>
            </a:r>
          </a:p>
        </p:txBody>
      </p:sp>
    </p:spTree>
    <p:extLst>
      <p:ext uri="{BB962C8B-B14F-4D97-AF65-F5344CB8AC3E}">
        <p14:creationId xmlns:p14="http://schemas.microsoft.com/office/powerpoint/2010/main" val="1725766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A be a set of attributes.  Let R and S be two relations that contain attributes A, and A is the primary key of S.  A is said to be a foreign key of R if for any values of A appearing in R these values also appear in S or A is null</a:t>
            </a:r>
          </a:p>
          <a:p>
            <a:pPr lvl="1"/>
            <a:r>
              <a:rPr lang="en-US" altLang="ko-KR" dirty="0"/>
              <a:t>Ensures that a value that appears in one relation for a given set of attributes also appears for a certain set of attributes in another relation</a:t>
            </a:r>
          </a:p>
          <a:p>
            <a:pPr lvl="1"/>
            <a:r>
              <a:rPr lang="en-US" altLang="ko-KR" dirty="0"/>
              <a:t>For example, if “CS” is a department name appearing in one of the tuples in the “professor” relation, then there exists a tuple in the “department” relation for “CS”</a:t>
            </a:r>
          </a:p>
        </p:txBody>
      </p:sp>
    </p:spTree>
    <p:extLst>
      <p:ext uri="{BB962C8B-B14F-4D97-AF65-F5344CB8AC3E}">
        <p14:creationId xmlns:p14="http://schemas.microsoft.com/office/powerpoint/2010/main" val="257568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Declaration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Simple declaration</a:t>
            </a:r>
          </a:p>
          <a:p>
            <a:pPr lvl="1"/>
            <a:r>
              <a:rPr lang="en-US" altLang="ko-KR" dirty="0"/>
              <a:t>Create table teaches (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pID</a:t>
            </a:r>
            <a:r>
              <a:rPr lang="en-US" altLang="ko-KR" dirty="0"/>
              <a:t>	varchar(5),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cID</a:t>
            </a:r>
            <a:r>
              <a:rPr lang="en-US" altLang="ko-KR" dirty="0"/>
              <a:t>	varchar(5), </a:t>
            </a:r>
            <a:br>
              <a:rPr lang="en-US" altLang="ko-KR" dirty="0"/>
            </a:br>
            <a:r>
              <a:rPr lang="en-US" altLang="ko-KR" dirty="0"/>
              <a:t>	…</a:t>
            </a:r>
            <a:br>
              <a:rPr lang="en-US" altLang="ko-KR" dirty="0"/>
            </a:br>
            <a:r>
              <a:rPr lang="en-US" altLang="ko-KR" dirty="0"/>
              <a:t>	primary key(</a:t>
            </a:r>
            <a:r>
              <a:rPr lang="en-US" altLang="ko-KR" dirty="0" err="1"/>
              <a:t>pID</a:t>
            </a:r>
            <a:r>
              <a:rPr lang="en-US" altLang="ko-KR" dirty="0"/>
              <a:t>, </a:t>
            </a:r>
            <a:r>
              <a:rPr lang="en-US" altLang="ko-KR" dirty="0" err="1"/>
              <a:t>cID</a:t>
            </a:r>
            <a:r>
              <a:rPr lang="en-US" altLang="ko-KR" dirty="0"/>
              <a:t>, semester, year)</a:t>
            </a:r>
            <a:br>
              <a:rPr lang="en-US" altLang="ko-KR" dirty="0"/>
            </a:br>
            <a:r>
              <a:rPr lang="en-US" altLang="ko-KR" dirty="0"/>
              <a:t>	foreign key(</a:t>
            </a:r>
            <a:r>
              <a:rPr lang="en-US" altLang="ko-KR" dirty="0" err="1"/>
              <a:t>pID</a:t>
            </a:r>
            <a:r>
              <a:rPr lang="en-US" altLang="ko-KR" dirty="0"/>
              <a:t>) references professor,</a:t>
            </a:r>
            <a:br>
              <a:rPr lang="en-US" altLang="ko-KR" dirty="0"/>
            </a:br>
            <a:r>
              <a:rPr lang="en-US" altLang="ko-KR" dirty="0"/>
              <a:t>	foreign key(</a:t>
            </a:r>
            <a:r>
              <a:rPr lang="en-US" altLang="ko-KR" dirty="0" err="1"/>
              <a:t>cID</a:t>
            </a:r>
            <a:r>
              <a:rPr lang="en-US" altLang="ko-KR" dirty="0"/>
              <a:t>) references course);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Declaration with actions</a:t>
            </a:r>
          </a:p>
          <a:p>
            <a:pPr lvl="1"/>
            <a:r>
              <a:rPr lang="en-US" altLang="ko-KR" dirty="0"/>
              <a:t>Create table teaches (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pID</a:t>
            </a:r>
            <a:r>
              <a:rPr lang="en-US" altLang="ko-KR" dirty="0"/>
              <a:t>	varchar(5),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cID</a:t>
            </a:r>
            <a:r>
              <a:rPr lang="en-US" altLang="ko-KR" dirty="0"/>
              <a:t>	varchar(5), </a:t>
            </a:r>
            <a:br>
              <a:rPr lang="en-US" altLang="ko-KR" dirty="0"/>
            </a:br>
            <a:r>
              <a:rPr lang="en-US" altLang="ko-KR" dirty="0"/>
              <a:t>	…</a:t>
            </a:r>
            <a:br>
              <a:rPr lang="en-US" altLang="ko-KR" dirty="0"/>
            </a:br>
            <a:r>
              <a:rPr lang="en-US" altLang="ko-KR" dirty="0"/>
              <a:t>	foreign key(</a:t>
            </a:r>
            <a:r>
              <a:rPr lang="en-US" altLang="ko-KR" dirty="0" err="1"/>
              <a:t>pID</a:t>
            </a:r>
            <a:r>
              <a:rPr lang="en-US" altLang="ko-KR" dirty="0"/>
              <a:t>) references professor,</a:t>
            </a:r>
            <a:br>
              <a:rPr lang="en-US" altLang="ko-KR" dirty="0"/>
            </a:br>
            <a:r>
              <a:rPr lang="en-US" altLang="ko-KR" dirty="0"/>
              <a:t>		on delete cascade,</a:t>
            </a:r>
            <a:br>
              <a:rPr lang="en-US" altLang="ko-KR" dirty="0"/>
            </a:br>
            <a:r>
              <a:rPr lang="en-US" altLang="ko-KR" dirty="0"/>
              <a:t>		on update cascade, </a:t>
            </a:r>
            <a:br>
              <a:rPr lang="en-US" altLang="ko-KR" dirty="0"/>
            </a:br>
            <a:r>
              <a:rPr lang="en-US" altLang="ko-KR" dirty="0"/>
              <a:t>	… </a:t>
            </a:r>
            <a:br>
              <a:rPr lang="en-US" altLang="ko-KR" dirty="0"/>
            </a:b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Available actions: “cascade”, “set null”, “set default”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489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“on delete” Operation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575416"/>
              </p:ext>
            </p:extLst>
          </p:nvPr>
        </p:nvGraphicFramePr>
        <p:xfrm>
          <a:off x="1115560" y="1190852"/>
          <a:ext cx="31719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teaches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pID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cID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CS201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EE101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87535"/>
              </p:ext>
            </p:extLst>
          </p:nvPr>
        </p:nvGraphicFramePr>
        <p:xfrm>
          <a:off x="4985655" y="1179285"/>
          <a:ext cx="260168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professor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/>
                        <a:t>pID</a:t>
                      </a:r>
                      <a:endParaRPr lang="ko-KR" altLang="en-US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>
            <a:spLocks noGrp="1"/>
          </p:cNvSpPr>
          <p:nvPr>
            <p:ph type="body" idx="4294967295"/>
          </p:nvPr>
        </p:nvSpPr>
        <p:spPr>
          <a:xfrm>
            <a:off x="484188" y="3233056"/>
            <a:ext cx="8301037" cy="3078843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ko-KR" dirty="0"/>
              <a:t>What</a:t>
            </a:r>
            <a:r>
              <a:rPr lang="en-US" altLang="ko-KR" baseline="0" dirty="0"/>
              <a:t> if &lt;100, </a:t>
            </a:r>
            <a:r>
              <a:rPr lang="en-US" altLang="ko-KR" dirty="0"/>
              <a:t>K</a:t>
            </a:r>
            <a:r>
              <a:rPr lang="en-US" altLang="ko-KR" baseline="0" dirty="0"/>
              <a:t>im, …&gt; </a:t>
            </a:r>
            <a:r>
              <a:rPr lang="en-US" altLang="ko-KR" dirty="0"/>
              <a:t>of “professor” </a:t>
            </a:r>
            <a:r>
              <a:rPr lang="en-US" altLang="ko-KR" baseline="0" dirty="0"/>
              <a:t>is deleted?</a:t>
            </a:r>
          </a:p>
          <a:p>
            <a:pPr lvl="1"/>
            <a:r>
              <a:rPr lang="en-US" altLang="ko-KR" dirty="0"/>
              <a:t>With no action specified: the tuple cannot be deleted</a:t>
            </a:r>
          </a:p>
          <a:p>
            <a:pPr lvl="1"/>
            <a:r>
              <a:rPr lang="en-US" altLang="ko-KR" dirty="0"/>
              <a:t>With “cascade”: &lt;100, CS101, …&gt;, &lt;100, CS201, …&gt; also deleted</a:t>
            </a:r>
          </a:p>
          <a:p>
            <a:pPr lvl="1"/>
            <a:r>
              <a:rPr lang="en-US" altLang="ko-KR" baseline="0" dirty="0"/>
              <a:t>With</a:t>
            </a:r>
            <a:r>
              <a:rPr lang="en-US" altLang="ko-KR" dirty="0"/>
              <a:t> “set null: should be &lt;null, CS101, …&gt;, &lt;null, CS201, …&gt;, but not allowed (Why?)</a:t>
            </a:r>
          </a:p>
          <a:p>
            <a:r>
              <a:rPr lang="en-US" altLang="ko-KR" dirty="0"/>
              <a:t>What if &lt;100, CS101, …&gt; of “teaches” is deleted?</a:t>
            </a:r>
          </a:p>
          <a:p>
            <a:pPr lvl="1"/>
            <a:r>
              <a:rPr lang="en-US" altLang="ko-KR" baseline="0" dirty="0"/>
              <a:t>No</a:t>
            </a:r>
            <a:r>
              <a:rPr lang="en-US" altLang="ko-KR" dirty="0"/>
              <a:t> action at all</a:t>
            </a:r>
            <a:endParaRPr lang="en-US" altLang="ko-KR" baseline="0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23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“on update” Operation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203786"/>
              </p:ext>
            </p:extLst>
          </p:nvPr>
        </p:nvGraphicFramePr>
        <p:xfrm>
          <a:off x="1115560" y="1190852"/>
          <a:ext cx="31719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teaches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pID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cID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CS201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EE101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20283"/>
              </p:ext>
            </p:extLst>
          </p:nvPr>
        </p:nvGraphicFramePr>
        <p:xfrm>
          <a:off x="4985655" y="1179285"/>
          <a:ext cx="260168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professor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/>
                        <a:t>pID</a:t>
                      </a:r>
                      <a:endParaRPr lang="ko-KR" altLang="en-US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>
            <a:spLocks noGrp="1"/>
          </p:cNvSpPr>
          <p:nvPr>
            <p:ph type="body" idx="4294967295"/>
          </p:nvPr>
        </p:nvSpPr>
        <p:spPr>
          <a:xfrm>
            <a:off x="484188" y="3233056"/>
            <a:ext cx="8301037" cy="307884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/>
              <a:t>What</a:t>
            </a:r>
            <a:r>
              <a:rPr lang="en-US" altLang="ko-KR" baseline="0" dirty="0"/>
              <a:t> if &lt;100, </a:t>
            </a:r>
            <a:r>
              <a:rPr lang="en-US" altLang="ko-KR" dirty="0"/>
              <a:t>K</a:t>
            </a:r>
            <a:r>
              <a:rPr lang="en-US" altLang="ko-KR" baseline="0" dirty="0"/>
              <a:t>im, …&gt; </a:t>
            </a:r>
            <a:r>
              <a:rPr lang="en-US" altLang="ko-KR" dirty="0"/>
              <a:t>of “professor” </a:t>
            </a:r>
            <a:r>
              <a:rPr lang="en-US" altLang="ko-KR" baseline="0" dirty="0"/>
              <a:t>is updated into &lt;400, Kim,…&gt;? </a:t>
            </a:r>
          </a:p>
          <a:p>
            <a:pPr lvl="1"/>
            <a:r>
              <a:rPr lang="en-US" altLang="ko-KR" dirty="0"/>
              <a:t>With no action specified: the tuple cannot be updated</a:t>
            </a:r>
          </a:p>
          <a:p>
            <a:pPr lvl="1"/>
            <a:r>
              <a:rPr lang="en-US" altLang="ko-KR" dirty="0"/>
              <a:t>With “cascade”: becomes &lt;400, CS101,…&gt;, &lt;400, CS201, …&gt; </a:t>
            </a:r>
          </a:p>
          <a:p>
            <a:pPr lvl="1"/>
            <a:r>
              <a:rPr lang="en-US" altLang="ko-KR" baseline="0" dirty="0"/>
              <a:t>With</a:t>
            </a:r>
            <a:r>
              <a:rPr lang="en-US" altLang="ko-KR" dirty="0"/>
              <a:t> “set null: should be &lt;null, CS101,…&gt;, &lt;null, CS201, …&gt;, but not allowed</a:t>
            </a:r>
          </a:p>
          <a:p>
            <a:r>
              <a:rPr lang="en-US" altLang="ko-KR" dirty="0"/>
              <a:t>What if &lt;100, CS101, …&gt; of “teaches” is updated into &lt;400, CS101,…&gt;? </a:t>
            </a:r>
          </a:p>
          <a:p>
            <a:pPr lvl="1"/>
            <a:r>
              <a:rPr lang="en-US" altLang="ko-KR" baseline="0" dirty="0"/>
              <a:t>Nothing with “action”,</a:t>
            </a:r>
            <a:r>
              <a:rPr lang="en-US" altLang="ko-KR" dirty="0"/>
              <a:t> but not</a:t>
            </a:r>
            <a:r>
              <a:rPr lang="en-US" altLang="ko-KR" baseline="0" dirty="0"/>
              <a:t> allowed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806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Insert Tuples?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table person (</a:t>
            </a:r>
            <a:br>
              <a:rPr lang="en-US" altLang="ko-KR" dirty="0"/>
            </a:br>
            <a:r>
              <a:rPr lang="en-US" altLang="ko-KR" dirty="0"/>
              <a:t>	ID  		char(10) primary key,</a:t>
            </a:r>
            <a:br>
              <a:rPr lang="en-US" altLang="ko-KR" dirty="0"/>
            </a:br>
            <a:r>
              <a:rPr lang="en-US" altLang="ko-KR" dirty="0"/>
              <a:t>	name 		char(40),</a:t>
            </a:r>
            <a:br>
              <a:rPr lang="en-US" altLang="ko-KR" dirty="0"/>
            </a:br>
            <a:r>
              <a:rPr lang="en-US" altLang="ko-KR" dirty="0"/>
              <a:t>	mother 	char(10),</a:t>
            </a:r>
            <a:br>
              <a:rPr lang="en-US" altLang="ko-KR" dirty="0"/>
            </a:br>
            <a:r>
              <a:rPr lang="en-US" altLang="ko-KR" dirty="0"/>
              <a:t>	father  	char(10),</a:t>
            </a:r>
            <a:br>
              <a:rPr lang="en-US" altLang="ko-KR" dirty="0"/>
            </a:br>
            <a:r>
              <a:rPr lang="en-US" altLang="ko-KR" dirty="0"/>
              <a:t>	foreign key (mother) references person,</a:t>
            </a:r>
            <a:br>
              <a:rPr lang="en-US" altLang="ko-KR" dirty="0"/>
            </a:br>
            <a:r>
              <a:rPr lang="en-US" altLang="ko-KR" dirty="0"/>
              <a:t>	foreign key (father) references person);</a:t>
            </a:r>
          </a:p>
          <a:p>
            <a:r>
              <a:rPr lang="en-US" altLang="ko-KR" dirty="0"/>
              <a:t>How to insert tuples?</a:t>
            </a:r>
          </a:p>
          <a:p>
            <a:pPr lvl="1"/>
            <a:r>
              <a:rPr lang="en-US" altLang="ko-KR" dirty="0"/>
              <a:t>Insert father and mother of a person first before inserting person</a:t>
            </a:r>
          </a:p>
          <a:p>
            <a:pPr lvl="1"/>
            <a:r>
              <a:rPr lang="en-US" altLang="ko-KR" dirty="0"/>
              <a:t>Set father/mother to be null initially and update them after inserting</a:t>
            </a:r>
          </a:p>
          <a:p>
            <a:pPr lvl="1"/>
            <a:r>
              <a:rPr lang="en-US" altLang="ko-KR" dirty="0"/>
              <a:t>Use “deferred” in transactions</a:t>
            </a:r>
          </a:p>
        </p:txBody>
      </p:sp>
    </p:spTree>
    <p:extLst>
      <p:ext uri="{BB962C8B-B14F-4D97-AF65-F5344CB8AC3E}">
        <p14:creationId xmlns:p14="http://schemas.microsoft.com/office/powerpoint/2010/main" val="665775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Deferrable 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ICs are by default checked immediately, but can be deferred</a:t>
            </a:r>
          </a:p>
          <a:p>
            <a:r>
              <a:rPr lang="en-US" altLang="ko-KR" dirty="0"/>
              <a:t>SQL standard allows a clause “initially deferred” to be added to a constraint specification</a:t>
            </a:r>
          </a:p>
          <a:p>
            <a:r>
              <a:rPr lang="en-US" altLang="ko-KR" dirty="0"/>
              <a:t>“set constraints constraints-list deferred” as a part of a transaction causes the checking of the specified constraints to be deferred to the end of that transaction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059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Integrity Constraints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The SQL standards define the predicate in the “check” clause to be an arbitrary predicate</a:t>
            </a:r>
          </a:p>
          <a:p>
            <a:r>
              <a:rPr lang="en-US" altLang="ko-KR" dirty="0"/>
              <a:t>Create teaches (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pID</a:t>
            </a:r>
            <a:r>
              <a:rPr lang="en-US" altLang="ko-KR" dirty="0"/>
              <a:t> char(5) check (</a:t>
            </a:r>
            <a:r>
              <a:rPr lang="en-US" altLang="ko-KR" dirty="0" err="1"/>
              <a:t>pID</a:t>
            </a:r>
            <a:r>
              <a:rPr lang="en-US" altLang="ko-KR" dirty="0"/>
              <a:t> in (select </a:t>
            </a:r>
            <a:r>
              <a:rPr lang="en-US" altLang="ko-KR" dirty="0" err="1"/>
              <a:t>pID</a:t>
            </a:r>
            <a:r>
              <a:rPr lang="en-US" altLang="ko-KR" dirty="0"/>
              <a:t> from professor))</a:t>
            </a:r>
            <a:br>
              <a:rPr lang="en-US" altLang="ko-KR" dirty="0"/>
            </a:br>
            <a:r>
              <a:rPr lang="en-US" altLang="ko-KR" dirty="0"/>
              <a:t>	…);</a:t>
            </a:r>
          </a:p>
          <a:p>
            <a:pPr lvl="1"/>
            <a:r>
              <a:rPr lang="en-US" altLang="ko-KR" dirty="0"/>
              <a:t>The check clause are often initiated when there are some changes on the “teaches” table only</a:t>
            </a:r>
          </a:p>
          <a:p>
            <a:r>
              <a:rPr lang="en-US" altLang="ko-KR" dirty="0"/>
              <a:t>The SQL standard defines an assertion that allows us to specify complex predicates</a:t>
            </a:r>
          </a:p>
          <a:p>
            <a:pPr lvl="1"/>
            <a:r>
              <a:rPr lang="en-US" altLang="ko-KR" dirty="0"/>
              <a:t>Create assertion &lt;assertion-name&gt; check &lt;predicate&gt;;</a:t>
            </a:r>
          </a:p>
          <a:p>
            <a:r>
              <a:rPr lang="en-US" altLang="ko-KR" dirty="0"/>
              <a:t>Most DBMSs do not support either subquery in the “check” clause predicate or the “create assertion” construct</a:t>
            </a:r>
          </a:p>
        </p:txBody>
      </p:sp>
    </p:spTree>
    <p:extLst>
      <p:ext uri="{BB962C8B-B14F-4D97-AF65-F5344CB8AC3E}">
        <p14:creationId xmlns:p14="http://schemas.microsoft.com/office/powerpoint/2010/main" val="199163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Assertion Example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assertion </a:t>
            </a:r>
            <a:r>
              <a:rPr lang="en-US" altLang="ko-KR" dirty="0" err="1"/>
              <a:t>myVerifyTotalCredit</a:t>
            </a:r>
            <a:r>
              <a:rPr lang="en-US" altLang="ko-KR" dirty="0"/>
              <a:t> check</a:t>
            </a:r>
            <a:br>
              <a:rPr lang="en-US" altLang="ko-KR" dirty="0"/>
            </a:br>
            <a:r>
              <a:rPr lang="en-US" altLang="ko-KR" dirty="0"/>
              <a:t>(not exists</a:t>
            </a:r>
            <a:br>
              <a:rPr lang="en-US" altLang="ko-KR" dirty="0"/>
            </a:br>
            <a:r>
              <a:rPr lang="en-US" altLang="ko-KR" dirty="0"/>
              <a:t>	(select s1.sID</a:t>
            </a:r>
            <a:br>
              <a:rPr lang="en-US" altLang="ko-KR" dirty="0"/>
            </a:br>
            <a:r>
              <a:rPr lang="en-US" altLang="ko-KR" dirty="0"/>
              <a:t>	from student s1</a:t>
            </a:r>
            <a:br>
              <a:rPr lang="en-US" altLang="ko-KR" dirty="0"/>
            </a:br>
            <a:r>
              <a:rPr lang="en-US" altLang="ko-KR" dirty="0"/>
              <a:t>	where s1.totalCredit  &lt;&gt; (select sum(credit)</a:t>
            </a:r>
            <a:br>
              <a:rPr lang="en-US" altLang="ko-KR" dirty="0"/>
            </a:br>
            <a:r>
              <a:rPr lang="en-US" altLang="ko-KR" dirty="0"/>
              <a:t>				    from takes, course</a:t>
            </a:r>
            <a:br>
              <a:rPr lang="en-US" altLang="ko-KR" dirty="0"/>
            </a:br>
            <a:r>
              <a:rPr lang="en-US" altLang="ko-KR" dirty="0"/>
              <a:t>				    where s1.sID = </a:t>
            </a:r>
            <a:r>
              <a:rPr lang="en-US" altLang="ko-KR" dirty="0" err="1"/>
              <a:t>sID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    and </a:t>
            </a:r>
            <a:r>
              <a:rPr lang="en-US" altLang="ko-KR" dirty="0" err="1"/>
              <a:t>course.cID</a:t>
            </a:r>
            <a:r>
              <a:rPr lang="en-US" altLang="ko-KR" dirty="0"/>
              <a:t>=</a:t>
            </a:r>
            <a:r>
              <a:rPr lang="en-US" altLang="ko-KR" dirty="0" err="1"/>
              <a:t>takes.cID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    and grade is not null</a:t>
            </a:r>
            <a:br>
              <a:rPr lang="en-US" altLang="ko-KR" dirty="0"/>
            </a:br>
            <a:r>
              <a:rPr lang="en-US" altLang="ko-KR" dirty="0"/>
              <a:t>				    and grade &lt;&gt; ‘F’)</a:t>
            </a:r>
            <a:br>
              <a:rPr lang="en-US" altLang="ko-KR" dirty="0"/>
            </a:br>
            <a:r>
              <a:rPr lang="en-US" altLang="ko-KR" dirty="0"/>
              <a:t>	)</a:t>
            </a:r>
            <a:br>
              <a:rPr lang="en-US" altLang="ko-KR" dirty="0"/>
            </a:b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077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6.3 Triggers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84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trigger is statements that are executed automatically by the system as a side effect of database modification</a:t>
            </a:r>
          </a:p>
          <a:p>
            <a:r>
              <a:rPr lang="en-US" altLang="ko-KR" dirty="0"/>
              <a:t>Triggers are ECA (event-condition-action) rules</a:t>
            </a:r>
          </a:p>
          <a:p>
            <a:pPr lvl="1"/>
            <a:r>
              <a:rPr lang="en-US" altLang="ko-KR" dirty="0"/>
              <a:t>Triggers are only executed when certain events occur</a:t>
            </a:r>
          </a:p>
          <a:p>
            <a:pPr lvl="1"/>
            <a:r>
              <a:rPr lang="en-US" altLang="ko-KR" dirty="0"/>
              <a:t>The trigger tests a condition</a:t>
            </a:r>
          </a:p>
          <a:p>
            <a:pPr lvl="1"/>
            <a:r>
              <a:rPr lang="en-US" altLang="ko-KR" dirty="0"/>
              <a:t>If the condition is satisfied, the action is perform by DBMS</a:t>
            </a:r>
          </a:p>
          <a:p>
            <a:r>
              <a:rPr lang="en-US" altLang="ko-KR" dirty="0"/>
              <a:t>Triggers were introduced to SQL standard in SQL:1999, but supported even earlier using non-standard syntax by most databases</a:t>
            </a:r>
          </a:p>
        </p:txBody>
      </p:sp>
    </p:spTree>
    <p:extLst>
      <p:ext uri="{BB962C8B-B14F-4D97-AF65-F5344CB8AC3E}">
        <p14:creationId xmlns:p14="http://schemas.microsoft.com/office/powerpoint/2010/main" val="190635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6.1 Views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Actions in Triggers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 design a trigger mechanism, we must specify </a:t>
            </a:r>
          </a:p>
          <a:p>
            <a:pPr lvl="1"/>
            <a:r>
              <a:rPr lang="en-US" altLang="ko-KR" dirty="0"/>
              <a:t>the event that triggers a trigger </a:t>
            </a:r>
          </a:p>
          <a:p>
            <a:pPr lvl="1"/>
            <a:r>
              <a:rPr lang="en-US" altLang="ko-KR" dirty="0"/>
              <a:t>the conditions that must be satisfied for the trigger to proceed</a:t>
            </a:r>
          </a:p>
          <a:p>
            <a:pPr lvl="1"/>
            <a:r>
              <a:rPr lang="en-US" altLang="ko-KR" dirty="0"/>
              <a:t>the actions to be taken when the conditions are met</a:t>
            </a:r>
          </a:p>
          <a:p>
            <a:r>
              <a:rPr lang="en-US" altLang="ko-KR" dirty="0"/>
              <a:t>Triggering event can be insert, delete or update tuples</a:t>
            </a:r>
          </a:p>
          <a:p>
            <a:pPr lvl="1"/>
            <a:r>
              <a:rPr lang="en-US" altLang="ko-KR" dirty="0"/>
              <a:t>Triggers on update can be restricted to specific attributes</a:t>
            </a:r>
          </a:p>
          <a:p>
            <a:pPr lvl="1"/>
            <a:r>
              <a:rPr lang="en-US" altLang="ko-KR" dirty="0"/>
              <a:t>Example: after update of grade on takes</a:t>
            </a:r>
          </a:p>
          <a:p>
            <a:r>
              <a:rPr lang="en-US" altLang="ko-KR" dirty="0"/>
              <a:t>Values of attributes before and after modification can be referenced</a:t>
            </a:r>
          </a:p>
          <a:p>
            <a:pPr lvl="1"/>
            <a:r>
              <a:rPr lang="en-US" altLang="ko-KR" dirty="0"/>
              <a:t>“referencing old row as”   : for deletes and updates</a:t>
            </a:r>
          </a:p>
          <a:p>
            <a:pPr lvl="1"/>
            <a:r>
              <a:rPr lang="en-US" altLang="ko-KR" dirty="0"/>
              <a:t>“referencing new row as”  : for inserts and update		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481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Trigger</a:t>
            </a:r>
            <a:r>
              <a:rPr lang="en-US" altLang="ko-KR" baseline="0" dirty="0"/>
              <a:t> Example 1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Design a trigger that maintains the total credits a student has completed</a:t>
            </a:r>
          </a:p>
          <a:p>
            <a:r>
              <a:rPr lang="en-US" altLang="ko-KR" dirty="0"/>
              <a:t>Event</a:t>
            </a:r>
          </a:p>
          <a:p>
            <a:pPr lvl="1"/>
            <a:r>
              <a:rPr lang="en-US" altLang="ko-KR" dirty="0"/>
              <a:t>Update of grade on takes </a:t>
            </a:r>
          </a:p>
          <a:p>
            <a:r>
              <a:rPr lang="en-US" altLang="ko-KR" dirty="0"/>
              <a:t>Condition</a:t>
            </a:r>
          </a:p>
          <a:p>
            <a:pPr lvl="1"/>
            <a:r>
              <a:rPr lang="en-US" altLang="ko-KR" dirty="0"/>
              <a:t>old grade is ‘F’ or null, and </a:t>
            </a:r>
          </a:p>
          <a:p>
            <a:pPr lvl="1"/>
            <a:r>
              <a:rPr lang="en-US" altLang="ko-KR" dirty="0"/>
              <a:t>new grade is not ‘F’ and not null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update “</a:t>
            </a:r>
            <a:r>
              <a:rPr lang="en-US" altLang="ko-KR" dirty="0" err="1"/>
              <a:t>totalCredit</a:t>
            </a:r>
            <a:r>
              <a:rPr lang="en-US" altLang="ko-KR" dirty="0"/>
              <a:t>” of “student” table by adding “credit” of “course” with “</a:t>
            </a:r>
            <a:r>
              <a:rPr lang="en-US" altLang="ko-KR" dirty="0" err="1"/>
              <a:t>cID</a:t>
            </a:r>
            <a:r>
              <a:rPr lang="en-US" altLang="ko-KR" dirty="0"/>
              <a:t>” that is the same as “</a:t>
            </a:r>
            <a:r>
              <a:rPr lang="en-US" altLang="ko-KR" dirty="0" err="1"/>
              <a:t>cID</a:t>
            </a:r>
            <a:r>
              <a:rPr lang="en-US" altLang="ko-KR" dirty="0"/>
              <a:t>” of the updated tuple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596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Trigger Example 1 (2/2)</a:t>
            </a:r>
            <a:endParaRPr lang="en-IN" altLang="ko-KR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altLang="ko-KR" dirty="0"/>
              <a:t>Create trigger </a:t>
            </a:r>
            <a:r>
              <a:rPr lang="en-IN" altLang="ko-KR" dirty="0" err="1"/>
              <a:t>myCred</a:t>
            </a:r>
            <a:r>
              <a:rPr lang="en-IN" altLang="ko-KR" dirty="0"/>
              <a:t> after update of grade on takes</a:t>
            </a:r>
            <a:br>
              <a:rPr lang="en-IN" altLang="ko-KR" dirty="0"/>
            </a:br>
            <a:r>
              <a:rPr lang="en-IN" altLang="ko-KR" dirty="0"/>
              <a:t>referencing new row as </a:t>
            </a:r>
            <a:r>
              <a:rPr lang="en-IN" altLang="ko-KR" dirty="0" err="1"/>
              <a:t>nrow</a:t>
            </a:r>
            <a:r>
              <a:rPr lang="en-IN" altLang="ko-KR" dirty="0"/>
              <a:t/>
            </a:r>
            <a:br>
              <a:rPr lang="en-IN" altLang="ko-KR" dirty="0"/>
            </a:br>
            <a:r>
              <a:rPr lang="en-IN" altLang="ko-KR" dirty="0"/>
              <a:t>referencing old row as </a:t>
            </a:r>
            <a:r>
              <a:rPr lang="en-IN" altLang="ko-KR" dirty="0" err="1"/>
              <a:t>orow</a:t>
            </a:r>
            <a:r>
              <a:rPr lang="en-IN" altLang="ko-KR" dirty="0"/>
              <a:t/>
            </a:r>
            <a:br>
              <a:rPr lang="en-IN" altLang="ko-KR" dirty="0"/>
            </a:br>
            <a:r>
              <a:rPr lang="en-IN" altLang="ko-KR" dirty="0"/>
              <a:t>for each row</a:t>
            </a:r>
            <a:br>
              <a:rPr lang="en-IN" altLang="ko-KR" dirty="0"/>
            </a:br>
            <a:r>
              <a:rPr lang="en-IN" altLang="ko-KR" dirty="0"/>
              <a:t>when </a:t>
            </a:r>
            <a:r>
              <a:rPr lang="en-IN" altLang="ko-KR" dirty="0" err="1"/>
              <a:t>nrow.grade</a:t>
            </a:r>
            <a:r>
              <a:rPr lang="en-IN" altLang="ko-KR" dirty="0"/>
              <a:t> &lt;&gt; ’F’ and </a:t>
            </a:r>
            <a:r>
              <a:rPr lang="en-IN" altLang="ko-KR" dirty="0" err="1"/>
              <a:t>nrow.grade</a:t>
            </a:r>
            <a:r>
              <a:rPr lang="en-IN" altLang="ko-KR" dirty="0"/>
              <a:t> is not null</a:t>
            </a:r>
            <a:br>
              <a:rPr lang="en-IN" altLang="ko-KR" dirty="0"/>
            </a:br>
            <a:r>
              <a:rPr lang="en-IN" altLang="ko-KR" dirty="0"/>
              <a:t>    	and (</a:t>
            </a:r>
            <a:r>
              <a:rPr lang="en-IN" altLang="ko-KR" dirty="0" err="1"/>
              <a:t>orow.grade</a:t>
            </a:r>
            <a:r>
              <a:rPr lang="en-IN" altLang="ko-KR" dirty="0"/>
              <a:t> = ’F’ or </a:t>
            </a:r>
            <a:r>
              <a:rPr lang="en-IN" altLang="ko-KR" dirty="0" err="1"/>
              <a:t>orow.grade</a:t>
            </a:r>
            <a:r>
              <a:rPr lang="en-IN" altLang="ko-KR" dirty="0"/>
              <a:t> is null)</a:t>
            </a:r>
            <a:br>
              <a:rPr lang="en-IN" altLang="ko-KR" dirty="0"/>
            </a:br>
            <a:r>
              <a:rPr lang="en-IN" altLang="ko-KR" dirty="0"/>
              <a:t>begin </a:t>
            </a:r>
            <a:br>
              <a:rPr lang="en-IN" altLang="ko-KR" dirty="0"/>
            </a:br>
            <a:r>
              <a:rPr lang="en-IN" altLang="ko-KR" dirty="0"/>
              <a:t> 	Update student</a:t>
            </a:r>
            <a:br>
              <a:rPr lang="en-IN" altLang="ko-KR" dirty="0"/>
            </a:br>
            <a:r>
              <a:rPr lang="en-IN" altLang="ko-KR" dirty="0"/>
              <a:t>	set </a:t>
            </a:r>
            <a:r>
              <a:rPr lang="en-IN" altLang="ko-KR" dirty="0" err="1"/>
              <a:t>totalCredit</a:t>
            </a:r>
            <a:r>
              <a:rPr lang="en-IN" altLang="ko-KR" dirty="0"/>
              <a:t> = </a:t>
            </a:r>
            <a:r>
              <a:rPr lang="en-IN" altLang="ko-KR" dirty="0" err="1"/>
              <a:t>totalCredit</a:t>
            </a:r>
            <a:r>
              <a:rPr lang="en-IN" altLang="ko-KR" dirty="0"/>
              <a:t> +</a:t>
            </a:r>
            <a:br>
              <a:rPr lang="en-IN" altLang="ko-KR" dirty="0"/>
            </a:br>
            <a:r>
              <a:rPr lang="en-IN" altLang="ko-KR" dirty="0"/>
              <a:t>      	(select credit</a:t>
            </a:r>
            <a:br>
              <a:rPr lang="en-IN" altLang="ko-KR" dirty="0"/>
            </a:br>
            <a:r>
              <a:rPr lang="en-IN" altLang="ko-KR" dirty="0"/>
              <a:t>        	from course</a:t>
            </a:r>
            <a:br>
              <a:rPr lang="en-IN" altLang="ko-KR" dirty="0"/>
            </a:br>
            <a:r>
              <a:rPr lang="en-IN" altLang="ko-KR" dirty="0"/>
              <a:t>     		where </a:t>
            </a:r>
            <a:r>
              <a:rPr lang="en-IN" altLang="ko-KR" dirty="0" err="1"/>
              <a:t>cID</a:t>
            </a:r>
            <a:r>
              <a:rPr lang="en-IN" altLang="ko-KR" dirty="0"/>
              <a:t> = </a:t>
            </a:r>
            <a:r>
              <a:rPr lang="en-IN" altLang="ko-KR" dirty="0" err="1"/>
              <a:t>nrow.cID</a:t>
            </a:r>
            <a:r>
              <a:rPr lang="en-IN" altLang="ko-KR" dirty="0"/>
              <a:t>)</a:t>
            </a:r>
            <a:br>
              <a:rPr lang="en-IN" altLang="ko-KR" dirty="0"/>
            </a:br>
            <a:r>
              <a:rPr lang="en-IN" altLang="ko-KR" dirty="0"/>
              <a:t>     where </a:t>
            </a:r>
            <a:r>
              <a:rPr lang="en-IN" altLang="ko-KR" dirty="0" err="1"/>
              <a:t>sID</a:t>
            </a:r>
            <a:r>
              <a:rPr lang="en-IN" altLang="ko-KR" dirty="0"/>
              <a:t> = </a:t>
            </a:r>
            <a:r>
              <a:rPr lang="en-IN" altLang="ko-KR" dirty="0" err="1"/>
              <a:t>nrow.sID</a:t>
            </a:r>
            <a:r>
              <a:rPr lang="en-IN" altLang="ko-KR" dirty="0"/>
              <a:t>;</a:t>
            </a:r>
            <a:br>
              <a:rPr lang="en-IN" altLang="ko-KR" dirty="0"/>
            </a:br>
            <a:r>
              <a:rPr lang="en-IN" altLang="ko-KR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519355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Trigger Example 2 (1/2)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굴림" charset="-127"/>
              </a:rPr>
              <a:t>account(</a:t>
            </a:r>
            <a:r>
              <a:rPr lang="en-US" altLang="ko-KR" dirty="0" err="1">
                <a:ea typeface="굴림" charset="-127"/>
              </a:rPr>
              <a:t>aNumber</a:t>
            </a:r>
            <a:r>
              <a:rPr lang="en-US" altLang="ko-KR" dirty="0">
                <a:ea typeface="굴림" charset="-127"/>
              </a:rPr>
              <a:t>, balance)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loan(</a:t>
            </a:r>
            <a:r>
              <a:rPr lang="en-US" altLang="ko-KR" dirty="0" err="1">
                <a:ea typeface="굴림" charset="-127"/>
              </a:rPr>
              <a:t>lNumber</a:t>
            </a:r>
            <a:r>
              <a:rPr lang="en-US" altLang="ko-KR" dirty="0">
                <a:ea typeface="굴림" charset="-127"/>
              </a:rPr>
              <a:t>, amount)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depositor(</a:t>
            </a:r>
            <a:r>
              <a:rPr lang="en-US" altLang="ko-KR" dirty="0" err="1">
                <a:ea typeface="굴림" charset="-127"/>
              </a:rPr>
              <a:t>cName</a:t>
            </a:r>
            <a:r>
              <a:rPr lang="en-US" altLang="ko-KR" dirty="0">
                <a:ea typeface="굴림" charset="-127"/>
              </a:rPr>
              <a:t>, </a:t>
            </a:r>
            <a:r>
              <a:rPr lang="en-US" altLang="ko-KR" dirty="0" err="1">
                <a:ea typeface="굴림" charset="-127"/>
              </a:rPr>
              <a:t>aNumber</a:t>
            </a:r>
            <a:r>
              <a:rPr lang="en-US" altLang="ko-KR" dirty="0">
                <a:ea typeface="굴림" charset="-127"/>
              </a:rPr>
              <a:t>)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borrower(</a:t>
            </a:r>
            <a:r>
              <a:rPr lang="en-US" altLang="ko-KR" dirty="0" err="1">
                <a:ea typeface="굴림" charset="-127"/>
              </a:rPr>
              <a:t>cName</a:t>
            </a:r>
            <a:r>
              <a:rPr lang="en-US" altLang="ko-KR" dirty="0">
                <a:ea typeface="굴림" charset="-127"/>
              </a:rPr>
              <a:t>, </a:t>
            </a:r>
            <a:r>
              <a:rPr lang="en-US" altLang="ko-KR" dirty="0" err="1">
                <a:ea typeface="굴림" charset="-127"/>
              </a:rPr>
              <a:t>lNumber</a:t>
            </a:r>
            <a:r>
              <a:rPr lang="en-US" altLang="ko-KR" dirty="0">
                <a:ea typeface="굴림" charset="-127"/>
              </a:rPr>
              <a:t>)</a:t>
            </a:r>
          </a:p>
          <a:p>
            <a:r>
              <a:rPr lang="en-US" altLang="ko-KR" dirty="0">
                <a:ea typeface="굴림" charset="-127"/>
              </a:rPr>
              <a:t>Suppose that instead of allowing negative account balances, the bank deals with overdrafts by </a:t>
            </a:r>
          </a:p>
          <a:p>
            <a:pPr lvl="1"/>
            <a:r>
              <a:rPr lang="en-US" altLang="ko-KR" dirty="0">
                <a:ea typeface="굴림" charset="-127"/>
              </a:rPr>
              <a:t>Setting the account balance to zero</a:t>
            </a:r>
          </a:p>
          <a:p>
            <a:pPr lvl="1"/>
            <a:r>
              <a:rPr lang="en-US" altLang="ko-KR" dirty="0">
                <a:ea typeface="굴림" charset="-127"/>
              </a:rPr>
              <a:t>Creating a loan in the amount of the overdraft</a:t>
            </a:r>
          </a:p>
          <a:p>
            <a:pPr lvl="1"/>
            <a:r>
              <a:rPr lang="en-US" altLang="ko-KR" dirty="0">
                <a:ea typeface="굴림" charset="-127"/>
              </a:rPr>
              <a:t>Giving this loan a loan number identical to the account number of the overdrawn account</a:t>
            </a:r>
          </a:p>
          <a:p>
            <a:r>
              <a:rPr lang="en-US" altLang="ko-KR" dirty="0">
                <a:ea typeface="굴림" charset="-127"/>
              </a:rPr>
              <a:t>The condition for executing the trigger is an update to the “account” relation that results in a negative “balance” value</a:t>
            </a:r>
          </a:p>
        </p:txBody>
      </p:sp>
    </p:spTree>
    <p:extLst>
      <p:ext uri="{BB962C8B-B14F-4D97-AF65-F5344CB8AC3E}">
        <p14:creationId xmlns:p14="http://schemas.microsoft.com/office/powerpoint/2010/main" val="378943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Trigger Example 2 (2/2)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Create trigger </a:t>
            </a:r>
            <a:r>
              <a:rPr lang="en-US" altLang="ko-KR" dirty="0" err="1"/>
              <a:t>myOverdraft</a:t>
            </a:r>
            <a:r>
              <a:rPr lang="en-US" altLang="ko-KR" dirty="0"/>
              <a:t> after update on account </a:t>
            </a:r>
            <a:br>
              <a:rPr lang="en-US" altLang="ko-KR" dirty="0"/>
            </a:br>
            <a:r>
              <a:rPr lang="en-US" altLang="ko-KR" dirty="0"/>
              <a:t>referencing new row as </a:t>
            </a:r>
            <a:r>
              <a:rPr lang="en-US" altLang="ko-KR" dirty="0" err="1"/>
              <a:t>nrow</a:t>
            </a:r>
            <a:r>
              <a:rPr lang="en-US" altLang="ko-KR" dirty="0"/>
              <a:t>                                                                                  for each row</a:t>
            </a:r>
            <a:br>
              <a:rPr lang="en-US" altLang="ko-KR" dirty="0"/>
            </a:br>
            <a:r>
              <a:rPr lang="en-US" altLang="ko-KR" dirty="0"/>
              <a:t>when </a:t>
            </a:r>
            <a:r>
              <a:rPr lang="en-US" altLang="ko-KR" dirty="0" err="1"/>
              <a:t>nrow.balance</a:t>
            </a:r>
            <a:r>
              <a:rPr lang="en-US" altLang="ko-KR" dirty="0"/>
              <a:t> &lt; 0</a:t>
            </a:r>
            <a:br>
              <a:rPr lang="en-US" altLang="ko-KR" dirty="0"/>
            </a:br>
            <a:r>
              <a:rPr lang="en-US" altLang="ko-KR" dirty="0"/>
              <a:t>begin atomic</a:t>
            </a:r>
            <a:br>
              <a:rPr lang="en-US" altLang="ko-KR" dirty="0"/>
            </a:br>
            <a:r>
              <a:rPr lang="en-US" altLang="ko-KR" dirty="0"/>
              <a:t>   Insert into borrower </a:t>
            </a:r>
            <a:br>
              <a:rPr lang="en-US" altLang="ko-KR" dirty="0"/>
            </a:br>
            <a:r>
              <a:rPr lang="en-US" altLang="ko-KR" dirty="0"/>
              <a:t>	(select </a:t>
            </a:r>
            <a:r>
              <a:rPr lang="en-US" altLang="ko-KR" dirty="0" err="1"/>
              <a:t>cName</a:t>
            </a:r>
            <a:r>
              <a:rPr lang="en-US" altLang="ko-KR" dirty="0"/>
              <a:t>, </a:t>
            </a:r>
            <a:r>
              <a:rPr lang="en-US" altLang="ko-KR" dirty="0" err="1"/>
              <a:t>aNumber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	from depositor</a:t>
            </a:r>
            <a:br>
              <a:rPr lang="en-US" altLang="ko-KR" dirty="0"/>
            </a:br>
            <a:r>
              <a:rPr lang="en-US" altLang="ko-KR" dirty="0"/>
              <a:t> 	where </a:t>
            </a:r>
            <a:r>
              <a:rPr lang="en-US" altLang="ko-KR" dirty="0" err="1"/>
              <a:t>nrow.aNumber</a:t>
            </a:r>
            <a:r>
              <a:rPr lang="en-US" altLang="ko-KR" dirty="0"/>
              <a:t> = </a:t>
            </a:r>
            <a:r>
              <a:rPr lang="en-US" altLang="ko-KR" dirty="0" err="1"/>
              <a:t>depositor.aNumber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Insert into loan values (</a:t>
            </a:r>
            <a:r>
              <a:rPr lang="en-US" altLang="ko-KR" dirty="0" err="1"/>
              <a:t>nrow.aNumber</a:t>
            </a:r>
            <a:r>
              <a:rPr lang="en-US" altLang="ko-KR" dirty="0"/>
              <a:t>, –</a:t>
            </a:r>
            <a:r>
              <a:rPr lang="en-US" altLang="ko-KR" dirty="0" err="1"/>
              <a:t>nrow.balance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Update account set balance = 0</a:t>
            </a:r>
            <a:br>
              <a:rPr lang="en-US" altLang="ko-KR" dirty="0"/>
            </a:br>
            <a:r>
              <a:rPr lang="en-US" altLang="ko-KR" dirty="0"/>
              <a:t>	where </a:t>
            </a:r>
            <a:r>
              <a:rPr lang="en-US" altLang="ko-KR" dirty="0" err="1"/>
              <a:t>account.aNumber</a:t>
            </a:r>
            <a:r>
              <a:rPr lang="en-US" altLang="ko-KR" dirty="0"/>
              <a:t> = </a:t>
            </a:r>
            <a:r>
              <a:rPr lang="en-US" altLang="ko-KR" dirty="0" err="1"/>
              <a:t>nrow.aNumber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end		</a:t>
            </a:r>
          </a:p>
        </p:txBody>
      </p:sp>
    </p:spTree>
    <p:extLst>
      <p:ext uri="{BB962C8B-B14F-4D97-AF65-F5344CB8AC3E}">
        <p14:creationId xmlns:p14="http://schemas.microsoft.com/office/powerpoint/2010/main" val="1342579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aseline="0" dirty="0"/>
              <a:t>Trigger Example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employee(name, </a:t>
            </a:r>
            <a:r>
              <a:rPr lang="en-US" altLang="ko-KR" u="sng" dirty="0" err="1"/>
              <a:t>eID</a:t>
            </a:r>
            <a:r>
              <a:rPr lang="en-US" altLang="ko-KR" dirty="0"/>
              <a:t>, salary, </a:t>
            </a:r>
            <a:r>
              <a:rPr lang="en-US" altLang="ko-KR" dirty="0" err="1"/>
              <a:t>dNumber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department(</a:t>
            </a:r>
            <a:r>
              <a:rPr lang="en-US" altLang="ko-KR" dirty="0" err="1"/>
              <a:t>dname</a:t>
            </a:r>
            <a:r>
              <a:rPr lang="en-US" altLang="ko-KR" dirty="0"/>
              <a:t>, </a:t>
            </a:r>
            <a:r>
              <a:rPr lang="en-US" altLang="ko-KR" u="sng" dirty="0" err="1"/>
              <a:t>dno</a:t>
            </a:r>
            <a:r>
              <a:rPr lang="en-US" altLang="ko-KR" dirty="0"/>
              <a:t>, </a:t>
            </a:r>
            <a:r>
              <a:rPr lang="en-US" altLang="ko-KR" dirty="0" err="1"/>
              <a:t>totalSalary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Create trigger </a:t>
            </a:r>
            <a:r>
              <a:rPr lang="en-US" altLang="ko-KR" dirty="0" err="1"/>
              <a:t>myTotalSalary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after update of salary on employee</a:t>
            </a:r>
            <a:br>
              <a:rPr lang="en-US" altLang="ko-KR" dirty="0"/>
            </a:br>
            <a:r>
              <a:rPr lang="en-US" altLang="ko-KR" dirty="0"/>
              <a:t>referencing new row as </a:t>
            </a:r>
            <a:r>
              <a:rPr lang="en-US" altLang="ko-KR" dirty="0" err="1"/>
              <a:t>nrow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referencing old row as </a:t>
            </a:r>
            <a:r>
              <a:rPr lang="en-US" altLang="ko-KR" dirty="0" err="1"/>
              <a:t>orow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for each row</a:t>
            </a:r>
            <a:br>
              <a:rPr lang="en-US" altLang="ko-KR" dirty="0"/>
            </a:br>
            <a:r>
              <a:rPr lang="en-US" altLang="ko-KR" dirty="0"/>
              <a:t>when (</a:t>
            </a:r>
            <a:r>
              <a:rPr lang="en-US" altLang="ko-KR" dirty="0" err="1"/>
              <a:t>nrow.dNumber</a:t>
            </a:r>
            <a:r>
              <a:rPr lang="en-US" altLang="ko-KR" dirty="0"/>
              <a:t> is not null)</a:t>
            </a:r>
            <a:br>
              <a:rPr lang="en-US" altLang="ko-KR" dirty="0"/>
            </a:br>
            <a:r>
              <a:rPr lang="en-US" altLang="ko-KR" dirty="0"/>
              <a:t>Update department</a:t>
            </a:r>
            <a:br>
              <a:rPr lang="en-US" altLang="ko-KR" dirty="0"/>
            </a:br>
            <a:r>
              <a:rPr lang="en-US" altLang="ko-KR" dirty="0"/>
              <a:t>	set </a:t>
            </a:r>
            <a:r>
              <a:rPr lang="en-US" altLang="ko-KR" dirty="0" err="1"/>
              <a:t>totalSalary</a:t>
            </a:r>
            <a:r>
              <a:rPr lang="en-US" altLang="ko-KR" dirty="0"/>
              <a:t>=</a:t>
            </a:r>
            <a:r>
              <a:rPr lang="en-US" altLang="ko-KR" dirty="0" err="1"/>
              <a:t>totalSalary+nrow.salary</a:t>
            </a:r>
            <a:r>
              <a:rPr lang="en-US" altLang="ko-KR" dirty="0"/>
              <a:t>–</a:t>
            </a:r>
            <a:r>
              <a:rPr lang="en-US" altLang="ko-KR" dirty="0" err="1"/>
              <a:t>orow.salary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where </a:t>
            </a:r>
            <a:r>
              <a:rPr lang="en-US" altLang="ko-KR" dirty="0" err="1"/>
              <a:t>dno</a:t>
            </a:r>
            <a:r>
              <a:rPr lang="en-US" altLang="ko-KR" dirty="0"/>
              <a:t> = </a:t>
            </a:r>
            <a:r>
              <a:rPr lang="en-US" altLang="ko-KR" dirty="0" err="1"/>
              <a:t>nrow.dNumber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2249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800" dirty="0">
                <a:solidFill>
                  <a:srgbClr val="FF0000"/>
                </a:solidFill>
                <a:effectLst>
                  <a:outerShdw blurRad="38100" dist="38100" dir="2700000" algn="tl" rotWithShape="0">
                    <a:srgbClr val="DDDDDD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Triggers can be activated before an event!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Triggers can be activated before an event, which can serve as extra constraints 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A trigger that converts blank grades to null</a:t>
            </a: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altLang="ko-KR" dirty="0"/>
              <a:t>C</a:t>
            </a:r>
            <a:r>
              <a:rPr kumimoji="1" lang="en-US" altLang="ko-KR" sz="2400" dirty="0">
                <a:solidFill>
                  <a:schemeClr val="tx1"/>
                </a:solidFill>
                <a:effectLst/>
              </a:rPr>
              <a:t>reate trigger </a:t>
            </a:r>
            <a:r>
              <a:rPr kumimoji="1" lang="en-US" altLang="ko-KR" sz="2400" dirty="0" err="1">
                <a:solidFill>
                  <a:schemeClr val="tx1"/>
                </a:solidFill>
                <a:effectLst/>
              </a:rPr>
              <a:t>mySetNull</a:t>
            </a:r>
            <a:r>
              <a:rPr kumimoji="1" lang="en-US" altLang="ko-KR" sz="2400" dirty="0">
                <a:solidFill>
                  <a:schemeClr val="tx1"/>
                </a:solidFill>
                <a:effectLst/>
              </a:rPr>
              <a:t> before update on takes</a:t>
            </a:r>
            <a:br>
              <a:rPr kumimoji="1" lang="en-US" altLang="ko-KR" sz="2400" dirty="0">
                <a:solidFill>
                  <a:schemeClr val="tx1"/>
                </a:solidFill>
                <a:effectLst/>
              </a:rPr>
            </a:br>
            <a:r>
              <a:rPr kumimoji="1" lang="en-US" altLang="ko-KR" sz="2400" dirty="0">
                <a:solidFill>
                  <a:schemeClr val="tx1"/>
                </a:solidFill>
                <a:effectLst/>
              </a:rPr>
              <a:t>referencing new row as </a:t>
            </a:r>
            <a:r>
              <a:rPr kumimoji="1" lang="en-US" altLang="ko-KR" sz="2400" dirty="0" err="1">
                <a:solidFill>
                  <a:schemeClr val="tx1"/>
                </a:solidFill>
                <a:effectLst/>
              </a:rPr>
              <a:t>nrow</a:t>
            </a:r>
            <a:r>
              <a:rPr kumimoji="1" lang="en-US" altLang="ko-KR" sz="2400" dirty="0">
                <a:solidFill>
                  <a:schemeClr val="tx1"/>
                </a:solidFill>
                <a:effectLst/>
              </a:rPr>
              <a:t/>
            </a:r>
            <a:br>
              <a:rPr kumimoji="1" lang="en-US" altLang="ko-KR" sz="2400" dirty="0">
                <a:solidFill>
                  <a:schemeClr val="tx1"/>
                </a:solidFill>
                <a:effectLst/>
              </a:rPr>
            </a:br>
            <a:r>
              <a:rPr kumimoji="1" lang="en-US" altLang="ko-KR" sz="2400" dirty="0">
                <a:solidFill>
                  <a:schemeClr val="tx1"/>
                </a:solidFill>
                <a:effectLst/>
              </a:rPr>
              <a:t>for each row</a:t>
            </a:r>
            <a:br>
              <a:rPr kumimoji="1" lang="en-US" altLang="ko-KR" sz="2400" dirty="0">
                <a:solidFill>
                  <a:schemeClr val="tx1"/>
                </a:solidFill>
                <a:effectLst/>
              </a:rPr>
            </a:br>
            <a:r>
              <a:rPr kumimoji="1" lang="en-US" altLang="ko-KR" sz="2400" dirty="0">
                <a:solidFill>
                  <a:schemeClr val="tx1"/>
                </a:solidFill>
                <a:effectLst/>
              </a:rPr>
              <a:t>when (</a:t>
            </a:r>
            <a:r>
              <a:rPr kumimoji="1" lang="en-US" altLang="ko-KR" sz="2400" dirty="0" err="1">
                <a:solidFill>
                  <a:schemeClr val="tx1"/>
                </a:solidFill>
                <a:effectLst/>
              </a:rPr>
              <a:t>nrow.grade</a:t>
            </a:r>
            <a:r>
              <a:rPr kumimoji="1" lang="en-US" altLang="ko-KR" sz="2400" dirty="0">
                <a:solidFill>
                  <a:schemeClr val="tx1"/>
                </a:solidFill>
                <a:effectLst/>
              </a:rPr>
              <a:t> = ‘ ‘)</a:t>
            </a:r>
            <a:br>
              <a:rPr kumimoji="1" lang="en-US" altLang="ko-KR" sz="2400" dirty="0">
                <a:solidFill>
                  <a:schemeClr val="tx1"/>
                </a:solidFill>
                <a:effectLst/>
              </a:rPr>
            </a:br>
            <a:r>
              <a:rPr kumimoji="1" lang="en-US" altLang="ko-KR" sz="2400" dirty="0">
                <a:solidFill>
                  <a:schemeClr val="tx1"/>
                </a:solidFill>
                <a:effectLst/>
              </a:rPr>
              <a:t>Update takes set </a:t>
            </a:r>
            <a:r>
              <a:rPr kumimoji="1" lang="en-US" altLang="ko-KR" sz="2400" dirty="0" err="1">
                <a:solidFill>
                  <a:schemeClr val="tx1"/>
                </a:solidFill>
                <a:effectLst/>
              </a:rPr>
              <a:t>nrow.grade</a:t>
            </a:r>
            <a:r>
              <a:rPr kumimoji="1" lang="en-US" altLang="ko-KR" sz="2400" dirty="0">
                <a:solidFill>
                  <a:schemeClr val="tx1"/>
                </a:solidFill>
                <a:effectLst/>
              </a:rPr>
              <a:t> = null;</a:t>
            </a:r>
            <a:br>
              <a:rPr kumimoji="1" lang="en-US" altLang="ko-KR" sz="2400" dirty="0">
                <a:solidFill>
                  <a:schemeClr val="tx1"/>
                </a:solidFill>
                <a:effectLst/>
              </a:rPr>
            </a:b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5768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Level Triggers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ko-KR" dirty="0"/>
              <a:t>Use “for each statement” instead of “for each row”</a:t>
            </a:r>
          </a:p>
          <a:p>
            <a:pPr lvl="1"/>
            <a:r>
              <a:rPr lang="en-US" altLang="ko-KR" dirty="0"/>
              <a:t>Use  “referencing old table” or “referencing new table” to refer to temporary tables  (called transition tables) containing the affected rows</a:t>
            </a:r>
          </a:p>
          <a:p>
            <a:pPr lvl="1"/>
            <a:r>
              <a:rPr lang="en-US" altLang="ko-KR" dirty="0"/>
              <a:t>Can be more efficient when dealing with SQL statements that update a large number of rows</a:t>
            </a:r>
          </a:p>
          <a:p>
            <a:pPr lvl="1"/>
            <a:r>
              <a:rPr lang="en-US" altLang="ko-KR" dirty="0"/>
              <a:t>Hard to code in general</a:t>
            </a:r>
          </a:p>
        </p:txBody>
      </p:sp>
    </p:spTree>
    <p:extLst>
      <p:ext uri="{BB962C8B-B14F-4D97-AF65-F5344CB8AC3E}">
        <p14:creationId xmlns:p14="http://schemas.microsoft.com/office/powerpoint/2010/main" val="2438613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Statement</a:t>
            </a:r>
            <a:r>
              <a:rPr lang="en-US" altLang="ko-KR" baseline="0" dirty="0"/>
              <a:t> Level Trigger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employee(name, </a:t>
            </a:r>
            <a:r>
              <a:rPr lang="en-US" altLang="ko-KR" u="sng" dirty="0" err="1"/>
              <a:t>eID</a:t>
            </a:r>
            <a:r>
              <a:rPr lang="en-US" altLang="ko-KR" dirty="0"/>
              <a:t>, salary, </a:t>
            </a:r>
            <a:r>
              <a:rPr lang="en-US" altLang="ko-KR" dirty="0" err="1"/>
              <a:t>dNumber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department(</a:t>
            </a:r>
            <a:r>
              <a:rPr lang="en-US" altLang="ko-KR" dirty="0" err="1"/>
              <a:t>dname</a:t>
            </a:r>
            <a:r>
              <a:rPr lang="en-US" altLang="ko-KR" dirty="0"/>
              <a:t>, </a:t>
            </a:r>
            <a:r>
              <a:rPr lang="en-US" altLang="ko-KR" u="sng" dirty="0" err="1"/>
              <a:t>dno</a:t>
            </a:r>
            <a:r>
              <a:rPr lang="en-US" altLang="ko-KR" dirty="0"/>
              <a:t>, </a:t>
            </a:r>
            <a:r>
              <a:rPr lang="en-US" altLang="ko-KR" dirty="0" err="1"/>
              <a:t>totalSalary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Create trigger </a:t>
            </a:r>
            <a:r>
              <a:rPr lang="en-US" altLang="ko-KR" dirty="0" err="1"/>
              <a:t>myTotalSalaryStateLevel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after update of salary on employee</a:t>
            </a:r>
            <a:br>
              <a:rPr lang="en-US" altLang="ko-KR" dirty="0"/>
            </a:br>
            <a:r>
              <a:rPr lang="en-US" altLang="ko-KR" dirty="0"/>
              <a:t>referencing old table as O</a:t>
            </a:r>
            <a:br>
              <a:rPr lang="en-US" altLang="ko-KR" dirty="0"/>
            </a:br>
            <a:r>
              <a:rPr lang="en-US" altLang="ko-KR" dirty="0"/>
              <a:t>referencing new table as N</a:t>
            </a:r>
            <a:br>
              <a:rPr lang="en-US" altLang="ko-KR" dirty="0"/>
            </a:br>
            <a:r>
              <a:rPr lang="en-US" altLang="ko-KR" dirty="0"/>
              <a:t>for each statement</a:t>
            </a:r>
            <a:br>
              <a:rPr lang="en-US" altLang="ko-KR" dirty="0"/>
            </a:br>
            <a:r>
              <a:rPr lang="en-US" altLang="ko-KR" dirty="0"/>
              <a:t>when exists(select * from N where </a:t>
            </a:r>
            <a:r>
              <a:rPr lang="en-US" altLang="ko-KR" dirty="0" err="1"/>
              <a:t>N.dnumber</a:t>
            </a:r>
            <a:r>
              <a:rPr lang="en-US" altLang="ko-KR" dirty="0"/>
              <a:t> is not null) or</a:t>
            </a:r>
            <a:br>
              <a:rPr lang="en-US" altLang="ko-KR" dirty="0"/>
            </a:br>
            <a:r>
              <a:rPr lang="en-US" altLang="ko-KR" dirty="0"/>
              <a:t>	  exists(select * from O where </a:t>
            </a:r>
            <a:r>
              <a:rPr lang="en-US" altLang="ko-KR" dirty="0" err="1"/>
              <a:t>O.dnumber</a:t>
            </a:r>
            <a:r>
              <a:rPr lang="en-US" altLang="ko-KR" dirty="0"/>
              <a:t> is not null)</a:t>
            </a:r>
            <a:br>
              <a:rPr lang="en-US" altLang="ko-KR" dirty="0"/>
            </a:br>
            <a:r>
              <a:rPr lang="en-US" altLang="ko-KR" dirty="0"/>
              <a:t>Update department as D</a:t>
            </a:r>
            <a:br>
              <a:rPr lang="en-US" altLang="ko-KR" dirty="0"/>
            </a:br>
            <a:r>
              <a:rPr lang="en-US" altLang="ko-KR" dirty="0"/>
              <a:t>set </a:t>
            </a:r>
            <a:r>
              <a:rPr lang="en-US" altLang="ko-KR" dirty="0" err="1"/>
              <a:t>D.totalSalary</a:t>
            </a:r>
            <a:r>
              <a:rPr lang="en-US" altLang="ko-KR" dirty="0"/>
              <a:t> = </a:t>
            </a:r>
            <a:r>
              <a:rPr lang="en-US" altLang="ko-KR" dirty="0" err="1"/>
              <a:t>D.totalSalary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 + (select sum(</a:t>
            </a:r>
            <a:r>
              <a:rPr lang="en-US" altLang="ko-KR" dirty="0" err="1"/>
              <a:t>N.salary</a:t>
            </a:r>
            <a:r>
              <a:rPr lang="en-US" altLang="ko-KR" dirty="0"/>
              <a:t>) from N where </a:t>
            </a:r>
            <a:r>
              <a:rPr lang="en-US" altLang="ko-KR" dirty="0" err="1"/>
              <a:t>D.dno</a:t>
            </a:r>
            <a:r>
              <a:rPr lang="en-US" altLang="ko-KR" dirty="0"/>
              <a:t>=</a:t>
            </a:r>
            <a:r>
              <a:rPr lang="en-US" altLang="ko-KR" dirty="0" err="1"/>
              <a:t>N.dnumber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- (select sum(</a:t>
            </a:r>
            <a:r>
              <a:rPr lang="en-US" altLang="ko-KR" dirty="0" err="1"/>
              <a:t>O.salary</a:t>
            </a:r>
            <a:r>
              <a:rPr lang="en-US" altLang="ko-KR" dirty="0"/>
              <a:t>) from O where </a:t>
            </a:r>
            <a:r>
              <a:rPr lang="en-US" altLang="ko-KR" dirty="0" err="1"/>
              <a:t>D.dno</a:t>
            </a:r>
            <a:r>
              <a:rPr lang="en-US" altLang="ko-KR" dirty="0"/>
              <a:t>=</a:t>
            </a:r>
            <a:r>
              <a:rPr lang="en-US" altLang="ko-KR" dirty="0" err="1"/>
              <a:t>O.dnumber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dirty="0" err="1"/>
              <a:t>D.dno</a:t>
            </a:r>
            <a:r>
              <a:rPr lang="en-US" altLang="ko-KR" dirty="0"/>
              <a:t> in ( (select </a:t>
            </a:r>
            <a:r>
              <a:rPr lang="en-US" altLang="ko-KR" dirty="0" err="1"/>
              <a:t>dnumber</a:t>
            </a:r>
            <a:r>
              <a:rPr lang="en-US" altLang="ko-KR" dirty="0"/>
              <a:t> from N) union </a:t>
            </a:r>
            <a:br>
              <a:rPr lang="en-US" altLang="ko-KR" dirty="0"/>
            </a:br>
            <a:r>
              <a:rPr lang="en-US" altLang="ko-KR" dirty="0"/>
              <a:t>                       (select </a:t>
            </a:r>
            <a:r>
              <a:rPr lang="en-US" altLang="ko-KR" dirty="0" err="1"/>
              <a:t>dnumber</a:t>
            </a:r>
            <a:r>
              <a:rPr lang="en-US" altLang="ko-KR" dirty="0"/>
              <a:t> from O) );</a:t>
            </a:r>
          </a:p>
        </p:txBody>
      </p:sp>
    </p:spTree>
    <p:extLst>
      <p:ext uri="{BB962C8B-B14F-4D97-AF65-F5344CB8AC3E}">
        <p14:creationId xmlns:p14="http://schemas.microsoft.com/office/powerpoint/2010/main" val="1337321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r>
              <a:rPr lang="en-US" baseline="0" dirty="0"/>
              <a:t> on </a:t>
            </a:r>
            <a:r>
              <a:rPr lang="en-US" dirty="0"/>
              <a:t>Triggers (1/2)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Triggers were used earlier for tasks such as </a:t>
            </a:r>
          </a:p>
          <a:p>
            <a:pPr lvl="1"/>
            <a:r>
              <a:rPr lang="en-US" altLang="ko-KR" dirty="0"/>
              <a:t>Maintaining summary data (such as total salary of department)</a:t>
            </a:r>
          </a:p>
          <a:p>
            <a:pPr lvl="1"/>
            <a:r>
              <a:rPr lang="en-US" altLang="ko-KR" dirty="0"/>
              <a:t>Replicating databases by recording changes to special relations (called change or delta relations) and having a separate process that applies the changes over to a replica </a:t>
            </a:r>
          </a:p>
          <a:p>
            <a:r>
              <a:rPr lang="en-US" altLang="ko-KR" dirty="0"/>
              <a:t>Modern DBMSs provide better solutions for these</a:t>
            </a:r>
          </a:p>
          <a:p>
            <a:pPr lvl="1"/>
            <a:r>
              <a:rPr lang="en-US" altLang="ko-KR" dirty="0"/>
              <a:t>Provide built-in materialized view facilities to maintain summary data</a:t>
            </a:r>
          </a:p>
          <a:p>
            <a:pPr lvl="1"/>
            <a:r>
              <a:rPr lang="en-US" altLang="ko-KR" dirty="0"/>
              <a:t>Provide built-in support for replication</a:t>
            </a:r>
          </a:p>
        </p:txBody>
      </p:sp>
    </p:spTree>
    <p:extLst>
      <p:ext uri="{BB962C8B-B14F-4D97-AF65-F5344CB8AC3E}">
        <p14:creationId xmlns:p14="http://schemas.microsoft.com/office/powerpoint/2010/main" val="28149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some cases, it is not desirable for all users to see the entire logical schema (all the actual relations stored in the database)</a:t>
            </a:r>
          </a:p>
          <a:p>
            <a:r>
              <a:rPr lang="en-US" altLang="ko-KR" dirty="0"/>
              <a:t>A view provides a mechanism to hide certain data from certain users </a:t>
            </a:r>
          </a:p>
          <a:p>
            <a:r>
              <a:rPr lang="en-US" altLang="ko-KR" dirty="0"/>
              <a:t>Any relation that is not of the conceptual schema but is made visible to a user as a “virtual relation” is called a view</a:t>
            </a:r>
          </a:p>
        </p:txBody>
      </p:sp>
    </p:spTree>
    <p:extLst>
      <p:ext uri="{BB962C8B-B14F-4D97-AF65-F5344CB8AC3E}">
        <p14:creationId xmlns:p14="http://schemas.microsoft.com/office/powerpoint/2010/main" val="2756247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Comments on Triggers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Encapsulation facilities can be used instead of triggers in many cases</a:t>
            </a:r>
          </a:p>
          <a:p>
            <a:pPr lvl="1"/>
            <a:r>
              <a:rPr lang="en-US" altLang="ko-KR" dirty="0"/>
              <a:t>Define methods to update fields</a:t>
            </a:r>
          </a:p>
          <a:p>
            <a:pPr lvl="1"/>
            <a:r>
              <a:rPr lang="en-US" altLang="ko-KR" dirty="0"/>
              <a:t>Carry out actions as part of the update methods instead of </a:t>
            </a:r>
            <a:br>
              <a:rPr lang="en-US" altLang="ko-KR" dirty="0"/>
            </a:br>
            <a:r>
              <a:rPr lang="en-US" altLang="ko-KR" dirty="0"/>
              <a:t>a trigger </a:t>
            </a:r>
          </a:p>
          <a:p>
            <a:r>
              <a:rPr lang="en-US" altLang="ko-KR" dirty="0"/>
              <a:t>Risk of unintended execution of triggers or cascading execution</a:t>
            </a:r>
          </a:p>
          <a:p>
            <a:pPr lvl="1"/>
            <a:r>
              <a:rPr lang="en-US" altLang="ko-KR" dirty="0"/>
              <a:t>For example, loading bulk data</a:t>
            </a:r>
          </a:p>
          <a:p>
            <a:pPr lvl="1"/>
            <a:r>
              <a:rPr lang="en-US" altLang="ko-KR" dirty="0"/>
              <a:t>Trigger execution can be disabled beforehand </a:t>
            </a:r>
          </a:p>
          <a:p>
            <a:pPr lvl="1"/>
            <a:r>
              <a:rPr lang="en-US" altLang="ko-KR" dirty="0"/>
              <a:t>Some systems limit the length of execution chains of triggers (say 16 or 32)</a:t>
            </a:r>
          </a:p>
        </p:txBody>
      </p:sp>
    </p:spTree>
    <p:extLst>
      <p:ext uri="{BB962C8B-B14F-4D97-AF65-F5344CB8AC3E}">
        <p14:creationId xmlns:p14="http://schemas.microsoft.com/office/powerpoint/2010/main" val="3274032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6.4 Authorization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93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on Authorization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user submits a query or an update, DBMS first checks if the user has an authorization to submit</a:t>
            </a:r>
          </a:p>
          <a:p>
            <a:r>
              <a:rPr lang="en-US" altLang="ko-KR" dirty="0"/>
              <a:t>If a user does not have appropriate authorizations, the query is rejected to execute</a:t>
            </a:r>
          </a:p>
          <a:p>
            <a:r>
              <a:rPr lang="en-US" altLang="ko-KR" dirty="0"/>
              <a:t>DBA has all authorizations, and may authorizes users to have some privileges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41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Forms of authorization on instances of the database</a:t>
            </a:r>
          </a:p>
          <a:p>
            <a:pPr lvl="1"/>
            <a:r>
              <a:rPr lang="en-US" altLang="ko-KR" dirty="0"/>
              <a:t>Read authorization: allows reading, but not modification of data</a:t>
            </a:r>
          </a:p>
          <a:p>
            <a:pPr lvl="1"/>
            <a:r>
              <a:rPr lang="en-US" altLang="ko-KR" dirty="0"/>
              <a:t>Insert authorization: allows insertion of new data, but not modification of existing data</a:t>
            </a:r>
          </a:p>
          <a:p>
            <a:pPr lvl="1"/>
            <a:r>
              <a:rPr lang="en-US" altLang="ko-KR" dirty="0"/>
              <a:t>Update authorization: allows modification, but not deletion of data</a:t>
            </a:r>
          </a:p>
          <a:p>
            <a:pPr lvl="1"/>
            <a:r>
              <a:rPr lang="en-US" altLang="ko-KR" dirty="0"/>
              <a:t>Delete authorization: allows deletion of data</a:t>
            </a:r>
          </a:p>
          <a:p>
            <a:r>
              <a:rPr lang="en-US" altLang="ko-KR" dirty="0"/>
              <a:t>Forms of authorization to modify the database schema</a:t>
            </a:r>
          </a:p>
          <a:p>
            <a:pPr lvl="1"/>
            <a:r>
              <a:rPr lang="en-US" altLang="ko-KR" dirty="0"/>
              <a:t>Index authorization: allows creation and deletion of indices</a:t>
            </a:r>
          </a:p>
          <a:p>
            <a:pPr lvl="1"/>
            <a:r>
              <a:rPr lang="en-US" altLang="ko-KR" dirty="0"/>
              <a:t>Resources authorization: allows creation of new relations</a:t>
            </a:r>
          </a:p>
          <a:p>
            <a:pPr lvl="1"/>
            <a:r>
              <a:rPr lang="en-US" altLang="ko-KR" dirty="0"/>
              <a:t>Alteration authorization: allows addition or deletion of attributes in a relation</a:t>
            </a:r>
          </a:p>
          <a:p>
            <a:pPr lvl="1"/>
            <a:r>
              <a:rPr lang="en-US" altLang="ko-KR" dirty="0"/>
              <a:t>Drop authorization: allows deletion of relations</a:t>
            </a:r>
          </a:p>
        </p:txBody>
      </p:sp>
    </p:spTree>
    <p:extLst>
      <p:ext uri="{BB962C8B-B14F-4D97-AF65-F5344CB8AC3E}">
        <p14:creationId xmlns:p14="http://schemas.microsoft.com/office/powerpoint/2010/main" val="2872771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Privileges in SQL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select: allows read access to relation, or the ability to query using the view</a:t>
            </a:r>
          </a:p>
          <a:p>
            <a:r>
              <a:rPr lang="en-US" altLang="ko-KR" dirty="0"/>
              <a:t>insert: the ability to insert tuples</a:t>
            </a:r>
          </a:p>
          <a:p>
            <a:r>
              <a:rPr lang="en-US" altLang="ko-KR" dirty="0"/>
              <a:t>update: the ability to update tuples </a:t>
            </a:r>
          </a:p>
          <a:p>
            <a:r>
              <a:rPr lang="en-US" altLang="ko-KR" dirty="0"/>
              <a:t>delete: the ability to delete tuples</a:t>
            </a:r>
          </a:p>
          <a:p>
            <a:r>
              <a:rPr lang="en-US" altLang="ko-KR" dirty="0"/>
              <a:t>references: ability to declare foreign keys when creating relations</a:t>
            </a:r>
          </a:p>
          <a:p>
            <a:r>
              <a:rPr lang="en-US" altLang="ko-KR" dirty="0"/>
              <a:t>usage: authorizes a user to use a specified domain</a:t>
            </a:r>
          </a:p>
          <a:p>
            <a:r>
              <a:rPr lang="en-US" altLang="ko-KR" dirty="0"/>
              <a:t>all privileges: all the allowable privileges</a:t>
            </a:r>
          </a:p>
        </p:txBody>
      </p:sp>
    </p:spTree>
    <p:extLst>
      <p:ext uri="{BB962C8B-B14F-4D97-AF65-F5344CB8AC3E}">
        <p14:creationId xmlns:p14="http://schemas.microsoft.com/office/powerpoint/2010/main" val="3233003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 Statements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grant statement is used to confer authorization</a:t>
            </a:r>
          </a:p>
          <a:p>
            <a:pPr lvl="1"/>
            <a:r>
              <a:rPr lang="en-US" altLang="ko-KR" dirty="0"/>
              <a:t>Grant &lt;privilege list&gt; on &lt;relation name or view name&gt; to &lt;user list&gt; [with grant option]</a:t>
            </a:r>
          </a:p>
          <a:p>
            <a:pPr lvl="1"/>
            <a:r>
              <a:rPr lang="en-US" altLang="ko-KR" dirty="0"/>
              <a:t>&lt;user list&gt; can be a user-id, a role, or “public” which means all valid users</a:t>
            </a:r>
          </a:p>
          <a:p>
            <a:r>
              <a:rPr lang="en-US" altLang="ko-KR" dirty="0"/>
              <a:t>The grantor of the privilege must already hold the privilege on the specified item</a:t>
            </a:r>
          </a:p>
          <a:p>
            <a:r>
              <a:rPr lang="en-US" altLang="ko-KR" dirty="0"/>
              <a:t>“with grant option” allows a user who is granted a privilege to pass the privilege to other users</a:t>
            </a:r>
          </a:p>
        </p:txBody>
      </p:sp>
    </p:spTree>
    <p:extLst>
      <p:ext uri="{BB962C8B-B14F-4D97-AF65-F5344CB8AC3E}">
        <p14:creationId xmlns:p14="http://schemas.microsoft.com/office/powerpoint/2010/main" val="2709412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Grant Statement Examples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Grant select on professor to U1, U2, U3;</a:t>
            </a:r>
          </a:p>
          <a:p>
            <a:r>
              <a:rPr lang="en-US" altLang="ko-KR" dirty="0"/>
              <a:t>Grant select on professor to U4 with grant option;</a:t>
            </a:r>
          </a:p>
          <a:p>
            <a:pPr lvl="1"/>
            <a:r>
              <a:rPr lang="en-US" altLang="ko-KR" dirty="0"/>
              <a:t>Gives U4 the select privileges on “professor” and allows U4 to grant this privilege to others</a:t>
            </a:r>
          </a:p>
          <a:p>
            <a:r>
              <a:rPr lang="en-US" altLang="ko-KR" dirty="0"/>
              <a:t>Grant references (</a:t>
            </a:r>
            <a:r>
              <a:rPr lang="en-US" altLang="ko-KR" dirty="0" err="1"/>
              <a:t>deptName</a:t>
            </a:r>
            <a:r>
              <a:rPr lang="en-US" altLang="ko-KR" dirty="0"/>
              <a:t>) on department to Lee;</a:t>
            </a:r>
          </a:p>
          <a:p>
            <a:pPr lvl="1"/>
            <a:r>
              <a:rPr lang="en-US" altLang="ko-KR" dirty="0"/>
              <a:t>Gives Lee a privilege to create a foreign key referencing department(</a:t>
            </a:r>
            <a:r>
              <a:rPr lang="en-US" altLang="ko-KR" dirty="0" err="1"/>
              <a:t>deptName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Why we</a:t>
            </a:r>
            <a:r>
              <a:rPr lang="ko-KR" altLang="en-US" dirty="0"/>
              <a:t> </a:t>
            </a:r>
            <a:r>
              <a:rPr lang="en-US" altLang="ko-KR" dirty="0"/>
              <a:t>need to have this?</a:t>
            </a:r>
          </a:p>
        </p:txBody>
      </p:sp>
    </p:spTree>
    <p:extLst>
      <p:ext uri="{BB962C8B-B14F-4D97-AF65-F5344CB8AC3E}">
        <p14:creationId xmlns:p14="http://schemas.microsoft.com/office/powerpoint/2010/main" val="1304516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 Statements (1/3)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revoke statement is used to revoke authorization</a:t>
            </a:r>
          </a:p>
          <a:p>
            <a:pPr lvl="1"/>
            <a:r>
              <a:rPr lang="en-US" altLang="ko-KR" dirty="0"/>
              <a:t>Revoke &lt;privilege list&gt; on &lt;relation name or view name&gt; from &lt;user list&gt; [</a:t>
            </a:r>
            <a:r>
              <a:rPr lang="en-US" altLang="ko-KR" dirty="0" smtClean="0"/>
              <a:t>restrict </a:t>
            </a:r>
            <a:r>
              <a:rPr lang="en-US" altLang="ko-KR" dirty="0"/>
              <a:t>| cascade];</a:t>
            </a:r>
          </a:p>
          <a:p>
            <a:pPr lvl="1"/>
            <a:r>
              <a:rPr lang="en-US" altLang="ko-KR" dirty="0"/>
              <a:t>&lt;privilege list&gt; may be “all” to revoke all privileges the </a:t>
            </a:r>
            <a:r>
              <a:rPr lang="en-US" altLang="ko-KR" dirty="0" err="1"/>
              <a:t>revokee</a:t>
            </a:r>
            <a:r>
              <a:rPr lang="en-US" altLang="ko-KR" dirty="0"/>
              <a:t> may hold</a:t>
            </a:r>
          </a:p>
          <a:p>
            <a:pPr lvl="1"/>
            <a:r>
              <a:rPr lang="en-US" altLang="ko-KR" dirty="0"/>
              <a:t>Revoke select on professor from U1, U2, U3;</a:t>
            </a:r>
          </a:p>
          <a:p>
            <a:r>
              <a:rPr lang="en-US" altLang="ko-KR" dirty="0"/>
              <a:t>If the same privilege was granted twice to the same user by different grantees, the user may retain the privilege after the revocation</a:t>
            </a:r>
          </a:p>
        </p:txBody>
      </p:sp>
    </p:spTree>
    <p:extLst>
      <p:ext uri="{BB962C8B-B14F-4D97-AF65-F5344CB8AC3E}">
        <p14:creationId xmlns:p14="http://schemas.microsoft.com/office/powerpoint/2010/main" val="1728370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Revoke Statements (2/3)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Revocation of a privilege from a user may cause other users also to lose that privilege (referred to as cascading of the revoke)</a:t>
            </a:r>
          </a:p>
          <a:p>
            <a:r>
              <a:rPr lang="en-US" altLang="ko-KR" dirty="0"/>
              <a:t>Revoke select on professor from U1, U2, U3 cascade;</a:t>
            </a:r>
          </a:p>
          <a:p>
            <a:pPr lvl="1"/>
            <a:r>
              <a:rPr lang="en-US" altLang="ko-KR" dirty="0"/>
              <a:t>All privileges that depend on the privilege being revoked are also revoked </a:t>
            </a:r>
          </a:p>
          <a:p>
            <a:pPr lvl="1"/>
            <a:r>
              <a:rPr lang="en-US" altLang="ko-KR" dirty="0"/>
              <a:t>“cascade” is the default </a:t>
            </a:r>
          </a:p>
          <a:p>
            <a:r>
              <a:rPr lang="en-US" altLang="ko-KR" dirty="0"/>
              <a:t>Revoke select on professor from U1, U2, U3 restrict;</a:t>
            </a:r>
          </a:p>
          <a:p>
            <a:pPr lvl="1"/>
            <a:r>
              <a:rPr lang="en-US" altLang="ko-KR" dirty="0"/>
              <a:t>We can prevent cascading by specifying “restrict”</a:t>
            </a:r>
          </a:p>
          <a:p>
            <a:pPr lvl="1"/>
            <a:r>
              <a:rPr lang="en-US" altLang="ko-KR" dirty="0"/>
              <a:t>With restrict, the revoke command fails if cascading revokes are required</a:t>
            </a:r>
          </a:p>
        </p:txBody>
      </p:sp>
    </p:spTree>
    <p:extLst>
      <p:ext uri="{BB962C8B-B14F-4D97-AF65-F5344CB8AC3E}">
        <p14:creationId xmlns:p14="http://schemas.microsoft.com/office/powerpoint/2010/main" val="3909364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Revoke Statements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&lt;</a:t>
            </a:r>
            <a:r>
              <a:rPr lang="en-US" altLang="ko-KR" dirty="0" err="1"/>
              <a:t>revokee</a:t>
            </a:r>
            <a:r>
              <a:rPr lang="en-US" altLang="ko-KR" dirty="0"/>
              <a:t> list&gt; contains “public”, then all users lose the privileges except those granted explicitly</a:t>
            </a:r>
          </a:p>
          <a:p>
            <a:pPr lvl="1"/>
            <a:r>
              <a:rPr lang="en-US" altLang="ko-KR" dirty="0"/>
              <a:t>u1&gt; grant select on professor to public;</a:t>
            </a:r>
            <a:br>
              <a:rPr lang="en-US" altLang="ko-KR" dirty="0"/>
            </a:br>
            <a:r>
              <a:rPr lang="en-US" altLang="ko-KR" dirty="0"/>
              <a:t>u1&gt; grant select on professor to u2;</a:t>
            </a:r>
            <a:br>
              <a:rPr lang="en-US" altLang="ko-KR" dirty="0"/>
            </a:br>
            <a:r>
              <a:rPr lang="en-US" altLang="ko-KR" dirty="0"/>
              <a:t>u1&gt; revoke select on professor from public;</a:t>
            </a:r>
          </a:p>
          <a:p>
            <a:pPr lvl="1"/>
            <a:r>
              <a:rPr lang="en-US" altLang="ko-KR" dirty="0"/>
              <a:t>Note that u2 has still select privilege on “professor”</a:t>
            </a:r>
          </a:p>
          <a:p>
            <a:r>
              <a:rPr lang="en-US" altLang="ko-KR" dirty="0"/>
              <a:t>Only “grant option” can be revoked</a:t>
            </a:r>
          </a:p>
          <a:p>
            <a:pPr lvl="1"/>
            <a:r>
              <a:rPr lang="en-US" altLang="ko-KR" dirty="0"/>
              <a:t>Admin&gt; Revoke grant option for select on professor from U5;</a:t>
            </a:r>
          </a:p>
        </p:txBody>
      </p:sp>
    </p:spTree>
    <p:extLst>
      <p:ext uri="{BB962C8B-B14F-4D97-AF65-F5344CB8AC3E}">
        <p14:creationId xmlns:p14="http://schemas.microsoft.com/office/powerpoint/2010/main" val="312954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 create views</a:t>
            </a:r>
          </a:p>
          <a:p>
            <a:pPr lvl="1"/>
            <a:r>
              <a:rPr lang="en-US" altLang="ko-KR" dirty="0"/>
              <a:t>Create view v as &lt;query expression&gt;;  </a:t>
            </a:r>
          </a:p>
          <a:p>
            <a:pPr lvl="1"/>
            <a:r>
              <a:rPr lang="en-US" altLang="ko-KR" dirty="0"/>
              <a:t>&lt;query expression&gt; is any legal SQL expression</a:t>
            </a:r>
          </a:p>
          <a:p>
            <a:pPr lvl="1"/>
            <a:r>
              <a:rPr lang="en-US" altLang="ko-KR" dirty="0"/>
              <a:t>“v” is the view name</a:t>
            </a:r>
          </a:p>
          <a:p>
            <a:r>
              <a:rPr lang="en-US" altLang="ko-KR" dirty="0"/>
              <a:t>A view of professors without their salary</a:t>
            </a:r>
          </a:p>
          <a:p>
            <a:pPr lvl="1"/>
            <a:r>
              <a:rPr lang="en-US" altLang="ko-KR" dirty="0"/>
              <a:t>Create view </a:t>
            </a:r>
            <a:r>
              <a:rPr lang="en-US" altLang="ko-KR" dirty="0" err="1"/>
              <a:t>myProfessor</a:t>
            </a:r>
            <a:r>
              <a:rPr lang="en-US" altLang="ko-KR" dirty="0"/>
              <a:t> as </a:t>
            </a:r>
            <a:br>
              <a:rPr lang="en-US" altLang="ko-KR" dirty="0"/>
            </a:br>
            <a:r>
              <a:rPr lang="en-US" altLang="ko-KR" dirty="0"/>
              <a:t>select </a:t>
            </a:r>
            <a:r>
              <a:rPr lang="en-US" altLang="ko-KR" dirty="0" err="1"/>
              <a:t>pID</a:t>
            </a:r>
            <a:r>
              <a:rPr lang="en-US" altLang="ko-KR" dirty="0"/>
              <a:t>, name, </a:t>
            </a:r>
            <a:r>
              <a:rPr lang="en-US" altLang="ko-KR" dirty="0" err="1"/>
              <a:t>deptName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from professor;</a:t>
            </a:r>
          </a:p>
          <a:p>
            <a:r>
              <a:rPr lang="en-US" altLang="ko-KR" dirty="0"/>
              <a:t>Find all professor names in the CS department</a:t>
            </a:r>
          </a:p>
          <a:p>
            <a:pPr lvl="1"/>
            <a:r>
              <a:rPr lang="en-US" altLang="ko-KR" dirty="0"/>
              <a:t>Select name</a:t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 err="1"/>
              <a:t>myProfessor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dirty="0" err="1"/>
              <a:t>deptName</a:t>
            </a:r>
            <a:r>
              <a:rPr lang="en-US" altLang="ko-KR" dirty="0"/>
              <a:t> = ‘CS’;</a:t>
            </a:r>
          </a:p>
        </p:txBody>
      </p:sp>
    </p:spTree>
    <p:extLst>
      <p:ext uri="{BB962C8B-B14F-4D97-AF65-F5344CB8AC3E}">
        <p14:creationId xmlns:p14="http://schemas.microsoft.com/office/powerpoint/2010/main" val="42286831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Authorization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passage of authorization from one user to another may be represented by an authorization graph</a:t>
            </a:r>
          </a:p>
          <a:p>
            <a:r>
              <a:rPr lang="en-US" altLang="ko-KR" dirty="0"/>
              <a:t>The nodes of this graph are the user</a:t>
            </a:r>
          </a:p>
          <a:p>
            <a:r>
              <a:rPr lang="en-US" altLang="ko-KR" dirty="0"/>
              <a:t>An edge </a:t>
            </a:r>
            <a:r>
              <a:rPr lang="en-US" altLang="ko-KR" dirty="0" err="1"/>
              <a:t>U</a:t>
            </a:r>
            <a:r>
              <a:rPr lang="en-US" altLang="ko-KR" baseline="-25000" dirty="0" err="1"/>
              <a:t>i</a:t>
            </a:r>
            <a:r>
              <a:rPr lang="en-US" altLang="ko-KR" dirty="0"/>
              <a:t> </a:t>
            </a:r>
            <a:r>
              <a:rPr lang="en-US" altLang="ko-KR" dirty="0">
                <a:sym typeface="Symbol" pitchFamily="18" charset="2"/>
              </a:rPr>
              <a:t> </a:t>
            </a:r>
            <a:r>
              <a:rPr lang="en-US" altLang="ko-KR" dirty="0" err="1">
                <a:sym typeface="Symbol" pitchFamily="18" charset="2"/>
              </a:rPr>
              <a:t>U</a:t>
            </a:r>
            <a:r>
              <a:rPr lang="en-US" altLang="ko-KR" baseline="-25000" dirty="0" err="1">
                <a:sym typeface="Symbol" pitchFamily="18" charset="2"/>
              </a:rPr>
              <a:t>j</a:t>
            </a:r>
            <a:r>
              <a:rPr lang="en-US" altLang="ko-KR" dirty="0">
                <a:sym typeface="Symbol" pitchFamily="18" charset="2"/>
              </a:rPr>
              <a:t> indicates that user </a:t>
            </a:r>
            <a:r>
              <a:rPr lang="en-US" altLang="ko-KR" dirty="0" err="1"/>
              <a:t>U</a:t>
            </a:r>
            <a:r>
              <a:rPr lang="en-US" altLang="ko-KR" baseline="-25000" dirty="0" err="1"/>
              <a:t>i</a:t>
            </a:r>
            <a:r>
              <a:rPr lang="en-US" altLang="ko-KR" dirty="0">
                <a:sym typeface="Symbol" pitchFamily="18" charset="2"/>
              </a:rPr>
              <a:t> has granted an authorization to </a:t>
            </a:r>
            <a:r>
              <a:rPr lang="en-US" altLang="ko-KR" dirty="0" err="1">
                <a:sym typeface="Symbol" pitchFamily="18" charset="2"/>
              </a:rPr>
              <a:t>U</a:t>
            </a:r>
            <a:r>
              <a:rPr lang="en-US" altLang="ko-KR" baseline="-25000" dirty="0" err="1">
                <a:sym typeface="Symbol" pitchFamily="18" charset="2"/>
              </a:rPr>
              <a:t>j</a:t>
            </a:r>
            <a:endParaRPr lang="en-US" altLang="ko-KR" dirty="0">
              <a:sym typeface="Symbol" pitchFamily="18" charset="2"/>
            </a:endParaRPr>
          </a:p>
          <a:p>
            <a:r>
              <a:rPr lang="en-US" altLang="ko-KR" dirty="0"/>
              <a:t>The root of the graph is the database administrator</a:t>
            </a:r>
          </a:p>
          <a:p>
            <a:r>
              <a:rPr lang="en-US" altLang="ko-KR" dirty="0">
                <a:ea typeface="굴림" charset="-127"/>
              </a:rPr>
              <a:t>All edges in an authorization graph must be part of some path originating with the database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297954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Authorization</a:t>
            </a:r>
            <a:r>
              <a:rPr lang="en-US" baseline="0" dirty="0">
                <a:ea typeface="+mj-ea"/>
              </a:rPr>
              <a:t> Graph Example 1</a:t>
            </a:r>
            <a:endParaRPr lang="en-US" dirty="0">
              <a:ea typeface="+mj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94579" y="3961278"/>
            <a:ext cx="8301037" cy="181029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A graph for select authorization on “professor”</a:t>
            </a:r>
          </a:p>
          <a:p>
            <a:r>
              <a:rPr lang="en-US" altLang="ko-KR" dirty="0">
                <a:ea typeface="굴림" charset="-127"/>
              </a:rPr>
              <a:t>If DBA revokes grant from U2</a:t>
            </a:r>
          </a:p>
          <a:p>
            <a:pPr lvl="1"/>
            <a:r>
              <a:rPr lang="en-US" altLang="ko-KR" dirty="0">
                <a:ea typeface="굴림" charset="-127"/>
              </a:rPr>
              <a:t>Grant must be revoked from U4 since U2 no longer has authorization</a:t>
            </a:r>
          </a:p>
          <a:p>
            <a:pPr lvl="1"/>
            <a:r>
              <a:rPr lang="en-US" altLang="ko-KR" dirty="0">
                <a:ea typeface="굴림" charset="-127"/>
              </a:rPr>
              <a:t>Grant must not be revoked from U3 since U3 has another authorization path from DBA through U1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365713" y="1267513"/>
            <a:ext cx="5100490" cy="2411659"/>
            <a:chOff x="1770958" y="1667623"/>
            <a:chExt cx="5100490" cy="2411659"/>
          </a:xfrm>
        </p:grpSpPr>
        <p:sp>
          <p:nvSpPr>
            <p:cNvPr id="6" name="TextBox 5"/>
            <p:cNvSpPr txBox="1"/>
            <p:nvPr/>
          </p:nvSpPr>
          <p:spPr>
            <a:xfrm>
              <a:off x="1770958" y="2594198"/>
              <a:ext cx="815895" cy="478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DBA</a:t>
              </a:r>
              <a:endParaRPr lang="ko-KR" alt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31551" y="1667623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U1</a:t>
              </a:r>
              <a:endParaRPr lang="ko-KR" altLang="en-US" sz="2000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31551" y="3679172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U2</a:t>
              </a:r>
              <a:endParaRPr lang="ko-KR" altLang="en-US" sz="2000" baseline="-25000" dirty="0"/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 bwMode="auto">
            <a:xfrm flipV="1">
              <a:off x="2586853" y="1867678"/>
              <a:ext cx="1644698" cy="9655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직선 화살표 연결선 9"/>
            <p:cNvCxnSpPr>
              <a:endCxn id="13" idx="1"/>
            </p:cNvCxnSpPr>
            <p:nvPr/>
          </p:nvCxnSpPr>
          <p:spPr bwMode="auto">
            <a:xfrm>
              <a:off x="4744833" y="1867678"/>
              <a:ext cx="154775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직선 화살표 연결선 10"/>
            <p:cNvCxnSpPr>
              <a:stCxn id="8" idx="3"/>
              <a:endCxn id="14" idx="1"/>
            </p:cNvCxnSpPr>
            <p:nvPr/>
          </p:nvCxnSpPr>
          <p:spPr bwMode="auto">
            <a:xfrm flipV="1">
              <a:off x="4744833" y="3879226"/>
              <a:ext cx="1613333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직선 화살표 연결선 11"/>
            <p:cNvCxnSpPr>
              <a:endCxn id="8" idx="1"/>
            </p:cNvCxnSpPr>
            <p:nvPr/>
          </p:nvCxnSpPr>
          <p:spPr bwMode="auto">
            <a:xfrm>
              <a:off x="2739253" y="2985678"/>
              <a:ext cx="1492298" cy="8935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292587" y="1667623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U3</a:t>
              </a:r>
              <a:endParaRPr lang="ko-KR" altLang="en-US" sz="2000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58166" y="3679171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U4</a:t>
              </a:r>
              <a:endParaRPr lang="ko-KR" altLang="en-US" sz="2000" baseline="-25000" dirty="0"/>
            </a:p>
          </p:txBody>
        </p:sp>
        <p:cxnSp>
          <p:nvCxnSpPr>
            <p:cNvPr id="15" name="직선 화살표 연결선 14"/>
            <p:cNvCxnSpPr>
              <a:stCxn id="8" idx="3"/>
            </p:cNvCxnSpPr>
            <p:nvPr/>
          </p:nvCxnSpPr>
          <p:spPr bwMode="auto">
            <a:xfrm flipV="1">
              <a:off x="4744833" y="2077582"/>
              <a:ext cx="1829012" cy="18016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9493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Authorization Graph Example 2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488979" y="3730337"/>
            <a:ext cx="8301037" cy="229402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charset="-127"/>
              </a:rPr>
              <a:t>DBA&gt; Grant select on professor to U7 with grant option;</a:t>
            </a:r>
          </a:p>
          <a:p>
            <a:r>
              <a:rPr lang="en-US" altLang="ko-KR" dirty="0">
                <a:ea typeface="굴림" charset="-127"/>
              </a:rPr>
              <a:t>U7&gt; Grant select on professor to U8 with grant option;</a:t>
            </a:r>
          </a:p>
          <a:p>
            <a:r>
              <a:rPr lang="en-US" altLang="ko-KR" dirty="0">
                <a:ea typeface="굴림" charset="-127"/>
              </a:rPr>
              <a:t>U8&gt; Grant select on professor to U7;</a:t>
            </a:r>
          </a:p>
          <a:p>
            <a:r>
              <a:rPr lang="en-US" altLang="ko-KR" dirty="0">
                <a:ea typeface="굴림" charset="-127"/>
              </a:rPr>
              <a:t>DBA&gt; Revoke select on professor from U7 cascade;</a:t>
            </a:r>
          </a:p>
          <a:p>
            <a:pPr lvl="1"/>
            <a:r>
              <a:rPr lang="en-US" altLang="ko-KR" dirty="0">
                <a:ea typeface="굴림" charset="-127"/>
              </a:rPr>
              <a:t>Must revoke grant U7 to U8 and from U8 to U7 since there is no path from DBA to U7 or to U8 anymore.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78905" y="1067458"/>
            <a:ext cx="2973875" cy="2411660"/>
            <a:chOff x="1770958" y="1667623"/>
            <a:chExt cx="2601224" cy="2018015"/>
          </a:xfrm>
        </p:grpSpPr>
        <p:sp>
          <p:nvSpPr>
            <p:cNvPr id="14" name="TextBox 13"/>
            <p:cNvSpPr txBox="1"/>
            <p:nvPr/>
          </p:nvSpPr>
          <p:spPr>
            <a:xfrm>
              <a:off x="1770958" y="2442957"/>
              <a:ext cx="713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DBA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3218" y="1667623"/>
              <a:ext cx="448964" cy="334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U7</a:t>
              </a:r>
              <a:endParaRPr lang="ko-KR" altLang="en-US" sz="20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23218" y="3350836"/>
              <a:ext cx="448964" cy="334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U8</a:t>
              </a:r>
              <a:endParaRPr lang="ko-KR" altLang="en-US" sz="2000" baseline="-25000" dirty="0"/>
            </a:p>
          </p:txBody>
        </p:sp>
        <p:cxnSp>
          <p:nvCxnSpPr>
            <p:cNvPr id="17" name="직선 화살표 연결선 16"/>
            <p:cNvCxnSpPr>
              <a:stCxn id="14" idx="3"/>
              <a:endCxn id="15" idx="1"/>
            </p:cNvCxnSpPr>
            <p:nvPr/>
          </p:nvCxnSpPr>
          <p:spPr bwMode="auto">
            <a:xfrm flipV="1">
              <a:off x="2484615" y="1835024"/>
              <a:ext cx="1438604" cy="8079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직선 화살표 연결선 17"/>
            <p:cNvCxnSpPr/>
            <p:nvPr/>
          </p:nvCxnSpPr>
          <p:spPr bwMode="auto">
            <a:xfrm>
              <a:off x="4017591" y="2067732"/>
              <a:ext cx="0" cy="12831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직선 화살표 연결선 18"/>
            <p:cNvCxnSpPr>
              <a:stCxn id="16" idx="0"/>
            </p:cNvCxnSpPr>
            <p:nvPr/>
          </p:nvCxnSpPr>
          <p:spPr bwMode="auto">
            <a:xfrm flipV="1">
              <a:off x="4147700" y="2067733"/>
              <a:ext cx="8114" cy="12831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23716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Authorization</a:t>
            </a:r>
            <a:r>
              <a:rPr lang="en-US" altLang="ko-KR" baseline="0" dirty="0"/>
              <a:t> on</a:t>
            </a:r>
            <a:r>
              <a:rPr lang="en-US" altLang="ko-KR" dirty="0"/>
              <a:t> Views (1/2)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 though a view is defined by base relations, authorization on a view is not associated with base tables the view is defined</a:t>
            </a:r>
          </a:p>
          <a:p>
            <a:r>
              <a:rPr lang="en-US" altLang="ko-KR" dirty="0"/>
              <a:t>Users can be given authorization on views, without being given any authorization on the relations used in the view definition</a:t>
            </a:r>
          </a:p>
          <a:p>
            <a:r>
              <a:rPr lang="en-US" altLang="ko-KR" dirty="0"/>
              <a:t>A combination of relational-level security and view-level security can be used to precisely limit a user’s access to the data a user needs</a:t>
            </a:r>
          </a:p>
        </p:txBody>
      </p:sp>
    </p:spTree>
    <p:extLst>
      <p:ext uri="{BB962C8B-B14F-4D97-AF65-F5344CB8AC3E}">
        <p14:creationId xmlns:p14="http://schemas.microsoft.com/office/powerpoint/2010/main" val="27055622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Authorization on Views (2/2)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Creation of view does not require resources authorization since no real relation is being created</a:t>
            </a:r>
          </a:p>
          <a:p>
            <a:pPr lvl="0"/>
            <a:r>
              <a:rPr lang="en-US" altLang="ko-KR" dirty="0"/>
              <a:t>A user who creates a view does not necessarily receive all privileges on the view</a:t>
            </a:r>
          </a:p>
          <a:p>
            <a:pPr lvl="1"/>
            <a:r>
              <a:rPr lang="en-US" altLang="ko-KR" dirty="0"/>
              <a:t>A user who creates a table has all privileges on the table!!!</a:t>
            </a:r>
            <a:endParaRPr lang="ko-KR" altLang="en-US" dirty="0"/>
          </a:p>
          <a:p>
            <a:r>
              <a:rPr lang="en-US" altLang="ko-KR" dirty="0"/>
              <a:t>Granting a privilege on a view does not imply granting any privileges on the underlying relations</a:t>
            </a:r>
          </a:p>
          <a:p>
            <a:r>
              <a:rPr lang="en-US" altLang="ko-KR" dirty="0"/>
              <a:t>The creator of a view gets only those privileges that provide no additional authorization beyond those that he already had</a:t>
            </a:r>
          </a:p>
          <a:p>
            <a:pPr lvl="1"/>
            <a:r>
              <a:rPr lang="en-US" altLang="ko-KR" dirty="0"/>
              <a:t>Creator cannot be given update authorization on a view without having update authorization on the base relations</a:t>
            </a:r>
          </a:p>
        </p:txBody>
      </p:sp>
    </p:spTree>
    <p:extLst>
      <p:ext uri="{BB962C8B-B14F-4D97-AF65-F5344CB8AC3E}">
        <p14:creationId xmlns:p14="http://schemas.microsoft.com/office/powerpoint/2010/main" val="3770409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Authorization Example 1 (1/2)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Suppose an assistant needs to know professor names and course titles the professors teach in the Fall semester of 2015, but is not authorized to see the salary</a:t>
            </a:r>
          </a:p>
          <a:p>
            <a:r>
              <a:rPr lang="en-US" altLang="ko-KR" dirty="0"/>
              <a:t>Approach: Deny direct access to the “professor”, “course”, and “teaches” relation, but grant access to the view “</a:t>
            </a:r>
            <a:r>
              <a:rPr lang="en-US" altLang="ko-KR" dirty="0" err="1"/>
              <a:t>myTeach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Create view </a:t>
            </a:r>
            <a:r>
              <a:rPr lang="en-US" altLang="ko-KR" dirty="0" err="1"/>
              <a:t>myTeach</a:t>
            </a:r>
            <a:r>
              <a:rPr lang="en-US" altLang="ko-KR" dirty="0"/>
              <a:t> as</a:t>
            </a:r>
            <a:br>
              <a:rPr lang="en-US" altLang="ko-KR" dirty="0"/>
            </a:br>
            <a:r>
              <a:rPr lang="en-US" altLang="ko-KR" dirty="0"/>
              <a:t>select 	name, title</a:t>
            </a:r>
            <a:br>
              <a:rPr lang="en-US" altLang="ko-KR" dirty="0"/>
            </a:br>
            <a:r>
              <a:rPr lang="en-US" altLang="ko-KR" dirty="0"/>
              <a:t>from 	professor, teaches, course</a:t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dirty="0" err="1"/>
              <a:t>teaches.pID</a:t>
            </a:r>
            <a:r>
              <a:rPr lang="en-US" altLang="ko-KR" dirty="0"/>
              <a:t>=</a:t>
            </a:r>
            <a:r>
              <a:rPr lang="en-US" altLang="ko-KR" dirty="0" err="1"/>
              <a:t>professor.pID</a:t>
            </a:r>
            <a:r>
              <a:rPr lang="en-US" altLang="ko-KR" dirty="0"/>
              <a:t> and </a:t>
            </a:r>
            <a:r>
              <a:rPr lang="en-US" altLang="ko-KR" dirty="0" err="1"/>
              <a:t>course.cID</a:t>
            </a:r>
            <a:r>
              <a:rPr lang="en-US" altLang="ko-KR" dirty="0"/>
              <a:t>=</a:t>
            </a:r>
            <a:r>
              <a:rPr lang="en-US" altLang="ko-KR" dirty="0" err="1"/>
              <a:t>teaches.cID</a:t>
            </a:r>
            <a:r>
              <a:rPr lang="en-US" altLang="ko-KR" dirty="0"/>
              <a:t> and semester=‘Fall’ and year=2015;</a:t>
            </a:r>
          </a:p>
          <a:p>
            <a:pPr lvl="1"/>
            <a:r>
              <a:rPr lang="en-US" altLang="ko-KR" dirty="0"/>
              <a:t>For example, if creator of view “</a:t>
            </a:r>
            <a:r>
              <a:rPr lang="en-US" altLang="ko-KR" dirty="0" err="1"/>
              <a:t>myTeach</a:t>
            </a:r>
            <a:r>
              <a:rPr lang="en-US" altLang="ko-KR" dirty="0"/>
              <a:t>” had only read authorization on “professor”, “course”, and “teaches”, he gets only read authorization on “</a:t>
            </a:r>
            <a:r>
              <a:rPr lang="en-US" altLang="ko-KR" dirty="0" err="1"/>
              <a:t>myTeach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4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Authorization Example 1 (2/2)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assistant is authorized to see the result of the query</a:t>
            </a:r>
          </a:p>
          <a:p>
            <a:pPr lvl="1"/>
            <a:r>
              <a:rPr lang="en-US" altLang="ko-KR" dirty="0"/>
              <a:t>Select * from </a:t>
            </a:r>
            <a:r>
              <a:rPr lang="en-US" altLang="ko-KR" dirty="0" err="1"/>
              <a:t>myTeach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When the query processor translates the above query into a query on the actual relations in the database, we obtain a query on “professor”, “course” and “teaches”</a:t>
            </a:r>
          </a:p>
          <a:p>
            <a:r>
              <a:rPr lang="en-US" altLang="ko-KR" dirty="0"/>
              <a:t>Authorization must be checked on the assistant’s query before query processing replaces a view by the definition of the view</a:t>
            </a:r>
          </a:p>
        </p:txBody>
      </p:sp>
    </p:spTree>
    <p:extLst>
      <p:ext uri="{BB962C8B-B14F-4D97-AF65-F5344CB8AC3E}">
        <p14:creationId xmlns:p14="http://schemas.microsoft.com/office/powerpoint/2010/main" val="2496196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r>
              <a:rPr lang="en-US" baseline="0" dirty="0"/>
              <a:t> </a:t>
            </a:r>
            <a:r>
              <a:rPr lang="en-US" dirty="0"/>
              <a:t>Authorization </a:t>
            </a:r>
            <a:r>
              <a:rPr lang="en-US" altLang="ko-KR" dirty="0"/>
              <a:t>Example 2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user1&gt;Create view </a:t>
            </a:r>
            <a:r>
              <a:rPr lang="en-US" altLang="ko-KR" dirty="0" err="1"/>
              <a:t>CSProfessor</a:t>
            </a:r>
            <a:r>
              <a:rPr lang="en-US" altLang="ko-KR" dirty="0"/>
              <a:t> as</a:t>
            </a:r>
            <a:br>
              <a:rPr lang="en-US" altLang="ko-KR" dirty="0"/>
            </a:br>
            <a:r>
              <a:rPr lang="en-US" altLang="ko-KR" dirty="0"/>
              <a:t>	   (select * from professor where </a:t>
            </a:r>
            <a:r>
              <a:rPr lang="en-US" altLang="ko-KR" dirty="0" err="1"/>
              <a:t>deptName</a:t>
            </a:r>
            <a:r>
              <a:rPr lang="en-US" altLang="ko-KR" dirty="0"/>
              <a:t> = ’CS’);</a:t>
            </a:r>
            <a:br>
              <a:rPr lang="en-US" altLang="ko-KR" dirty="0"/>
            </a:br>
            <a:r>
              <a:rPr lang="en-US" altLang="ko-KR" dirty="0"/>
              <a:t>user1&gt;Grant select on </a:t>
            </a:r>
            <a:r>
              <a:rPr lang="en-US" altLang="ko-KR" dirty="0" err="1"/>
              <a:t>CSProfesssor</a:t>
            </a:r>
            <a:r>
              <a:rPr lang="en-US" altLang="ko-KR" dirty="0"/>
              <a:t> to staff;</a:t>
            </a:r>
            <a:br>
              <a:rPr lang="en-US" altLang="ko-KR" dirty="0"/>
            </a:br>
            <a:r>
              <a:rPr lang="en-US" altLang="ko-KR" dirty="0"/>
              <a:t>staff&gt;Select * from </a:t>
            </a:r>
            <a:r>
              <a:rPr lang="en-US" altLang="ko-KR" dirty="0" err="1"/>
              <a:t>CSProfessor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What if </a:t>
            </a:r>
          </a:p>
          <a:p>
            <a:pPr lvl="1"/>
            <a:r>
              <a:rPr lang="en-US" altLang="ko-KR" dirty="0"/>
              <a:t>“staff” does not have permissions on “professor”?</a:t>
            </a:r>
          </a:p>
          <a:p>
            <a:pPr lvl="2"/>
            <a:r>
              <a:rPr lang="en-US" altLang="ko-KR" dirty="0"/>
              <a:t>No problem (“staff” can see the view)</a:t>
            </a:r>
          </a:p>
          <a:p>
            <a:pPr lvl="1"/>
            <a:r>
              <a:rPr lang="en-US" altLang="ko-KR" dirty="0"/>
              <a:t>“user1” does not have some privileges (say update privilege) on “professor”?</a:t>
            </a:r>
          </a:p>
          <a:p>
            <a:pPr lvl="2"/>
            <a:r>
              <a:rPr lang="en-US" altLang="ko-KR" dirty="0"/>
              <a:t>No problem (view creation was possible only if “user1” has “select” privileges on “professor”)</a:t>
            </a:r>
          </a:p>
        </p:txBody>
      </p:sp>
    </p:spTree>
    <p:extLst>
      <p:ext uri="{BB962C8B-B14F-4D97-AF65-F5344CB8AC3E}">
        <p14:creationId xmlns:p14="http://schemas.microsoft.com/office/powerpoint/2010/main" val="308088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Roles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Roles permit common privileges for a class of users to be specified just once by creating a corresponding “role”</a:t>
            </a:r>
          </a:p>
          <a:p>
            <a:r>
              <a:rPr lang="en-US" altLang="ko-KR" dirty="0"/>
              <a:t>Privileges can be granted to or revoked from roles, just like users</a:t>
            </a:r>
          </a:p>
          <a:p>
            <a:r>
              <a:rPr lang="en-US" altLang="ko-KR" dirty="0"/>
              <a:t>Roles can be assigned to users, and even to other roles</a:t>
            </a:r>
          </a:p>
          <a:p>
            <a:r>
              <a:rPr lang="en-US" altLang="ko-KR" dirty="0"/>
              <a:t>SQL:1999 supports roles</a:t>
            </a:r>
          </a:p>
        </p:txBody>
      </p:sp>
    </p:spTree>
    <p:extLst>
      <p:ext uri="{BB962C8B-B14F-4D97-AF65-F5344CB8AC3E}">
        <p14:creationId xmlns:p14="http://schemas.microsoft.com/office/powerpoint/2010/main" val="1778823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role teller;</a:t>
            </a:r>
            <a:br>
              <a:rPr lang="en-US" altLang="ko-KR" dirty="0"/>
            </a:br>
            <a:r>
              <a:rPr lang="en-US" altLang="ko-KR" dirty="0"/>
              <a:t>Create role manager;</a:t>
            </a:r>
            <a:br>
              <a:rPr lang="en-US" altLang="ko-KR" dirty="0"/>
            </a:br>
            <a:r>
              <a:rPr lang="en-US" altLang="ko-KR" dirty="0"/>
              <a:t>Grant select on branch to teller;</a:t>
            </a:r>
            <a:br>
              <a:rPr lang="en-US" altLang="ko-KR" dirty="0"/>
            </a:br>
            <a:r>
              <a:rPr lang="en-US" altLang="ko-KR" dirty="0"/>
              <a:t>Grant update(balance) on account to teller;</a:t>
            </a:r>
            <a:br>
              <a:rPr lang="en-US" altLang="ko-KR" dirty="0"/>
            </a:br>
            <a:r>
              <a:rPr lang="en-US" altLang="ko-KR" dirty="0"/>
              <a:t>Grant all privileges on account to manager;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Grant teller to manager;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Grant teller to Kim, Park;</a:t>
            </a:r>
            <a:br>
              <a:rPr lang="en-US" altLang="ko-KR" dirty="0"/>
            </a:br>
            <a:r>
              <a:rPr lang="en-US" altLang="ko-KR" dirty="0"/>
              <a:t>Grant manager to Lee;</a:t>
            </a:r>
          </a:p>
        </p:txBody>
      </p:sp>
    </p:spTree>
    <p:extLst>
      <p:ext uri="{BB962C8B-B14F-4D97-AF65-F5344CB8AC3E}">
        <p14:creationId xmlns:p14="http://schemas.microsoft.com/office/powerpoint/2010/main" val="243596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r>
              <a:rPr lang="en-US" altLang="ko-KR" baseline="0" dirty="0"/>
              <a:t> are always up to date!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view is a single table that is derived from other tables</a:t>
            </a:r>
          </a:p>
          <a:p>
            <a:r>
              <a:rPr lang="en-US" altLang="ko-KR" dirty="0"/>
              <a:t>A view does not exist in physical form, i.e. virtual relation</a:t>
            </a:r>
          </a:p>
          <a:p>
            <a:pPr lvl="1"/>
            <a:r>
              <a:rPr lang="en-US" altLang="ko-KR" dirty="0"/>
              <a:t>Virtual relation vs. base relation</a:t>
            </a:r>
          </a:p>
          <a:p>
            <a:r>
              <a:rPr lang="en-US" altLang="ko-KR" dirty="0"/>
              <a:t>Creating a view is not the same as creating a new relation</a:t>
            </a:r>
          </a:p>
          <a:p>
            <a:pPr lvl="1"/>
            <a:r>
              <a:rPr lang="en-US" altLang="ko-KR" dirty="0"/>
              <a:t>A view definition causes the saving of an expression, which is  substituted into queries using the view</a:t>
            </a:r>
          </a:p>
          <a:p>
            <a:r>
              <a:rPr lang="en-US" altLang="ko-KR" dirty="0"/>
              <a:t>A view is always up to date</a:t>
            </a:r>
          </a:p>
          <a:p>
            <a:pPr lvl="1"/>
            <a:r>
              <a:rPr lang="en-US" altLang="ko-KR" dirty="0"/>
              <a:t>Conceptually speaking, if we modify the tuples of base relations on which the view is defined, the view automatically reflects these changes </a:t>
            </a:r>
          </a:p>
        </p:txBody>
      </p:sp>
    </p:spTree>
    <p:extLst>
      <p:ext uri="{BB962C8B-B14F-4D97-AF65-F5344CB8AC3E}">
        <p14:creationId xmlns:p14="http://schemas.microsoft.com/office/powerpoint/2010/main" val="6471890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of SQL Authorization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SQL does not support authorization at a tuple level</a:t>
            </a:r>
          </a:p>
          <a:p>
            <a:pPr lvl="1"/>
            <a:r>
              <a:rPr lang="en-US" altLang="ko-KR" dirty="0"/>
              <a:t>We cannot restrict students to see only their own grades</a:t>
            </a:r>
          </a:p>
          <a:p>
            <a:r>
              <a:rPr lang="en-US" altLang="ko-KR" dirty="0"/>
              <a:t>With the growth in Web access to databases, database accesses come primarily from application/web servers</a:t>
            </a:r>
          </a:p>
          <a:p>
            <a:pPr lvl="1"/>
            <a:r>
              <a:rPr lang="en-US" altLang="ko-KR" dirty="0"/>
              <a:t>All end-users of an application (such as a web application) may be mapped to a single database user (end users don't have database user IDs)</a:t>
            </a:r>
          </a:p>
          <a:p>
            <a:r>
              <a:rPr lang="en-US" altLang="ko-KR" dirty="0"/>
              <a:t>The task of authorization in above cases falls on the application program with no support from SQL</a:t>
            </a:r>
          </a:p>
          <a:p>
            <a:pPr lvl="1"/>
            <a:r>
              <a:rPr lang="en-US" altLang="ko-KR" dirty="0"/>
              <a:t>Benefit: fine grained authorizations, such as to individual tuples, can be implemented by the application</a:t>
            </a:r>
          </a:p>
          <a:p>
            <a:pPr lvl="1"/>
            <a:r>
              <a:rPr lang="en-US" altLang="ko-KR" dirty="0"/>
              <a:t>Drawback: authorization must be done in application code, and may be dispersed all over an application</a:t>
            </a:r>
          </a:p>
          <a:p>
            <a:pPr lvl="1"/>
            <a:r>
              <a:rPr lang="en-US" altLang="ko-KR" dirty="0"/>
              <a:t>Checking for the authorization becomes very difficult since it requires reading large amounts of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7180543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6.5 Recursive Queries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67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Recursion in SQL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SQL:1999 permits to define a recursive view</a:t>
            </a:r>
          </a:p>
          <a:p>
            <a:r>
              <a:rPr lang="en-US" altLang="ko-KR" dirty="0" err="1"/>
              <a:t>prereq</a:t>
            </a:r>
            <a:r>
              <a:rPr lang="en-US" altLang="ko-KR" dirty="0"/>
              <a:t>(</a:t>
            </a:r>
            <a:r>
              <a:rPr lang="en-US" altLang="ko-KR" dirty="0" err="1"/>
              <a:t>courseID</a:t>
            </a:r>
            <a:r>
              <a:rPr lang="en-US" altLang="ko-KR" dirty="0"/>
              <a:t>, </a:t>
            </a:r>
            <a:r>
              <a:rPr lang="en-US" altLang="ko-KR" dirty="0" err="1"/>
              <a:t>prereqID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prereqID</a:t>
            </a:r>
            <a:r>
              <a:rPr lang="en-US" altLang="ko-KR" dirty="0"/>
              <a:t>” course is a prerequisite of “</a:t>
            </a:r>
            <a:r>
              <a:rPr lang="en-US" altLang="ko-KR" dirty="0" err="1"/>
              <a:t>courseID</a:t>
            </a:r>
            <a:r>
              <a:rPr lang="en-US" altLang="ko-KR" dirty="0"/>
              <a:t>” course</a:t>
            </a:r>
          </a:p>
          <a:p>
            <a:r>
              <a:rPr lang="en-US" altLang="ko-KR" dirty="0"/>
              <a:t>We want to find which courses are a prerequisite, whether directly or indirectly, for a specific course</a:t>
            </a:r>
          </a:p>
          <a:p>
            <a:pPr lvl="1"/>
            <a:r>
              <a:rPr lang="en-US" altLang="ko-KR" dirty="0" err="1"/>
              <a:t>recPrereq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meaning that course y is prerequisite of course x, or prerequisite of prerequisite of course x, and so on</a:t>
            </a:r>
          </a:p>
          <a:p>
            <a:r>
              <a:rPr lang="en-US" altLang="ko-KR" dirty="0"/>
              <a:t>Logically expressed as below</a:t>
            </a:r>
            <a:br>
              <a:rPr lang="en-US" altLang="ko-KR" dirty="0"/>
            </a:br>
            <a:r>
              <a:rPr lang="en-US" altLang="ko-KR" dirty="0"/>
              <a:t>(∀x)(∀y) (</a:t>
            </a:r>
            <a:r>
              <a:rPr lang="en-US" altLang="ko-KR" dirty="0" err="1"/>
              <a:t>recPrereq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)←</a:t>
            </a:r>
            <a:r>
              <a:rPr lang="en-US" altLang="ko-KR" dirty="0" err="1"/>
              <a:t>prereq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>(∀x)(∀y)(∀z) (</a:t>
            </a:r>
            <a:r>
              <a:rPr lang="en-US" altLang="ko-KR" dirty="0" err="1"/>
              <a:t>recPrereq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)←</a:t>
            </a:r>
            <a:r>
              <a:rPr lang="en-US" altLang="ko-KR" dirty="0" err="1"/>
              <a:t>recPrereq</a:t>
            </a:r>
            <a:r>
              <a:rPr lang="en-US" altLang="ko-KR" dirty="0"/>
              <a:t>(</a:t>
            </a:r>
            <a:r>
              <a:rPr lang="en-US" altLang="ko-KR" dirty="0" err="1"/>
              <a:t>x,z</a:t>
            </a:r>
            <a:r>
              <a:rPr lang="en-US" altLang="ko-KR" dirty="0"/>
              <a:t>)∧</a:t>
            </a:r>
            <a:r>
              <a:rPr lang="en-US" altLang="ko-KR" dirty="0" err="1"/>
              <a:t>prereq</a:t>
            </a:r>
            <a:r>
              <a:rPr lang="en-US" altLang="ko-KR" dirty="0"/>
              <a:t>(</a:t>
            </a:r>
            <a:r>
              <a:rPr lang="en-US" altLang="ko-KR" dirty="0" err="1"/>
              <a:t>z,y</a:t>
            </a:r>
            <a:r>
              <a:rPr lang="en-US" altLang="ko-K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064536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Program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Without recursive views, a non-recursive iterative program should be written by users</a:t>
            </a:r>
          </a:p>
          <a:p>
            <a:pPr lvl="1"/>
            <a:r>
              <a:rPr lang="en-US" altLang="ko-KR" dirty="0"/>
              <a:t>Need to perform only a fixed number of joins of </a:t>
            </a:r>
            <a:r>
              <a:rPr lang="en-US" altLang="ko-KR" dirty="0" err="1"/>
              <a:t>prereq</a:t>
            </a:r>
            <a:r>
              <a:rPr lang="en-US" altLang="ko-KR" dirty="0"/>
              <a:t> with itself</a:t>
            </a:r>
          </a:p>
          <a:p>
            <a:pPr lvl="2"/>
            <a:r>
              <a:rPr lang="en-US" altLang="ko-KR" dirty="0"/>
              <a:t>This can give only a fixed number of levels of prerequisites</a:t>
            </a:r>
          </a:p>
          <a:p>
            <a:pPr lvl="1"/>
            <a:r>
              <a:rPr lang="en-US" altLang="ko-KR" dirty="0"/>
              <a:t>This program should be exited in a finite number of iterations</a:t>
            </a:r>
          </a:p>
          <a:p>
            <a:pPr lvl="2"/>
            <a:r>
              <a:rPr lang="en-US" altLang="ko-KR" dirty="0"/>
              <a:t>Exit condition should be figured out by users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329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 Example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36143" y="5060373"/>
            <a:ext cx="8301037" cy="846281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Need to perform only a fixed number of iterations</a:t>
            </a:r>
          </a:p>
          <a:p>
            <a:r>
              <a:rPr lang="en-US" altLang="ko-KR" dirty="0"/>
              <a:t>The exit condition is when there is no more new tuples added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7631"/>
              </p:ext>
            </p:extLst>
          </p:nvPr>
        </p:nvGraphicFramePr>
        <p:xfrm>
          <a:off x="628858" y="1131263"/>
          <a:ext cx="239828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courseID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prereqID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EE-201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EE-101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EE-301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EE-201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EE-401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EE-301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CS-202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CS-350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CS-301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CS-301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CS-201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CS-401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CS-301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CS-401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CS-302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95433"/>
              </p:ext>
            </p:extLst>
          </p:nvPr>
        </p:nvGraphicFramePr>
        <p:xfrm>
          <a:off x="3353133" y="1133670"/>
          <a:ext cx="5314750" cy="253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of </a:t>
                      </a:r>
                    </a:p>
                    <a:p>
                      <a:pPr algn="ctr" latinLnBrk="1"/>
                      <a:r>
                        <a:rPr lang="en-US" altLang="ko-KR" dirty="0"/>
                        <a:t>iterations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prereqID</a:t>
                      </a:r>
                      <a:r>
                        <a:rPr lang="en-US" altLang="ko-KR" baseline="0" dirty="0"/>
                        <a:t> of CS-401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CS-301, CS-302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CS-301, CS-302,</a:t>
                      </a:r>
                      <a:r>
                        <a:rPr lang="en-US" altLang="ko-KR" baseline="0" dirty="0"/>
                        <a:t> CS-201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CS-301, CS-302,</a:t>
                      </a:r>
                      <a:r>
                        <a:rPr lang="en-US" altLang="ko-KR" baseline="0" dirty="0"/>
                        <a:t> CS-201, CS-101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CS-301, CS-302,</a:t>
                      </a:r>
                      <a:r>
                        <a:rPr lang="en-US" altLang="ko-KR" baseline="0" dirty="0"/>
                        <a:t> CS-201, CS-101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405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Transitive Closure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Computing transitive closure using iteration adds successive tuples to </a:t>
            </a:r>
            <a:r>
              <a:rPr lang="en-US" altLang="ko-KR" dirty="0" err="1"/>
              <a:t>recPrereq</a:t>
            </a:r>
            <a:endParaRPr lang="en-US" altLang="ko-KR" dirty="0"/>
          </a:p>
          <a:p>
            <a:pPr lvl="1"/>
            <a:r>
              <a:rPr lang="en-US" altLang="ko-KR" dirty="0"/>
              <a:t>Each step of the iterative process constructs an extended version of </a:t>
            </a:r>
            <a:r>
              <a:rPr lang="en-US" altLang="ko-KR" dirty="0" err="1"/>
              <a:t>prePrereq</a:t>
            </a:r>
            <a:r>
              <a:rPr lang="en-US" altLang="ko-KR" dirty="0"/>
              <a:t> from its recursive definition </a:t>
            </a:r>
          </a:p>
          <a:p>
            <a:pPr lvl="1"/>
            <a:r>
              <a:rPr lang="en-US" altLang="ko-KR" dirty="0"/>
              <a:t>The final result is called the fixed point of the recursive view definition</a:t>
            </a:r>
          </a:p>
          <a:p>
            <a:r>
              <a:rPr lang="en-US" altLang="ko-KR" dirty="0"/>
              <a:t>Recursive views are required to be monotonic.  That is, if we add tuples to </a:t>
            </a:r>
            <a:r>
              <a:rPr lang="en-US" altLang="ko-KR" dirty="0" err="1"/>
              <a:t>prereq</a:t>
            </a:r>
            <a:r>
              <a:rPr lang="en-US" altLang="ko-KR" dirty="0"/>
              <a:t> the view </a:t>
            </a:r>
            <a:r>
              <a:rPr lang="en-US" altLang="ko-KR" dirty="0" err="1"/>
              <a:t>recPrereq</a:t>
            </a:r>
            <a:r>
              <a:rPr lang="en-US" altLang="ko-KR" dirty="0"/>
              <a:t> contains all of the tuples it contained before, plus possibly more</a:t>
            </a:r>
          </a:p>
          <a:p>
            <a:pPr lvl="1"/>
            <a:r>
              <a:rPr lang="en-US" altLang="ko-KR" dirty="0"/>
              <a:t>When no more new tuples are added, stop the computation!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5674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View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recursive </a:t>
            </a:r>
            <a:r>
              <a:rPr lang="en-US" altLang="ko-KR" dirty="0" err="1"/>
              <a:t>recPrereq</a:t>
            </a:r>
            <a:r>
              <a:rPr lang="en-US" altLang="ko-KR" dirty="0"/>
              <a:t>(</a:t>
            </a:r>
            <a:r>
              <a:rPr lang="en-US" altLang="ko-KR" dirty="0" err="1"/>
              <a:t>courseID</a:t>
            </a:r>
            <a:r>
              <a:rPr lang="en-US" altLang="ko-KR" dirty="0"/>
              <a:t>, </a:t>
            </a:r>
            <a:r>
              <a:rPr lang="en-US" altLang="ko-KR" dirty="0" err="1"/>
              <a:t>prereqID</a:t>
            </a:r>
            <a:r>
              <a:rPr lang="en-US" altLang="ko-KR" dirty="0"/>
              <a:t>) as (</a:t>
            </a:r>
            <a:br>
              <a:rPr lang="en-US" altLang="ko-KR" dirty="0"/>
            </a:br>
            <a:r>
              <a:rPr lang="en-US" altLang="ko-KR" dirty="0"/>
              <a:t> 	(select </a:t>
            </a:r>
            <a:r>
              <a:rPr lang="en-US" altLang="ko-KR" dirty="0" err="1"/>
              <a:t>courseID</a:t>
            </a:r>
            <a:r>
              <a:rPr lang="en-US" altLang="ko-KR" dirty="0"/>
              <a:t>, </a:t>
            </a:r>
            <a:r>
              <a:rPr lang="en-US" altLang="ko-KR" dirty="0" err="1"/>
              <a:t>prereqID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	from </a:t>
            </a:r>
            <a:r>
              <a:rPr lang="en-US" altLang="ko-KR" dirty="0" err="1"/>
              <a:t>prereq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union</a:t>
            </a:r>
            <a:br>
              <a:rPr lang="en-US" altLang="ko-KR" dirty="0"/>
            </a:br>
            <a:r>
              <a:rPr lang="en-US" altLang="ko-KR" dirty="0"/>
              <a:t>  	(select </a:t>
            </a:r>
            <a:r>
              <a:rPr lang="en-US" altLang="ko-KR" dirty="0" err="1"/>
              <a:t>recPrereq.courseID</a:t>
            </a:r>
            <a:r>
              <a:rPr lang="en-US" altLang="ko-KR" dirty="0"/>
              <a:t>, </a:t>
            </a:r>
            <a:r>
              <a:rPr lang="en-US" altLang="ko-KR" dirty="0" err="1"/>
              <a:t>prereq.prereqID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	from </a:t>
            </a:r>
            <a:r>
              <a:rPr lang="en-US" altLang="ko-KR" dirty="0" err="1"/>
              <a:t>recPrereq</a:t>
            </a:r>
            <a:r>
              <a:rPr lang="en-US" altLang="ko-KR" dirty="0"/>
              <a:t>, </a:t>
            </a:r>
            <a:r>
              <a:rPr lang="en-US" altLang="ko-KR" dirty="0" err="1"/>
              <a:t>prereq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	where </a:t>
            </a:r>
            <a:r>
              <a:rPr lang="en-US" altLang="ko-KR" dirty="0" err="1"/>
              <a:t>recPrereq.prereqID</a:t>
            </a:r>
            <a:r>
              <a:rPr lang="en-US" altLang="ko-KR" dirty="0"/>
              <a:t> = </a:t>
            </a:r>
            <a:r>
              <a:rPr lang="en-US" altLang="ko-KR" dirty="0" err="1"/>
              <a:t>prereq.courseID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select ∗</a:t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 err="1"/>
              <a:t>recPrereq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This recursive view, </a:t>
            </a:r>
            <a:r>
              <a:rPr lang="en-US" altLang="ko-KR" dirty="0" err="1"/>
              <a:t>recPrereq</a:t>
            </a:r>
            <a:r>
              <a:rPr lang="en-US" altLang="ko-KR" dirty="0"/>
              <a:t>, is called the transitive closure of the </a:t>
            </a:r>
            <a:r>
              <a:rPr lang="en-US" altLang="ko-KR" dirty="0" err="1"/>
              <a:t>prereq</a:t>
            </a:r>
            <a:r>
              <a:rPr lang="en-US" altLang="ko-KR" dirty="0"/>
              <a:t> 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7250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Views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Recursive views make it possible for users to write queries such as transitive closure queries, without forcing users to </a:t>
            </a:r>
            <a:r>
              <a:rPr lang="en-US" altLang="ko-KR"/>
              <a:t>write an </a:t>
            </a:r>
            <a:r>
              <a:rPr lang="en-US" altLang="ko-KR" dirty="0"/>
              <a:t>iterative program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161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</a:t>
            </a:r>
          </a:p>
        </p:txBody>
      </p:sp>
    </p:spTree>
    <p:extLst>
      <p:ext uri="{BB962C8B-B14F-4D97-AF65-F5344CB8AC3E}">
        <p14:creationId xmlns:p14="http://schemas.microsoft.com/office/powerpoint/2010/main" val="285796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can use other views to define a view</a:t>
            </a:r>
          </a:p>
          <a:p>
            <a:r>
              <a:rPr lang="en-US" altLang="ko-KR" dirty="0"/>
              <a:t>A view relation v1 is said to directly depend on a view relation v2 if v2 is used in the expression defining v1</a:t>
            </a:r>
          </a:p>
          <a:p>
            <a:r>
              <a:rPr lang="en-US" altLang="ko-KR" dirty="0"/>
              <a:t>A view relation v is said to be recursive if it depends on itself</a:t>
            </a:r>
          </a:p>
        </p:txBody>
      </p:sp>
    </p:spTree>
    <p:extLst>
      <p:ext uri="{BB962C8B-B14F-4D97-AF65-F5344CB8AC3E}">
        <p14:creationId xmlns:p14="http://schemas.microsoft.com/office/powerpoint/2010/main" val="381845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Expansion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View expansion of an expression e repeats the below: Repeat</a:t>
            </a:r>
            <a:br>
              <a:rPr lang="en-US" altLang="ko-KR" dirty="0"/>
            </a:br>
            <a:r>
              <a:rPr lang="en-US" altLang="ko-KR" dirty="0"/>
              <a:t>   Find any view v</a:t>
            </a:r>
            <a:r>
              <a:rPr lang="en-US" altLang="ko-KR" baseline="-25000" dirty="0"/>
              <a:t> </a:t>
            </a:r>
            <a:r>
              <a:rPr lang="en-US" altLang="ko-KR" dirty="0"/>
              <a:t>in e</a:t>
            </a:r>
            <a:br>
              <a:rPr lang="en-US" altLang="ko-KR" dirty="0"/>
            </a:br>
            <a:r>
              <a:rPr lang="en-US" altLang="ko-KR" dirty="0"/>
              <a:t>   Replace view v by the expression defining v </a:t>
            </a:r>
            <a:br>
              <a:rPr lang="en-US" altLang="ko-KR" dirty="0"/>
            </a:br>
            <a:r>
              <a:rPr lang="en-US" altLang="ko-KR" dirty="0"/>
              <a:t>until no more views are present in e</a:t>
            </a:r>
            <a:r>
              <a:rPr lang="en-US" altLang="ko-KR" baseline="-25000" dirty="0"/>
              <a:t> </a:t>
            </a:r>
          </a:p>
          <a:p>
            <a:r>
              <a:rPr lang="en-US" altLang="ko-KR" dirty="0"/>
              <a:t>As long as the view definitions are not recursive, this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269341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Expansion</a:t>
            </a:r>
            <a:r>
              <a:rPr lang="en-US" altLang="ko-KR" baseline="0" dirty="0"/>
              <a:t>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view </a:t>
            </a:r>
            <a:r>
              <a:rPr lang="en-US" altLang="ko-KR" dirty="0" err="1"/>
              <a:t>myFaculty</a:t>
            </a:r>
            <a:r>
              <a:rPr lang="en-US" altLang="ko-KR" dirty="0"/>
              <a:t> as </a:t>
            </a:r>
            <a:br>
              <a:rPr lang="en-US" altLang="ko-KR" dirty="0"/>
            </a:br>
            <a:r>
              <a:rPr lang="en-US" altLang="ko-KR" dirty="0"/>
              <a:t>	select </a:t>
            </a:r>
            <a:r>
              <a:rPr lang="en-US" altLang="ko-KR" dirty="0" err="1"/>
              <a:t>pID</a:t>
            </a:r>
            <a:r>
              <a:rPr lang="en-US" altLang="ko-KR" dirty="0"/>
              <a:t>, name, </a:t>
            </a:r>
            <a:r>
              <a:rPr lang="en-US" altLang="ko-KR" dirty="0" err="1"/>
              <a:t>deptName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from professor</a:t>
            </a:r>
            <a:br>
              <a:rPr lang="en-US" altLang="ko-KR" dirty="0"/>
            </a:br>
            <a:r>
              <a:rPr lang="en-US" altLang="ko-KR" dirty="0"/>
              <a:t>	where salary &gt; 50000;</a:t>
            </a:r>
          </a:p>
          <a:p>
            <a:r>
              <a:rPr lang="en-US" altLang="ko-KR" dirty="0"/>
              <a:t>Create view </a:t>
            </a:r>
            <a:r>
              <a:rPr lang="en-US" altLang="ko-KR" dirty="0" err="1"/>
              <a:t>myFacultyCS</a:t>
            </a:r>
            <a:r>
              <a:rPr lang="en-US" altLang="ko-KR" dirty="0"/>
              <a:t> as</a:t>
            </a:r>
            <a:br>
              <a:rPr lang="en-US" altLang="ko-KR" dirty="0"/>
            </a:br>
            <a:r>
              <a:rPr lang="en-US" altLang="ko-KR" dirty="0"/>
              <a:t>	select </a:t>
            </a:r>
            <a:r>
              <a:rPr lang="en-US" altLang="ko-KR" dirty="0" err="1"/>
              <a:t>pID</a:t>
            </a:r>
            <a:r>
              <a:rPr lang="en-US" altLang="ko-KR" dirty="0"/>
              <a:t>, name</a:t>
            </a:r>
            <a:br>
              <a:rPr lang="en-US" altLang="ko-KR" dirty="0"/>
            </a:br>
            <a:r>
              <a:rPr lang="en-US" altLang="ko-KR" dirty="0"/>
              <a:t>	from </a:t>
            </a:r>
            <a:r>
              <a:rPr lang="en-US" altLang="ko-KR" dirty="0" err="1"/>
              <a:t>myFaculty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where </a:t>
            </a:r>
            <a:r>
              <a:rPr lang="en-US" altLang="ko-KR" dirty="0" err="1"/>
              <a:t>deptName</a:t>
            </a:r>
            <a:r>
              <a:rPr lang="en-US" altLang="ko-KR" dirty="0"/>
              <a:t> = CS;</a:t>
            </a:r>
          </a:p>
          <a:p>
            <a:r>
              <a:rPr lang="en-US" altLang="ko-KR" dirty="0"/>
              <a:t>The above view can be expanded:</a:t>
            </a:r>
            <a:br>
              <a:rPr lang="en-US" altLang="ko-KR" dirty="0"/>
            </a:br>
            <a:r>
              <a:rPr lang="en-US" altLang="ko-KR" dirty="0"/>
              <a:t>Create view </a:t>
            </a:r>
            <a:r>
              <a:rPr lang="en-US" altLang="ko-KR" dirty="0" err="1"/>
              <a:t>myFacultyCS</a:t>
            </a:r>
            <a:r>
              <a:rPr lang="en-US" altLang="ko-KR" dirty="0"/>
              <a:t> as</a:t>
            </a:r>
            <a:br>
              <a:rPr lang="en-US" altLang="ko-KR" dirty="0"/>
            </a:br>
            <a:r>
              <a:rPr lang="en-US" altLang="ko-KR" dirty="0"/>
              <a:t>	select </a:t>
            </a:r>
            <a:r>
              <a:rPr lang="en-US" altLang="ko-KR" dirty="0" err="1"/>
              <a:t>pID</a:t>
            </a:r>
            <a:r>
              <a:rPr lang="en-US" altLang="ko-KR" dirty="0"/>
              <a:t>, name</a:t>
            </a:r>
            <a:br>
              <a:rPr lang="en-US" altLang="ko-KR" dirty="0"/>
            </a:br>
            <a:r>
              <a:rPr lang="en-US" altLang="ko-KR" dirty="0"/>
              <a:t>	from professor</a:t>
            </a:r>
            <a:br>
              <a:rPr lang="en-US" altLang="ko-KR" dirty="0"/>
            </a:br>
            <a:r>
              <a:rPr lang="en-US" altLang="ko-KR" dirty="0"/>
              <a:t>	where </a:t>
            </a:r>
            <a:r>
              <a:rPr lang="en-US" altLang="ko-KR" dirty="0" err="1"/>
              <a:t>deptName</a:t>
            </a:r>
            <a:r>
              <a:rPr lang="en-US" altLang="ko-KR" dirty="0"/>
              <a:t> = ‘CS’ and salary&gt;50000;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491158"/>
      </p:ext>
    </p:extLst>
  </p:cSld>
  <p:clrMapOvr>
    <a:masterClrMapping/>
  </p:clrMapOvr>
</p:sld>
</file>

<file path=ppt/theme/theme1.xml><?xml version="1.0" encoding="utf-8"?>
<a:theme xmlns:a="http://schemas.openxmlformats.org/drawingml/2006/main" name="shlee-layout-1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23612</TotalTime>
  <Words>9826</Words>
  <Application>Microsoft Office PowerPoint</Application>
  <PresentationFormat>화면 슬라이드 쇼(4:3)</PresentationFormat>
  <Paragraphs>855</Paragraphs>
  <Slides>68</Slides>
  <Notes>68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  <vt:variant>
        <vt:lpstr>재구성한 쇼</vt:lpstr>
      </vt:variant>
      <vt:variant>
        <vt:i4>1</vt:i4>
      </vt:variant>
    </vt:vector>
  </HeadingPairs>
  <TitlesOfParts>
    <vt:vector size="79" baseType="lpstr">
      <vt:lpstr>(한글 글꼴 사용)</vt:lpstr>
      <vt:lpstr>Monotype Sorts</vt:lpstr>
      <vt:lpstr>ＭＳ Ｐゴシック</vt:lpstr>
      <vt:lpstr>굴림</vt:lpstr>
      <vt:lpstr>맑은 고딕</vt:lpstr>
      <vt:lpstr>Arial</vt:lpstr>
      <vt:lpstr>Helvetica</vt:lpstr>
      <vt:lpstr>Symbol</vt:lpstr>
      <vt:lpstr>Times New Roman</vt:lpstr>
      <vt:lpstr>shlee-layout-1</vt:lpstr>
      <vt:lpstr>6. Major Functionalities of Database Systems</vt:lpstr>
      <vt:lpstr>Subtopics</vt:lpstr>
      <vt:lpstr>6.1 Views</vt:lpstr>
      <vt:lpstr>Views</vt:lpstr>
      <vt:lpstr>View Definition</vt:lpstr>
      <vt:lpstr>Views are always up to date!</vt:lpstr>
      <vt:lpstr>Views Using Other Views</vt:lpstr>
      <vt:lpstr>View Expansion</vt:lpstr>
      <vt:lpstr>View Expansion Example</vt:lpstr>
      <vt:lpstr>View Modifications</vt:lpstr>
      <vt:lpstr>Some modifications cannot be supported !!!</vt:lpstr>
      <vt:lpstr>Updatable View </vt:lpstr>
      <vt:lpstr>“With check option” Example</vt:lpstr>
      <vt:lpstr>Restrictions on Views</vt:lpstr>
      <vt:lpstr>6.2 Integrity Constraints</vt:lpstr>
      <vt:lpstr>Integrity Constraints (ICs)</vt:lpstr>
      <vt:lpstr> Constraints on a Single Relation </vt:lpstr>
      <vt:lpstr>Not Null/Primary Key/Unique Constraints </vt:lpstr>
      <vt:lpstr>“check” Clause</vt:lpstr>
      <vt:lpstr>Referential Integrity Constraint</vt:lpstr>
      <vt:lpstr>Referential Integrity Declaration</vt:lpstr>
      <vt:lpstr>“on delete” Operation</vt:lpstr>
      <vt:lpstr>“on update” Operation</vt:lpstr>
      <vt:lpstr>How to Insert Tuples?</vt:lpstr>
      <vt:lpstr>Deferrable ICs</vt:lpstr>
      <vt:lpstr>Complex Integrity Constraints</vt:lpstr>
      <vt:lpstr>Assertion Example</vt:lpstr>
      <vt:lpstr>6.3 Triggers</vt:lpstr>
      <vt:lpstr>Triggers</vt:lpstr>
      <vt:lpstr>Events and Actions in Triggers</vt:lpstr>
      <vt:lpstr>Trigger Example 1 (1/2)</vt:lpstr>
      <vt:lpstr>Trigger Example 1 (2/2)</vt:lpstr>
      <vt:lpstr>Trigger Example 2 (1/2)</vt:lpstr>
      <vt:lpstr>Trigger Example 2 (2/2)</vt:lpstr>
      <vt:lpstr>Trigger Example 3</vt:lpstr>
      <vt:lpstr>Triggers can be activated before an event!</vt:lpstr>
      <vt:lpstr>Statement Level Triggers</vt:lpstr>
      <vt:lpstr>Statement Level Trigger Example</vt:lpstr>
      <vt:lpstr>Comments on Triggers (1/2)</vt:lpstr>
      <vt:lpstr>Comments on Triggers (2/2)</vt:lpstr>
      <vt:lpstr>6.4 Authorization</vt:lpstr>
      <vt:lpstr>Overview on Authorization</vt:lpstr>
      <vt:lpstr>Authorization</vt:lpstr>
      <vt:lpstr>Privileges in SQL</vt:lpstr>
      <vt:lpstr>Grant Statements</vt:lpstr>
      <vt:lpstr>Grant Statement Examples</vt:lpstr>
      <vt:lpstr>Revoke Statements (1/3)</vt:lpstr>
      <vt:lpstr>Revoke Statements (2/3)</vt:lpstr>
      <vt:lpstr>Revoke Statements (3/3)</vt:lpstr>
      <vt:lpstr>Authorization Graph</vt:lpstr>
      <vt:lpstr>Authorization Graph Example 1</vt:lpstr>
      <vt:lpstr>Authorization Graph Example 2</vt:lpstr>
      <vt:lpstr>Authorization on Views (1/2)</vt:lpstr>
      <vt:lpstr>Authorization on Views (2/2)</vt:lpstr>
      <vt:lpstr>View Authorization Example 1 (1/2)</vt:lpstr>
      <vt:lpstr>View Authorization Example 1 (2/2)</vt:lpstr>
      <vt:lpstr>View Authorization Example 2</vt:lpstr>
      <vt:lpstr>Roles</vt:lpstr>
      <vt:lpstr>Role Example</vt:lpstr>
      <vt:lpstr>Limitations of SQL Authorization</vt:lpstr>
      <vt:lpstr>6.5 Recursive Queries</vt:lpstr>
      <vt:lpstr>Recursion in SQL</vt:lpstr>
      <vt:lpstr>Iterative Program</vt:lpstr>
      <vt:lpstr>Computation Example</vt:lpstr>
      <vt:lpstr>Transitive Closure</vt:lpstr>
      <vt:lpstr>Recursive View Example</vt:lpstr>
      <vt:lpstr>Recursive Views</vt:lpstr>
      <vt:lpstr>End of Chapter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Dong Joo Park</cp:lastModifiedBy>
  <cp:revision>659</cp:revision>
  <cp:lastPrinted>2013-10-04T05:36:54Z</cp:lastPrinted>
  <dcterms:created xsi:type="dcterms:W3CDTF">1999-11-04T20:50:09Z</dcterms:created>
  <dcterms:modified xsi:type="dcterms:W3CDTF">2023-10-11T12:23:20Z</dcterms:modified>
</cp:coreProperties>
</file>