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3502">
          <p15:clr>
            <a:srgbClr val="9AA0A6"/>
          </p15:clr>
        </p15:guide>
        <p15:guide id="2" pos="3817">
          <p15:clr>
            <a:srgbClr val="9AA0A6"/>
          </p15:clr>
        </p15:guide>
        <p15:guide id="3" pos="347">
          <p15:clr>
            <a:srgbClr val="9AA0A6"/>
          </p15:clr>
        </p15:guide>
        <p15:guide id="4" orient="horz" pos="144">
          <p15:clr>
            <a:srgbClr val="9AA0A6"/>
          </p15:clr>
        </p15:guide>
        <p15:guide id="5" pos="655">
          <p15:clr>
            <a:srgbClr val="9AA0A6"/>
          </p15:clr>
        </p15:guide>
        <p15:guide id="6" orient="horz" pos="1253">
          <p15:clr>
            <a:srgbClr val="9AA0A6"/>
          </p15:clr>
        </p15:guide>
        <p15:guide id="7" orient="horz" pos="2999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iN2P+YgJXzPkeM8s7TJOY7Ppnm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38C752D-3B14-419F-86C2-9EB2DAD6A26A}">
  <a:tblStyle styleId="{E38C752D-3B14-419F-86C2-9EB2DAD6A26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78"/>
      </p:cViewPr>
      <p:guideLst>
        <p:guide orient="horz" pos="3502"/>
        <p:guide orient="horz" pos="144"/>
        <p:guide orient="horz" pos="1253"/>
        <p:guide orient="horz" pos="2999"/>
        <p:guide pos="3817"/>
        <p:guide pos="347"/>
        <p:guide pos="6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35996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2" name="Google Shape;3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1" name="Google Shape;3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6" name="Google Shape;35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" name="Google Shape;36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4" name="Google Shape;384;p29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3" name="Google Shape;48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4" name="Google Shape;484;p3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6" name="Google Shape;51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7" name="Google Shape;517;p3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p24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4" name="Google Shape;204;p2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7" name="Google Shape;24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5" name="Google Shape;28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WHkD28Lt9Rs&amp;list=PLE-NHkaKv0XGT98qbo4vbJ9dQ3WFMNBlN" TargetMode="Externa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.pn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9993086" y="6519486"/>
            <a:ext cx="219891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altLang="ko-KR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2022</a:t>
            </a:r>
            <a:r>
              <a:rPr lang="ko-KR" altLang="en-US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년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월 </a:t>
            </a:r>
            <a:r>
              <a:rPr lang="en-US" altLang="ko-KR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r>
              <a:rPr lang="ko-KR" altLang="en-US" sz="1600" dirty="0"/>
              <a:t>일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369325" y="4388319"/>
            <a:ext cx="34533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개발팀 사원 전정표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2528394" y="2455281"/>
            <a:ext cx="7135162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altLang="ko-KR" sz="5400" b="0" i="0" u="none" strike="noStrike" cap="none" dirty="0" smtClean="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SIT </a:t>
            </a:r>
            <a:r>
              <a:rPr lang="ko-KR" altLang="en-US" sz="5400" b="0" i="0" u="none" strike="noStrike" cap="none" dirty="0" smtClean="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와이어 알림 </a:t>
            </a:r>
            <a:r>
              <a:rPr lang="en-US" altLang="ko-KR" sz="5400" b="0" i="0" u="none" strike="noStrike" cap="none" dirty="0" smtClean="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  <a:r>
              <a:rPr lang="ko-KR" altLang="en-US" sz="5400" b="0" i="0" u="none" strike="noStrike" cap="none" dirty="0" smtClean="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altLang="ko-KR" sz="5400" b="0" i="0" u="none" strike="noStrike" cap="none" dirty="0" smtClean="0">
              <a:solidFill>
                <a:srgbClr val="4A4A4A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SzPts val="1600"/>
            </a:pPr>
            <a:r>
              <a:rPr lang="ko-KR" altLang="en-US" sz="5400" b="1" dirty="0" smtClean="0">
                <a:solidFill>
                  <a:srgbClr val="4A4A4A"/>
                </a:solidFill>
              </a:rPr>
              <a:t>성과 보고서</a:t>
            </a:r>
            <a:endParaRPr lang="en-US" altLang="ko-KR" sz="5400" b="1" i="0" u="none" strike="noStrike" cap="none" dirty="0" smtClean="0">
              <a:solidFill>
                <a:srgbClr val="4A4A4A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4" name="Google Shape;334;p7"/>
          <p:cNvGraphicFramePr/>
          <p:nvPr/>
        </p:nvGraphicFramePr>
        <p:xfrm>
          <a:off x="1040450" y="1265263"/>
          <a:ext cx="10287000" cy="3930625"/>
        </p:xfrm>
        <a:graphic>
          <a:graphicData uri="http://schemas.openxmlformats.org/drawingml/2006/table">
            <a:tbl>
              <a:tblPr>
                <a:noFill/>
                <a:tableStyleId>{E38C752D-3B14-419F-86C2-9EB2DAD6A26A}</a:tableStyleId>
              </a:tblPr>
              <a:tblGrid>
                <a:gridCol w="3429000"/>
                <a:gridCol w="3429000"/>
                <a:gridCol w="3429000"/>
              </a:tblGrid>
              <a:tr h="786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장병 특화 콘텐츠</a:t>
                      </a:r>
                      <a:endParaRPr sz="18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내용</a:t>
                      </a:r>
                      <a:endParaRPr sz="18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대표 서비스</a:t>
                      </a:r>
                      <a:endParaRPr sz="18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</a:tr>
              <a:tr h="786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문화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영화, 드라마 시청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왓챠 플레이 APP, 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넷플릭스 APP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</a:tr>
              <a:tr h="786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자기계발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영어, 자격증 공부 및 자기개발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야나두, Class101 APP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</a:tr>
              <a:tr h="786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숙소 예약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외박, 휴가 시 숙소 예약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여기어때, 에어비엔비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</a:tr>
              <a:tr h="786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모바일 쇼핑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화장품, PX온라인 배송, 의류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WA마트(PX), 지마켓, 옥션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sp>
        <p:nvSpPr>
          <p:cNvPr id="335" name="Google Shape;335;p7"/>
          <p:cNvSpPr txBox="1"/>
          <p:nvPr/>
        </p:nvSpPr>
        <p:spPr>
          <a:xfrm>
            <a:off x="1040450" y="5326975"/>
            <a:ext cx="9251400" cy="12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장병 특화 </a:t>
            </a:r>
            <a:r>
              <a:rPr lang="ko-KR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모바일 콘텐츠를 할인된 가격</a:t>
            </a: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으로 제공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장병 특화 </a:t>
            </a:r>
            <a:r>
              <a:rPr lang="ko-KR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콘텐츠 중계 수수료 10~25%</a:t>
            </a: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취득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보고/관리 서비스로 </a:t>
            </a:r>
            <a:r>
              <a:rPr lang="ko-KR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이용자 수(트래픽) 확보 후 수익 창출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서비스의 안정화 후 수익모델 고도화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6" name="Google Shape;336;p7"/>
          <p:cNvCxnSpPr/>
          <p:nvPr/>
        </p:nvCxnSpPr>
        <p:spPr>
          <a:xfrm>
            <a:off x="536450" y="303275"/>
            <a:ext cx="0" cy="69270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7" name="Google Shape;337;p7"/>
          <p:cNvSpPr txBox="1"/>
          <p:nvPr/>
        </p:nvSpPr>
        <p:spPr>
          <a:xfrm>
            <a:off x="650575" y="225325"/>
            <a:ext cx="47904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수익화 모델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장병 특화 콘텐츠를 제공하는 회사와 제휴를 맺어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중계 수수료 취득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7"/>
          <p:cNvSpPr txBox="1"/>
          <p:nvPr/>
        </p:nvSpPr>
        <p:spPr>
          <a:xfrm>
            <a:off x="11029950" y="-4461"/>
            <a:ext cx="11620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ARMYONE</a:t>
            </a: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6550" y="2005451"/>
            <a:ext cx="1562632" cy="1978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99229" y="2005451"/>
            <a:ext cx="1641118" cy="1978349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0"/>
          <p:cNvSpPr txBox="1"/>
          <p:nvPr/>
        </p:nvSpPr>
        <p:spPr>
          <a:xfrm>
            <a:off x="1040450" y="1265275"/>
            <a:ext cx="39000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2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▷ </a:t>
            </a:r>
            <a:r>
              <a:rPr lang="ko-KR" sz="18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네트워크 형성, 홍보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0"/>
          <p:cNvSpPr txBox="1"/>
          <p:nvPr/>
        </p:nvSpPr>
        <p:spPr>
          <a:xfrm>
            <a:off x="1040450" y="3983800"/>
            <a:ext cx="57021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군 간부들 사이의 네트워크를 통한 홍보 효과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0"/>
          <p:cNvSpPr txBox="1"/>
          <p:nvPr/>
        </p:nvSpPr>
        <p:spPr>
          <a:xfrm>
            <a:off x="1040450" y="1562800"/>
            <a:ext cx="7360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ko-KR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2군단, 강원도, 강원대</a:t>
            </a: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주관 강원열린군대 프로그램 수료, 최우수상 수상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0"/>
          <p:cNvSpPr txBox="1"/>
          <p:nvPr/>
        </p:nvSpPr>
        <p:spPr>
          <a:xfrm>
            <a:off x="1040450" y="4885075"/>
            <a:ext cx="2743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▷ </a:t>
            </a:r>
            <a:r>
              <a:rPr lang="ko-KR" sz="18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시장 독점 전략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70390" y="2005450"/>
            <a:ext cx="2916859" cy="19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0"/>
          <p:cNvSpPr txBox="1"/>
          <p:nvPr/>
        </p:nvSpPr>
        <p:spPr>
          <a:xfrm>
            <a:off x="1040450" y="5254375"/>
            <a:ext cx="9369600" cy="11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시제품 현장 테스트를 통한 서비스의 고도화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2군단 -&gt; 육군 -&gt; 해군, 공군 / 순차적으로 사용 효과와 우수성 홍보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동시에 SNS를 통한 전 군 대상 홍보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군 부대 맞춤 </a:t>
            </a:r>
            <a:r>
              <a:rPr lang="ko-KR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첫번째 서비스로 시장 독점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1" name="Google Shape;351;p10"/>
          <p:cNvCxnSpPr/>
          <p:nvPr/>
        </p:nvCxnSpPr>
        <p:spPr>
          <a:xfrm>
            <a:off x="536450" y="303275"/>
            <a:ext cx="0" cy="69270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2" name="Google Shape;352;p10"/>
          <p:cNvSpPr txBox="1"/>
          <p:nvPr/>
        </p:nvSpPr>
        <p:spPr>
          <a:xfrm>
            <a:off x="650575" y="225325"/>
            <a:ext cx="47904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홍보 전략, 시장 독점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2군단 네트워크를 통한 홍보 전략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시장 독점을 통한 수익성 확보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0"/>
          <p:cNvSpPr txBox="1"/>
          <p:nvPr/>
        </p:nvSpPr>
        <p:spPr>
          <a:xfrm>
            <a:off x="11029950" y="-4461"/>
            <a:ext cx="11620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ARMYONE</a:t>
            </a: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9266" y="1268413"/>
            <a:ext cx="5642641" cy="318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5938" y="1268413"/>
            <a:ext cx="5660497" cy="31856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0" name="Google Shape;360;p28"/>
          <p:cNvCxnSpPr/>
          <p:nvPr/>
        </p:nvCxnSpPr>
        <p:spPr>
          <a:xfrm>
            <a:off x="536450" y="303275"/>
            <a:ext cx="0" cy="69270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1" name="Google Shape;361;p28"/>
          <p:cNvSpPr txBox="1"/>
          <p:nvPr/>
        </p:nvSpPr>
        <p:spPr>
          <a:xfrm>
            <a:off x="650575" y="225325"/>
            <a:ext cx="47904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(전)2군단장 김혁수 중장님</a:t>
            </a:r>
            <a:endParaRPr sz="5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아미원 APP서비스 발표당시 코멘트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8"/>
          <p:cNvSpPr txBox="1"/>
          <p:nvPr/>
        </p:nvSpPr>
        <p:spPr>
          <a:xfrm>
            <a:off x="3207398" y="5093256"/>
            <a:ext cx="609755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https://www.youtube.com/watch?v=WHkD28Lt9Rs&amp;list=PLE-NHkaKv0XGT98qbo4vbJ9dQ3WFMNBlN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8"/>
          <p:cNvSpPr txBox="1"/>
          <p:nvPr/>
        </p:nvSpPr>
        <p:spPr>
          <a:xfrm>
            <a:off x="5558699" y="5912900"/>
            <a:ext cx="107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2분20초 ~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8"/>
          <p:cNvSpPr txBox="1"/>
          <p:nvPr/>
        </p:nvSpPr>
        <p:spPr>
          <a:xfrm>
            <a:off x="11029950" y="-4461"/>
            <a:ext cx="11620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ARMYONE</a:t>
            </a: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1"/>
          <p:cNvSpPr/>
          <p:nvPr/>
        </p:nvSpPr>
        <p:spPr>
          <a:xfrm>
            <a:off x="1040460" y="1726999"/>
            <a:ext cx="1201800" cy="12204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1"/>
          <p:cNvSpPr txBox="1"/>
          <p:nvPr/>
        </p:nvSpPr>
        <p:spPr>
          <a:xfrm>
            <a:off x="1044385" y="1265282"/>
            <a:ext cx="207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대표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1"/>
          <p:cNvSpPr txBox="1"/>
          <p:nvPr/>
        </p:nvSpPr>
        <p:spPr>
          <a:xfrm>
            <a:off x="2513600" y="1770163"/>
            <a:ext cx="68166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숭실대학교 경영학부 재학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강원열린군대 APP개발 교육 120시간 수료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강원열린군대 최우수상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강원 실사구시 창업경진대회 최우수상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12월 23일 개인사업자 등록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" name="Google Shape;372;p11" descr="https://lh5.googleusercontent.com/07cR-UC3ssPIJiOywSIS4IkJX7c5uS81deOMa4sDgysT8UncPEmEPrGxIH_vhaxXagIH2LFM_heRAYPJpNv8SOUjnte7nsSfzYA4XmMdb4G6diyC4Ei2ZyjwKElymVm81B0y9p55Ow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7162" y="4052298"/>
            <a:ext cx="1201923" cy="120032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73" name="Google Shape;373;p11"/>
          <p:cNvSpPr txBox="1"/>
          <p:nvPr/>
        </p:nvSpPr>
        <p:spPr>
          <a:xfrm>
            <a:off x="1044387" y="3555439"/>
            <a:ext cx="207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협력 업체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15510" y="3802297"/>
            <a:ext cx="8639175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1"/>
          <p:cNvSpPr/>
          <p:nvPr/>
        </p:nvSpPr>
        <p:spPr>
          <a:xfrm>
            <a:off x="1044369" y="5346716"/>
            <a:ext cx="22875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Yea Studio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최원만 (CEO) 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1"/>
          <p:cNvSpPr/>
          <p:nvPr/>
        </p:nvSpPr>
        <p:spPr>
          <a:xfrm>
            <a:off x="1182400" y="6049400"/>
            <a:ext cx="54822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 개발사, 누적 다운로드 수 1000만회 이상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기술 지원 및 MOU체결 예정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1"/>
          <p:cNvSpPr/>
          <p:nvPr/>
        </p:nvSpPr>
        <p:spPr>
          <a:xfrm>
            <a:off x="1040448" y="2990575"/>
            <a:ext cx="5374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제이피 컴퍼니(JP Company)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전정표 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8" name="Google Shape;378;p11"/>
          <p:cNvCxnSpPr/>
          <p:nvPr/>
        </p:nvCxnSpPr>
        <p:spPr>
          <a:xfrm>
            <a:off x="536450" y="303275"/>
            <a:ext cx="0" cy="69270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9" name="Google Shape;379;p11"/>
          <p:cNvSpPr txBox="1"/>
          <p:nvPr/>
        </p:nvSpPr>
        <p:spPr>
          <a:xfrm>
            <a:off x="650575" y="225325"/>
            <a:ext cx="47904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 구성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대표의 역량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협력 업체 정보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1"/>
          <p:cNvSpPr txBox="1"/>
          <p:nvPr/>
        </p:nvSpPr>
        <p:spPr>
          <a:xfrm>
            <a:off x="11029950" y="-4461"/>
            <a:ext cx="11620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ARMYONE</a:t>
            </a: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29"/>
          <p:cNvGrpSpPr/>
          <p:nvPr/>
        </p:nvGrpSpPr>
        <p:grpSpPr>
          <a:xfrm>
            <a:off x="768350" y="2086594"/>
            <a:ext cx="10607040" cy="4123242"/>
            <a:chOff x="105247" y="1271518"/>
            <a:chExt cx="11955923" cy="4647590"/>
          </a:xfrm>
        </p:grpSpPr>
        <p:sp>
          <p:nvSpPr>
            <p:cNvPr id="387" name="Google Shape;387;p29"/>
            <p:cNvSpPr txBox="1"/>
            <p:nvPr/>
          </p:nvSpPr>
          <p:spPr>
            <a:xfrm>
              <a:off x="6759287" y="5067479"/>
              <a:ext cx="691273" cy="34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2020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9"/>
            <p:cNvSpPr txBox="1"/>
            <p:nvPr/>
          </p:nvSpPr>
          <p:spPr>
            <a:xfrm>
              <a:off x="6650399" y="1271518"/>
              <a:ext cx="5260357" cy="7978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ko-KR" sz="2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육군 병사 수 / 총  병사 급여		   </a:t>
              </a:r>
              <a:r>
                <a:rPr lang="ko-K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 병장 기준)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9"/>
            <p:cNvSpPr txBox="1"/>
            <p:nvPr/>
          </p:nvSpPr>
          <p:spPr>
            <a:xfrm>
              <a:off x="7513020" y="5067479"/>
              <a:ext cx="691273" cy="34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2021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9"/>
            <p:cNvSpPr txBox="1"/>
            <p:nvPr/>
          </p:nvSpPr>
          <p:spPr>
            <a:xfrm>
              <a:off x="8268721" y="5067479"/>
              <a:ext cx="691273" cy="34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2022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9"/>
            <p:cNvSpPr txBox="1"/>
            <p:nvPr/>
          </p:nvSpPr>
          <p:spPr>
            <a:xfrm>
              <a:off x="9024422" y="5067479"/>
              <a:ext cx="691273" cy="34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2023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9"/>
            <p:cNvSpPr txBox="1"/>
            <p:nvPr/>
          </p:nvSpPr>
          <p:spPr>
            <a:xfrm>
              <a:off x="9780123" y="5067479"/>
              <a:ext cx="691273" cy="34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2024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9"/>
            <p:cNvSpPr txBox="1"/>
            <p:nvPr/>
          </p:nvSpPr>
          <p:spPr>
            <a:xfrm>
              <a:off x="10535825" y="5067479"/>
              <a:ext cx="691273" cy="34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2025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9"/>
            <p:cNvSpPr txBox="1"/>
            <p:nvPr/>
          </p:nvSpPr>
          <p:spPr>
            <a:xfrm>
              <a:off x="11307631" y="4862303"/>
              <a:ext cx="746165" cy="25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1,000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9"/>
            <p:cNvSpPr txBox="1"/>
            <p:nvPr/>
          </p:nvSpPr>
          <p:spPr>
            <a:xfrm>
              <a:off x="11307631" y="4339823"/>
              <a:ext cx="746165" cy="25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1,250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9"/>
            <p:cNvSpPr txBox="1"/>
            <p:nvPr/>
          </p:nvSpPr>
          <p:spPr>
            <a:xfrm>
              <a:off x="11307631" y="3817347"/>
              <a:ext cx="746165" cy="25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1,500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9"/>
            <p:cNvSpPr txBox="1"/>
            <p:nvPr/>
          </p:nvSpPr>
          <p:spPr>
            <a:xfrm>
              <a:off x="11307631" y="3294615"/>
              <a:ext cx="746165" cy="25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1,750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9"/>
            <p:cNvSpPr txBox="1"/>
            <p:nvPr/>
          </p:nvSpPr>
          <p:spPr>
            <a:xfrm>
              <a:off x="11315005" y="2770301"/>
              <a:ext cx="746165" cy="25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2,000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6787195" y="4976437"/>
              <a:ext cx="4371573" cy="46373"/>
            </a:xfrm>
            <a:custGeom>
              <a:avLst/>
              <a:gdLst/>
              <a:ahLst/>
              <a:cxnLst/>
              <a:rect l="l" t="t" r="r" b="b"/>
              <a:pathLst>
                <a:path w="4197350" h="120000" extrusionOk="0">
                  <a:moveTo>
                    <a:pt x="0" y="0"/>
                  </a:moveTo>
                  <a:lnTo>
                    <a:pt x="4197096" y="0"/>
                  </a:lnTo>
                </a:path>
              </a:pathLst>
            </a:cu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6787194" y="4480006"/>
              <a:ext cx="4371573" cy="46373"/>
            </a:xfrm>
            <a:custGeom>
              <a:avLst/>
              <a:gdLst/>
              <a:ahLst/>
              <a:cxnLst/>
              <a:rect l="l" t="t" r="r" b="b"/>
              <a:pathLst>
                <a:path w="4197350" h="120000" extrusionOk="0">
                  <a:moveTo>
                    <a:pt x="0" y="0"/>
                  </a:moveTo>
                  <a:lnTo>
                    <a:pt x="4197096" y="0"/>
                  </a:lnTo>
                </a:path>
              </a:pathLst>
            </a:cu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6787193" y="3954098"/>
              <a:ext cx="4371573" cy="46373"/>
            </a:xfrm>
            <a:custGeom>
              <a:avLst/>
              <a:gdLst/>
              <a:ahLst/>
              <a:cxnLst/>
              <a:rect l="l" t="t" r="r" b="b"/>
              <a:pathLst>
                <a:path w="4197350" h="120000" extrusionOk="0">
                  <a:moveTo>
                    <a:pt x="0" y="0"/>
                  </a:moveTo>
                  <a:lnTo>
                    <a:pt x="4197096" y="0"/>
                  </a:lnTo>
                </a:path>
              </a:pathLst>
            </a:cu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6787192" y="3403597"/>
              <a:ext cx="4371573" cy="46373"/>
            </a:xfrm>
            <a:custGeom>
              <a:avLst/>
              <a:gdLst/>
              <a:ahLst/>
              <a:cxnLst/>
              <a:rect l="l" t="t" r="r" b="b"/>
              <a:pathLst>
                <a:path w="4197350" h="120000" extrusionOk="0">
                  <a:moveTo>
                    <a:pt x="0" y="0"/>
                  </a:moveTo>
                  <a:lnTo>
                    <a:pt x="4197096" y="0"/>
                  </a:lnTo>
                </a:path>
              </a:pathLst>
            </a:cu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6787191" y="2883979"/>
              <a:ext cx="4371573" cy="46373"/>
            </a:xfrm>
            <a:custGeom>
              <a:avLst/>
              <a:gdLst/>
              <a:ahLst/>
              <a:cxnLst/>
              <a:rect l="l" t="t" r="r" b="b"/>
              <a:pathLst>
                <a:path w="4197350" h="120000" extrusionOk="0">
                  <a:moveTo>
                    <a:pt x="0" y="0"/>
                  </a:moveTo>
                  <a:lnTo>
                    <a:pt x="4197096" y="0"/>
                  </a:lnTo>
                </a:path>
              </a:pathLst>
            </a:cu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6880031" y="2938049"/>
              <a:ext cx="411818" cy="2030692"/>
            </a:xfrm>
            <a:prstGeom prst="rect">
              <a:avLst/>
            </a:prstGeom>
            <a:solidFill>
              <a:srgbClr val="00529C"/>
            </a:solidFill>
            <a:ln w="25400" cap="flat" cmpd="sng">
              <a:solidFill>
                <a:srgbClr val="0052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9"/>
            <p:cNvSpPr txBox="1"/>
            <p:nvPr/>
          </p:nvSpPr>
          <p:spPr>
            <a:xfrm>
              <a:off x="11188355" y="1834946"/>
              <a:ext cx="769446" cy="589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단위: 억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9"/>
            <p:cNvSpPr txBox="1"/>
            <p:nvPr/>
          </p:nvSpPr>
          <p:spPr>
            <a:xfrm>
              <a:off x="11307631" y="2245988"/>
              <a:ext cx="753539" cy="25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2,250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6787191" y="2359666"/>
              <a:ext cx="4371573" cy="46373"/>
            </a:xfrm>
            <a:custGeom>
              <a:avLst/>
              <a:gdLst/>
              <a:ahLst/>
              <a:cxnLst/>
              <a:rect l="l" t="t" r="r" b="b"/>
              <a:pathLst>
                <a:path w="4197350" h="120000" extrusionOk="0">
                  <a:moveTo>
                    <a:pt x="0" y="0"/>
                  </a:moveTo>
                  <a:lnTo>
                    <a:pt x="4197096" y="0"/>
                  </a:lnTo>
                </a:path>
              </a:pathLst>
            </a:cu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9"/>
            <p:cNvSpPr txBox="1"/>
            <p:nvPr/>
          </p:nvSpPr>
          <p:spPr>
            <a:xfrm>
              <a:off x="5884785" y="4862303"/>
              <a:ext cx="746165" cy="228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t" anchorCtr="0">
              <a:spAutoFit/>
            </a:bodyPr>
            <a:lstStyle/>
            <a:p>
              <a:pPr marL="127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100,000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9"/>
            <p:cNvSpPr txBox="1"/>
            <p:nvPr/>
          </p:nvSpPr>
          <p:spPr>
            <a:xfrm>
              <a:off x="5884785" y="4339824"/>
              <a:ext cx="746165" cy="228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t" anchorCtr="0">
              <a:spAutoFit/>
            </a:bodyPr>
            <a:lstStyle/>
            <a:p>
              <a:pPr marL="127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150,000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9"/>
            <p:cNvSpPr txBox="1"/>
            <p:nvPr/>
          </p:nvSpPr>
          <p:spPr>
            <a:xfrm>
              <a:off x="5884785" y="3817347"/>
              <a:ext cx="746165" cy="228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t" anchorCtr="0">
              <a:spAutoFit/>
            </a:bodyPr>
            <a:lstStyle/>
            <a:p>
              <a:pPr marL="127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200,000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9"/>
            <p:cNvSpPr txBox="1"/>
            <p:nvPr/>
          </p:nvSpPr>
          <p:spPr>
            <a:xfrm>
              <a:off x="5884785" y="3294614"/>
              <a:ext cx="746165" cy="228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t" anchorCtr="0">
              <a:spAutoFit/>
            </a:bodyPr>
            <a:lstStyle/>
            <a:p>
              <a:pPr marL="127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250,000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9"/>
            <p:cNvSpPr txBox="1"/>
            <p:nvPr/>
          </p:nvSpPr>
          <p:spPr>
            <a:xfrm>
              <a:off x="5892159" y="2770301"/>
              <a:ext cx="746165" cy="228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t" anchorCtr="0">
              <a:spAutoFit/>
            </a:bodyPr>
            <a:lstStyle/>
            <a:p>
              <a:pPr marL="127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300,000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9"/>
            <p:cNvSpPr txBox="1"/>
            <p:nvPr/>
          </p:nvSpPr>
          <p:spPr>
            <a:xfrm>
              <a:off x="5884785" y="2245988"/>
              <a:ext cx="753539" cy="228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t" anchorCtr="0">
              <a:spAutoFit/>
            </a:bodyPr>
            <a:lstStyle/>
            <a:p>
              <a:pPr marL="127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350,000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7635732" y="3094076"/>
              <a:ext cx="411818" cy="1874663"/>
            </a:xfrm>
            <a:prstGeom prst="rect">
              <a:avLst/>
            </a:prstGeom>
            <a:solidFill>
              <a:srgbClr val="0065C0"/>
            </a:solidFill>
            <a:ln w="25400" cap="flat" cmpd="sng">
              <a:solidFill>
                <a:srgbClr val="0065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8388239" y="3249656"/>
              <a:ext cx="411818" cy="1719084"/>
            </a:xfrm>
            <a:prstGeom prst="rect">
              <a:avLst/>
            </a:prstGeom>
            <a:solidFill>
              <a:srgbClr val="007BEA"/>
            </a:solidFill>
            <a:ln w="25400" cap="flat" cmpd="sng">
              <a:solidFill>
                <a:srgbClr val="007B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9143940" y="3380410"/>
              <a:ext cx="411818" cy="1588329"/>
            </a:xfrm>
            <a:prstGeom prst="rect">
              <a:avLst/>
            </a:prstGeom>
            <a:solidFill>
              <a:srgbClr val="2195FF"/>
            </a:solidFill>
            <a:ln w="25400" cap="flat" cmpd="sng">
              <a:solidFill>
                <a:srgbClr val="2195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9899641" y="3494640"/>
              <a:ext cx="411818" cy="1474100"/>
            </a:xfrm>
            <a:prstGeom prst="rect">
              <a:avLst/>
            </a:prstGeom>
            <a:solidFill>
              <a:srgbClr val="57AFFF"/>
            </a:solidFill>
            <a:ln w="25400" cap="flat" cmpd="sng">
              <a:solidFill>
                <a:srgbClr val="57A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10655342" y="3619918"/>
              <a:ext cx="411818" cy="1348822"/>
            </a:xfrm>
            <a:prstGeom prst="rect">
              <a:avLst/>
            </a:prstGeom>
            <a:solidFill>
              <a:srgbClr val="ABD7FF"/>
            </a:solidFill>
            <a:ln w="25400" cap="flat" cmpd="sng">
              <a:solidFill>
                <a:srgbClr val="ABD7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9" name="Google Shape;419;p29"/>
            <p:cNvCxnSpPr/>
            <p:nvPr/>
          </p:nvCxnSpPr>
          <p:spPr>
            <a:xfrm rot="10800000" flipH="1">
              <a:off x="7082100" y="3654021"/>
              <a:ext cx="756347" cy="278267"/>
            </a:xfrm>
            <a:prstGeom prst="straightConnector1">
              <a:avLst/>
            </a:prstGeom>
            <a:noFill/>
            <a:ln w="19050" cap="flat" cmpd="sng">
              <a:solidFill>
                <a:srgbClr val="4A981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20" name="Google Shape;420;p29"/>
            <p:cNvSpPr/>
            <p:nvPr/>
          </p:nvSpPr>
          <p:spPr>
            <a:xfrm>
              <a:off x="7008513" y="3855691"/>
              <a:ext cx="152400" cy="152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4A98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1" name="Google Shape;421;p29"/>
            <p:cNvCxnSpPr/>
            <p:nvPr/>
          </p:nvCxnSpPr>
          <p:spPr>
            <a:xfrm rot="10800000" flipH="1">
              <a:off x="7838124" y="3342774"/>
              <a:ext cx="751388" cy="320875"/>
            </a:xfrm>
            <a:prstGeom prst="straightConnector1">
              <a:avLst/>
            </a:prstGeom>
            <a:noFill/>
            <a:ln w="19050" cap="flat" cmpd="sng">
              <a:solidFill>
                <a:srgbClr val="4A981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22" name="Google Shape;422;p29"/>
            <p:cNvSpPr/>
            <p:nvPr/>
          </p:nvSpPr>
          <p:spPr>
            <a:xfrm>
              <a:off x="7762247" y="3582085"/>
              <a:ext cx="152400" cy="152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4A98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3" name="Google Shape;423;p29"/>
            <p:cNvCxnSpPr/>
            <p:nvPr/>
          </p:nvCxnSpPr>
          <p:spPr>
            <a:xfrm rot="10800000" flipH="1">
              <a:off x="8591830" y="3170067"/>
              <a:ext cx="756860" cy="176879"/>
            </a:xfrm>
            <a:prstGeom prst="straightConnector1">
              <a:avLst/>
            </a:prstGeom>
            <a:noFill/>
            <a:ln w="19050" cap="flat" cmpd="sng">
              <a:solidFill>
                <a:srgbClr val="4A981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24" name="Google Shape;424;p29"/>
            <p:cNvSpPr/>
            <p:nvPr/>
          </p:nvSpPr>
          <p:spPr>
            <a:xfrm>
              <a:off x="8513312" y="3271482"/>
              <a:ext cx="152400" cy="152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4A98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5" name="Google Shape;425;p29"/>
            <p:cNvCxnSpPr/>
            <p:nvPr/>
          </p:nvCxnSpPr>
          <p:spPr>
            <a:xfrm rot="10800000" flipH="1">
              <a:off x="9351008" y="2852010"/>
              <a:ext cx="754542" cy="321858"/>
            </a:xfrm>
            <a:prstGeom prst="straightConnector1">
              <a:avLst/>
            </a:prstGeom>
            <a:noFill/>
            <a:ln w="19050" cap="flat" cmpd="sng">
              <a:solidFill>
                <a:srgbClr val="4A981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6" name="Google Shape;426;p29"/>
            <p:cNvCxnSpPr/>
            <p:nvPr/>
          </p:nvCxnSpPr>
          <p:spPr>
            <a:xfrm rot="10800000" flipH="1">
              <a:off x="10113589" y="2471557"/>
              <a:ext cx="743948" cy="387467"/>
            </a:xfrm>
            <a:prstGeom prst="straightConnector1">
              <a:avLst/>
            </a:prstGeom>
            <a:noFill/>
            <a:ln w="19050" cap="flat" cmpd="sng">
              <a:solidFill>
                <a:srgbClr val="4A981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27" name="Google Shape;427;p29"/>
            <p:cNvSpPr/>
            <p:nvPr/>
          </p:nvSpPr>
          <p:spPr>
            <a:xfrm>
              <a:off x="10029350" y="2786845"/>
              <a:ext cx="152400" cy="152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4A98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10785051" y="2400509"/>
              <a:ext cx="152400" cy="152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4A98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9273649" y="3097256"/>
              <a:ext cx="152400" cy="152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4A98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9"/>
            <p:cNvSpPr txBox="1"/>
            <p:nvPr/>
          </p:nvSpPr>
          <p:spPr>
            <a:xfrm>
              <a:off x="6728224" y="3552317"/>
              <a:ext cx="704229" cy="312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 b="0" i="0" u="none" strike="noStrike" cap="none">
                  <a:solidFill>
                    <a:srgbClr val="92EC4E"/>
                  </a:solidFill>
                  <a:latin typeface="Arial"/>
                  <a:ea typeface="Arial"/>
                  <a:cs typeface="Arial"/>
                  <a:sym typeface="Arial"/>
                </a:rPr>
                <a:t>1,547</a:t>
              </a:r>
              <a:endParaRPr sz="1200" b="0" i="0" u="none" strike="noStrike" cap="none">
                <a:solidFill>
                  <a:srgbClr val="92EC4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9"/>
            <p:cNvSpPr txBox="1"/>
            <p:nvPr/>
          </p:nvSpPr>
          <p:spPr>
            <a:xfrm>
              <a:off x="7489292" y="3290492"/>
              <a:ext cx="704229" cy="312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 b="0" i="0" u="none" strike="noStrike" cap="none">
                  <a:solidFill>
                    <a:srgbClr val="92EC4E"/>
                  </a:solidFill>
                  <a:latin typeface="Arial"/>
                  <a:ea typeface="Arial"/>
                  <a:cs typeface="Arial"/>
                  <a:sym typeface="Arial"/>
                </a:rPr>
                <a:t>1,673</a:t>
              </a:r>
              <a:endParaRPr sz="1200" b="0" i="0" u="none" strike="noStrike" cap="none">
                <a:solidFill>
                  <a:srgbClr val="92EC4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9"/>
            <p:cNvSpPr txBox="1"/>
            <p:nvPr/>
          </p:nvSpPr>
          <p:spPr>
            <a:xfrm>
              <a:off x="8231924" y="3447069"/>
              <a:ext cx="704229" cy="312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 b="0" i="0" u="none" strike="noStrike" cap="none">
                  <a:solidFill>
                    <a:srgbClr val="92EC4E"/>
                  </a:solidFill>
                  <a:latin typeface="Arial"/>
                  <a:ea typeface="Arial"/>
                  <a:cs typeface="Arial"/>
                  <a:sym typeface="Arial"/>
                </a:rPr>
                <a:t>1,785</a:t>
              </a:r>
              <a:endParaRPr sz="1200" b="0" i="0" u="none" strike="noStrike" cap="none">
                <a:solidFill>
                  <a:srgbClr val="92EC4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9"/>
            <p:cNvSpPr txBox="1"/>
            <p:nvPr/>
          </p:nvSpPr>
          <p:spPr>
            <a:xfrm>
              <a:off x="9000694" y="2801839"/>
              <a:ext cx="699337" cy="312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 b="0" i="0" u="none" strike="noStrike" cap="none">
                  <a:solidFill>
                    <a:srgbClr val="4A9810"/>
                  </a:solidFill>
                  <a:latin typeface="Arial"/>
                  <a:ea typeface="Arial"/>
                  <a:cs typeface="Arial"/>
                  <a:sym typeface="Arial"/>
                </a:rPr>
                <a:t>1,837</a:t>
              </a:r>
              <a:endParaRPr sz="1200" b="0" i="0" u="none" strike="noStrike" cap="none">
                <a:solidFill>
                  <a:srgbClr val="4A981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9"/>
            <p:cNvSpPr txBox="1"/>
            <p:nvPr/>
          </p:nvSpPr>
          <p:spPr>
            <a:xfrm>
              <a:off x="9761474" y="2503121"/>
              <a:ext cx="704229" cy="312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 b="0" i="0" u="none" strike="noStrike" cap="none">
                  <a:solidFill>
                    <a:srgbClr val="4A9810"/>
                  </a:solidFill>
                  <a:latin typeface="Arial"/>
                  <a:ea typeface="Arial"/>
                  <a:cs typeface="Arial"/>
                  <a:sym typeface="Arial"/>
                </a:rPr>
                <a:t>2,035</a:t>
              </a:r>
              <a:endParaRPr sz="1200" b="0" i="0" u="none" strike="noStrike" cap="none">
                <a:solidFill>
                  <a:srgbClr val="4A981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9"/>
            <p:cNvSpPr txBox="1"/>
            <p:nvPr/>
          </p:nvSpPr>
          <p:spPr>
            <a:xfrm>
              <a:off x="10506618" y="2092224"/>
              <a:ext cx="704229" cy="312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 b="0" i="0" u="none" strike="noStrike" cap="none">
                  <a:solidFill>
                    <a:srgbClr val="4A9810"/>
                  </a:solidFill>
                  <a:latin typeface="Arial"/>
                  <a:ea typeface="Arial"/>
                  <a:cs typeface="Arial"/>
                  <a:sym typeface="Arial"/>
                </a:rPr>
                <a:t>2,224</a:t>
              </a:r>
              <a:endParaRPr sz="1200" b="0" i="0" u="none" strike="noStrike" cap="none">
                <a:solidFill>
                  <a:srgbClr val="4A981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9"/>
            <p:cNvSpPr txBox="1"/>
            <p:nvPr/>
          </p:nvSpPr>
          <p:spPr>
            <a:xfrm>
              <a:off x="10607065" y="5572238"/>
              <a:ext cx="1350736" cy="3468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출처: 국방부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9"/>
            <p:cNvSpPr txBox="1"/>
            <p:nvPr/>
          </p:nvSpPr>
          <p:spPr>
            <a:xfrm>
              <a:off x="5838261" y="1883217"/>
              <a:ext cx="888660" cy="589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단위:   명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9"/>
            <p:cNvSpPr txBox="1"/>
            <p:nvPr/>
          </p:nvSpPr>
          <p:spPr>
            <a:xfrm>
              <a:off x="6707661" y="2710361"/>
              <a:ext cx="761068" cy="2774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286,000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9"/>
            <p:cNvSpPr txBox="1"/>
            <p:nvPr/>
          </p:nvSpPr>
          <p:spPr>
            <a:xfrm>
              <a:off x="7460932" y="2864201"/>
              <a:ext cx="769446" cy="2774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275,000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9"/>
            <p:cNvSpPr txBox="1"/>
            <p:nvPr/>
          </p:nvSpPr>
          <p:spPr>
            <a:xfrm>
              <a:off x="8228684" y="3032270"/>
              <a:ext cx="769446" cy="2774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264,000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9"/>
            <p:cNvSpPr txBox="1"/>
            <p:nvPr/>
          </p:nvSpPr>
          <p:spPr>
            <a:xfrm>
              <a:off x="8981308" y="3161424"/>
              <a:ext cx="769446" cy="2774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253,000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9"/>
            <p:cNvSpPr txBox="1"/>
            <p:nvPr/>
          </p:nvSpPr>
          <p:spPr>
            <a:xfrm>
              <a:off x="9718391" y="3280532"/>
              <a:ext cx="769446" cy="2774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242,000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9"/>
            <p:cNvSpPr txBox="1"/>
            <p:nvPr/>
          </p:nvSpPr>
          <p:spPr>
            <a:xfrm>
              <a:off x="10485563" y="3392969"/>
              <a:ext cx="769446" cy="2774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231,000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9"/>
            <p:cNvSpPr txBox="1"/>
            <p:nvPr/>
          </p:nvSpPr>
          <p:spPr>
            <a:xfrm>
              <a:off x="1148115" y="5066375"/>
              <a:ext cx="595035" cy="589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2020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9"/>
            <p:cNvSpPr txBox="1"/>
            <p:nvPr/>
          </p:nvSpPr>
          <p:spPr>
            <a:xfrm>
              <a:off x="378219" y="1271518"/>
              <a:ext cx="5100865" cy="6590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ko-KR" sz="2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병사  월급  추이 </a:t>
              </a:r>
              <a:r>
                <a:rPr lang="ko-K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	                   </a:t>
              </a:r>
              <a:r>
                <a:rPr lang="ko-K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단위:    원      ( 병장 기준)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9"/>
            <p:cNvSpPr txBox="1"/>
            <p:nvPr/>
          </p:nvSpPr>
          <p:spPr>
            <a:xfrm>
              <a:off x="1901849" y="5066375"/>
              <a:ext cx="595035" cy="589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2021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9"/>
            <p:cNvSpPr txBox="1"/>
            <p:nvPr/>
          </p:nvSpPr>
          <p:spPr>
            <a:xfrm>
              <a:off x="2657550" y="5066375"/>
              <a:ext cx="595035" cy="589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2022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9"/>
            <p:cNvSpPr txBox="1"/>
            <p:nvPr/>
          </p:nvSpPr>
          <p:spPr>
            <a:xfrm>
              <a:off x="3413251" y="5066375"/>
              <a:ext cx="595035" cy="589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2023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9"/>
            <p:cNvSpPr txBox="1"/>
            <p:nvPr/>
          </p:nvSpPr>
          <p:spPr>
            <a:xfrm>
              <a:off x="4168952" y="5066375"/>
              <a:ext cx="595035" cy="589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2024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9"/>
            <p:cNvSpPr txBox="1"/>
            <p:nvPr/>
          </p:nvSpPr>
          <p:spPr>
            <a:xfrm>
              <a:off x="4924653" y="5066375"/>
              <a:ext cx="595035" cy="589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2025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9"/>
            <p:cNvSpPr txBox="1"/>
            <p:nvPr/>
          </p:nvSpPr>
          <p:spPr>
            <a:xfrm>
              <a:off x="273481" y="4861200"/>
              <a:ext cx="746165" cy="228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t" anchorCtr="0">
              <a:spAutoFit/>
            </a:bodyPr>
            <a:lstStyle/>
            <a:p>
              <a:pPr marL="127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200,000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9"/>
            <p:cNvSpPr txBox="1"/>
            <p:nvPr/>
          </p:nvSpPr>
          <p:spPr>
            <a:xfrm>
              <a:off x="273481" y="4338721"/>
              <a:ext cx="746165" cy="228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t" anchorCtr="0">
              <a:spAutoFit/>
            </a:bodyPr>
            <a:lstStyle/>
            <a:p>
              <a:pPr marL="127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400,000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9"/>
            <p:cNvSpPr txBox="1"/>
            <p:nvPr/>
          </p:nvSpPr>
          <p:spPr>
            <a:xfrm>
              <a:off x="273481" y="3816244"/>
              <a:ext cx="746165" cy="228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t" anchorCtr="0">
              <a:spAutoFit/>
            </a:bodyPr>
            <a:lstStyle/>
            <a:p>
              <a:pPr marL="127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600,000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9"/>
            <p:cNvSpPr txBox="1"/>
            <p:nvPr/>
          </p:nvSpPr>
          <p:spPr>
            <a:xfrm>
              <a:off x="273481" y="3293511"/>
              <a:ext cx="746165" cy="228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t" anchorCtr="0">
              <a:spAutoFit/>
            </a:bodyPr>
            <a:lstStyle/>
            <a:p>
              <a:pPr marL="127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800,000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9"/>
            <p:cNvSpPr txBox="1"/>
            <p:nvPr/>
          </p:nvSpPr>
          <p:spPr>
            <a:xfrm>
              <a:off x="105247" y="2769198"/>
              <a:ext cx="916857" cy="228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t" anchorCtr="0">
              <a:spAutoFit/>
            </a:bodyPr>
            <a:lstStyle/>
            <a:p>
              <a:pPr marL="127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1,000,000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1148114" y="4975334"/>
              <a:ext cx="4371573" cy="46373"/>
            </a:xfrm>
            <a:custGeom>
              <a:avLst/>
              <a:gdLst/>
              <a:ahLst/>
              <a:cxnLst/>
              <a:rect l="l" t="t" r="r" b="b"/>
              <a:pathLst>
                <a:path w="4197350" h="120000" extrusionOk="0">
                  <a:moveTo>
                    <a:pt x="0" y="0"/>
                  </a:moveTo>
                  <a:lnTo>
                    <a:pt x="4197096" y="0"/>
                  </a:lnTo>
                </a:path>
              </a:pathLst>
            </a:cu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1148113" y="4478903"/>
              <a:ext cx="4371573" cy="46373"/>
            </a:xfrm>
            <a:custGeom>
              <a:avLst/>
              <a:gdLst/>
              <a:ahLst/>
              <a:cxnLst/>
              <a:rect l="l" t="t" r="r" b="b"/>
              <a:pathLst>
                <a:path w="4197350" h="120000" extrusionOk="0">
                  <a:moveTo>
                    <a:pt x="0" y="0"/>
                  </a:moveTo>
                  <a:lnTo>
                    <a:pt x="4197096" y="0"/>
                  </a:lnTo>
                </a:path>
              </a:pathLst>
            </a:cu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1148112" y="3952995"/>
              <a:ext cx="4371573" cy="46373"/>
            </a:xfrm>
            <a:custGeom>
              <a:avLst/>
              <a:gdLst/>
              <a:ahLst/>
              <a:cxnLst/>
              <a:rect l="l" t="t" r="r" b="b"/>
              <a:pathLst>
                <a:path w="4197350" h="120000" extrusionOk="0">
                  <a:moveTo>
                    <a:pt x="0" y="0"/>
                  </a:moveTo>
                  <a:lnTo>
                    <a:pt x="4197096" y="0"/>
                  </a:lnTo>
                </a:path>
              </a:pathLst>
            </a:cu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1148111" y="3402494"/>
              <a:ext cx="4371573" cy="46373"/>
            </a:xfrm>
            <a:custGeom>
              <a:avLst/>
              <a:gdLst/>
              <a:ahLst/>
              <a:cxnLst/>
              <a:rect l="l" t="t" r="r" b="b"/>
              <a:pathLst>
                <a:path w="4197350" h="120000" extrusionOk="0">
                  <a:moveTo>
                    <a:pt x="0" y="0"/>
                  </a:moveTo>
                  <a:lnTo>
                    <a:pt x="4197096" y="0"/>
                  </a:lnTo>
                </a:path>
              </a:pathLst>
            </a:cu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1148110" y="2882876"/>
              <a:ext cx="4371573" cy="46373"/>
            </a:xfrm>
            <a:custGeom>
              <a:avLst/>
              <a:gdLst/>
              <a:ahLst/>
              <a:cxnLst/>
              <a:rect l="l" t="t" r="r" b="b"/>
              <a:pathLst>
                <a:path w="4197350" h="120000" extrusionOk="0">
                  <a:moveTo>
                    <a:pt x="0" y="0"/>
                  </a:moveTo>
                  <a:lnTo>
                    <a:pt x="4197096" y="0"/>
                  </a:lnTo>
                </a:path>
              </a:pathLst>
            </a:cu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9"/>
            <p:cNvSpPr txBox="1"/>
            <p:nvPr/>
          </p:nvSpPr>
          <p:spPr>
            <a:xfrm>
              <a:off x="1118906" y="3949435"/>
              <a:ext cx="665567" cy="4509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549,000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2" name="Google Shape;462;p29"/>
            <p:cNvCxnSpPr/>
            <p:nvPr/>
          </p:nvCxnSpPr>
          <p:spPr>
            <a:xfrm rot="10800000" flipH="1">
              <a:off x="1445633" y="2574541"/>
              <a:ext cx="3776537" cy="1254775"/>
            </a:xfrm>
            <a:prstGeom prst="straightConnector1">
              <a:avLst/>
            </a:prstGeom>
            <a:noFill/>
            <a:ln w="57150" cap="flat" cmpd="sng">
              <a:solidFill>
                <a:srgbClr val="00529C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63" name="Google Shape;463;p29"/>
            <p:cNvSpPr txBox="1"/>
            <p:nvPr/>
          </p:nvSpPr>
          <p:spPr>
            <a:xfrm rot="-1110777">
              <a:off x="1910316" y="2347557"/>
              <a:ext cx="2696859" cy="7978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ko-KR" sz="4000" b="1" i="0" u="none" strike="noStrike" cap="none">
                  <a:solidFill>
                    <a:srgbClr val="00529C"/>
                  </a:solidFill>
                  <a:latin typeface="Arial"/>
                  <a:ea typeface="Arial"/>
                  <a:cs typeface="Arial"/>
                  <a:sym typeface="Arial"/>
                </a:rPr>
                <a:t>78% 상승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9"/>
            <p:cNvSpPr txBox="1"/>
            <p:nvPr/>
          </p:nvSpPr>
          <p:spPr>
            <a:xfrm>
              <a:off x="4168952" y="5572238"/>
              <a:ext cx="1350736" cy="3468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출처: 국방부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1239812" y="4196845"/>
              <a:ext cx="411818" cy="770791"/>
            </a:xfrm>
            <a:prstGeom prst="rect">
              <a:avLst/>
            </a:prstGeom>
            <a:solidFill>
              <a:srgbClr val="ABD7FF"/>
            </a:solidFill>
            <a:ln w="25400" cap="flat" cmpd="sng">
              <a:solidFill>
                <a:srgbClr val="ABD7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1992319" y="3913853"/>
              <a:ext cx="411818" cy="1053783"/>
            </a:xfrm>
            <a:prstGeom prst="rect">
              <a:avLst/>
            </a:prstGeom>
            <a:solidFill>
              <a:srgbClr val="57AFFF"/>
            </a:solidFill>
            <a:ln w="25400" cap="flat" cmpd="sng">
              <a:solidFill>
                <a:srgbClr val="57A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2744826" y="3738083"/>
              <a:ext cx="411818" cy="1229554"/>
            </a:xfrm>
            <a:prstGeom prst="rect">
              <a:avLst/>
            </a:prstGeom>
            <a:solidFill>
              <a:srgbClr val="2195FF"/>
            </a:solidFill>
            <a:ln w="25400" cap="flat" cmpd="sng">
              <a:solidFill>
                <a:srgbClr val="2195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3502893" y="3582085"/>
              <a:ext cx="411818" cy="1385552"/>
            </a:xfrm>
            <a:prstGeom prst="rect">
              <a:avLst/>
            </a:prstGeom>
            <a:solidFill>
              <a:srgbClr val="007BEA"/>
            </a:solidFill>
            <a:ln w="25400" cap="flat" cmpd="sng">
              <a:solidFill>
                <a:srgbClr val="007B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4258355" y="3274465"/>
              <a:ext cx="411818" cy="1692282"/>
            </a:xfrm>
            <a:prstGeom prst="rect">
              <a:avLst/>
            </a:prstGeom>
            <a:solidFill>
              <a:srgbClr val="0065C0"/>
            </a:solidFill>
            <a:ln w="25400" cap="flat" cmpd="sng">
              <a:solidFill>
                <a:srgbClr val="0065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5011028" y="2965201"/>
              <a:ext cx="411818" cy="1999052"/>
            </a:xfrm>
            <a:prstGeom prst="rect">
              <a:avLst/>
            </a:prstGeom>
            <a:solidFill>
              <a:srgbClr val="00529C"/>
            </a:solidFill>
            <a:ln w="25400" cap="flat" cmpd="sng">
              <a:solidFill>
                <a:srgbClr val="0052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9"/>
            <p:cNvSpPr txBox="1"/>
            <p:nvPr/>
          </p:nvSpPr>
          <p:spPr>
            <a:xfrm>
              <a:off x="1860275" y="3684439"/>
              <a:ext cx="665567" cy="4509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608,500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9"/>
            <p:cNvSpPr txBox="1"/>
            <p:nvPr/>
          </p:nvSpPr>
          <p:spPr>
            <a:xfrm>
              <a:off x="2623730" y="3516079"/>
              <a:ext cx="665568" cy="4509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676,100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9"/>
            <p:cNvSpPr txBox="1"/>
            <p:nvPr/>
          </p:nvSpPr>
          <p:spPr>
            <a:xfrm>
              <a:off x="3376439" y="3359218"/>
              <a:ext cx="665568" cy="4509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726,000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9"/>
            <p:cNvSpPr txBox="1"/>
            <p:nvPr/>
          </p:nvSpPr>
          <p:spPr>
            <a:xfrm>
              <a:off x="4128306" y="3044272"/>
              <a:ext cx="665568" cy="4509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841,000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9"/>
            <p:cNvSpPr txBox="1"/>
            <p:nvPr/>
          </p:nvSpPr>
          <p:spPr>
            <a:xfrm>
              <a:off x="4894512" y="2751245"/>
              <a:ext cx="665568" cy="4509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962,900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6" name="Google Shape;476;p29"/>
            <p:cNvCxnSpPr/>
            <p:nvPr/>
          </p:nvCxnSpPr>
          <p:spPr>
            <a:xfrm>
              <a:off x="5736000" y="1271518"/>
              <a:ext cx="0" cy="460849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477" name="Google Shape;477;p29"/>
          <p:cNvSpPr txBox="1"/>
          <p:nvPr/>
        </p:nvSpPr>
        <p:spPr>
          <a:xfrm>
            <a:off x="768350" y="407817"/>
            <a:ext cx="10607040" cy="268662"/>
          </a:xfrm>
          <a:prstGeom prst="rect">
            <a:avLst/>
          </a:prstGeom>
          <a:solidFill>
            <a:srgbClr val="00529C"/>
          </a:solidFill>
          <a:ln>
            <a:noFill/>
          </a:ln>
        </p:spPr>
        <p:txBody>
          <a:bodyPr spcFirstLastPara="1" wrap="square" lIns="0" tIns="52700" rIns="0" bIns="0" anchor="t" anchorCtr="0">
            <a:spAutoFit/>
          </a:bodyPr>
          <a:lstStyle/>
          <a:p>
            <a:pPr marL="9080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FFD561"/>
                </a:solidFill>
                <a:latin typeface="Arial"/>
                <a:ea typeface="Arial"/>
                <a:cs typeface="Arial"/>
                <a:sym typeface="Arial"/>
              </a:rPr>
              <a:t>QnA 		</a:t>
            </a:r>
            <a:r>
              <a:rPr lang="ko-KR" sz="2100" b="0" i="0" u="none" strike="noStrike" cap="none" baseline="30000">
                <a:solidFill>
                  <a:srgbClr val="FFD561"/>
                </a:solidFill>
                <a:latin typeface="Arial"/>
                <a:ea typeface="Arial"/>
                <a:cs typeface="Arial"/>
                <a:sym typeface="Arial"/>
              </a:rPr>
              <a:t>시장 현황</a:t>
            </a:r>
            <a:r>
              <a:rPr lang="ko-KR" sz="2100" b="0" i="0" u="none" strike="noStrike" cap="none" baseline="3000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	서비스	방향성</a:t>
            </a:r>
            <a:endParaRPr sz="2100" b="0" i="0" u="none" strike="noStrike" cap="none" baseline="30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9"/>
          <p:cNvSpPr txBox="1">
            <a:spLocks noGrp="1"/>
          </p:cNvSpPr>
          <p:nvPr>
            <p:ph type="title"/>
          </p:nvPr>
        </p:nvSpPr>
        <p:spPr>
          <a:xfrm>
            <a:off x="842263" y="912052"/>
            <a:ext cx="1379199" cy="57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ko-KR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QnA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9"/>
          <p:cNvSpPr txBox="1"/>
          <p:nvPr/>
        </p:nvSpPr>
        <p:spPr>
          <a:xfrm>
            <a:off x="792480" y="1497677"/>
            <a:ext cx="48910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병력 감축 -&gt; 시장 규모의 축소로 이어지지 않을까?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9"/>
          <p:cNvSpPr txBox="1"/>
          <p:nvPr/>
        </p:nvSpPr>
        <p:spPr>
          <a:xfrm>
            <a:off x="11029950" y="-4461"/>
            <a:ext cx="11620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ARMYONE</a:t>
            </a: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0"/>
          <p:cNvSpPr txBox="1"/>
          <p:nvPr/>
        </p:nvSpPr>
        <p:spPr>
          <a:xfrm>
            <a:off x="768350" y="407817"/>
            <a:ext cx="10607040" cy="268662"/>
          </a:xfrm>
          <a:prstGeom prst="rect">
            <a:avLst/>
          </a:prstGeom>
          <a:solidFill>
            <a:srgbClr val="00529C"/>
          </a:solidFill>
          <a:ln>
            <a:noFill/>
          </a:ln>
        </p:spPr>
        <p:txBody>
          <a:bodyPr spcFirstLastPara="1" wrap="square" lIns="0" tIns="52700" rIns="0" bIns="0" anchor="t" anchorCtr="0">
            <a:spAutoFit/>
          </a:bodyPr>
          <a:lstStyle/>
          <a:p>
            <a:pPr marL="9080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FFD561"/>
                </a:solidFill>
                <a:latin typeface="Arial"/>
                <a:ea typeface="Arial"/>
                <a:cs typeface="Arial"/>
                <a:sym typeface="Arial"/>
              </a:rPr>
              <a:t>QnA 		</a:t>
            </a:r>
            <a:r>
              <a:rPr lang="ko-KR" sz="2100" b="0" i="0" u="none" strike="noStrike" cap="none" baseline="30000">
                <a:solidFill>
                  <a:srgbClr val="FFD561"/>
                </a:solidFill>
                <a:latin typeface="Arial"/>
                <a:ea typeface="Arial"/>
                <a:cs typeface="Arial"/>
                <a:sym typeface="Arial"/>
              </a:rPr>
              <a:t>시장 현황</a:t>
            </a:r>
            <a:r>
              <a:rPr lang="ko-KR" sz="2100" b="0" i="0" u="none" strike="noStrike" cap="none" baseline="3000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	서비스	방향성</a:t>
            </a:r>
            <a:endParaRPr sz="2100" b="0" i="0" u="none" strike="noStrike" cap="none" baseline="30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30"/>
          <p:cNvSpPr txBox="1">
            <a:spLocks noGrp="1"/>
          </p:cNvSpPr>
          <p:nvPr>
            <p:ph type="title"/>
          </p:nvPr>
        </p:nvSpPr>
        <p:spPr>
          <a:xfrm>
            <a:off x="842263" y="912052"/>
            <a:ext cx="1379199" cy="57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ko-KR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QnA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30"/>
          <p:cNvSpPr txBox="1"/>
          <p:nvPr/>
        </p:nvSpPr>
        <p:spPr>
          <a:xfrm>
            <a:off x="792480" y="1497677"/>
            <a:ext cx="303159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병 자기개발 지원금 예산 2021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9" name="Google Shape;489;p30"/>
          <p:cNvGrpSpPr/>
          <p:nvPr/>
        </p:nvGrpSpPr>
        <p:grpSpPr>
          <a:xfrm>
            <a:off x="7890243" y="3013500"/>
            <a:ext cx="1237378" cy="955283"/>
            <a:chOff x="6306843" y="3199140"/>
            <a:chExt cx="1237378" cy="955283"/>
          </a:xfrm>
        </p:grpSpPr>
        <p:pic>
          <p:nvPicPr>
            <p:cNvPr id="490" name="Google Shape;490;p30" descr="시계, 방이(가) 표시된 사진&#10;&#10;자동 생성된 설명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399961" y="3199560"/>
              <a:ext cx="458040" cy="4580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1" name="Google Shape;491;p30" descr="시계, 방이(가) 표시된 사진&#10;&#10;자동 생성된 설명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52361" y="3351960"/>
              <a:ext cx="458040" cy="4580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2" name="Google Shape;492;p30" descr="시계, 방이(가) 표시된 사진&#10;&#10;자동 생성된 설명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04761" y="3504360"/>
              <a:ext cx="458040" cy="4580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3" name="Google Shape;493;p30" descr="시계, 방이(가) 표시된 사진&#10;&#10;자동 생성된 설명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96092" y="3696383"/>
              <a:ext cx="458040" cy="4580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4" name="Google Shape;494;p30" descr="시계, 방이(가) 표시된 사진&#10;&#10;자동 생성된 설명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55972" y="3270559"/>
              <a:ext cx="458040" cy="4580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5" name="Google Shape;495;p30" descr="시계, 방이(가) 표시된 사진&#10;&#10;자동 생성된 설명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086181" y="3199140"/>
              <a:ext cx="458040" cy="4580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6" name="Google Shape;496;p30" descr="시계, 방이(가) 표시된 사진&#10;&#10;자동 생성된 설명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306843" y="3656760"/>
              <a:ext cx="458040" cy="4580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7" name="Google Shape;497;p30" descr="시계, 방이(가) 표시된 사진&#10;&#10;자동 생성된 설명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085341" y="3626071"/>
              <a:ext cx="458040" cy="458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8" name="Google Shape;498;p30"/>
          <p:cNvGrpSpPr/>
          <p:nvPr/>
        </p:nvGrpSpPr>
        <p:grpSpPr>
          <a:xfrm>
            <a:off x="3816283" y="3028625"/>
            <a:ext cx="907567" cy="741482"/>
            <a:chOff x="2954535" y="2965680"/>
            <a:chExt cx="907567" cy="741482"/>
          </a:xfrm>
        </p:grpSpPr>
        <p:pic>
          <p:nvPicPr>
            <p:cNvPr id="499" name="Google Shape;499;p30" descr="시계, 방이(가) 표시된 사진&#10;&#10;자동 생성된 설명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426260" y="3271320"/>
              <a:ext cx="435842" cy="4358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0" name="Google Shape;500;p30" descr="시계, 방이(가) 표시된 사진&#10;&#10;자동 생성된 설명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54535" y="3210276"/>
              <a:ext cx="435842" cy="4358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1" name="Google Shape;501;p30" descr="시계, 방이(가) 표시된 사진&#10;&#10;자동 생성된 설명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188783" y="2965680"/>
              <a:ext cx="435842" cy="4358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2" name="Google Shape;502;p30"/>
          <p:cNvSpPr txBox="1"/>
          <p:nvPr/>
        </p:nvSpPr>
        <p:spPr>
          <a:xfrm>
            <a:off x="3862731" y="4304557"/>
            <a:ext cx="81144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80억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7923824" y="4232364"/>
            <a:ext cx="128913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235억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30"/>
          <p:cNvSpPr txBox="1"/>
          <p:nvPr/>
        </p:nvSpPr>
        <p:spPr>
          <a:xfrm>
            <a:off x="2199010" y="4273780"/>
            <a:ext cx="84510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30"/>
          <p:cNvSpPr txBox="1"/>
          <p:nvPr/>
        </p:nvSpPr>
        <p:spPr>
          <a:xfrm>
            <a:off x="2199010" y="5181721"/>
            <a:ext cx="84510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30"/>
          <p:cNvSpPr txBox="1"/>
          <p:nvPr/>
        </p:nvSpPr>
        <p:spPr>
          <a:xfrm>
            <a:off x="3502856" y="2224307"/>
            <a:ext cx="15311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2020년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30"/>
          <p:cNvSpPr txBox="1"/>
          <p:nvPr/>
        </p:nvSpPr>
        <p:spPr>
          <a:xfrm>
            <a:off x="7802796" y="2224307"/>
            <a:ext cx="15311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2021년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30"/>
          <p:cNvSpPr txBox="1"/>
          <p:nvPr/>
        </p:nvSpPr>
        <p:spPr>
          <a:xfrm>
            <a:off x="3806625" y="5212498"/>
            <a:ext cx="92365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8만명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30"/>
          <p:cNvSpPr txBox="1"/>
          <p:nvPr/>
        </p:nvSpPr>
        <p:spPr>
          <a:xfrm>
            <a:off x="7545515" y="5149809"/>
            <a:ext cx="204575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23만5천명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30"/>
          <p:cNvSpPr/>
          <p:nvPr/>
        </p:nvSpPr>
        <p:spPr>
          <a:xfrm>
            <a:off x="5492789" y="4633367"/>
            <a:ext cx="1511953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30"/>
          <p:cNvSpPr txBox="1"/>
          <p:nvPr/>
        </p:nvSpPr>
        <p:spPr>
          <a:xfrm>
            <a:off x="5294817" y="3914686"/>
            <a:ext cx="190789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300% 증가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30"/>
          <p:cNvSpPr txBox="1"/>
          <p:nvPr/>
        </p:nvSpPr>
        <p:spPr>
          <a:xfrm>
            <a:off x="7890243" y="6005601"/>
            <a:ext cx="16284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출처: 나라사랑 포털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30"/>
          <p:cNvSpPr txBox="1"/>
          <p:nvPr/>
        </p:nvSpPr>
        <p:spPr>
          <a:xfrm>
            <a:off x="11029950" y="-4461"/>
            <a:ext cx="11620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ARMYONE</a:t>
            </a: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1"/>
          <p:cNvSpPr txBox="1"/>
          <p:nvPr/>
        </p:nvSpPr>
        <p:spPr>
          <a:xfrm>
            <a:off x="768350" y="407817"/>
            <a:ext cx="10607040" cy="268662"/>
          </a:xfrm>
          <a:prstGeom prst="rect">
            <a:avLst/>
          </a:prstGeom>
          <a:solidFill>
            <a:srgbClr val="00529C"/>
          </a:solidFill>
          <a:ln>
            <a:noFill/>
          </a:ln>
        </p:spPr>
        <p:txBody>
          <a:bodyPr spcFirstLastPara="1" wrap="square" lIns="0" tIns="52700" rIns="0" bIns="0" anchor="t" anchorCtr="0">
            <a:spAutoFit/>
          </a:bodyPr>
          <a:lstStyle/>
          <a:p>
            <a:pPr marL="9080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FFD561"/>
                </a:solidFill>
                <a:latin typeface="Arial"/>
                <a:ea typeface="Arial"/>
                <a:cs typeface="Arial"/>
                <a:sym typeface="Arial"/>
              </a:rPr>
              <a:t>QnA 		</a:t>
            </a:r>
            <a:r>
              <a:rPr lang="ko-KR" sz="2100" b="0" i="0" u="none" strike="noStrike" cap="none" baseline="30000">
                <a:solidFill>
                  <a:srgbClr val="FFD561"/>
                </a:solidFill>
                <a:latin typeface="Arial"/>
                <a:ea typeface="Arial"/>
                <a:cs typeface="Arial"/>
                <a:sym typeface="Arial"/>
              </a:rPr>
              <a:t>시장 현황</a:t>
            </a:r>
            <a:r>
              <a:rPr lang="ko-KR" sz="2100" b="0" i="0" u="none" strike="noStrike" cap="none" baseline="3000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	서비스	방향성</a:t>
            </a:r>
            <a:endParaRPr sz="2100" b="0" i="0" u="none" strike="noStrike" cap="none" baseline="30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31"/>
          <p:cNvSpPr txBox="1">
            <a:spLocks noGrp="1"/>
          </p:cNvSpPr>
          <p:nvPr>
            <p:ph type="title"/>
          </p:nvPr>
        </p:nvSpPr>
        <p:spPr>
          <a:xfrm>
            <a:off x="842263" y="912052"/>
            <a:ext cx="1379199" cy="57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ko-KR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QnA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31"/>
          <p:cNvSpPr txBox="1"/>
          <p:nvPr/>
        </p:nvSpPr>
        <p:spPr>
          <a:xfrm>
            <a:off x="792480" y="1497677"/>
            <a:ext cx="303159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병 자기개발 지원금 예산 2021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6930" y="1976526"/>
            <a:ext cx="7620000" cy="4029075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31"/>
          <p:cNvSpPr txBox="1"/>
          <p:nvPr/>
        </p:nvSpPr>
        <p:spPr>
          <a:xfrm>
            <a:off x="7890243" y="6005601"/>
            <a:ext cx="16284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출처: 나라사랑 포털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31"/>
          <p:cNvSpPr txBox="1"/>
          <p:nvPr/>
        </p:nvSpPr>
        <p:spPr>
          <a:xfrm>
            <a:off x="11029950" y="-4461"/>
            <a:ext cx="11620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ARMYONE</a:t>
            </a: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2"/>
          <p:cNvCxnSpPr/>
          <p:nvPr/>
        </p:nvCxnSpPr>
        <p:spPr>
          <a:xfrm>
            <a:off x="536450" y="303275"/>
            <a:ext cx="0" cy="69270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2"/>
          <p:cNvSpPr txBox="1"/>
          <p:nvPr/>
        </p:nvSpPr>
        <p:spPr>
          <a:xfrm>
            <a:off x="650575" y="225325"/>
            <a:ext cx="32919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altLang="en-US" sz="2000" b="1" dirty="0" smtClean="0"/>
              <a:t>기</a:t>
            </a:r>
            <a:r>
              <a:rPr lang="ko-KR" altLang="en-US" sz="2000" b="1" dirty="0"/>
              <a:t>존</a:t>
            </a:r>
            <a:r>
              <a:rPr lang="ko-KR" altLang="en-US" sz="2000" b="1" dirty="0" smtClean="0"/>
              <a:t> 문제점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altLang="en-US" sz="1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현장에서 </a:t>
            </a:r>
            <a:r>
              <a:rPr lang="ko-KR" altLang="en-US" sz="1000" dirty="0" smtClean="0"/>
              <a:t>발생하는</a:t>
            </a:r>
            <a:endParaRPr lang="en-US" altLang="ko-KR" sz="10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altLang="en-US" sz="1000" dirty="0" smtClean="0"/>
              <a:t>와이어 </a:t>
            </a:r>
            <a:r>
              <a:rPr lang="ko-KR" altLang="en-US" sz="1000" dirty="0" smtClean="0"/>
              <a:t>작업 상 </a:t>
            </a:r>
            <a:r>
              <a:rPr lang="ko-KR" altLang="en-US" sz="1000" dirty="0" smtClean="0"/>
              <a:t>문제점 </a:t>
            </a:r>
            <a:endParaRPr lang="en-US" altLang="ko-KR" sz="1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690777" y="2260121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퇴근 후 와이어 멈춤</a:t>
            </a:r>
            <a:endParaRPr lang="en-US" altLang="ko-KR" dirty="0" smtClean="0"/>
          </a:p>
          <a:p>
            <a:r>
              <a:rPr lang="ko-KR" altLang="en-US" dirty="0" err="1" smtClean="0"/>
              <a:t>팀뷰어로</a:t>
            </a:r>
            <a:r>
              <a:rPr lang="ko-KR" altLang="en-US" dirty="0" smtClean="0"/>
              <a:t> 해결 가능 </a:t>
            </a:r>
            <a:r>
              <a:rPr lang="en-US" altLang="ko-KR" dirty="0" smtClean="0"/>
              <a:t>but </a:t>
            </a:r>
            <a:r>
              <a:rPr lang="en-US" altLang="ko-KR" dirty="0" err="1" smtClean="0"/>
              <a:t>cctv</a:t>
            </a:r>
            <a:r>
              <a:rPr lang="ko-KR" altLang="en-US" dirty="0" smtClean="0"/>
              <a:t>를 항상 확인 불가능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7215972" y="4830880"/>
            <a:ext cx="3923100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다수의 보고를 일일이 확인, 종합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ko-KR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하루 평균 30분</a:t>
            </a: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소요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보고 지연, 누락 확인의 어려움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종합 후 보고를 위한 문서작업 발생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3" descr="시계, 방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4660" y="3483252"/>
            <a:ext cx="679800" cy="6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 descr="시계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29922" y="3191484"/>
            <a:ext cx="975372" cy="97537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 txBox="1"/>
          <p:nvPr/>
        </p:nvSpPr>
        <p:spPr>
          <a:xfrm>
            <a:off x="1040443" y="1265275"/>
            <a:ext cx="55272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▷ </a:t>
            </a:r>
            <a:r>
              <a:rPr lang="ko-K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기존 방식  </a:t>
            </a: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문자, 전화 보고 -&gt; 간부가 직접 확인, 종합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2797900" y="4408600"/>
            <a:ext cx="93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8577369" y="4408600"/>
            <a:ext cx="120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간부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4221350" y="2708137"/>
            <a:ext cx="1120200" cy="679800"/>
          </a:xfrm>
          <a:prstGeom prst="wedgeRoundRectCallout">
            <a:avLst>
              <a:gd name="adj1" fmla="val -59141"/>
              <a:gd name="adj2" fmla="val 35435"/>
              <a:gd name="adj3" fmla="val 16667"/>
            </a:avLst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충성! 병장 전정표입니다.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….. 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1751210" y="4830870"/>
            <a:ext cx="30267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문자, 전화 보고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보고양식 숙지 필요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하루 평균 3회이상 보고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8508075" y="1680775"/>
            <a:ext cx="2631000" cy="259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출타자 현황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☐외출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병장 전정표 - 11/20 / 춘천 퇴계동 / 1030 문자보고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☐외박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상병 정상국 - 11/20 / 춘천 명동 / 1028 문자보고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☐휴가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일병 조현태 - 정기(5)+포상(4) / 11/20~11/28 / 경기도 시흥 / 집 / 1029 문자보고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3"/>
          <p:cNvCxnSpPr/>
          <p:nvPr/>
        </p:nvCxnSpPr>
        <p:spPr>
          <a:xfrm>
            <a:off x="5550725" y="3679175"/>
            <a:ext cx="13128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2" name="Google Shape;122;p3"/>
          <p:cNvSpPr txBox="1"/>
          <p:nvPr/>
        </p:nvSpPr>
        <p:spPr>
          <a:xfrm>
            <a:off x="5441075" y="5003075"/>
            <a:ext cx="12003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문제점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3101150" y="1888537"/>
            <a:ext cx="1120200" cy="679800"/>
          </a:xfrm>
          <a:prstGeom prst="wedgeRoundRectCallout">
            <a:avLst>
              <a:gd name="adj1" fmla="val -14712"/>
              <a:gd name="adj2" fmla="val 72060"/>
              <a:gd name="adj3" fmla="val 16667"/>
            </a:avLst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충성! 상병 한찬규입니다.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….. 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1720238" y="2028325"/>
            <a:ext cx="1120200" cy="679800"/>
          </a:xfrm>
          <a:prstGeom prst="wedgeRoundRectCallout">
            <a:avLst>
              <a:gd name="adj1" fmla="val 30727"/>
              <a:gd name="adj2" fmla="val 65374"/>
              <a:gd name="adj3" fmla="val 16667"/>
            </a:avLst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충성! 일병 이재후입니다.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….. 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3" descr="시계, 방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88688" y="3385114"/>
            <a:ext cx="679800" cy="78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" descr="시계, 방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5185" y="2803452"/>
            <a:ext cx="679800" cy="6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3" descr="시계, 방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4985" y="2803452"/>
            <a:ext cx="679800" cy="6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" descr="시계, 방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0635" y="3487039"/>
            <a:ext cx="679800" cy="67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/>
          <p:nvPr/>
        </p:nvSpPr>
        <p:spPr>
          <a:xfrm>
            <a:off x="1112763" y="2885750"/>
            <a:ext cx="1120200" cy="679800"/>
          </a:xfrm>
          <a:prstGeom prst="wedgeRoundRectCallout">
            <a:avLst>
              <a:gd name="adj1" fmla="val 30727"/>
              <a:gd name="adj2" fmla="val 65374"/>
              <a:gd name="adj3" fmla="val 16667"/>
            </a:avLst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충성! 이병 김승준입니다.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….. 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58850" y="3232225"/>
            <a:ext cx="167875" cy="173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58850" y="3392281"/>
            <a:ext cx="167875" cy="1732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3"/>
          <p:cNvCxnSpPr/>
          <p:nvPr/>
        </p:nvCxnSpPr>
        <p:spPr>
          <a:xfrm>
            <a:off x="536450" y="303275"/>
            <a:ext cx="0" cy="69270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3" name="Google Shape;133;p3"/>
          <p:cNvSpPr txBox="1"/>
          <p:nvPr/>
        </p:nvSpPr>
        <p:spPr>
          <a:xfrm>
            <a:off x="650575" y="225325"/>
            <a:ext cx="47904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소대 출타 보고/관리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출타 중에 부대로 전화, 문자?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간부는 이걸 혼자서 관리?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11029950" y="-4461"/>
            <a:ext cx="11620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ARMYONE</a:t>
            </a: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/>
          <p:nvPr/>
        </p:nvSpPr>
        <p:spPr>
          <a:xfrm>
            <a:off x="1040450" y="1265275"/>
            <a:ext cx="23646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▷ </a:t>
            </a:r>
            <a:r>
              <a:rPr lang="ko-K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 – 보고 화면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6551700" y="1265275"/>
            <a:ext cx="33513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▷ </a:t>
            </a:r>
            <a:r>
              <a:rPr lang="ko-K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간부 – 출타자 관리 화면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4"/>
          <p:cNvCxnSpPr/>
          <p:nvPr/>
        </p:nvCxnSpPr>
        <p:spPr>
          <a:xfrm>
            <a:off x="536450" y="303275"/>
            <a:ext cx="0" cy="69270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2" name="Google Shape;142;p4"/>
          <p:cNvSpPr txBox="1"/>
          <p:nvPr/>
        </p:nvSpPr>
        <p:spPr>
          <a:xfrm>
            <a:off x="650575" y="225325"/>
            <a:ext cx="47904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소대 출타 보고/관리 솔루션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병사 – 간단한 터치로 보고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간부 – 한눈에 인원 확인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62085" y="1768673"/>
            <a:ext cx="2217600" cy="46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13552" y="1768673"/>
            <a:ext cx="2217600" cy="46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43002" y="1768673"/>
            <a:ext cx="2217600" cy="46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32227" y="1768673"/>
            <a:ext cx="2217600" cy="46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4"/>
          <p:cNvSpPr txBox="1"/>
          <p:nvPr/>
        </p:nvSpPr>
        <p:spPr>
          <a:xfrm>
            <a:off x="11029950" y="-4461"/>
            <a:ext cx="11620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ARMYONE</a:t>
            </a: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/>
          <p:nvPr/>
        </p:nvSpPr>
        <p:spPr>
          <a:xfrm>
            <a:off x="6837250" y="1774913"/>
            <a:ext cx="4243500" cy="3693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보고APP을 쓰는게 전보다 편리한가?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6837250" y="1774925"/>
            <a:ext cx="404700" cy="3693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5" descr="스크린샷, 그리기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450" y="3659851"/>
            <a:ext cx="1470418" cy="2990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" name="Google Shape;155;p5"/>
          <p:cNvGrpSpPr/>
          <p:nvPr/>
        </p:nvGrpSpPr>
        <p:grpSpPr>
          <a:xfrm>
            <a:off x="7128588" y="2556426"/>
            <a:ext cx="3593457" cy="3462048"/>
            <a:chOff x="1074350" y="1944150"/>
            <a:chExt cx="4336782" cy="4320000"/>
          </a:xfrm>
        </p:grpSpPr>
        <p:sp>
          <p:nvSpPr>
            <p:cNvPr id="156" name="Google Shape;156;p5"/>
            <p:cNvSpPr/>
            <p:nvPr/>
          </p:nvSpPr>
          <p:spPr>
            <a:xfrm>
              <a:off x="1074350" y="1944150"/>
              <a:ext cx="4320000" cy="4320000"/>
            </a:xfrm>
            <a:prstGeom prst="flowChartConnector">
              <a:avLst/>
            </a:prstGeom>
            <a:solidFill>
              <a:srgbClr val="595AA6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1074350" y="1944150"/>
              <a:ext cx="4320000" cy="4320000"/>
            </a:xfrm>
            <a:prstGeom prst="pie">
              <a:avLst>
                <a:gd name="adj1" fmla="val 20538884"/>
                <a:gd name="adj2" fmla="val 16200000"/>
              </a:avLst>
            </a:prstGeom>
            <a:solidFill>
              <a:srgbClr val="8381B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1074350" y="1944150"/>
              <a:ext cx="4320000" cy="4320000"/>
            </a:xfrm>
            <a:prstGeom prst="pie">
              <a:avLst>
                <a:gd name="adj1" fmla="val 25230"/>
                <a:gd name="adj2" fmla="val 16200000"/>
              </a:avLst>
            </a:prstGeom>
            <a:solidFill>
              <a:srgbClr val="6D9EEB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"/>
            <p:cNvSpPr txBox="1"/>
            <p:nvPr/>
          </p:nvSpPr>
          <p:spPr>
            <a:xfrm>
              <a:off x="1816550" y="4446150"/>
              <a:ext cx="1964469" cy="9006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ko-KR" sz="20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매우 그렇다 74%</a:t>
              </a:r>
              <a:endPara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5"/>
            <p:cNvSpPr txBox="1"/>
            <p:nvPr/>
          </p:nvSpPr>
          <p:spPr>
            <a:xfrm>
              <a:off x="3234349" y="2583491"/>
              <a:ext cx="1409719" cy="9006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ko-KR" sz="20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그렇다 21%</a:t>
              </a:r>
              <a:endPara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5"/>
            <p:cNvSpPr txBox="1"/>
            <p:nvPr/>
          </p:nvSpPr>
          <p:spPr>
            <a:xfrm>
              <a:off x="4445956" y="3596708"/>
              <a:ext cx="965176" cy="4272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보통이다</a:t>
              </a:r>
              <a:endPara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5%</a:t>
              </a:r>
              <a:endPara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" name="Google Shape;162;p5"/>
          <p:cNvSpPr txBox="1"/>
          <p:nvPr/>
        </p:nvSpPr>
        <p:spPr>
          <a:xfrm>
            <a:off x="8873049" y="2227177"/>
            <a:ext cx="22077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대상: 722통신대대 3중대원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"/>
          <p:cNvSpPr txBox="1"/>
          <p:nvPr/>
        </p:nvSpPr>
        <p:spPr>
          <a:xfrm>
            <a:off x="9902595" y="5772169"/>
            <a:ext cx="886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2019.11.20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p5"/>
          <p:cNvGrpSpPr/>
          <p:nvPr/>
        </p:nvGrpSpPr>
        <p:grpSpPr>
          <a:xfrm>
            <a:off x="1357450" y="1774937"/>
            <a:ext cx="4289100" cy="1833204"/>
            <a:chOff x="734398" y="3297725"/>
            <a:chExt cx="4289100" cy="1833204"/>
          </a:xfrm>
        </p:grpSpPr>
        <p:grpSp>
          <p:nvGrpSpPr>
            <p:cNvPr id="165" name="Google Shape;165;p5"/>
            <p:cNvGrpSpPr/>
            <p:nvPr/>
          </p:nvGrpSpPr>
          <p:grpSpPr>
            <a:xfrm>
              <a:off x="734452" y="3297725"/>
              <a:ext cx="4145836" cy="1346386"/>
              <a:chOff x="1007118" y="2138510"/>
              <a:chExt cx="4145836" cy="1346386"/>
            </a:xfrm>
          </p:grpSpPr>
          <p:pic>
            <p:nvPicPr>
              <p:cNvPr id="166" name="Google Shape;166;p5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638760" y="2597236"/>
                <a:ext cx="724211" cy="72421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67" name="Google Shape;167;p5"/>
              <p:cNvGrpSpPr/>
              <p:nvPr/>
            </p:nvGrpSpPr>
            <p:grpSpPr>
              <a:xfrm>
                <a:off x="1007118" y="2138510"/>
                <a:ext cx="1346386" cy="1346386"/>
                <a:chOff x="1007118" y="2138510"/>
                <a:chExt cx="1346386" cy="1346386"/>
              </a:xfrm>
            </p:grpSpPr>
            <p:grpSp>
              <p:nvGrpSpPr>
                <p:cNvPr id="168" name="Google Shape;168;p5"/>
                <p:cNvGrpSpPr/>
                <p:nvPr/>
              </p:nvGrpSpPr>
              <p:grpSpPr>
                <a:xfrm>
                  <a:off x="1007118" y="2138510"/>
                  <a:ext cx="1346386" cy="1346386"/>
                  <a:chOff x="901415" y="3063313"/>
                  <a:chExt cx="1346386" cy="1346386"/>
                </a:xfrm>
              </p:grpSpPr>
              <p:pic>
                <p:nvPicPr>
                  <p:cNvPr id="169" name="Google Shape;169;p5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/>
                  <a:stretch/>
                </p:blipFill>
                <p:spPr>
                  <a:xfrm>
                    <a:off x="901415" y="3063313"/>
                    <a:ext cx="1346386" cy="13463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0800" dist="38100" dir="2700000" algn="tl" rotWithShape="0">
                      <a:srgbClr val="000000">
                        <a:alpha val="40000"/>
                      </a:srgbClr>
                    </a:outerShdw>
                  </a:effectLst>
                </p:spPr>
              </p:pic>
              <p:sp>
                <p:nvSpPr>
                  <p:cNvPr id="170" name="Google Shape;170;p5"/>
                  <p:cNvSpPr txBox="1"/>
                  <p:nvPr/>
                </p:nvSpPr>
                <p:spPr>
                  <a:xfrm>
                    <a:off x="1037328" y="3662967"/>
                    <a:ext cx="1043547" cy="63090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5000"/>
                      <a:buFont typeface="Arial"/>
                      <a:buNone/>
                    </a:pPr>
                    <a:r>
                      <a:rPr lang="ko-KR" sz="35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7월</a:t>
                    </a:r>
                    <a:endParaRPr sz="3500" b="1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71" name="Google Shape;171;p5"/>
                <p:cNvSpPr txBox="1"/>
                <p:nvPr/>
              </p:nvSpPr>
              <p:spPr>
                <a:xfrm>
                  <a:off x="1257905" y="2341592"/>
                  <a:ext cx="886784" cy="2769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lang="ko-KR" sz="1200" b="1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2019</a:t>
                  </a:r>
                  <a:endParaRPr sz="12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2" name="Google Shape;172;p5"/>
              <p:cNvGrpSpPr/>
              <p:nvPr/>
            </p:nvGrpSpPr>
            <p:grpSpPr>
              <a:xfrm>
                <a:off x="3486785" y="2138510"/>
                <a:ext cx="1666169" cy="1346386"/>
                <a:chOff x="3486785" y="2138510"/>
                <a:chExt cx="1666169" cy="1346386"/>
              </a:xfrm>
            </p:grpSpPr>
            <p:grpSp>
              <p:nvGrpSpPr>
                <p:cNvPr id="173" name="Google Shape;173;p5"/>
                <p:cNvGrpSpPr/>
                <p:nvPr/>
              </p:nvGrpSpPr>
              <p:grpSpPr>
                <a:xfrm>
                  <a:off x="3486785" y="2138510"/>
                  <a:ext cx="1666169" cy="1346386"/>
                  <a:chOff x="3705197" y="3063313"/>
                  <a:chExt cx="1666169" cy="1346386"/>
                </a:xfrm>
              </p:grpSpPr>
              <p:pic>
                <p:nvPicPr>
                  <p:cNvPr id="174" name="Google Shape;174;p5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/>
                  <a:stretch/>
                </p:blipFill>
                <p:spPr>
                  <a:xfrm>
                    <a:off x="3839285" y="3063313"/>
                    <a:ext cx="1346386" cy="13463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0800" dist="38100" dir="2700000" algn="tl" rotWithShape="0">
                      <a:srgbClr val="000000">
                        <a:alpha val="40000"/>
                      </a:srgbClr>
                    </a:outerShdw>
                  </a:effectLst>
                </p:spPr>
              </p:pic>
              <p:sp>
                <p:nvSpPr>
                  <p:cNvPr id="175" name="Google Shape;175;p5"/>
                  <p:cNvSpPr txBox="1"/>
                  <p:nvPr/>
                </p:nvSpPr>
                <p:spPr>
                  <a:xfrm>
                    <a:off x="3705197" y="3619489"/>
                    <a:ext cx="1666169" cy="63090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4300"/>
                      <a:buFont typeface="Arial"/>
                      <a:buNone/>
                    </a:pPr>
                    <a:r>
                      <a:rPr lang="ko-KR" sz="35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12월</a:t>
                    </a:r>
                    <a:endParaRPr sz="35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76" name="Google Shape;176;p5"/>
                <p:cNvSpPr txBox="1"/>
                <p:nvPr/>
              </p:nvSpPr>
              <p:spPr>
                <a:xfrm>
                  <a:off x="3850655" y="2341553"/>
                  <a:ext cx="886800" cy="2769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lang="ko-KR" sz="1200" b="1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2019</a:t>
                  </a:r>
                  <a:endParaRPr sz="12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77" name="Google Shape;177;p5"/>
            <p:cNvSpPr txBox="1"/>
            <p:nvPr/>
          </p:nvSpPr>
          <p:spPr>
            <a:xfrm>
              <a:off x="734398" y="4761638"/>
              <a:ext cx="4289100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부대원</a:t>
              </a:r>
              <a:r>
                <a:rPr lang="ko-KR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50명 4개월간 </a:t>
              </a:r>
              <a:r>
                <a:rPr lang="ko-KR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테스트, 수요조사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" name="Google Shape;178;p5" descr="스크린샷이(가) 표시된 사진&#10;&#10;자동 생성된 설명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95216" y="3659851"/>
            <a:ext cx="1470418" cy="29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5" descr="스크린샷이(가) 표시된 사진&#10;&#10;자동 생성된 설명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349982" y="3659850"/>
            <a:ext cx="1470418" cy="29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5"/>
          <p:cNvSpPr txBox="1"/>
          <p:nvPr/>
        </p:nvSpPr>
        <p:spPr>
          <a:xfrm>
            <a:off x="1040450" y="1265275"/>
            <a:ext cx="23646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▷ </a:t>
            </a:r>
            <a:r>
              <a:rPr lang="ko-K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MVP모델 테스트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 txBox="1"/>
          <p:nvPr/>
        </p:nvSpPr>
        <p:spPr>
          <a:xfrm>
            <a:off x="6096000" y="1265275"/>
            <a:ext cx="23646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▷ </a:t>
            </a:r>
            <a:r>
              <a:rPr lang="ko-K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5"/>
          <p:cNvCxnSpPr/>
          <p:nvPr/>
        </p:nvCxnSpPr>
        <p:spPr>
          <a:xfrm>
            <a:off x="536450" y="303275"/>
            <a:ext cx="0" cy="69270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" name="Google Shape;183;p5"/>
          <p:cNvSpPr txBox="1"/>
          <p:nvPr/>
        </p:nvSpPr>
        <p:spPr>
          <a:xfrm>
            <a:off x="650575" y="225325"/>
            <a:ext cx="47904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아미원 R&amp;D과정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실사용자인 부대원을 대상으로 보고APP의 실용성 확인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유저 피드백을 통한 서비스 고도화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 txBox="1"/>
          <p:nvPr/>
        </p:nvSpPr>
        <p:spPr>
          <a:xfrm>
            <a:off x="11029950" y="-4461"/>
            <a:ext cx="11620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ARMYONE</a:t>
            </a: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oogle Shape;190;p24"/>
          <p:cNvCxnSpPr/>
          <p:nvPr/>
        </p:nvCxnSpPr>
        <p:spPr>
          <a:xfrm>
            <a:off x="536450" y="303275"/>
            <a:ext cx="0" cy="69270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1" name="Google Shape;191;p24"/>
          <p:cNvSpPr txBox="1"/>
          <p:nvPr/>
        </p:nvSpPr>
        <p:spPr>
          <a:xfrm>
            <a:off x="650575" y="225325"/>
            <a:ext cx="47904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시장 분석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상승하는 장병들의 월 봉급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모바일 소비 증가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1040450" y="1265274"/>
            <a:ext cx="4514776" cy="337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▷ </a:t>
            </a:r>
            <a:r>
              <a:rPr lang="ko-K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2025년 국군 병력(20대)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3" name="Google Shape;193;p24"/>
          <p:cNvGrpSpPr/>
          <p:nvPr/>
        </p:nvGrpSpPr>
        <p:grpSpPr>
          <a:xfrm>
            <a:off x="1551494" y="2455596"/>
            <a:ext cx="9346283" cy="2305317"/>
            <a:chOff x="3713256" y="2175075"/>
            <a:chExt cx="5024739" cy="1239382"/>
          </a:xfrm>
        </p:grpSpPr>
        <p:pic>
          <p:nvPicPr>
            <p:cNvPr id="194" name="Google Shape;194;p24" descr="시계, 방이(가) 표시된 사진&#10;&#10;자동 생성된 설명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321347" y="2175075"/>
              <a:ext cx="924996" cy="9249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Google Shape;195;p24"/>
            <p:cNvSpPr txBox="1"/>
            <p:nvPr/>
          </p:nvSpPr>
          <p:spPr>
            <a:xfrm>
              <a:off x="6447845" y="3100071"/>
              <a:ext cx="672000" cy="3143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ko-KR" sz="3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병사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4"/>
            <p:cNvSpPr txBox="1"/>
            <p:nvPr/>
          </p:nvSpPr>
          <p:spPr>
            <a:xfrm>
              <a:off x="3839754" y="3100071"/>
              <a:ext cx="672000" cy="3143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ko-KR" sz="3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간부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7" name="Google Shape;197;p24" descr="시계이(가) 표시된 사진&#10;&#10;자동 생성된 설명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713256" y="2175075"/>
              <a:ext cx="924996" cy="9249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24"/>
            <p:cNvSpPr txBox="1"/>
            <p:nvPr/>
          </p:nvSpPr>
          <p:spPr>
            <a:xfrm>
              <a:off x="4940234" y="2446748"/>
              <a:ext cx="1079130" cy="503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lang="ko-KR" sz="6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3만명</a:t>
              </a:r>
              <a:endParaRPr sz="6000" b="0" i="0" u="none" strike="noStrike" cap="none">
                <a:solidFill>
                  <a:srgbClr val="FFD56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4"/>
            <p:cNvSpPr txBox="1"/>
            <p:nvPr/>
          </p:nvSpPr>
          <p:spPr>
            <a:xfrm>
              <a:off x="7432496" y="2446748"/>
              <a:ext cx="1305499" cy="503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lang="ko-KR" sz="6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30만명</a:t>
              </a:r>
              <a:endParaRPr sz="6000" b="0" i="0" u="none" strike="noStrike" cap="none">
                <a:solidFill>
                  <a:srgbClr val="FFD56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24"/>
          <p:cNvSpPr txBox="1"/>
          <p:nvPr/>
        </p:nvSpPr>
        <p:spPr>
          <a:xfrm>
            <a:off x="11029950" y="-4461"/>
            <a:ext cx="11620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ARMYONE</a:t>
            </a: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/>
        </p:nvSpPr>
        <p:spPr>
          <a:xfrm>
            <a:off x="7427559" y="1858967"/>
            <a:ext cx="433197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99085" marR="0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ko-K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2025년까지 </a:t>
            </a: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일반 병사 월급   </a:t>
            </a:r>
            <a:r>
              <a:rPr lang="ko-KR" sz="2400" b="1" i="0" u="none" strike="noStrike" cap="none">
                <a:solidFill>
                  <a:srgbClr val="385D8A"/>
                </a:solidFill>
                <a:latin typeface="Arial"/>
                <a:ea typeface="Arial"/>
                <a:cs typeface="Arial"/>
                <a:sym typeface="Arial"/>
              </a:rPr>
              <a:t>78% 상승</a:t>
            </a:r>
            <a:endParaRPr sz="1800" b="1" i="0" u="none" strike="noStrike" cap="none">
              <a:solidFill>
                <a:srgbClr val="385D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7428755" y="2760324"/>
            <a:ext cx="4330773" cy="952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9200" rIns="0" bIns="0" anchor="t" anchorCtr="0">
            <a:spAutoFit/>
          </a:bodyPr>
          <a:lstStyle/>
          <a:p>
            <a:pPr marL="299085" marR="0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ko-KR" sz="2400" b="1" i="0" u="none" strike="noStrike" cap="none">
                <a:solidFill>
                  <a:srgbClr val="385D8A"/>
                </a:solidFill>
                <a:latin typeface="Arial"/>
                <a:ea typeface="Arial"/>
                <a:cs typeface="Arial"/>
                <a:sym typeface="Arial"/>
              </a:rPr>
              <a:t>연간 100,000원 </a:t>
            </a: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도서, 운동, 인터넷 강의 등에  쓸 수 있는 </a:t>
            </a:r>
            <a:r>
              <a:rPr lang="ko-KR" sz="2400" b="1" i="0" u="none" strike="noStrike" cap="none">
                <a:solidFill>
                  <a:srgbClr val="385D8A"/>
                </a:solidFill>
                <a:latin typeface="Arial"/>
                <a:ea typeface="Arial"/>
                <a:cs typeface="Arial"/>
                <a:sym typeface="Arial"/>
              </a:rPr>
              <a:t>자기계발 비용 지원</a:t>
            </a:r>
            <a:endParaRPr sz="1800" b="1" i="0" u="none" strike="noStrike" cap="none">
              <a:solidFill>
                <a:srgbClr val="385D8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972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5"/>
          <p:cNvSpPr txBox="1"/>
          <p:nvPr/>
        </p:nvSpPr>
        <p:spPr>
          <a:xfrm>
            <a:off x="2083318" y="4841325"/>
            <a:ext cx="5950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1946522" y="1502448"/>
            <a:ext cx="45084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                           </a:t>
            </a:r>
            <a:r>
              <a:rPr lang="ko-K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단위: 원      ( 병장 기준)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2837052" y="4841325"/>
            <a:ext cx="5950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3592753" y="4841325"/>
            <a:ext cx="5950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4348454" y="4841325"/>
            <a:ext cx="5950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5104155" y="4841325"/>
            <a:ext cx="5950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5"/>
          <p:cNvSpPr txBox="1"/>
          <p:nvPr/>
        </p:nvSpPr>
        <p:spPr>
          <a:xfrm>
            <a:off x="5859856" y="4841325"/>
            <a:ext cx="5950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1208684" y="4636149"/>
            <a:ext cx="746165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1208684" y="4113670"/>
            <a:ext cx="746165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400,000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1208684" y="3591193"/>
            <a:ext cx="746165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600,000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1208684" y="3068460"/>
            <a:ext cx="746165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800,000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1040450" y="2544147"/>
            <a:ext cx="916857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1,000,000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2083317" y="4750283"/>
            <a:ext cx="4371573" cy="46373"/>
          </a:xfrm>
          <a:custGeom>
            <a:avLst/>
            <a:gdLst/>
            <a:ahLst/>
            <a:cxnLst/>
            <a:rect l="l" t="t" r="r" b="b"/>
            <a:pathLst>
              <a:path w="4197350" h="120000" extrusionOk="0">
                <a:moveTo>
                  <a:pt x="0" y="0"/>
                </a:moveTo>
                <a:lnTo>
                  <a:pt x="4197096" y="0"/>
                </a:lnTo>
              </a:path>
            </a:pathLst>
          </a:cu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2083316" y="4253852"/>
            <a:ext cx="4371573" cy="46373"/>
          </a:xfrm>
          <a:custGeom>
            <a:avLst/>
            <a:gdLst/>
            <a:ahLst/>
            <a:cxnLst/>
            <a:rect l="l" t="t" r="r" b="b"/>
            <a:pathLst>
              <a:path w="4197350" h="120000" extrusionOk="0">
                <a:moveTo>
                  <a:pt x="0" y="0"/>
                </a:moveTo>
                <a:lnTo>
                  <a:pt x="4197096" y="0"/>
                </a:lnTo>
              </a:path>
            </a:pathLst>
          </a:cu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2083315" y="3727944"/>
            <a:ext cx="4371573" cy="46373"/>
          </a:xfrm>
          <a:custGeom>
            <a:avLst/>
            <a:gdLst/>
            <a:ahLst/>
            <a:cxnLst/>
            <a:rect l="l" t="t" r="r" b="b"/>
            <a:pathLst>
              <a:path w="4197350" h="120000" extrusionOk="0">
                <a:moveTo>
                  <a:pt x="0" y="0"/>
                </a:moveTo>
                <a:lnTo>
                  <a:pt x="4197096" y="0"/>
                </a:lnTo>
              </a:path>
            </a:pathLst>
          </a:cu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5"/>
          <p:cNvSpPr/>
          <p:nvPr/>
        </p:nvSpPr>
        <p:spPr>
          <a:xfrm>
            <a:off x="2083314" y="3177443"/>
            <a:ext cx="4371573" cy="46373"/>
          </a:xfrm>
          <a:custGeom>
            <a:avLst/>
            <a:gdLst/>
            <a:ahLst/>
            <a:cxnLst/>
            <a:rect l="l" t="t" r="r" b="b"/>
            <a:pathLst>
              <a:path w="4197350" h="120000" extrusionOk="0">
                <a:moveTo>
                  <a:pt x="0" y="0"/>
                </a:moveTo>
                <a:lnTo>
                  <a:pt x="4197096" y="0"/>
                </a:lnTo>
              </a:path>
            </a:pathLst>
          </a:cu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5"/>
          <p:cNvSpPr/>
          <p:nvPr/>
        </p:nvSpPr>
        <p:spPr>
          <a:xfrm>
            <a:off x="2083313" y="2657825"/>
            <a:ext cx="4371573" cy="46373"/>
          </a:xfrm>
          <a:custGeom>
            <a:avLst/>
            <a:gdLst/>
            <a:ahLst/>
            <a:cxnLst/>
            <a:rect l="l" t="t" r="r" b="b"/>
            <a:pathLst>
              <a:path w="4197350" h="120000" extrusionOk="0">
                <a:moveTo>
                  <a:pt x="0" y="0"/>
                </a:moveTo>
                <a:lnTo>
                  <a:pt x="4197096" y="0"/>
                </a:lnTo>
              </a:path>
            </a:pathLst>
          </a:cu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2054109" y="3724383"/>
            <a:ext cx="6655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549,000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p25"/>
          <p:cNvCxnSpPr/>
          <p:nvPr/>
        </p:nvCxnSpPr>
        <p:spPr>
          <a:xfrm rot="10800000" flipH="1">
            <a:off x="2380836" y="2349490"/>
            <a:ext cx="3776537" cy="1254775"/>
          </a:xfrm>
          <a:prstGeom prst="straightConnector1">
            <a:avLst/>
          </a:prstGeom>
          <a:noFill/>
          <a:ln w="57150" cap="flat" cmpd="sng">
            <a:solidFill>
              <a:srgbClr val="00529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7" name="Google Shape;227;p25"/>
          <p:cNvSpPr txBox="1"/>
          <p:nvPr/>
        </p:nvSpPr>
        <p:spPr>
          <a:xfrm rot="-1110777">
            <a:off x="2850007" y="2195026"/>
            <a:ext cx="252344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rgbClr val="00529C"/>
                </a:solidFill>
                <a:latin typeface="Arial"/>
                <a:ea typeface="Arial"/>
                <a:cs typeface="Arial"/>
                <a:sym typeface="Arial"/>
              </a:rPr>
              <a:t>78% 상승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5104150" y="5347187"/>
            <a:ext cx="135073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출처: 국방부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5"/>
          <p:cNvSpPr/>
          <p:nvPr/>
        </p:nvSpPr>
        <p:spPr>
          <a:xfrm>
            <a:off x="2175015" y="3971794"/>
            <a:ext cx="411818" cy="770791"/>
          </a:xfrm>
          <a:prstGeom prst="rect">
            <a:avLst/>
          </a:prstGeom>
          <a:solidFill>
            <a:srgbClr val="ABD7FF"/>
          </a:solidFill>
          <a:ln w="25400" cap="flat" cmpd="sng">
            <a:solidFill>
              <a:srgbClr val="ABD7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2927522" y="3688802"/>
            <a:ext cx="411818" cy="1053783"/>
          </a:xfrm>
          <a:prstGeom prst="rect">
            <a:avLst/>
          </a:prstGeom>
          <a:solidFill>
            <a:srgbClr val="57AFFF"/>
          </a:solidFill>
          <a:ln w="25400" cap="flat" cmpd="sng">
            <a:solidFill>
              <a:srgbClr val="57A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3680029" y="3513032"/>
            <a:ext cx="411818" cy="1229554"/>
          </a:xfrm>
          <a:prstGeom prst="rect">
            <a:avLst/>
          </a:prstGeom>
          <a:solidFill>
            <a:srgbClr val="2195FF"/>
          </a:solidFill>
          <a:ln w="25400" cap="flat" cmpd="sng">
            <a:solidFill>
              <a:srgbClr val="2195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5"/>
          <p:cNvSpPr/>
          <p:nvPr/>
        </p:nvSpPr>
        <p:spPr>
          <a:xfrm>
            <a:off x="4438096" y="3357034"/>
            <a:ext cx="411818" cy="1385552"/>
          </a:xfrm>
          <a:prstGeom prst="rect">
            <a:avLst/>
          </a:prstGeom>
          <a:solidFill>
            <a:srgbClr val="007BEA"/>
          </a:solidFill>
          <a:ln w="25400" cap="flat" cmpd="sng">
            <a:solidFill>
              <a:srgbClr val="007B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5193558" y="3049414"/>
            <a:ext cx="411818" cy="1692282"/>
          </a:xfrm>
          <a:prstGeom prst="rect">
            <a:avLst/>
          </a:prstGeom>
          <a:solidFill>
            <a:srgbClr val="0065C0"/>
          </a:solidFill>
          <a:ln w="25400" cap="flat" cmpd="sng">
            <a:solidFill>
              <a:srgbClr val="0065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5"/>
          <p:cNvSpPr/>
          <p:nvPr/>
        </p:nvSpPr>
        <p:spPr>
          <a:xfrm>
            <a:off x="5946231" y="2740150"/>
            <a:ext cx="411818" cy="1999052"/>
          </a:xfrm>
          <a:prstGeom prst="rect">
            <a:avLst/>
          </a:prstGeom>
          <a:solidFill>
            <a:srgbClr val="00529C"/>
          </a:solidFill>
          <a:ln w="25400" cap="flat" cmpd="sng">
            <a:solidFill>
              <a:srgbClr val="0052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5"/>
          <p:cNvSpPr txBox="1"/>
          <p:nvPr/>
        </p:nvSpPr>
        <p:spPr>
          <a:xfrm>
            <a:off x="2795478" y="3459388"/>
            <a:ext cx="6655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608,500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3558933" y="3291028"/>
            <a:ext cx="66556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676,100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4311642" y="3134168"/>
            <a:ext cx="66556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726,000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5"/>
          <p:cNvSpPr txBox="1"/>
          <p:nvPr/>
        </p:nvSpPr>
        <p:spPr>
          <a:xfrm>
            <a:off x="5063509" y="2819221"/>
            <a:ext cx="66556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841,000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5"/>
          <p:cNvSpPr txBox="1"/>
          <p:nvPr/>
        </p:nvSpPr>
        <p:spPr>
          <a:xfrm>
            <a:off x="5829715" y="2526194"/>
            <a:ext cx="66556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962,900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5"/>
          <p:cNvSpPr txBox="1"/>
          <p:nvPr/>
        </p:nvSpPr>
        <p:spPr>
          <a:xfrm>
            <a:off x="7428755" y="3931390"/>
            <a:ext cx="4534804" cy="60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9200" rIns="0" bIns="0" anchor="t" anchorCtr="0">
            <a:spAutoFit/>
          </a:bodyPr>
          <a:lstStyle/>
          <a:p>
            <a:pPr marL="299085" marR="0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ko-KR" sz="2400" b="1" i="0" u="none" strike="noStrike" cap="none">
                <a:solidFill>
                  <a:srgbClr val="385D8A"/>
                </a:solidFill>
                <a:latin typeface="Arial"/>
                <a:ea typeface="Arial"/>
                <a:cs typeface="Arial"/>
                <a:sym typeface="Arial"/>
              </a:rPr>
              <a:t>월 11,550원</a:t>
            </a:r>
            <a:r>
              <a:rPr lang="ko-KR" sz="1200" b="1" i="0" u="none" strike="noStrike" cap="none">
                <a:solidFill>
                  <a:srgbClr val="385D8A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월급 외 화장품 구매비용 지급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9085" marR="0" lvl="0" indent="-210818" algn="l" rtl="0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p25"/>
          <p:cNvCxnSpPr/>
          <p:nvPr/>
        </p:nvCxnSpPr>
        <p:spPr>
          <a:xfrm>
            <a:off x="536450" y="303275"/>
            <a:ext cx="0" cy="69270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2" name="Google Shape;242;p25"/>
          <p:cNvSpPr txBox="1"/>
          <p:nvPr/>
        </p:nvSpPr>
        <p:spPr>
          <a:xfrm>
            <a:off x="650575" y="225325"/>
            <a:ext cx="47904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시장 분석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상승하는 장병들의 월 봉급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모바일 소비 증가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1040450" y="1265275"/>
            <a:ext cx="23646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▷ </a:t>
            </a:r>
            <a:r>
              <a:rPr lang="ko-K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 월급 추이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5"/>
          <p:cNvSpPr txBox="1"/>
          <p:nvPr/>
        </p:nvSpPr>
        <p:spPr>
          <a:xfrm>
            <a:off x="11029950" y="-4461"/>
            <a:ext cx="11620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ARMYONE</a:t>
            </a: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9" name="Google Shape;249;p26"/>
          <p:cNvCxnSpPr/>
          <p:nvPr/>
        </p:nvCxnSpPr>
        <p:spPr>
          <a:xfrm>
            <a:off x="7342588" y="2728969"/>
            <a:ext cx="370836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0" name="Google Shape;250;p26"/>
          <p:cNvCxnSpPr/>
          <p:nvPr/>
        </p:nvCxnSpPr>
        <p:spPr>
          <a:xfrm rot="10800000">
            <a:off x="7342588" y="2654201"/>
            <a:ext cx="0" cy="14953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51" name="Google Shape;251;p26"/>
          <p:cNvGrpSpPr/>
          <p:nvPr/>
        </p:nvGrpSpPr>
        <p:grpSpPr>
          <a:xfrm>
            <a:off x="8726644" y="1962259"/>
            <a:ext cx="1056700" cy="597985"/>
            <a:chOff x="2065621" y="3079908"/>
            <a:chExt cx="934911" cy="529065"/>
          </a:xfrm>
        </p:grpSpPr>
        <p:sp>
          <p:nvSpPr>
            <p:cNvPr id="252" name="Google Shape;252;p26"/>
            <p:cNvSpPr txBox="1"/>
            <p:nvPr/>
          </p:nvSpPr>
          <p:spPr>
            <a:xfrm>
              <a:off x="2065621" y="3336668"/>
              <a:ext cx="934911" cy="2723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149,000원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6"/>
            <p:cNvSpPr txBox="1"/>
            <p:nvPr/>
          </p:nvSpPr>
          <p:spPr>
            <a:xfrm>
              <a:off x="2305304" y="3079908"/>
              <a:ext cx="455542" cy="2723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정가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26"/>
          <p:cNvSpPr/>
          <p:nvPr/>
        </p:nvSpPr>
        <p:spPr>
          <a:xfrm>
            <a:off x="7332116" y="2912910"/>
            <a:ext cx="2197241" cy="478653"/>
          </a:xfrm>
          <a:prstGeom prst="rect">
            <a:avLst/>
          </a:prstGeom>
          <a:solidFill>
            <a:srgbClr val="007BEA"/>
          </a:solidFill>
          <a:ln w="25400" cap="flat" cmpd="sng">
            <a:solidFill>
              <a:srgbClr val="007B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6"/>
          <p:cNvSpPr/>
          <p:nvPr/>
        </p:nvSpPr>
        <p:spPr>
          <a:xfrm>
            <a:off x="9615156" y="2912910"/>
            <a:ext cx="1435794" cy="478653"/>
          </a:xfrm>
          <a:prstGeom prst="rect">
            <a:avLst/>
          </a:prstGeom>
          <a:solidFill>
            <a:srgbClr val="00529C"/>
          </a:solidFill>
          <a:ln w="25400" cap="flat" cmpd="sng">
            <a:solidFill>
              <a:srgbClr val="0052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p26"/>
          <p:cNvCxnSpPr/>
          <p:nvPr/>
        </p:nvCxnSpPr>
        <p:spPr>
          <a:xfrm rot="10800000">
            <a:off x="11054491" y="2654201"/>
            <a:ext cx="0" cy="14953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7" name="Google Shape;257;p26"/>
          <p:cNvCxnSpPr/>
          <p:nvPr/>
        </p:nvCxnSpPr>
        <p:spPr>
          <a:xfrm>
            <a:off x="7330357" y="3560312"/>
            <a:ext cx="219724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8" name="Google Shape;258;p26"/>
          <p:cNvCxnSpPr/>
          <p:nvPr/>
        </p:nvCxnSpPr>
        <p:spPr>
          <a:xfrm rot="10800000">
            <a:off x="7330357" y="3485543"/>
            <a:ext cx="0" cy="14953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9" name="Google Shape;259;p26"/>
          <p:cNvCxnSpPr/>
          <p:nvPr/>
        </p:nvCxnSpPr>
        <p:spPr>
          <a:xfrm rot="10800000">
            <a:off x="9534450" y="3485543"/>
            <a:ext cx="0" cy="14953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0" name="Google Shape;260;p26"/>
          <p:cNvCxnSpPr/>
          <p:nvPr/>
        </p:nvCxnSpPr>
        <p:spPr>
          <a:xfrm>
            <a:off x="9615156" y="3560312"/>
            <a:ext cx="143579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1" name="Google Shape;261;p26"/>
          <p:cNvCxnSpPr/>
          <p:nvPr/>
        </p:nvCxnSpPr>
        <p:spPr>
          <a:xfrm rot="10800000">
            <a:off x="9620049" y="3485543"/>
            <a:ext cx="0" cy="14953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2" name="Google Shape;262;p26"/>
          <p:cNvCxnSpPr/>
          <p:nvPr/>
        </p:nvCxnSpPr>
        <p:spPr>
          <a:xfrm rot="10800000">
            <a:off x="11050949" y="3485543"/>
            <a:ext cx="0" cy="14953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63" name="Google Shape;263;p26"/>
          <p:cNvGrpSpPr/>
          <p:nvPr/>
        </p:nvGrpSpPr>
        <p:grpSpPr>
          <a:xfrm>
            <a:off x="7866164" y="3711034"/>
            <a:ext cx="1125628" cy="597984"/>
            <a:chOff x="2035128" y="3079908"/>
            <a:chExt cx="995895" cy="529064"/>
          </a:xfrm>
        </p:grpSpPr>
        <p:sp>
          <p:nvSpPr>
            <p:cNvPr id="264" name="Google Shape;264;p26"/>
            <p:cNvSpPr txBox="1"/>
            <p:nvPr/>
          </p:nvSpPr>
          <p:spPr>
            <a:xfrm>
              <a:off x="2065619" y="3336668"/>
              <a:ext cx="934911" cy="272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1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100,000원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6"/>
            <p:cNvSpPr txBox="1"/>
            <p:nvPr/>
          </p:nvSpPr>
          <p:spPr>
            <a:xfrm>
              <a:off x="2035128" y="3079908"/>
              <a:ext cx="995895" cy="231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-KR" sz="11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자기개발 지원금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" name="Google Shape;266;p26"/>
          <p:cNvGrpSpPr/>
          <p:nvPr/>
        </p:nvGrpSpPr>
        <p:grpSpPr>
          <a:xfrm>
            <a:off x="9583565" y="3741148"/>
            <a:ext cx="1497526" cy="752279"/>
            <a:chOff x="1878659" y="3138761"/>
            <a:chExt cx="1324930" cy="665576"/>
          </a:xfrm>
        </p:grpSpPr>
        <p:sp>
          <p:nvSpPr>
            <p:cNvPr id="267" name="Google Shape;267;p26"/>
            <p:cNvSpPr txBox="1"/>
            <p:nvPr/>
          </p:nvSpPr>
          <p:spPr>
            <a:xfrm>
              <a:off x="1878659" y="3395881"/>
              <a:ext cx="1324930" cy="4084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ko-KR" sz="2400" b="1" i="0" u="sng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49,000원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6"/>
            <p:cNvSpPr txBox="1"/>
            <p:nvPr/>
          </p:nvSpPr>
          <p:spPr>
            <a:xfrm>
              <a:off x="2076504" y="3138761"/>
              <a:ext cx="929238" cy="2723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병사 부담금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9" name="Google Shape;269;p26" descr="국방부, 육아휴직 진급 최저복무기간에 산정 - 세이프타임즈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5663" y="4906075"/>
            <a:ext cx="968243" cy="78569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6"/>
          <p:cNvSpPr/>
          <p:nvPr/>
        </p:nvSpPr>
        <p:spPr>
          <a:xfrm>
            <a:off x="7803300" y="3689634"/>
            <a:ext cx="1232970" cy="706028"/>
          </a:xfrm>
          <a:prstGeom prst="rect">
            <a:avLst/>
          </a:prstGeom>
          <a:noFill/>
          <a:ln w="9525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6"/>
          <p:cNvSpPr/>
          <p:nvPr/>
        </p:nvSpPr>
        <p:spPr>
          <a:xfrm>
            <a:off x="9604693" y="3671427"/>
            <a:ext cx="1455275" cy="867568"/>
          </a:xfrm>
          <a:prstGeom prst="rect">
            <a:avLst/>
          </a:prstGeom>
          <a:noFill/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26" descr="시계, 방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82060" y="4653325"/>
            <a:ext cx="1151043" cy="11510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3" name="Google Shape;273;p26"/>
          <p:cNvCxnSpPr>
            <a:stCxn id="270" idx="2"/>
            <a:endCxn id="269" idx="0"/>
          </p:cNvCxnSpPr>
          <p:nvPr/>
        </p:nvCxnSpPr>
        <p:spPr>
          <a:xfrm>
            <a:off x="8419785" y="4395662"/>
            <a:ext cx="0" cy="510300"/>
          </a:xfrm>
          <a:prstGeom prst="straightConnector1">
            <a:avLst/>
          </a:prstGeom>
          <a:noFill/>
          <a:ln w="9525" cap="flat" cmpd="sng">
            <a:solidFill>
              <a:srgbClr val="385D8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4" name="Google Shape;274;p26"/>
          <p:cNvSpPr txBox="1"/>
          <p:nvPr/>
        </p:nvSpPr>
        <p:spPr>
          <a:xfrm>
            <a:off x="8115429" y="2977120"/>
            <a:ext cx="62709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67%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6"/>
          <p:cNvSpPr txBox="1"/>
          <p:nvPr/>
        </p:nvSpPr>
        <p:spPr>
          <a:xfrm>
            <a:off x="10044033" y="2984989"/>
            <a:ext cx="62709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33%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9813" y="2130204"/>
            <a:ext cx="5763840" cy="3546977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6"/>
          <p:cNvSpPr/>
          <p:nvPr/>
        </p:nvSpPr>
        <p:spPr>
          <a:xfrm>
            <a:off x="3946110" y="3566995"/>
            <a:ext cx="2475296" cy="1944000"/>
          </a:xfrm>
          <a:prstGeom prst="roundRect">
            <a:avLst>
              <a:gd name="adj" fmla="val 15099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52028" y="4275166"/>
            <a:ext cx="2359179" cy="4751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" name="Google Shape;279;p26"/>
          <p:cNvCxnSpPr/>
          <p:nvPr/>
        </p:nvCxnSpPr>
        <p:spPr>
          <a:xfrm>
            <a:off x="536450" y="303275"/>
            <a:ext cx="0" cy="69270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0" name="Google Shape;280;p26"/>
          <p:cNvSpPr txBox="1"/>
          <p:nvPr/>
        </p:nvSpPr>
        <p:spPr>
          <a:xfrm>
            <a:off x="650575" y="225325"/>
            <a:ext cx="47904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수익 모델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자기개발 지원금 사업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강의 추천, 중계 서비스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6"/>
          <p:cNvSpPr txBox="1"/>
          <p:nvPr/>
        </p:nvSpPr>
        <p:spPr>
          <a:xfrm>
            <a:off x="1040449" y="1265275"/>
            <a:ext cx="3177589" cy="35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▷ </a:t>
            </a:r>
            <a:r>
              <a:rPr lang="ko-K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자기개발 지원금 맞춤 강의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6"/>
          <p:cNvSpPr txBox="1"/>
          <p:nvPr/>
        </p:nvSpPr>
        <p:spPr>
          <a:xfrm>
            <a:off x="11029950" y="-4461"/>
            <a:ext cx="11620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ARMYONE</a:t>
            </a: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7" name="Google Shape;287;p27"/>
          <p:cNvCxnSpPr/>
          <p:nvPr/>
        </p:nvCxnSpPr>
        <p:spPr>
          <a:xfrm>
            <a:off x="8157009" y="2728969"/>
            <a:ext cx="2894577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8" name="Google Shape;288;p27"/>
          <p:cNvCxnSpPr/>
          <p:nvPr/>
        </p:nvCxnSpPr>
        <p:spPr>
          <a:xfrm rot="10800000">
            <a:off x="8157009" y="2654201"/>
            <a:ext cx="0" cy="14953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9" name="Google Shape;289;p27"/>
          <p:cNvGrpSpPr/>
          <p:nvPr/>
        </p:nvGrpSpPr>
        <p:grpSpPr>
          <a:xfrm>
            <a:off x="9075947" y="1962259"/>
            <a:ext cx="1056700" cy="597985"/>
            <a:chOff x="2065620" y="3079908"/>
            <a:chExt cx="934911" cy="529065"/>
          </a:xfrm>
        </p:grpSpPr>
        <p:sp>
          <p:nvSpPr>
            <p:cNvPr id="290" name="Google Shape;290;p27"/>
            <p:cNvSpPr txBox="1"/>
            <p:nvPr/>
          </p:nvSpPr>
          <p:spPr>
            <a:xfrm>
              <a:off x="2065620" y="3336668"/>
              <a:ext cx="934911" cy="2723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125,000원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7"/>
            <p:cNvSpPr txBox="1"/>
            <p:nvPr/>
          </p:nvSpPr>
          <p:spPr>
            <a:xfrm>
              <a:off x="2232265" y="3079908"/>
              <a:ext cx="601622" cy="2723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할인가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2" name="Google Shape;292;p27"/>
          <p:cNvSpPr/>
          <p:nvPr/>
        </p:nvSpPr>
        <p:spPr>
          <a:xfrm>
            <a:off x="8157009" y="2912910"/>
            <a:ext cx="2197241" cy="478653"/>
          </a:xfrm>
          <a:prstGeom prst="rect">
            <a:avLst/>
          </a:prstGeom>
          <a:solidFill>
            <a:srgbClr val="007BEA"/>
          </a:solidFill>
          <a:ln w="25400" cap="flat" cmpd="sng">
            <a:solidFill>
              <a:srgbClr val="007B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7"/>
          <p:cNvSpPr/>
          <p:nvPr/>
        </p:nvSpPr>
        <p:spPr>
          <a:xfrm>
            <a:off x="10449761" y="2912910"/>
            <a:ext cx="601825" cy="478653"/>
          </a:xfrm>
          <a:prstGeom prst="rect">
            <a:avLst/>
          </a:prstGeom>
          <a:solidFill>
            <a:srgbClr val="00529C"/>
          </a:solidFill>
          <a:ln w="25400" cap="flat" cmpd="sng">
            <a:solidFill>
              <a:srgbClr val="0052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7"/>
          <p:cNvSpPr/>
          <p:nvPr/>
        </p:nvSpPr>
        <p:spPr>
          <a:xfrm>
            <a:off x="7343225" y="2912910"/>
            <a:ext cx="718270" cy="478653"/>
          </a:xfrm>
          <a:prstGeom prst="rect">
            <a:avLst/>
          </a:prstGeom>
          <a:solidFill>
            <a:srgbClr val="8FCAFF"/>
          </a:solidFill>
          <a:ln w="25400" cap="flat" cmpd="sng">
            <a:solidFill>
              <a:srgbClr val="8FC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5" name="Google Shape;295;p27"/>
          <p:cNvCxnSpPr/>
          <p:nvPr/>
        </p:nvCxnSpPr>
        <p:spPr>
          <a:xfrm rot="10800000">
            <a:off x="11055128" y="2654201"/>
            <a:ext cx="0" cy="14953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6" name="Google Shape;296;p27"/>
          <p:cNvCxnSpPr/>
          <p:nvPr/>
        </p:nvCxnSpPr>
        <p:spPr>
          <a:xfrm>
            <a:off x="7343225" y="3560312"/>
            <a:ext cx="71827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7" name="Google Shape;297;p27"/>
          <p:cNvCxnSpPr/>
          <p:nvPr/>
        </p:nvCxnSpPr>
        <p:spPr>
          <a:xfrm rot="10800000">
            <a:off x="7343225" y="3485543"/>
            <a:ext cx="0" cy="14953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8" name="Google Shape;298;p27"/>
          <p:cNvCxnSpPr/>
          <p:nvPr/>
        </p:nvCxnSpPr>
        <p:spPr>
          <a:xfrm rot="10800000">
            <a:off x="8061494" y="3485543"/>
            <a:ext cx="0" cy="14953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9" name="Google Shape;299;p27"/>
          <p:cNvCxnSpPr/>
          <p:nvPr/>
        </p:nvCxnSpPr>
        <p:spPr>
          <a:xfrm>
            <a:off x="8157009" y="3560312"/>
            <a:ext cx="219724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0" name="Google Shape;300;p27"/>
          <p:cNvCxnSpPr/>
          <p:nvPr/>
        </p:nvCxnSpPr>
        <p:spPr>
          <a:xfrm rot="10800000">
            <a:off x="8157009" y="3485543"/>
            <a:ext cx="0" cy="14953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1" name="Google Shape;301;p27"/>
          <p:cNvCxnSpPr/>
          <p:nvPr/>
        </p:nvCxnSpPr>
        <p:spPr>
          <a:xfrm rot="10800000">
            <a:off x="10361102" y="3485543"/>
            <a:ext cx="0" cy="14953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2" name="Google Shape;302;p27"/>
          <p:cNvCxnSpPr/>
          <p:nvPr/>
        </p:nvCxnSpPr>
        <p:spPr>
          <a:xfrm>
            <a:off x="10449761" y="3560312"/>
            <a:ext cx="60182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3" name="Google Shape;303;p27"/>
          <p:cNvCxnSpPr/>
          <p:nvPr/>
        </p:nvCxnSpPr>
        <p:spPr>
          <a:xfrm rot="10800000">
            <a:off x="10449761" y="3485543"/>
            <a:ext cx="0" cy="14953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4" name="Google Shape;304;p27"/>
          <p:cNvCxnSpPr/>
          <p:nvPr/>
        </p:nvCxnSpPr>
        <p:spPr>
          <a:xfrm rot="10800000">
            <a:off x="11051586" y="3485543"/>
            <a:ext cx="0" cy="14953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05" name="Google Shape;305;p27"/>
          <p:cNvGrpSpPr/>
          <p:nvPr/>
        </p:nvGrpSpPr>
        <p:grpSpPr>
          <a:xfrm>
            <a:off x="8692814" y="3711034"/>
            <a:ext cx="1125628" cy="597984"/>
            <a:chOff x="2035128" y="3079908"/>
            <a:chExt cx="995895" cy="529064"/>
          </a:xfrm>
        </p:grpSpPr>
        <p:sp>
          <p:nvSpPr>
            <p:cNvPr id="306" name="Google Shape;306;p27"/>
            <p:cNvSpPr txBox="1"/>
            <p:nvPr/>
          </p:nvSpPr>
          <p:spPr>
            <a:xfrm>
              <a:off x="2065619" y="3336668"/>
              <a:ext cx="934911" cy="272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1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100,000원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7"/>
            <p:cNvSpPr txBox="1"/>
            <p:nvPr/>
          </p:nvSpPr>
          <p:spPr>
            <a:xfrm>
              <a:off x="2035128" y="3079908"/>
              <a:ext cx="995895" cy="231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-KR" sz="11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자기개발 지원금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27"/>
          <p:cNvGrpSpPr/>
          <p:nvPr/>
        </p:nvGrpSpPr>
        <p:grpSpPr>
          <a:xfrm>
            <a:off x="7241755" y="3711034"/>
            <a:ext cx="949298" cy="597984"/>
            <a:chOff x="2113129" y="3079908"/>
            <a:chExt cx="839887" cy="529064"/>
          </a:xfrm>
        </p:grpSpPr>
        <p:sp>
          <p:nvSpPr>
            <p:cNvPr id="309" name="Google Shape;309;p27"/>
            <p:cNvSpPr txBox="1"/>
            <p:nvPr/>
          </p:nvSpPr>
          <p:spPr>
            <a:xfrm>
              <a:off x="2113129" y="3336668"/>
              <a:ext cx="839887" cy="272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1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24,000원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7"/>
            <p:cNvSpPr txBox="1"/>
            <p:nvPr/>
          </p:nvSpPr>
          <p:spPr>
            <a:xfrm>
              <a:off x="2279067" y="3079908"/>
              <a:ext cx="508016" cy="231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-KR" sz="11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할인금</a:t>
              </a:r>
              <a:endParaRPr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" name="Google Shape;311;p27"/>
          <p:cNvGrpSpPr/>
          <p:nvPr/>
        </p:nvGrpSpPr>
        <p:grpSpPr>
          <a:xfrm>
            <a:off x="10011006" y="3741148"/>
            <a:ext cx="1497526" cy="752279"/>
            <a:chOff x="1878659" y="3138761"/>
            <a:chExt cx="1324930" cy="665576"/>
          </a:xfrm>
        </p:grpSpPr>
        <p:sp>
          <p:nvSpPr>
            <p:cNvPr id="312" name="Google Shape;312;p27"/>
            <p:cNvSpPr txBox="1"/>
            <p:nvPr/>
          </p:nvSpPr>
          <p:spPr>
            <a:xfrm>
              <a:off x="1878659" y="3395881"/>
              <a:ext cx="1324930" cy="4084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ko-KR" sz="2400" b="1" i="0" u="sng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25,000원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7"/>
            <p:cNvSpPr txBox="1"/>
            <p:nvPr/>
          </p:nvSpPr>
          <p:spPr>
            <a:xfrm>
              <a:off x="2076504" y="3138761"/>
              <a:ext cx="929238" cy="2723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병사 부담금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4" name="Google Shape;314;p27"/>
          <p:cNvSpPr/>
          <p:nvPr/>
        </p:nvSpPr>
        <p:spPr>
          <a:xfrm>
            <a:off x="7116356" y="3689634"/>
            <a:ext cx="1232970" cy="706028"/>
          </a:xfrm>
          <a:prstGeom prst="rect">
            <a:avLst/>
          </a:prstGeom>
          <a:noFill/>
          <a:ln w="9525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27" descr="그리기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04291" y="4906075"/>
            <a:ext cx="1857099" cy="716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7" descr="국방부, 육아휴직 진급 최저복무기간에 산정 - 세이프타임즈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62312" y="4906075"/>
            <a:ext cx="968243" cy="785696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7"/>
          <p:cNvSpPr/>
          <p:nvPr/>
        </p:nvSpPr>
        <p:spPr>
          <a:xfrm>
            <a:off x="8629949" y="3689634"/>
            <a:ext cx="1232970" cy="706028"/>
          </a:xfrm>
          <a:prstGeom prst="rect">
            <a:avLst/>
          </a:prstGeom>
          <a:noFill/>
          <a:ln w="9525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7"/>
          <p:cNvSpPr/>
          <p:nvPr/>
        </p:nvSpPr>
        <p:spPr>
          <a:xfrm>
            <a:off x="10032132" y="3671427"/>
            <a:ext cx="1455275" cy="867568"/>
          </a:xfrm>
          <a:prstGeom prst="rect">
            <a:avLst/>
          </a:prstGeom>
          <a:noFill/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27" descr="시계, 방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209499" y="4653325"/>
            <a:ext cx="1151043" cy="11510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0" name="Google Shape;320;p27"/>
          <p:cNvCxnSpPr>
            <a:stCxn id="314" idx="2"/>
            <a:endCxn id="315" idx="0"/>
          </p:cNvCxnSpPr>
          <p:nvPr/>
        </p:nvCxnSpPr>
        <p:spPr>
          <a:xfrm>
            <a:off x="7732841" y="4395662"/>
            <a:ext cx="0" cy="510300"/>
          </a:xfrm>
          <a:prstGeom prst="straightConnector1">
            <a:avLst/>
          </a:prstGeom>
          <a:noFill/>
          <a:ln w="9525" cap="flat" cmpd="sng">
            <a:solidFill>
              <a:srgbClr val="385D8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1" name="Google Shape;321;p27"/>
          <p:cNvCxnSpPr>
            <a:stCxn id="317" idx="2"/>
            <a:endCxn id="316" idx="0"/>
          </p:cNvCxnSpPr>
          <p:nvPr/>
        </p:nvCxnSpPr>
        <p:spPr>
          <a:xfrm>
            <a:off x="9246434" y="4395662"/>
            <a:ext cx="0" cy="510300"/>
          </a:xfrm>
          <a:prstGeom prst="straightConnector1">
            <a:avLst/>
          </a:prstGeom>
          <a:noFill/>
          <a:ln w="9525" cap="flat" cmpd="sng">
            <a:solidFill>
              <a:srgbClr val="385D8A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22" name="Google Shape;322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40449" y="2130204"/>
            <a:ext cx="5763840" cy="3546977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7"/>
          <p:cNvSpPr txBox="1"/>
          <p:nvPr/>
        </p:nvSpPr>
        <p:spPr>
          <a:xfrm>
            <a:off x="7262198" y="5447360"/>
            <a:ext cx="94128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프로모션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7"/>
          <p:cNvSpPr txBox="1"/>
          <p:nvPr/>
        </p:nvSpPr>
        <p:spPr>
          <a:xfrm>
            <a:off x="8950752" y="2983546"/>
            <a:ext cx="62709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80%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7"/>
          <p:cNvSpPr txBox="1"/>
          <p:nvPr/>
        </p:nvSpPr>
        <p:spPr>
          <a:xfrm>
            <a:off x="10437125" y="2982959"/>
            <a:ext cx="62709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20%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6" name="Google Shape;326;p27"/>
          <p:cNvCxnSpPr/>
          <p:nvPr/>
        </p:nvCxnSpPr>
        <p:spPr>
          <a:xfrm>
            <a:off x="536450" y="303275"/>
            <a:ext cx="0" cy="69270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7" name="Google Shape;327;p27"/>
          <p:cNvSpPr txBox="1"/>
          <p:nvPr/>
        </p:nvSpPr>
        <p:spPr>
          <a:xfrm>
            <a:off x="650575" y="225325"/>
            <a:ext cx="47904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수익 모델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자기개발 지원금 사업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강의 추천, 중계 서비스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7"/>
          <p:cNvSpPr txBox="1"/>
          <p:nvPr/>
        </p:nvSpPr>
        <p:spPr>
          <a:xfrm>
            <a:off x="1040449" y="1265275"/>
            <a:ext cx="3492222" cy="35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▷ </a:t>
            </a:r>
            <a:r>
              <a:rPr lang="ko-K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자기개발 지원금 맞춤 프로모션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7"/>
          <p:cNvSpPr txBox="1"/>
          <p:nvPr/>
        </p:nvSpPr>
        <p:spPr>
          <a:xfrm>
            <a:off x="11029950" y="-4461"/>
            <a:ext cx="11620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ARMYONE</a:t>
            </a: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830</Words>
  <Application>Microsoft Office PowerPoint</Application>
  <PresentationFormat>사용자 지정</PresentationFormat>
  <Paragraphs>281</Paragraphs>
  <Slides>16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QnA</vt:lpstr>
      <vt:lpstr>QnA</vt:lpstr>
      <vt:lpstr>QnA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정표</dc:creator>
  <cp:lastModifiedBy>Owner</cp:lastModifiedBy>
  <cp:revision>5</cp:revision>
  <dcterms:created xsi:type="dcterms:W3CDTF">2020-05-12T04:25:10Z</dcterms:created>
  <dcterms:modified xsi:type="dcterms:W3CDTF">2022-05-30T07:41:48Z</dcterms:modified>
</cp:coreProperties>
</file>