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9" r:id="rId4"/>
    <p:sldId id="261" r:id="rId5"/>
    <p:sldId id="262" r:id="rId6"/>
    <p:sldId id="267" r:id="rId7"/>
    <p:sldId id="265" r:id="rId8"/>
    <p:sldId id="266" r:id="rId9"/>
    <p:sldId id="264" r:id="rId10"/>
    <p:sldId id="268" r:id="rId11"/>
    <p:sldId id="269" r:id="rId1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2" d="100"/>
          <a:sy n="62" d="100"/>
        </p:scale>
        <p:origin x="2477" y="53"/>
      </p:cViewPr>
      <p:guideLst/>
    </p:cSldViewPr>
  </p:slideViewPr>
  <p:notesTextViewPr>
    <p:cViewPr>
      <p:scale>
        <a:sx n="1" d="1"/>
        <a:sy n="1" d="1"/>
      </p:scale>
      <p:origin x="0" y="0"/>
    </p:cViewPr>
  </p:notesTextViewPr>
  <p:notesViewPr>
    <p:cSldViewPr snapToGrid="0">
      <p:cViewPr varScale="1">
        <p:scale>
          <a:sx n="69" d="100"/>
          <a:sy n="69" d="100"/>
        </p:scale>
        <p:origin x="3082"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BEBD0-25B3-4AA9-9AD2-B9B163DC5CAC}" type="datetimeFigureOut">
              <a:rPr lang="en-IN" smtClean="0"/>
              <a:t>07-02-2024</a:t>
            </a:fld>
            <a:endParaRPr lang="en-IN"/>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1AA92B-F884-47B1-A5D1-D444FFB122CF}" type="slidenum">
              <a:rPr lang="en-IN" smtClean="0"/>
              <a:t>‹#›</a:t>
            </a:fld>
            <a:endParaRPr lang="en-IN"/>
          </a:p>
        </p:txBody>
      </p:sp>
    </p:spTree>
    <p:extLst>
      <p:ext uri="{BB962C8B-B14F-4D97-AF65-F5344CB8AC3E}">
        <p14:creationId xmlns:p14="http://schemas.microsoft.com/office/powerpoint/2010/main" val="203697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7D1936-C55F-4B02-9155-A49FD6EC1C71}" type="datetimeFigureOut">
              <a:rPr lang="en-IN" smtClean="0"/>
              <a:t>07-02-2024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FC6B3C-E9C9-4543-831D-1E0E22521EB9}" type="slidenum">
              <a:rPr lang="en-IN" smtClean="0"/>
              <a:t>‹#›</a:t>
            </a:fld>
            <a:endParaRPr lang="en-IN"/>
          </a:p>
        </p:txBody>
      </p:sp>
    </p:spTree>
    <p:extLst>
      <p:ext uri="{BB962C8B-B14F-4D97-AF65-F5344CB8AC3E}">
        <p14:creationId xmlns:p14="http://schemas.microsoft.com/office/powerpoint/2010/main" val="4521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D1936-C55F-4B02-9155-A49FD6EC1C71}" type="datetimeFigureOut">
              <a:rPr lang="en-IN" smtClean="0"/>
              <a:t>07-02-2024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FC6B3C-E9C9-4543-831D-1E0E22521EB9}" type="slidenum">
              <a:rPr lang="en-IN" smtClean="0"/>
              <a:t>‹#›</a:t>
            </a:fld>
            <a:endParaRPr lang="en-IN"/>
          </a:p>
        </p:txBody>
      </p:sp>
    </p:spTree>
    <p:extLst>
      <p:ext uri="{BB962C8B-B14F-4D97-AF65-F5344CB8AC3E}">
        <p14:creationId xmlns:p14="http://schemas.microsoft.com/office/powerpoint/2010/main" val="2614484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D1936-C55F-4B02-9155-A49FD6EC1C71}" type="datetimeFigureOut">
              <a:rPr lang="en-IN" smtClean="0"/>
              <a:t>07-02-2024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FC6B3C-E9C9-4543-831D-1E0E22521EB9}" type="slidenum">
              <a:rPr lang="en-IN" smtClean="0"/>
              <a:t>‹#›</a:t>
            </a:fld>
            <a:endParaRPr lang="en-IN"/>
          </a:p>
        </p:txBody>
      </p:sp>
    </p:spTree>
    <p:extLst>
      <p:ext uri="{BB962C8B-B14F-4D97-AF65-F5344CB8AC3E}">
        <p14:creationId xmlns:p14="http://schemas.microsoft.com/office/powerpoint/2010/main" val="159204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D1936-C55F-4B02-9155-A49FD6EC1C71}" type="datetimeFigureOut">
              <a:rPr lang="en-IN" smtClean="0"/>
              <a:t>07-02-2024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FC6B3C-E9C9-4543-831D-1E0E22521EB9}" type="slidenum">
              <a:rPr lang="en-IN" smtClean="0"/>
              <a:t>‹#›</a:t>
            </a:fld>
            <a:endParaRPr lang="en-IN"/>
          </a:p>
        </p:txBody>
      </p:sp>
    </p:spTree>
    <p:extLst>
      <p:ext uri="{BB962C8B-B14F-4D97-AF65-F5344CB8AC3E}">
        <p14:creationId xmlns:p14="http://schemas.microsoft.com/office/powerpoint/2010/main" val="1053999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7D1936-C55F-4B02-9155-A49FD6EC1C71}" type="datetimeFigureOut">
              <a:rPr lang="en-IN" smtClean="0"/>
              <a:t>07-02-2024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FC6B3C-E9C9-4543-831D-1E0E22521EB9}" type="slidenum">
              <a:rPr lang="en-IN" smtClean="0"/>
              <a:t>‹#›</a:t>
            </a:fld>
            <a:endParaRPr lang="en-IN"/>
          </a:p>
        </p:txBody>
      </p:sp>
    </p:spTree>
    <p:extLst>
      <p:ext uri="{BB962C8B-B14F-4D97-AF65-F5344CB8AC3E}">
        <p14:creationId xmlns:p14="http://schemas.microsoft.com/office/powerpoint/2010/main" val="1797501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7D1936-C55F-4B02-9155-A49FD6EC1C71}" type="datetimeFigureOut">
              <a:rPr lang="en-IN" smtClean="0"/>
              <a:t>07-02-2024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FC6B3C-E9C9-4543-831D-1E0E22521EB9}" type="slidenum">
              <a:rPr lang="en-IN" smtClean="0"/>
              <a:t>‹#›</a:t>
            </a:fld>
            <a:endParaRPr lang="en-IN"/>
          </a:p>
        </p:txBody>
      </p:sp>
    </p:spTree>
    <p:extLst>
      <p:ext uri="{BB962C8B-B14F-4D97-AF65-F5344CB8AC3E}">
        <p14:creationId xmlns:p14="http://schemas.microsoft.com/office/powerpoint/2010/main" val="1575198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7D1936-C55F-4B02-9155-A49FD6EC1C71}" type="datetimeFigureOut">
              <a:rPr lang="en-IN" smtClean="0"/>
              <a:t>07-02-2024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FC6B3C-E9C9-4543-831D-1E0E22521EB9}" type="slidenum">
              <a:rPr lang="en-IN" smtClean="0"/>
              <a:t>‹#›</a:t>
            </a:fld>
            <a:endParaRPr lang="en-IN"/>
          </a:p>
        </p:txBody>
      </p:sp>
    </p:spTree>
    <p:extLst>
      <p:ext uri="{BB962C8B-B14F-4D97-AF65-F5344CB8AC3E}">
        <p14:creationId xmlns:p14="http://schemas.microsoft.com/office/powerpoint/2010/main" val="251300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7D1936-C55F-4B02-9155-A49FD6EC1C71}" type="datetimeFigureOut">
              <a:rPr lang="en-IN" smtClean="0"/>
              <a:t>07-02-2024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FC6B3C-E9C9-4543-831D-1E0E22521EB9}" type="slidenum">
              <a:rPr lang="en-IN" smtClean="0"/>
              <a:t>‹#›</a:t>
            </a:fld>
            <a:endParaRPr lang="en-IN"/>
          </a:p>
        </p:txBody>
      </p:sp>
    </p:spTree>
    <p:extLst>
      <p:ext uri="{BB962C8B-B14F-4D97-AF65-F5344CB8AC3E}">
        <p14:creationId xmlns:p14="http://schemas.microsoft.com/office/powerpoint/2010/main" val="1073359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D1936-C55F-4B02-9155-A49FD6EC1C71}" type="datetimeFigureOut">
              <a:rPr lang="en-IN" smtClean="0"/>
              <a:t>07-02-2024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FC6B3C-E9C9-4543-831D-1E0E22521EB9}" type="slidenum">
              <a:rPr lang="en-IN" smtClean="0"/>
              <a:t>‹#›</a:t>
            </a:fld>
            <a:endParaRPr lang="en-IN"/>
          </a:p>
        </p:txBody>
      </p:sp>
    </p:spTree>
    <p:extLst>
      <p:ext uri="{BB962C8B-B14F-4D97-AF65-F5344CB8AC3E}">
        <p14:creationId xmlns:p14="http://schemas.microsoft.com/office/powerpoint/2010/main" val="393949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E7D1936-C55F-4B02-9155-A49FD6EC1C71}" type="datetimeFigureOut">
              <a:rPr lang="en-IN" smtClean="0"/>
              <a:t>07-02-2024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FC6B3C-E9C9-4543-831D-1E0E22521EB9}" type="slidenum">
              <a:rPr lang="en-IN" smtClean="0"/>
              <a:t>‹#›</a:t>
            </a:fld>
            <a:endParaRPr lang="en-IN"/>
          </a:p>
        </p:txBody>
      </p:sp>
    </p:spTree>
    <p:extLst>
      <p:ext uri="{BB962C8B-B14F-4D97-AF65-F5344CB8AC3E}">
        <p14:creationId xmlns:p14="http://schemas.microsoft.com/office/powerpoint/2010/main" val="84544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E7D1936-C55F-4B02-9155-A49FD6EC1C71}" type="datetimeFigureOut">
              <a:rPr lang="en-IN" smtClean="0"/>
              <a:t>07-02-2024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FC6B3C-E9C9-4543-831D-1E0E22521EB9}" type="slidenum">
              <a:rPr lang="en-IN" smtClean="0"/>
              <a:t>‹#›</a:t>
            </a:fld>
            <a:endParaRPr lang="en-IN"/>
          </a:p>
        </p:txBody>
      </p:sp>
    </p:spTree>
    <p:extLst>
      <p:ext uri="{BB962C8B-B14F-4D97-AF65-F5344CB8AC3E}">
        <p14:creationId xmlns:p14="http://schemas.microsoft.com/office/powerpoint/2010/main" val="36740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E7D1936-C55F-4B02-9155-A49FD6EC1C71}" type="datetimeFigureOut">
              <a:rPr lang="en-IN" smtClean="0"/>
              <a:t>07-02-2024</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2DFC6B3C-E9C9-4543-831D-1E0E22521EB9}" type="slidenum">
              <a:rPr lang="en-IN" smtClean="0"/>
              <a:t>‹#›</a:t>
            </a:fld>
            <a:endParaRPr lang="en-IN"/>
          </a:p>
        </p:txBody>
      </p:sp>
    </p:spTree>
    <p:extLst>
      <p:ext uri="{BB962C8B-B14F-4D97-AF65-F5344CB8AC3E}">
        <p14:creationId xmlns:p14="http://schemas.microsoft.com/office/powerpoint/2010/main" val="1335706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A5A4-9743-F08F-E4A0-BA4086AD1F97}"/>
              </a:ext>
            </a:extLst>
          </p:cNvPr>
          <p:cNvSpPr>
            <a:spLocks noGrp="1"/>
          </p:cNvSpPr>
          <p:nvPr>
            <p:ph type="ctrTitle"/>
          </p:nvPr>
        </p:nvSpPr>
        <p:spPr>
          <a:xfrm>
            <a:off x="977462" y="2627587"/>
            <a:ext cx="5454869" cy="2124568"/>
          </a:xfrm>
        </p:spPr>
        <p:txBody>
          <a:bodyPr>
            <a:noAutofit/>
          </a:bodyPr>
          <a:lstStyle/>
          <a:p>
            <a:pPr algn="l">
              <a:lnSpc>
                <a:spcPct val="107000"/>
              </a:lnSpc>
              <a:spcAft>
                <a:spcPts val="450"/>
              </a:spcAft>
            </a:pPr>
            <a:r>
              <a:rPr lang="en-US" sz="2800" b="1" u="sng" kern="100" dirty="0" err="1">
                <a:latin typeface="Calibri" panose="020F0502020204030204" pitchFamily="34" charset="0"/>
                <a:ea typeface="Calibri" panose="020F0502020204030204" pitchFamily="34" charset="0"/>
                <a:cs typeface="Times New Roman" panose="02020603050405020304" pitchFamily="18" charset="0"/>
              </a:rPr>
              <a:t>J_P_Sathavara</a:t>
            </a:r>
            <a:br>
              <a:rPr lang="en-IN" sz="2800" b="1" kern="100" dirty="0">
                <a:latin typeface="Calibri" panose="020F0502020204030204" pitchFamily="34" charset="0"/>
                <a:ea typeface="Calibri" panose="020F0502020204030204" pitchFamily="34" charset="0"/>
                <a:cs typeface="Times New Roman" panose="02020603050405020304" pitchFamily="18" charset="0"/>
              </a:rPr>
            </a:br>
            <a:r>
              <a:rPr lang="en-US" sz="2800" b="1" kern="100" dirty="0">
                <a:latin typeface="Calibri" panose="020F0502020204030204" pitchFamily="34" charset="0"/>
                <a:ea typeface="Calibri" panose="020F0502020204030204" pitchFamily="34" charset="0"/>
                <a:cs typeface="Times New Roman" panose="02020603050405020304" pitchFamily="18" charset="0"/>
              </a:rPr>
              <a:t>Roll No : </a:t>
            </a:r>
            <a:r>
              <a:rPr lang="en-US" sz="2800" b="1" strike="sngStrike" kern="100" dirty="0">
                <a:latin typeface="Calibri" panose="020F0502020204030204" pitchFamily="34" charset="0"/>
                <a:ea typeface="Calibri" panose="020F0502020204030204" pitchFamily="34" charset="0"/>
                <a:cs typeface="Times New Roman" panose="02020603050405020304" pitchFamily="18" charset="0"/>
              </a:rPr>
              <a:t>00</a:t>
            </a:r>
            <a:br>
              <a:rPr lang="en-IN" sz="2800" kern="100" dirty="0">
                <a:latin typeface="Calibri" panose="020F0502020204030204" pitchFamily="34" charset="0"/>
                <a:ea typeface="Calibri" panose="020F0502020204030204" pitchFamily="34" charset="0"/>
                <a:cs typeface="Times New Roman" panose="02020603050405020304" pitchFamily="18" charset="0"/>
              </a:rPr>
            </a:br>
            <a:r>
              <a:rPr lang="en-US" sz="2800" b="1" kern="100" dirty="0">
                <a:latin typeface="Calibri" panose="020F0502020204030204" pitchFamily="34" charset="0"/>
                <a:ea typeface="Calibri" panose="020F0502020204030204" pitchFamily="34" charset="0"/>
                <a:cs typeface="Times New Roman" panose="02020603050405020304" pitchFamily="18" charset="0"/>
              </a:rPr>
              <a:t>PRN NO : </a:t>
            </a:r>
            <a:r>
              <a:rPr lang="en-US" sz="2800" b="1" strike="sngStrike" kern="100" dirty="0">
                <a:latin typeface="Calibri" panose="020F0502020204030204" pitchFamily="34" charset="0"/>
                <a:ea typeface="Calibri" panose="020F0502020204030204" pitchFamily="34" charset="0"/>
                <a:cs typeface="Times New Roman" panose="02020603050405020304" pitchFamily="18" charset="0"/>
              </a:rPr>
              <a:t>00000000000</a:t>
            </a:r>
            <a:br>
              <a:rPr lang="en-IN" sz="2800" kern="100" dirty="0">
                <a:latin typeface="Calibri" panose="020F0502020204030204" pitchFamily="34" charset="0"/>
                <a:ea typeface="Calibri" panose="020F0502020204030204" pitchFamily="34" charset="0"/>
                <a:cs typeface="Times New Roman" panose="02020603050405020304" pitchFamily="18" charset="0"/>
              </a:rPr>
            </a:br>
            <a:r>
              <a:rPr lang="en-US" sz="2800" b="1" kern="100" dirty="0">
                <a:latin typeface="Calibri" panose="020F0502020204030204" pitchFamily="34" charset="0"/>
                <a:ea typeface="Calibri" panose="020F0502020204030204" pitchFamily="34" charset="0"/>
                <a:cs typeface="Times New Roman" panose="02020603050405020304" pitchFamily="18" charset="0"/>
              </a:rPr>
              <a:t>SUB : </a:t>
            </a:r>
            <a:r>
              <a:rPr lang="en-US" sz="2800" b="1" strike="sngStrike" kern="100" dirty="0">
                <a:latin typeface="Calibri" panose="020F0502020204030204" pitchFamily="34" charset="0"/>
                <a:ea typeface="Calibri" panose="020F0502020204030204" pitchFamily="34" charset="0"/>
                <a:cs typeface="Times New Roman" panose="02020603050405020304" pitchFamily="18" charset="0"/>
              </a:rPr>
              <a:t>MADA</a:t>
            </a:r>
            <a:endParaRPr lang="en-IN" sz="2800" strike="sngStrike" dirty="0"/>
          </a:p>
        </p:txBody>
      </p:sp>
    </p:spTree>
    <p:extLst>
      <p:ext uri="{BB962C8B-B14F-4D97-AF65-F5344CB8AC3E}">
        <p14:creationId xmlns:p14="http://schemas.microsoft.com/office/powerpoint/2010/main" val="2838425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2633C-E3CD-B0D1-6C03-7D24E5DA46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BDA40E-0EE6-E677-A98D-F7244D096B28}"/>
              </a:ext>
            </a:extLst>
          </p:cNvPr>
          <p:cNvSpPr>
            <a:spLocks noGrp="1"/>
          </p:cNvSpPr>
          <p:nvPr>
            <p:ph type="title"/>
          </p:nvPr>
        </p:nvSpPr>
        <p:spPr>
          <a:xfrm>
            <a:off x="0" y="354411"/>
            <a:ext cx="6858000" cy="399352"/>
          </a:xfrm>
        </p:spPr>
        <p:txBody>
          <a:bodyPr>
            <a:noAutofit/>
          </a:bodyPr>
          <a:lstStyle/>
          <a:p>
            <a:pPr algn="ctr"/>
            <a:r>
              <a:rPr lang="en-IN" sz="2400" dirty="0"/>
              <a:t>Practical-4</a:t>
            </a:r>
          </a:p>
        </p:txBody>
      </p:sp>
      <p:sp>
        <p:nvSpPr>
          <p:cNvPr id="4" name="TextBox 3">
            <a:extLst>
              <a:ext uri="{FF2B5EF4-FFF2-40B4-BE49-F238E27FC236}">
                <a16:creationId xmlns:a16="http://schemas.microsoft.com/office/drawing/2014/main" id="{282F3712-9F34-7186-002F-55DA7C85D7BF}"/>
              </a:ext>
            </a:extLst>
          </p:cNvPr>
          <p:cNvSpPr txBox="1"/>
          <p:nvPr/>
        </p:nvSpPr>
        <p:spPr>
          <a:xfrm>
            <a:off x="0" y="753762"/>
            <a:ext cx="6857999" cy="1077218"/>
          </a:xfrm>
          <a:prstGeom prst="rect">
            <a:avLst/>
          </a:prstGeom>
          <a:noFill/>
        </p:spPr>
        <p:txBody>
          <a:bodyPr wrap="square" rtlCol="0">
            <a:spAutoFit/>
          </a:bodyPr>
          <a:lstStyle/>
          <a:p>
            <a:r>
              <a:rPr lang="en-US" sz="1600" dirty="0"/>
              <a:t>Aim: Create an Android app with a main Activity and a second Activity. Pass some data (a string) from the main Activity to the second using an Intent, and display that data in the second Activity. Send a second different bit of data back to the main Activity, also using an Intent.</a:t>
            </a:r>
            <a:endParaRPr lang="en-IN" sz="1600" dirty="0"/>
          </a:p>
        </p:txBody>
      </p:sp>
    </p:spTree>
    <p:extLst>
      <p:ext uri="{BB962C8B-B14F-4D97-AF65-F5344CB8AC3E}">
        <p14:creationId xmlns:p14="http://schemas.microsoft.com/office/powerpoint/2010/main" val="1281215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6135F-7341-916A-298B-95A5985B73A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DC18E-96FF-0BC9-C5E9-433E66A9909F}"/>
              </a:ext>
            </a:extLst>
          </p:cNvPr>
          <p:cNvSpPr>
            <a:spLocks noGrp="1"/>
          </p:cNvSpPr>
          <p:nvPr>
            <p:ph idx="1"/>
          </p:nvPr>
        </p:nvSpPr>
        <p:spPr>
          <a:xfrm>
            <a:off x="0" y="0"/>
            <a:ext cx="6858000" cy="9906000"/>
          </a:xfrm>
        </p:spPr>
        <p:txBody>
          <a:bodyPr>
            <a:normAutofit/>
          </a:bodyPr>
          <a:lstStyle/>
          <a:p>
            <a:pPr marL="0" indent="0">
              <a:buNone/>
            </a:pPr>
            <a:endParaRPr lang="en-IN" sz="1200" dirty="0">
              <a:solidFill>
                <a:srgbClr val="BCBEC4"/>
              </a:solidFill>
              <a:effectLst/>
              <a:latin typeface="JetBrains Mono"/>
            </a:endParaRPr>
          </a:p>
        </p:txBody>
      </p:sp>
    </p:spTree>
    <p:extLst>
      <p:ext uri="{BB962C8B-B14F-4D97-AF65-F5344CB8AC3E}">
        <p14:creationId xmlns:p14="http://schemas.microsoft.com/office/powerpoint/2010/main" val="1671903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24ECC-BA98-F5CA-39AE-4E8A417855F0}"/>
              </a:ext>
            </a:extLst>
          </p:cNvPr>
          <p:cNvSpPr>
            <a:spLocks noGrp="1"/>
          </p:cNvSpPr>
          <p:nvPr>
            <p:ph type="title"/>
          </p:nvPr>
        </p:nvSpPr>
        <p:spPr>
          <a:xfrm>
            <a:off x="471488" y="0"/>
            <a:ext cx="5915025" cy="830317"/>
          </a:xfrm>
        </p:spPr>
        <p:txBody>
          <a:bodyPr/>
          <a:lstStyle/>
          <a:p>
            <a:pPr algn="ctr"/>
            <a:r>
              <a:rPr lang="en-IN" sz="2400" dirty="0"/>
              <a:t>Practical-1</a:t>
            </a:r>
            <a:r>
              <a:rPr lang="en-IN" dirty="0"/>
              <a:t> </a:t>
            </a:r>
          </a:p>
        </p:txBody>
      </p:sp>
      <p:sp>
        <p:nvSpPr>
          <p:cNvPr id="3" name="Content Placeholder 2">
            <a:extLst>
              <a:ext uri="{FF2B5EF4-FFF2-40B4-BE49-F238E27FC236}">
                <a16:creationId xmlns:a16="http://schemas.microsoft.com/office/drawing/2014/main" id="{C66F511A-CCA2-6FDB-B89D-F6102A01CC49}"/>
              </a:ext>
            </a:extLst>
          </p:cNvPr>
          <p:cNvSpPr>
            <a:spLocks noGrp="1"/>
          </p:cNvSpPr>
          <p:nvPr>
            <p:ph idx="1"/>
          </p:nvPr>
        </p:nvSpPr>
        <p:spPr>
          <a:xfrm>
            <a:off x="0" y="1198605"/>
            <a:ext cx="6858000" cy="8707395"/>
          </a:xfrm>
        </p:spPr>
        <p:txBody>
          <a:bodyPr>
            <a:normAutofit/>
          </a:bodyPr>
          <a:lstStyle/>
          <a:p>
            <a:r>
              <a:rPr lang="en-US" sz="1600" dirty="0"/>
              <a:t>Aim.: Install Android Studio, the Android development environment and create your first Android app, Hello World, on an emulator and on a physical device.</a:t>
            </a:r>
          </a:p>
          <a:p>
            <a:pPr marL="0" indent="0">
              <a:buNone/>
            </a:pPr>
            <a:r>
              <a:rPr lang="en-US" sz="1400" dirty="0"/>
              <a:t>Activity_main.xml :--</a:t>
            </a:r>
          </a:p>
          <a:p>
            <a:pPr marL="342900" lvl="1" indent="0">
              <a:buNone/>
            </a:pPr>
            <a:endParaRPr lang="en-IN" sz="1200" dirty="0">
              <a:solidFill>
                <a:srgbClr val="D5B778"/>
              </a:solidFill>
              <a:latin typeface="JetBrains Mono"/>
            </a:endParaRPr>
          </a:p>
          <a:p>
            <a:pPr marL="342900" lvl="1" indent="0">
              <a:buNone/>
            </a:pPr>
            <a:r>
              <a:rPr lang="en-IN" sz="1200" dirty="0">
                <a:solidFill>
                  <a:srgbClr val="D5B778"/>
                </a:solidFill>
                <a:latin typeface="JetBrains Mono"/>
              </a:rPr>
              <a:t>&lt;?</a:t>
            </a:r>
            <a:r>
              <a:rPr lang="en-IN" sz="1200" dirty="0">
                <a:solidFill>
                  <a:srgbClr val="BCBEC4"/>
                </a:solidFill>
                <a:latin typeface="JetBrains Mono"/>
              </a:rPr>
              <a:t>xml version</a:t>
            </a:r>
            <a:r>
              <a:rPr lang="en-IN" sz="1200" dirty="0">
                <a:solidFill>
                  <a:srgbClr val="6AAB73"/>
                </a:solidFill>
                <a:latin typeface="JetBrains Mono"/>
              </a:rPr>
              <a:t>="1.0" </a:t>
            </a:r>
            <a:r>
              <a:rPr lang="en-IN" sz="1200" dirty="0">
                <a:solidFill>
                  <a:srgbClr val="BCBEC4"/>
                </a:solidFill>
                <a:latin typeface="JetBrains Mono"/>
              </a:rPr>
              <a:t>encoding</a:t>
            </a:r>
            <a:r>
              <a:rPr lang="en-IN" sz="1200" dirty="0">
                <a:solidFill>
                  <a:srgbClr val="6AAB73"/>
                </a:solidFill>
                <a:latin typeface="JetBrains Mono"/>
              </a:rPr>
              <a:t>="utf-8"</a:t>
            </a:r>
            <a:r>
              <a:rPr lang="en-IN" sz="1200" dirty="0">
                <a:solidFill>
                  <a:srgbClr val="D5B778"/>
                </a:solidFill>
                <a:latin typeface="JetBrains Mono"/>
              </a:rPr>
              <a:t>?&gt;</a:t>
            </a:r>
            <a:br>
              <a:rPr lang="en-IN" sz="1200" dirty="0">
                <a:solidFill>
                  <a:srgbClr val="D5B778"/>
                </a:solidFill>
                <a:latin typeface="JetBrains Mono"/>
              </a:rPr>
            </a:br>
            <a:r>
              <a:rPr lang="en-IN" sz="1200" dirty="0">
                <a:solidFill>
                  <a:srgbClr val="D5B778"/>
                </a:solidFill>
                <a:latin typeface="JetBrains Mono"/>
              </a:rPr>
              <a:t>&lt;</a:t>
            </a:r>
            <a:r>
              <a:rPr lang="en-IN" sz="1200" dirty="0" err="1">
                <a:solidFill>
                  <a:srgbClr val="D5B778"/>
                </a:solidFill>
                <a:latin typeface="JetBrains Mono"/>
              </a:rPr>
              <a:t>androidx.constraintlayout.widget.ConstraintLayout</a:t>
            </a:r>
            <a:r>
              <a:rPr lang="en-IN" sz="1200" dirty="0">
                <a:solidFill>
                  <a:srgbClr val="D5B778"/>
                </a:solidFill>
                <a:latin typeface="JetBrains Mono"/>
              </a:rPr>
              <a:t> </a:t>
            </a:r>
            <a:r>
              <a:rPr lang="en-IN" sz="1200" dirty="0" err="1">
                <a:solidFill>
                  <a:srgbClr val="BCBEC4"/>
                </a:solidFill>
                <a:latin typeface="JetBrains Mono"/>
              </a:rPr>
              <a:t>xmlns:</a:t>
            </a:r>
            <a:r>
              <a:rPr lang="en-IN" sz="1200" dirty="0" err="1">
                <a:solidFill>
                  <a:srgbClr val="C77DBB"/>
                </a:solidFill>
                <a:latin typeface="JetBrains Mono"/>
              </a:rPr>
              <a:t>android</a:t>
            </a:r>
            <a:r>
              <a:rPr lang="en-IN" sz="1200" dirty="0">
                <a:solidFill>
                  <a:srgbClr val="6AAB73"/>
                </a:solidFill>
                <a:latin typeface="JetBrains Mono"/>
              </a:rPr>
              <a:t>="http://schemas.android.com/</a:t>
            </a:r>
            <a:r>
              <a:rPr lang="en-IN" sz="1200" dirty="0" err="1">
                <a:solidFill>
                  <a:srgbClr val="6AAB73"/>
                </a:solidFill>
                <a:latin typeface="JetBrains Mono"/>
              </a:rPr>
              <a:t>apk</a:t>
            </a:r>
            <a:r>
              <a:rPr lang="en-IN" sz="1200" dirty="0">
                <a:solidFill>
                  <a:srgbClr val="6AAB73"/>
                </a:solidFill>
                <a:latin typeface="JetBrains Mono"/>
              </a:rPr>
              <a:t>/res/android"</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BCBEC4"/>
                </a:solidFill>
                <a:latin typeface="JetBrains Mono"/>
              </a:rPr>
              <a:t>xmlns:</a:t>
            </a:r>
            <a:r>
              <a:rPr lang="en-IN" sz="1200" dirty="0" err="1">
                <a:solidFill>
                  <a:srgbClr val="C77DBB"/>
                </a:solidFill>
                <a:latin typeface="JetBrains Mono"/>
              </a:rPr>
              <a:t>app</a:t>
            </a:r>
            <a:r>
              <a:rPr lang="en-IN" sz="1200" dirty="0">
                <a:solidFill>
                  <a:srgbClr val="6AAB73"/>
                </a:solidFill>
                <a:latin typeface="JetBrains Mono"/>
              </a:rPr>
              <a:t>="http://schemas.android.com/</a:t>
            </a:r>
            <a:r>
              <a:rPr lang="en-IN" sz="1200" dirty="0" err="1">
                <a:solidFill>
                  <a:srgbClr val="6AAB73"/>
                </a:solidFill>
                <a:latin typeface="JetBrains Mono"/>
              </a:rPr>
              <a:t>apk</a:t>
            </a:r>
            <a:r>
              <a:rPr lang="en-IN" sz="1200" dirty="0">
                <a:solidFill>
                  <a:srgbClr val="6AAB73"/>
                </a:solidFill>
                <a:latin typeface="JetBrains Mono"/>
              </a:rPr>
              <a:t>/res-auto"</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BCBEC4"/>
                </a:solidFill>
                <a:latin typeface="JetBrains Mono"/>
              </a:rPr>
              <a:t>xmlns:</a:t>
            </a:r>
            <a:r>
              <a:rPr lang="en-IN" sz="1200" dirty="0" err="1">
                <a:solidFill>
                  <a:srgbClr val="C77DBB"/>
                </a:solidFill>
                <a:latin typeface="JetBrains Mono"/>
              </a:rPr>
              <a:t>tools</a:t>
            </a:r>
            <a:r>
              <a:rPr lang="en-IN" sz="1200" dirty="0">
                <a:solidFill>
                  <a:srgbClr val="6AAB73"/>
                </a:solidFill>
                <a:latin typeface="JetBrains Mono"/>
              </a:rPr>
              <a:t>="http://schemas.android.com/tools"</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:layout_width</a:t>
            </a:r>
            <a:r>
              <a:rPr lang="en-IN" sz="1200" dirty="0">
                <a:solidFill>
                  <a:srgbClr val="6AAB73"/>
                </a:solidFill>
                <a:latin typeface="JetBrains Mono"/>
              </a:rPr>
              <a:t>="</a:t>
            </a:r>
            <a:r>
              <a:rPr lang="en-IN" sz="1200" dirty="0" err="1">
                <a:solidFill>
                  <a:srgbClr val="6AAB73"/>
                </a:solidFill>
                <a:latin typeface="JetBrains Mono"/>
              </a:rPr>
              <a:t>match_parent</a:t>
            </a:r>
            <a:r>
              <a:rPr lang="en-IN" sz="1200" dirty="0">
                <a:solidFill>
                  <a:srgbClr val="6AAB73"/>
                </a:solidFill>
                <a:latin typeface="JetBrains Mono"/>
              </a:rPr>
              <a:t>"</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:layout_height</a:t>
            </a:r>
            <a:r>
              <a:rPr lang="en-IN" sz="1200" dirty="0">
                <a:solidFill>
                  <a:srgbClr val="6AAB73"/>
                </a:solidFill>
                <a:latin typeface="JetBrains Mono"/>
              </a:rPr>
              <a:t>="</a:t>
            </a:r>
            <a:r>
              <a:rPr lang="en-IN" sz="1200" dirty="0" err="1">
                <a:solidFill>
                  <a:srgbClr val="6AAB73"/>
                </a:solidFill>
                <a:latin typeface="JetBrains Mono"/>
              </a:rPr>
              <a:t>match_parent</a:t>
            </a:r>
            <a:r>
              <a:rPr lang="en-IN" sz="1200" dirty="0">
                <a:solidFill>
                  <a:srgbClr val="6AAB73"/>
                </a:solidFill>
                <a:latin typeface="JetBrains Mono"/>
              </a:rPr>
              <a:t>"</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tools</a:t>
            </a:r>
            <a:r>
              <a:rPr lang="en-IN" sz="1200" dirty="0" err="1">
                <a:solidFill>
                  <a:srgbClr val="BCBEC4"/>
                </a:solidFill>
                <a:latin typeface="JetBrains Mono"/>
              </a:rPr>
              <a:t>:context</a:t>
            </a:r>
            <a:r>
              <a:rPr lang="en-IN" sz="1200" dirty="0">
                <a:solidFill>
                  <a:srgbClr val="6AAB73"/>
                </a:solidFill>
                <a:latin typeface="JetBrains Mono"/>
              </a:rPr>
              <a:t>=".</a:t>
            </a:r>
            <a:r>
              <a:rPr lang="en-IN" sz="1200" dirty="0" err="1">
                <a:solidFill>
                  <a:srgbClr val="6AAB73"/>
                </a:solidFill>
                <a:latin typeface="JetBrains Mono"/>
              </a:rPr>
              <a:t>MainActivity</a:t>
            </a:r>
            <a:r>
              <a:rPr lang="en-IN" sz="1200" dirty="0">
                <a:solidFill>
                  <a:srgbClr val="6AAB73"/>
                </a:solidFill>
                <a:latin typeface="JetBrains Mono"/>
              </a:rPr>
              <a:t>"</a:t>
            </a:r>
            <a:r>
              <a:rPr lang="en-IN" sz="1200" dirty="0">
                <a:solidFill>
                  <a:srgbClr val="D5B778"/>
                </a:solidFill>
                <a:latin typeface="JetBrains Mono"/>
              </a:rPr>
              <a:t>&gt;</a:t>
            </a:r>
            <a:br>
              <a:rPr lang="en-IN" sz="1200" dirty="0">
                <a:solidFill>
                  <a:srgbClr val="D5B778"/>
                </a:solidFill>
                <a:latin typeface="JetBrains Mono"/>
              </a:rPr>
            </a:br>
            <a:br>
              <a:rPr lang="en-IN" sz="1200" dirty="0">
                <a:solidFill>
                  <a:srgbClr val="D5B778"/>
                </a:solidFill>
                <a:latin typeface="JetBrains Mono"/>
              </a:rPr>
            </a:br>
            <a:r>
              <a:rPr lang="en-IN" sz="1200" dirty="0">
                <a:solidFill>
                  <a:srgbClr val="D5B778"/>
                </a:solidFill>
                <a:latin typeface="JetBrains Mono"/>
              </a:rPr>
              <a:t>    &lt;</a:t>
            </a:r>
            <a:r>
              <a:rPr lang="en-IN" sz="1200" dirty="0" err="1">
                <a:solidFill>
                  <a:srgbClr val="D5B778"/>
                </a:solidFill>
                <a:latin typeface="JetBrains Mono"/>
              </a:rPr>
              <a:t>TextView</a:t>
            </a:r>
            <a:br>
              <a:rPr lang="en-IN" sz="1200" dirty="0">
                <a:solidFill>
                  <a:srgbClr val="D5B778"/>
                </a:solidFill>
                <a:latin typeface="JetBrains Mono"/>
              </a:rPr>
            </a:br>
            <a:r>
              <a:rPr lang="en-IN" sz="1200" dirty="0">
                <a:solidFill>
                  <a:srgbClr val="D5B778"/>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:id</a:t>
            </a:r>
            <a:r>
              <a:rPr lang="en-IN" sz="1200" dirty="0">
                <a:solidFill>
                  <a:srgbClr val="6AAB73"/>
                </a:solidFill>
                <a:latin typeface="JetBrains Mono"/>
              </a:rPr>
              <a:t>="@+id/</a:t>
            </a:r>
            <a:r>
              <a:rPr lang="en-IN" sz="1200" dirty="0" err="1">
                <a:solidFill>
                  <a:srgbClr val="6AAB73"/>
                </a:solidFill>
                <a:latin typeface="JetBrains Mono"/>
              </a:rPr>
              <a:t>textView</a:t>
            </a:r>
            <a:r>
              <a:rPr lang="en-IN" sz="1200" dirty="0">
                <a:solidFill>
                  <a:srgbClr val="6AAB73"/>
                </a:solidFill>
                <a:latin typeface="JetBrains Mono"/>
              </a:rPr>
              <a:t>"</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:layout_width</a:t>
            </a:r>
            <a:r>
              <a:rPr lang="en-IN" sz="1200" dirty="0">
                <a:solidFill>
                  <a:srgbClr val="6AAB73"/>
                </a:solidFill>
                <a:latin typeface="JetBrains Mono"/>
              </a:rPr>
              <a:t>="</a:t>
            </a:r>
            <a:r>
              <a:rPr lang="en-IN" sz="1200" dirty="0" err="1">
                <a:solidFill>
                  <a:srgbClr val="6AAB73"/>
                </a:solidFill>
                <a:latin typeface="JetBrains Mono"/>
              </a:rPr>
              <a:t>wrap_content</a:t>
            </a:r>
            <a:r>
              <a:rPr lang="en-IN" sz="1200" dirty="0">
                <a:solidFill>
                  <a:srgbClr val="6AAB73"/>
                </a:solidFill>
                <a:latin typeface="JetBrains Mono"/>
              </a:rPr>
              <a:t>"</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:layout_height</a:t>
            </a:r>
            <a:r>
              <a:rPr lang="en-IN" sz="1200" dirty="0">
                <a:solidFill>
                  <a:srgbClr val="6AAB73"/>
                </a:solidFill>
                <a:latin typeface="JetBrains Mono"/>
              </a:rPr>
              <a:t>="</a:t>
            </a:r>
            <a:r>
              <a:rPr lang="en-IN" sz="1200" dirty="0" err="1">
                <a:solidFill>
                  <a:srgbClr val="6AAB73"/>
                </a:solidFill>
                <a:latin typeface="JetBrains Mono"/>
              </a:rPr>
              <a:t>wrap_content</a:t>
            </a:r>
            <a:r>
              <a:rPr lang="en-IN" sz="1200" dirty="0">
                <a:solidFill>
                  <a:srgbClr val="6AAB73"/>
                </a:solidFill>
                <a:latin typeface="JetBrains Mono"/>
              </a:rPr>
              <a:t>"</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:text</a:t>
            </a:r>
            <a:r>
              <a:rPr lang="en-IN" sz="1200" dirty="0">
                <a:solidFill>
                  <a:srgbClr val="6AAB73"/>
                </a:solidFill>
                <a:latin typeface="JetBrains Mono"/>
              </a:rPr>
              <a:t>="Hello World!"</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app</a:t>
            </a:r>
            <a:r>
              <a:rPr lang="en-IN" sz="1200" dirty="0" err="1">
                <a:solidFill>
                  <a:srgbClr val="BCBEC4"/>
                </a:solidFill>
                <a:latin typeface="JetBrains Mono"/>
              </a:rPr>
              <a:t>:layout_constraintBottom_toBottomOf</a:t>
            </a:r>
            <a:r>
              <a:rPr lang="en-IN" sz="1200" dirty="0">
                <a:solidFill>
                  <a:srgbClr val="6AAB73"/>
                </a:solidFill>
                <a:latin typeface="JetBrains Mono"/>
              </a:rPr>
              <a:t>="parent"</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app</a:t>
            </a:r>
            <a:r>
              <a:rPr lang="en-IN" sz="1200" dirty="0" err="1">
                <a:solidFill>
                  <a:srgbClr val="BCBEC4"/>
                </a:solidFill>
                <a:latin typeface="JetBrains Mono"/>
              </a:rPr>
              <a:t>:layout_constraintEnd_toEndOf</a:t>
            </a:r>
            <a:r>
              <a:rPr lang="en-IN" sz="1200" dirty="0">
                <a:solidFill>
                  <a:srgbClr val="6AAB73"/>
                </a:solidFill>
                <a:latin typeface="JetBrains Mono"/>
              </a:rPr>
              <a:t>="parent"</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app</a:t>
            </a:r>
            <a:r>
              <a:rPr lang="en-IN" sz="1200" dirty="0" err="1">
                <a:solidFill>
                  <a:srgbClr val="BCBEC4"/>
                </a:solidFill>
                <a:latin typeface="JetBrains Mono"/>
              </a:rPr>
              <a:t>:layout_constraintStart_toStartOf</a:t>
            </a:r>
            <a:r>
              <a:rPr lang="en-IN" sz="1200" dirty="0">
                <a:solidFill>
                  <a:srgbClr val="6AAB73"/>
                </a:solidFill>
                <a:latin typeface="JetBrains Mono"/>
              </a:rPr>
              <a:t>="parent"</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app</a:t>
            </a:r>
            <a:r>
              <a:rPr lang="en-IN" sz="1200" dirty="0" err="1">
                <a:solidFill>
                  <a:srgbClr val="BCBEC4"/>
                </a:solidFill>
                <a:latin typeface="JetBrains Mono"/>
              </a:rPr>
              <a:t>:layout_constraintTop_toTopOf</a:t>
            </a:r>
            <a:r>
              <a:rPr lang="en-IN" sz="1200" dirty="0">
                <a:solidFill>
                  <a:srgbClr val="6AAB73"/>
                </a:solidFill>
                <a:latin typeface="JetBrains Mono"/>
              </a:rPr>
              <a:t>="parent" </a:t>
            </a:r>
            <a:r>
              <a:rPr lang="en-IN" sz="1200" dirty="0">
                <a:solidFill>
                  <a:srgbClr val="D5B778"/>
                </a:solidFill>
                <a:latin typeface="JetBrains Mono"/>
              </a:rPr>
              <a:t>/&gt;</a:t>
            </a:r>
            <a:br>
              <a:rPr lang="en-IN" sz="1200" dirty="0">
                <a:solidFill>
                  <a:srgbClr val="D5B778"/>
                </a:solidFill>
                <a:latin typeface="JetBrains Mono"/>
              </a:rPr>
            </a:br>
            <a:br>
              <a:rPr lang="en-IN" sz="1200" dirty="0">
                <a:solidFill>
                  <a:srgbClr val="D5B778"/>
                </a:solidFill>
                <a:latin typeface="JetBrains Mono"/>
              </a:rPr>
            </a:br>
            <a:r>
              <a:rPr lang="en-IN" sz="1200" dirty="0">
                <a:solidFill>
                  <a:srgbClr val="D5B778"/>
                </a:solidFill>
                <a:latin typeface="JetBrains Mono"/>
              </a:rPr>
              <a:t>&lt;/</a:t>
            </a:r>
            <a:r>
              <a:rPr lang="en-IN" sz="900" dirty="0" err="1">
                <a:solidFill>
                  <a:srgbClr val="D5B778"/>
                </a:solidFill>
                <a:latin typeface="JetBrains Mono"/>
              </a:rPr>
              <a:t>androidx.constraintlayout.widget.ConstraintLayout</a:t>
            </a:r>
            <a:r>
              <a:rPr lang="en-IN" sz="900" dirty="0">
                <a:solidFill>
                  <a:srgbClr val="D5B778"/>
                </a:solidFill>
                <a:latin typeface="JetBrains Mono"/>
              </a:rPr>
              <a:t>&gt;</a:t>
            </a:r>
          </a:p>
          <a:p>
            <a:pPr marL="0" indent="0">
              <a:buNone/>
            </a:pPr>
            <a:endParaRPr lang="en-IN" sz="1200" dirty="0">
              <a:solidFill>
                <a:srgbClr val="D5B778"/>
              </a:solidFill>
              <a:latin typeface="JetBrains Mono"/>
            </a:endParaRPr>
          </a:p>
          <a:p>
            <a:pPr marL="0" indent="0">
              <a:buNone/>
            </a:pPr>
            <a:r>
              <a:rPr lang="en-US" sz="1400" dirty="0"/>
              <a:t>MainActivity.java :--</a:t>
            </a:r>
          </a:p>
          <a:p>
            <a:pPr marL="0" indent="0">
              <a:buNone/>
            </a:pPr>
            <a:endParaRPr lang="en-US" sz="1800" dirty="0"/>
          </a:p>
          <a:p>
            <a:pPr marL="342900" lvl="1" indent="0">
              <a:buNone/>
            </a:pPr>
            <a:r>
              <a:rPr lang="en-IN" sz="1200" dirty="0">
                <a:solidFill>
                  <a:srgbClr val="CF8E6D"/>
                </a:solidFill>
                <a:latin typeface="JetBrains Mono"/>
              </a:rPr>
              <a:t>package </a:t>
            </a:r>
            <a:r>
              <a:rPr lang="en-IN" sz="1200" dirty="0">
                <a:solidFill>
                  <a:srgbClr val="BCBEC4"/>
                </a:solidFill>
                <a:latin typeface="JetBrains Mono"/>
              </a:rPr>
              <a:t>com.example.helloworld1;</a:t>
            </a:r>
            <a:br>
              <a:rPr lang="en-IN" sz="1200" dirty="0">
                <a:solidFill>
                  <a:srgbClr val="BCBEC4"/>
                </a:solidFill>
                <a:latin typeface="JetBrains Mono"/>
              </a:rPr>
            </a:br>
            <a:br>
              <a:rPr lang="en-IN" sz="1200" dirty="0">
                <a:solidFill>
                  <a:srgbClr val="BCBEC4"/>
                </a:solidFill>
                <a:latin typeface="JetBrains Mono"/>
              </a:rPr>
            </a:br>
            <a:r>
              <a:rPr lang="en-IN" sz="1200" dirty="0">
                <a:solidFill>
                  <a:srgbClr val="CF8E6D"/>
                </a:solidFill>
                <a:latin typeface="JetBrains Mono"/>
              </a:rPr>
              <a:t>import </a:t>
            </a:r>
            <a:r>
              <a:rPr lang="en-IN" sz="1200" dirty="0" err="1">
                <a:solidFill>
                  <a:srgbClr val="BCBEC4"/>
                </a:solidFill>
                <a:latin typeface="JetBrains Mono"/>
              </a:rPr>
              <a:t>androidx.appcompat.app.AppCompatActivity</a:t>
            </a:r>
            <a:r>
              <a:rPr lang="en-IN" sz="1200" dirty="0">
                <a:solidFill>
                  <a:srgbClr val="BCBEC4"/>
                </a:solidFill>
                <a:latin typeface="JetBrains Mono"/>
              </a:rPr>
              <a:t>;</a:t>
            </a:r>
            <a:br>
              <a:rPr lang="en-IN" sz="1200" dirty="0">
                <a:solidFill>
                  <a:srgbClr val="BCBEC4"/>
                </a:solidFill>
                <a:latin typeface="JetBrains Mono"/>
              </a:rPr>
            </a:br>
            <a:br>
              <a:rPr lang="en-IN" sz="1200" dirty="0">
                <a:solidFill>
                  <a:srgbClr val="BCBEC4"/>
                </a:solidFill>
                <a:latin typeface="JetBrains Mono"/>
              </a:rPr>
            </a:br>
            <a:r>
              <a:rPr lang="en-IN" sz="1200" dirty="0">
                <a:solidFill>
                  <a:srgbClr val="CF8E6D"/>
                </a:solidFill>
                <a:latin typeface="JetBrains Mono"/>
              </a:rPr>
              <a:t>import </a:t>
            </a:r>
            <a:r>
              <a:rPr lang="en-IN" sz="1200" dirty="0" err="1">
                <a:solidFill>
                  <a:srgbClr val="BCBEC4"/>
                </a:solidFill>
                <a:latin typeface="JetBrains Mono"/>
              </a:rPr>
              <a:t>android.os.Bundle</a:t>
            </a:r>
            <a:r>
              <a:rPr lang="en-IN" sz="1200" dirty="0">
                <a:solidFill>
                  <a:srgbClr val="BCBEC4"/>
                </a:solidFill>
                <a:latin typeface="JetBrains Mono"/>
              </a:rPr>
              <a:t>;</a:t>
            </a:r>
            <a:br>
              <a:rPr lang="en-IN" sz="1200" dirty="0">
                <a:solidFill>
                  <a:srgbClr val="BCBEC4"/>
                </a:solidFill>
                <a:latin typeface="JetBrains Mono"/>
              </a:rPr>
            </a:br>
            <a:r>
              <a:rPr lang="en-IN" sz="1200" dirty="0">
                <a:solidFill>
                  <a:srgbClr val="CF8E6D"/>
                </a:solidFill>
                <a:latin typeface="JetBrains Mono"/>
              </a:rPr>
              <a:t>import </a:t>
            </a:r>
            <a:r>
              <a:rPr lang="en-IN" sz="1200" dirty="0" err="1">
                <a:solidFill>
                  <a:srgbClr val="BCBEC4"/>
                </a:solidFill>
                <a:latin typeface="JetBrains Mono"/>
              </a:rPr>
              <a:t>android.widget.TextView</a:t>
            </a:r>
            <a:r>
              <a:rPr lang="en-IN" sz="1200" dirty="0">
                <a:solidFill>
                  <a:srgbClr val="BCBEC4"/>
                </a:solidFill>
                <a:latin typeface="JetBrains Mono"/>
              </a:rPr>
              <a:t>;</a:t>
            </a:r>
            <a:br>
              <a:rPr lang="en-IN" sz="1200" dirty="0">
                <a:solidFill>
                  <a:srgbClr val="BCBEC4"/>
                </a:solidFill>
                <a:latin typeface="JetBrains Mono"/>
              </a:rPr>
            </a:br>
            <a:br>
              <a:rPr lang="en-IN" sz="1200" dirty="0">
                <a:solidFill>
                  <a:srgbClr val="BCBEC4"/>
                </a:solidFill>
                <a:latin typeface="JetBrains Mono"/>
              </a:rPr>
            </a:br>
            <a:r>
              <a:rPr lang="en-IN" sz="1200" dirty="0">
                <a:solidFill>
                  <a:srgbClr val="CF8E6D"/>
                </a:solidFill>
                <a:latin typeface="JetBrains Mono"/>
              </a:rPr>
              <a:t>public class </a:t>
            </a:r>
            <a:r>
              <a:rPr lang="en-IN" sz="1200" dirty="0" err="1">
                <a:solidFill>
                  <a:srgbClr val="BCBEC4"/>
                </a:solidFill>
                <a:latin typeface="JetBrains Mono"/>
              </a:rPr>
              <a:t>MainActivity</a:t>
            </a:r>
            <a:r>
              <a:rPr lang="en-IN" sz="1200" dirty="0">
                <a:solidFill>
                  <a:srgbClr val="BCBEC4"/>
                </a:solidFill>
                <a:latin typeface="JetBrains Mono"/>
              </a:rPr>
              <a:t> </a:t>
            </a:r>
            <a:r>
              <a:rPr lang="en-IN" sz="1200" dirty="0">
                <a:solidFill>
                  <a:srgbClr val="CF8E6D"/>
                </a:solidFill>
                <a:latin typeface="JetBrains Mono"/>
              </a:rPr>
              <a:t>extends </a:t>
            </a:r>
            <a:r>
              <a:rPr lang="en-IN" sz="1200" dirty="0" err="1">
                <a:solidFill>
                  <a:srgbClr val="BCBEC4"/>
                </a:solidFill>
                <a:latin typeface="JetBrains Mono"/>
              </a:rPr>
              <a:t>AppCompatActivity</a:t>
            </a:r>
            <a:r>
              <a:rPr lang="en-IN" sz="1200" dirty="0">
                <a:solidFill>
                  <a:srgbClr val="BCBEC4"/>
                </a:solidFill>
                <a:latin typeface="JetBrains Mono"/>
              </a:rPr>
              <a:t> {</a:t>
            </a:r>
            <a:br>
              <a:rPr lang="en-IN" sz="1200" dirty="0">
                <a:solidFill>
                  <a:srgbClr val="BCBEC4"/>
                </a:solidFill>
                <a:latin typeface="JetBrains Mono"/>
              </a:rPr>
            </a:br>
            <a:br>
              <a:rPr lang="en-IN" sz="1200" dirty="0">
                <a:solidFill>
                  <a:srgbClr val="BCBEC4"/>
                </a:solidFill>
                <a:latin typeface="JetBrains Mono"/>
              </a:rPr>
            </a:br>
            <a:r>
              <a:rPr lang="en-IN" sz="1200" dirty="0">
                <a:solidFill>
                  <a:srgbClr val="BCBEC4"/>
                </a:solidFill>
                <a:latin typeface="JetBrains Mono"/>
              </a:rPr>
              <a:t>    </a:t>
            </a:r>
            <a:r>
              <a:rPr lang="en-IN" sz="1200" dirty="0">
                <a:solidFill>
                  <a:srgbClr val="B3AE60"/>
                </a:solidFill>
                <a:latin typeface="JetBrains Mono"/>
              </a:rPr>
              <a:t>@Override</a:t>
            </a:r>
            <a:br>
              <a:rPr lang="en-IN" sz="1200" dirty="0">
                <a:solidFill>
                  <a:srgbClr val="B3AE60"/>
                </a:solidFill>
                <a:latin typeface="JetBrains Mono"/>
              </a:rPr>
            </a:br>
            <a:r>
              <a:rPr lang="en-IN" sz="1200" dirty="0">
                <a:solidFill>
                  <a:srgbClr val="B3AE60"/>
                </a:solidFill>
                <a:latin typeface="JetBrains Mono"/>
              </a:rPr>
              <a:t>    </a:t>
            </a:r>
            <a:r>
              <a:rPr lang="en-IN" sz="1200" dirty="0">
                <a:solidFill>
                  <a:srgbClr val="CF8E6D"/>
                </a:solidFill>
                <a:latin typeface="JetBrains Mono"/>
              </a:rPr>
              <a:t>protected void </a:t>
            </a:r>
            <a:r>
              <a:rPr lang="en-IN" sz="1200" dirty="0" err="1">
                <a:solidFill>
                  <a:srgbClr val="56A8F5"/>
                </a:solidFill>
                <a:latin typeface="JetBrains Mono"/>
              </a:rPr>
              <a:t>onCreate</a:t>
            </a:r>
            <a:r>
              <a:rPr lang="en-IN" sz="1200" dirty="0">
                <a:solidFill>
                  <a:srgbClr val="BCBEC4"/>
                </a:solidFill>
                <a:latin typeface="JetBrains Mono"/>
              </a:rPr>
              <a:t>(Bundle </a:t>
            </a:r>
            <a:r>
              <a:rPr lang="en-IN" sz="1200" dirty="0" err="1">
                <a:solidFill>
                  <a:srgbClr val="BCBEC4"/>
                </a:solidFill>
                <a:latin typeface="JetBrains Mono"/>
              </a:rPr>
              <a:t>savedInstanceState</a:t>
            </a:r>
            <a:r>
              <a:rPr lang="en-IN" sz="1200" dirty="0">
                <a:solidFill>
                  <a:srgbClr val="BCBEC4"/>
                </a:solidFill>
                <a:latin typeface="JetBrains Mono"/>
              </a:rPr>
              <a:t>) {</a:t>
            </a:r>
            <a:br>
              <a:rPr lang="en-IN" sz="1200" dirty="0">
                <a:solidFill>
                  <a:srgbClr val="BCBEC4"/>
                </a:solidFill>
                <a:latin typeface="JetBrains Mono"/>
              </a:rPr>
            </a:br>
            <a:r>
              <a:rPr lang="en-IN" sz="1200" dirty="0">
                <a:solidFill>
                  <a:srgbClr val="BCBEC4"/>
                </a:solidFill>
                <a:latin typeface="JetBrains Mono"/>
              </a:rPr>
              <a:t>        </a:t>
            </a:r>
            <a:r>
              <a:rPr lang="en-IN" sz="1200" dirty="0" err="1">
                <a:solidFill>
                  <a:srgbClr val="CF8E6D"/>
                </a:solidFill>
                <a:latin typeface="JetBrains Mono"/>
              </a:rPr>
              <a:t>super</a:t>
            </a:r>
            <a:r>
              <a:rPr lang="en-IN" sz="1200" dirty="0" err="1">
                <a:solidFill>
                  <a:srgbClr val="BCBEC4"/>
                </a:solidFill>
                <a:latin typeface="JetBrains Mono"/>
              </a:rPr>
              <a:t>.onCreate</a:t>
            </a:r>
            <a:r>
              <a:rPr lang="en-IN" sz="1200" dirty="0">
                <a:solidFill>
                  <a:srgbClr val="BCBEC4"/>
                </a:solidFill>
                <a:latin typeface="JetBrains Mono"/>
              </a:rPr>
              <a:t>(</a:t>
            </a:r>
            <a:r>
              <a:rPr lang="en-IN" sz="1200" dirty="0" err="1">
                <a:solidFill>
                  <a:srgbClr val="BCBEC4"/>
                </a:solidFill>
                <a:latin typeface="JetBrains Mono"/>
              </a:rPr>
              <a:t>savedInstanceState</a:t>
            </a:r>
            <a:r>
              <a:rPr lang="en-IN" sz="1200" dirty="0">
                <a:solidFill>
                  <a:srgbClr val="BCBEC4"/>
                </a:solidFill>
                <a:latin typeface="JetBrains Mono"/>
              </a:rPr>
              <a:t>);</a:t>
            </a:r>
            <a:br>
              <a:rPr lang="en-IN" sz="1200" dirty="0">
                <a:solidFill>
                  <a:srgbClr val="BCBEC4"/>
                </a:solidFill>
                <a:latin typeface="JetBrains Mono"/>
              </a:rPr>
            </a:br>
            <a:r>
              <a:rPr lang="en-IN" sz="1200" dirty="0">
                <a:solidFill>
                  <a:srgbClr val="BCBEC4"/>
                </a:solidFill>
                <a:latin typeface="JetBrains Mono"/>
              </a:rPr>
              <a:t>        </a:t>
            </a:r>
            <a:r>
              <a:rPr lang="en-IN" sz="1200" dirty="0" err="1">
                <a:solidFill>
                  <a:srgbClr val="BCBEC4"/>
                </a:solidFill>
                <a:latin typeface="JetBrains Mono"/>
              </a:rPr>
              <a:t>setContentView</a:t>
            </a:r>
            <a:r>
              <a:rPr lang="en-IN" sz="1200" dirty="0">
                <a:solidFill>
                  <a:srgbClr val="BCBEC4"/>
                </a:solidFill>
                <a:latin typeface="JetBrains Mono"/>
              </a:rPr>
              <a:t>(</a:t>
            </a:r>
            <a:r>
              <a:rPr lang="en-IN" sz="1200" dirty="0" err="1">
                <a:solidFill>
                  <a:srgbClr val="BCBEC4"/>
                </a:solidFill>
                <a:latin typeface="JetBrains Mono"/>
              </a:rPr>
              <a:t>R.layout.</a:t>
            </a:r>
            <a:r>
              <a:rPr lang="en-IN" sz="1200" i="1" dirty="0" err="1">
                <a:solidFill>
                  <a:srgbClr val="C77DBB"/>
                </a:solidFill>
                <a:latin typeface="JetBrains Mono"/>
              </a:rPr>
              <a:t>activity_main</a:t>
            </a:r>
            <a:r>
              <a:rPr lang="en-IN" sz="1200" dirty="0">
                <a:solidFill>
                  <a:srgbClr val="BCBEC4"/>
                </a:solidFill>
                <a:latin typeface="JetBrains Mono"/>
              </a:rPr>
              <a:t>);</a:t>
            </a:r>
            <a:br>
              <a:rPr lang="en-IN" sz="1200" dirty="0">
                <a:solidFill>
                  <a:srgbClr val="BCBEC4"/>
                </a:solidFill>
                <a:latin typeface="JetBrains Mono"/>
              </a:rPr>
            </a:br>
            <a:r>
              <a:rPr lang="en-IN" sz="1200" dirty="0">
                <a:solidFill>
                  <a:srgbClr val="BCBEC4"/>
                </a:solidFill>
                <a:latin typeface="JetBrains Mono"/>
              </a:rPr>
              <a:t>        </a:t>
            </a:r>
            <a:r>
              <a:rPr lang="en-IN" sz="1200" dirty="0" err="1">
                <a:solidFill>
                  <a:srgbClr val="BCBEC4"/>
                </a:solidFill>
                <a:latin typeface="JetBrains Mono"/>
              </a:rPr>
              <a:t>TextView</a:t>
            </a:r>
            <a:r>
              <a:rPr lang="en-IN" sz="1200" dirty="0">
                <a:solidFill>
                  <a:srgbClr val="BCBEC4"/>
                </a:solidFill>
                <a:latin typeface="JetBrains Mono"/>
              </a:rPr>
              <a:t> </a:t>
            </a:r>
            <a:r>
              <a:rPr lang="en-IN" sz="1200" dirty="0" err="1">
                <a:solidFill>
                  <a:srgbClr val="BCBEC4"/>
                </a:solidFill>
                <a:latin typeface="JetBrains Mono"/>
              </a:rPr>
              <a:t>textView</a:t>
            </a:r>
            <a:r>
              <a:rPr lang="en-IN" sz="1200" dirty="0">
                <a:solidFill>
                  <a:srgbClr val="BCBEC4"/>
                </a:solidFill>
                <a:latin typeface="JetBrains Mono"/>
              </a:rPr>
              <a:t> = </a:t>
            </a:r>
            <a:r>
              <a:rPr lang="en-IN" sz="1200" dirty="0" err="1">
                <a:solidFill>
                  <a:srgbClr val="BCBEC4"/>
                </a:solidFill>
                <a:latin typeface="JetBrains Mono"/>
              </a:rPr>
              <a:t>findViewById</a:t>
            </a:r>
            <a:r>
              <a:rPr lang="en-IN" sz="1200" dirty="0">
                <a:solidFill>
                  <a:srgbClr val="BCBEC4"/>
                </a:solidFill>
                <a:latin typeface="JetBrains Mono"/>
              </a:rPr>
              <a:t>(</a:t>
            </a:r>
            <a:r>
              <a:rPr lang="en-IN" sz="1200" dirty="0" err="1">
                <a:solidFill>
                  <a:srgbClr val="BCBEC4"/>
                </a:solidFill>
                <a:latin typeface="JetBrains Mono"/>
              </a:rPr>
              <a:t>R.id.</a:t>
            </a:r>
            <a:r>
              <a:rPr lang="en-IN" sz="1200" i="1" dirty="0" err="1">
                <a:solidFill>
                  <a:srgbClr val="C77DBB"/>
                </a:solidFill>
                <a:latin typeface="JetBrains Mono"/>
              </a:rPr>
              <a:t>textView</a:t>
            </a:r>
            <a:r>
              <a:rPr lang="en-IN" sz="1200" dirty="0">
                <a:solidFill>
                  <a:srgbClr val="BCBEC4"/>
                </a:solidFill>
                <a:latin typeface="JetBrains Mono"/>
              </a:rPr>
              <a:t>);</a:t>
            </a:r>
            <a:br>
              <a:rPr lang="en-IN" sz="1200" dirty="0">
                <a:solidFill>
                  <a:srgbClr val="BCBEC4"/>
                </a:solidFill>
                <a:latin typeface="JetBrains Mono"/>
              </a:rPr>
            </a:br>
            <a:r>
              <a:rPr lang="en-IN" sz="1200" dirty="0">
                <a:solidFill>
                  <a:srgbClr val="BCBEC4"/>
                </a:solidFill>
                <a:latin typeface="JetBrains Mono"/>
              </a:rPr>
              <a:t>    }</a:t>
            </a:r>
            <a:br>
              <a:rPr lang="en-IN" sz="1200" dirty="0">
                <a:solidFill>
                  <a:srgbClr val="BCBEC4"/>
                </a:solidFill>
                <a:latin typeface="JetBrains Mono"/>
              </a:rPr>
            </a:br>
            <a:r>
              <a:rPr lang="en-IN" sz="1200" dirty="0">
                <a:solidFill>
                  <a:srgbClr val="BCBEC4"/>
                </a:solidFill>
                <a:latin typeface="JetBrains Mono"/>
              </a:rPr>
              <a:t>}</a:t>
            </a:r>
          </a:p>
          <a:p>
            <a:pPr marL="0" indent="0">
              <a:buNone/>
            </a:pPr>
            <a:endParaRPr lang="en-IN" sz="1200" dirty="0">
              <a:solidFill>
                <a:srgbClr val="BCBEC4"/>
              </a:solidFill>
              <a:latin typeface="JetBrains Mono"/>
            </a:endParaRPr>
          </a:p>
          <a:p>
            <a:pPr marL="0" indent="0">
              <a:buNone/>
            </a:pPr>
            <a:endParaRPr lang="en-IN" dirty="0"/>
          </a:p>
        </p:txBody>
      </p:sp>
    </p:spTree>
    <p:extLst>
      <p:ext uri="{BB962C8B-B14F-4D97-AF65-F5344CB8AC3E}">
        <p14:creationId xmlns:p14="http://schemas.microsoft.com/office/powerpoint/2010/main" val="1362817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6A28-F22C-2842-39C9-94E845BCFFA5}"/>
              </a:ext>
            </a:extLst>
          </p:cNvPr>
          <p:cNvSpPr>
            <a:spLocks noGrp="1"/>
          </p:cNvSpPr>
          <p:nvPr>
            <p:ph type="title"/>
          </p:nvPr>
        </p:nvSpPr>
        <p:spPr>
          <a:xfrm>
            <a:off x="409410" y="613371"/>
            <a:ext cx="5915025" cy="303055"/>
          </a:xfrm>
        </p:spPr>
        <p:txBody>
          <a:bodyPr>
            <a:normAutofit/>
          </a:bodyPr>
          <a:lstStyle/>
          <a:p>
            <a:r>
              <a:rPr lang="en-IN" sz="1125" dirty="0"/>
              <a:t>➢ </a:t>
            </a:r>
            <a:r>
              <a:rPr lang="en-IN" sz="1400" dirty="0"/>
              <a:t>Output</a:t>
            </a:r>
            <a:r>
              <a:rPr lang="en-IN" sz="1125" dirty="0"/>
              <a:t>: </a:t>
            </a:r>
          </a:p>
        </p:txBody>
      </p:sp>
      <p:pic>
        <p:nvPicPr>
          <p:cNvPr id="5" name="Content Placeholder 4">
            <a:extLst>
              <a:ext uri="{FF2B5EF4-FFF2-40B4-BE49-F238E27FC236}">
                <a16:creationId xmlns:a16="http://schemas.microsoft.com/office/drawing/2014/main" id="{3B90F625-FD07-AE89-6AA8-23FAF91A6B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3373" y="2096529"/>
            <a:ext cx="2791254" cy="5712942"/>
          </a:xfrm>
        </p:spPr>
      </p:pic>
    </p:spTree>
    <p:extLst>
      <p:ext uri="{BB962C8B-B14F-4D97-AF65-F5344CB8AC3E}">
        <p14:creationId xmlns:p14="http://schemas.microsoft.com/office/powerpoint/2010/main" val="144140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2686-EBD4-5C4B-F509-7B74D5C9A16E}"/>
              </a:ext>
            </a:extLst>
          </p:cNvPr>
          <p:cNvSpPr>
            <a:spLocks noGrp="1"/>
          </p:cNvSpPr>
          <p:nvPr>
            <p:ph type="title"/>
          </p:nvPr>
        </p:nvSpPr>
        <p:spPr>
          <a:xfrm>
            <a:off x="471487" y="128588"/>
            <a:ext cx="5915025" cy="402020"/>
          </a:xfrm>
        </p:spPr>
        <p:txBody>
          <a:bodyPr>
            <a:noAutofit/>
          </a:bodyPr>
          <a:lstStyle/>
          <a:p>
            <a:pPr algn="ctr"/>
            <a:r>
              <a:rPr lang="en-IN" sz="2400" dirty="0"/>
              <a:t>Practical-2</a:t>
            </a:r>
          </a:p>
        </p:txBody>
      </p:sp>
      <p:sp>
        <p:nvSpPr>
          <p:cNvPr id="3" name="Content Placeholder 2">
            <a:extLst>
              <a:ext uri="{FF2B5EF4-FFF2-40B4-BE49-F238E27FC236}">
                <a16:creationId xmlns:a16="http://schemas.microsoft.com/office/drawing/2014/main" id="{538305F2-15ED-F1A3-0355-73BE85D17A19}"/>
              </a:ext>
            </a:extLst>
          </p:cNvPr>
          <p:cNvSpPr>
            <a:spLocks noGrp="1"/>
          </p:cNvSpPr>
          <p:nvPr>
            <p:ph idx="1"/>
          </p:nvPr>
        </p:nvSpPr>
        <p:spPr>
          <a:xfrm>
            <a:off x="0" y="635000"/>
            <a:ext cx="6858000" cy="9271000"/>
          </a:xfrm>
        </p:spPr>
        <p:txBody>
          <a:bodyPr>
            <a:normAutofit/>
          </a:bodyPr>
          <a:lstStyle/>
          <a:p>
            <a:r>
              <a:rPr lang="en-US" sz="1600" dirty="0"/>
              <a:t>Aim: Create an app and add two Button elements and a </a:t>
            </a:r>
            <a:r>
              <a:rPr lang="en-US" sz="1600" dirty="0" err="1"/>
              <a:t>TextView</a:t>
            </a:r>
            <a:r>
              <a:rPr lang="en-US" sz="1600" dirty="0"/>
              <a:t> to the layout. Implement click-handler methods to display messages on the screen when the user taps each Button.</a:t>
            </a:r>
          </a:p>
          <a:p>
            <a:pPr marL="0" indent="0">
              <a:buNone/>
            </a:pPr>
            <a:r>
              <a:rPr lang="en-US" sz="1400" dirty="0"/>
              <a:t>Activity_main.xml :--</a:t>
            </a:r>
          </a:p>
          <a:p>
            <a:pPr marL="0" indent="0">
              <a:buNone/>
            </a:pPr>
            <a:r>
              <a:rPr lang="en-IN" sz="1200" dirty="0">
                <a:solidFill>
                  <a:srgbClr val="D5B778"/>
                </a:solidFill>
                <a:effectLst/>
                <a:latin typeface="JetBrains Mono"/>
              </a:rPr>
              <a:t>&lt;?</a:t>
            </a:r>
            <a:r>
              <a:rPr lang="en-IN" sz="1200" dirty="0">
                <a:solidFill>
                  <a:srgbClr val="BCBEC4"/>
                </a:solidFill>
                <a:effectLst/>
                <a:latin typeface="JetBrains Mono"/>
              </a:rPr>
              <a:t>xml version</a:t>
            </a:r>
            <a:r>
              <a:rPr lang="en-IN" sz="1200" dirty="0">
                <a:solidFill>
                  <a:srgbClr val="6AAB73"/>
                </a:solidFill>
                <a:effectLst/>
                <a:latin typeface="JetBrains Mono"/>
              </a:rPr>
              <a:t>="1.0" </a:t>
            </a:r>
            <a:r>
              <a:rPr lang="en-IN" sz="1200" dirty="0">
                <a:solidFill>
                  <a:srgbClr val="BCBEC4"/>
                </a:solidFill>
                <a:effectLst/>
                <a:latin typeface="JetBrains Mono"/>
              </a:rPr>
              <a:t>encoding</a:t>
            </a:r>
            <a:r>
              <a:rPr lang="en-IN" sz="1200" dirty="0">
                <a:solidFill>
                  <a:srgbClr val="6AAB73"/>
                </a:solidFill>
                <a:effectLst/>
                <a:latin typeface="JetBrains Mono"/>
              </a:rPr>
              <a:t>="utf-8"</a:t>
            </a:r>
            <a:r>
              <a:rPr lang="en-IN" sz="1200" dirty="0">
                <a:solidFill>
                  <a:srgbClr val="D5B778"/>
                </a:solidFill>
                <a:effectLst/>
                <a:latin typeface="JetBrains Mono"/>
              </a:rPr>
              <a:t>?&gt;</a:t>
            </a:r>
            <a:br>
              <a:rPr lang="en-IN" sz="1200" dirty="0">
                <a:solidFill>
                  <a:srgbClr val="D5B778"/>
                </a:solidFill>
                <a:effectLst/>
                <a:latin typeface="JetBrains Mono"/>
              </a:rPr>
            </a:br>
            <a:r>
              <a:rPr lang="en-IN" sz="1200" dirty="0">
                <a:solidFill>
                  <a:srgbClr val="D5B778"/>
                </a:solidFill>
                <a:effectLst/>
                <a:latin typeface="JetBrains Mono"/>
              </a:rPr>
              <a:t>&lt;</a:t>
            </a:r>
            <a:r>
              <a:rPr lang="en-IN" sz="1200" dirty="0" err="1">
                <a:solidFill>
                  <a:srgbClr val="D5B778"/>
                </a:solidFill>
                <a:effectLst/>
                <a:latin typeface="JetBrains Mono"/>
              </a:rPr>
              <a:t>RelativeLayout</a:t>
            </a:r>
            <a:r>
              <a:rPr lang="en-IN" sz="1200" dirty="0">
                <a:solidFill>
                  <a:srgbClr val="D5B778"/>
                </a:solidFill>
                <a:effectLst/>
                <a:latin typeface="JetBrains Mono"/>
              </a:rPr>
              <a:t> </a:t>
            </a:r>
            <a:r>
              <a:rPr lang="en-IN" sz="1200" dirty="0" err="1">
                <a:solidFill>
                  <a:srgbClr val="BCBEC4"/>
                </a:solidFill>
                <a:effectLst/>
                <a:latin typeface="JetBrains Mono"/>
              </a:rPr>
              <a:t>xmlns:</a:t>
            </a:r>
            <a:r>
              <a:rPr lang="en-IN" sz="1200" dirty="0" err="1">
                <a:solidFill>
                  <a:srgbClr val="C77DBB"/>
                </a:solidFill>
                <a:effectLst/>
                <a:latin typeface="JetBrains Mono"/>
              </a:rPr>
              <a:t>android</a:t>
            </a:r>
            <a:r>
              <a:rPr lang="en-IN" sz="1200" dirty="0">
                <a:solidFill>
                  <a:srgbClr val="6AAB73"/>
                </a:solidFill>
                <a:effectLst/>
                <a:latin typeface="JetBrains Mono"/>
              </a:rPr>
              <a:t>="http://schemas.android.com/</a:t>
            </a:r>
            <a:r>
              <a:rPr lang="en-IN" sz="1200" dirty="0" err="1">
                <a:solidFill>
                  <a:srgbClr val="6AAB73"/>
                </a:solidFill>
                <a:effectLst/>
                <a:latin typeface="JetBrains Mono"/>
              </a:rPr>
              <a:t>apk</a:t>
            </a:r>
            <a:r>
              <a:rPr lang="en-IN" sz="1200" dirty="0">
                <a:solidFill>
                  <a:srgbClr val="6AAB73"/>
                </a:solidFill>
                <a:effectLst/>
                <a:latin typeface="JetBrains Mono"/>
              </a:rPr>
              <a:t>/res/android"</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:layout_width</a:t>
            </a:r>
            <a:r>
              <a:rPr lang="en-IN" sz="1200" dirty="0">
                <a:solidFill>
                  <a:srgbClr val="6AAB73"/>
                </a:solidFill>
                <a:effectLst/>
                <a:latin typeface="JetBrains Mono"/>
              </a:rPr>
              <a:t>="</a:t>
            </a:r>
            <a:r>
              <a:rPr lang="en-IN" sz="1200" dirty="0" err="1">
                <a:solidFill>
                  <a:srgbClr val="6AAB73"/>
                </a:solidFill>
                <a:effectLst/>
                <a:latin typeface="JetBrains Mono"/>
              </a:rPr>
              <a:t>match_parent</a:t>
            </a:r>
            <a:r>
              <a:rPr lang="en-IN" sz="1200" dirty="0">
                <a:solidFill>
                  <a:srgbClr val="6AAB73"/>
                </a:solidFill>
                <a:effectLst/>
                <a:latin typeface="JetBrains Mono"/>
              </a:rPr>
              <a:t>"</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:layout_height</a:t>
            </a:r>
            <a:r>
              <a:rPr lang="en-IN" sz="1200" dirty="0">
                <a:solidFill>
                  <a:srgbClr val="6AAB73"/>
                </a:solidFill>
                <a:effectLst/>
                <a:latin typeface="JetBrains Mono"/>
              </a:rPr>
              <a:t>="</a:t>
            </a:r>
            <a:r>
              <a:rPr lang="en-IN" sz="1200" dirty="0" err="1">
                <a:solidFill>
                  <a:srgbClr val="6AAB73"/>
                </a:solidFill>
                <a:effectLst/>
                <a:latin typeface="JetBrains Mono"/>
              </a:rPr>
              <a:t>match_parent</a:t>
            </a:r>
            <a:r>
              <a:rPr lang="en-IN" sz="1200" dirty="0">
                <a:solidFill>
                  <a:srgbClr val="6AAB73"/>
                </a:solidFill>
                <a:effectLst/>
                <a:latin typeface="JetBrains Mono"/>
              </a:rPr>
              <a:t>"</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:id</a:t>
            </a:r>
            <a:r>
              <a:rPr lang="en-IN" sz="1200" dirty="0">
                <a:solidFill>
                  <a:srgbClr val="6AAB73"/>
                </a:solidFill>
                <a:effectLst/>
                <a:latin typeface="JetBrains Mono"/>
              </a:rPr>
              <a:t>="@+id/</a:t>
            </a:r>
            <a:r>
              <a:rPr lang="en-IN" sz="1200" dirty="0" err="1">
                <a:solidFill>
                  <a:srgbClr val="6AAB73"/>
                </a:solidFill>
                <a:effectLst/>
                <a:latin typeface="JetBrains Mono"/>
              </a:rPr>
              <a:t>rootL</a:t>
            </a:r>
            <a:r>
              <a:rPr lang="en-IN" sz="1200" dirty="0">
                <a:solidFill>
                  <a:srgbClr val="6AAB73"/>
                </a:solidFill>
                <a:effectLst/>
                <a:latin typeface="JetBrains Mono"/>
              </a:rPr>
              <a:t>"</a:t>
            </a:r>
            <a:r>
              <a:rPr lang="en-IN" sz="1200" dirty="0">
                <a:solidFill>
                  <a:srgbClr val="D5B778"/>
                </a:solidFill>
                <a:effectLst/>
                <a:latin typeface="JetBrains Mono"/>
              </a:rPr>
              <a:t>&gt;</a:t>
            </a:r>
            <a:br>
              <a:rPr lang="en-IN" sz="1200" dirty="0">
                <a:solidFill>
                  <a:srgbClr val="D5B778"/>
                </a:solidFill>
                <a:effectLst/>
                <a:latin typeface="JetBrains Mono"/>
              </a:rPr>
            </a:br>
            <a:br>
              <a:rPr lang="en-IN" sz="1200" dirty="0">
                <a:solidFill>
                  <a:srgbClr val="D5B778"/>
                </a:solidFill>
                <a:effectLst/>
                <a:latin typeface="JetBrains Mono"/>
              </a:rPr>
            </a:br>
            <a:r>
              <a:rPr lang="en-IN" sz="1200" dirty="0">
                <a:solidFill>
                  <a:srgbClr val="D5B778"/>
                </a:solidFill>
                <a:effectLst/>
                <a:latin typeface="JetBrains Mono"/>
              </a:rPr>
              <a:t>    &lt;</a:t>
            </a:r>
            <a:r>
              <a:rPr lang="en-IN" sz="1200" dirty="0" err="1">
                <a:solidFill>
                  <a:srgbClr val="D5B778"/>
                </a:solidFill>
                <a:effectLst/>
                <a:latin typeface="JetBrains Mono"/>
              </a:rPr>
              <a:t>TextView</a:t>
            </a:r>
            <a:br>
              <a:rPr lang="en-IN" sz="1200" dirty="0">
                <a:solidFill>
                  <a:srgbClr val="D5B778"/>
                </a:solidFill>
                <a:effectLst/>
                <a:latin typeface="JetBrains Mono"/>
              </a:rPr>
            </a:br>
            <a:r>
              <a:rPr lang="en-IN" sz="1200" dirty="0">
                <a:solidFill>
                  <a:srgbClr val="D5B778"/>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:id</a:t>
            </a:r>
            <a:r>
              <a:rPr lang="en-IN" sz="1200" dirty="0">
                <a:solidFill>
                  <a:srgbClr val="6AAB73"/>
                </a:solidFill>
                <a:effectLst/>
                <a:latin typeface="JetBrains Mono"/>
              </a:rPr>
              <a:t>="@+id/txt0"</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:layout_width</a:t>
            </a:r>
            <a:r>
              <a:rPr lang="en-IN" sz="1200" dirty="0">
                <a:solidFill>
                  <a:srgbClr val="6AAB73"/>
                </a:solidFill>
                <a:effectLst/>
                <a:latin typeface="JetBrains Mono"/>
              </a:rPr>
              <a:t>="</a:t>
            </a:r>
            <a:r>
              <a:rPr lang="en-IN" sz="1200" dirty="0" err="1">
                <a:solidFill>
                  <a:srgbClr val="6AAB73"/>
                </a:solidFill>
                <a:effectLst/>
                <a:latin typeface="JetBrains Mono"/>
              </a:rPr>
              <a:t>wrap_content</a:t>
            </a:r>
            <a:r>
              <a:rPr lang="en-IN" sz="1200" dirty="0">
                <a:solidFill>
                  <a:srgbClr val="6AAB73"/>
                </a:solidFill>
                <a:effectLst/>
                <a:latin typeface="JetBrains Mono"/>
              </a:rPr>
              <a:t>"</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:layout_height</a:t>
            </a:r>
            <a:r>
              <a:rPr lang="en-IN" sz="1200" dirty="0">
                <a:solidFill>
                  <a:srgbClr val="6AAB73"/>
                </a:solidFill>
                <a:effectLst/>
                <a:latin typeface="JetBrains Mono"/>
              </a:rPr>
              <a:t>="</a:t>
            </a:r>
            <a:r>
              <a:rPr lang="en-IN" sz="1200" dirty="0" err="1">
                <a:solidFill>
                  <a:srgbClr val="6AAB73"/>
                </a:solidFill>
                <a:effectLst/>
                <a:latin typeface="JetBrains Mono"/>
              </a:rPr>
              <a:t>wrap_content</a:t>
            </a:r>
            <a:r>
              <a:rPr lang="en-IN" sz="1200" dirty="0">
                <a:solidFill>
                  <a:srgbClr val="6AAB73"/>
                </a:solidFill>
                <a:effectLst/>
                <a:latin typeface="JetBrains Mono"/>
              </a:rPr>
              <a:t>"</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:layout_centerInParent</a:t>
            </a:r>
            <a:r>
              <a:rPr lang="en-IN" sz="1200" dirty="0">
                <a:solidFill>
                  <a:srgbClr val="6AAB73"/>
                </a:solidFill>
                <a:effectLst/>
                <a:latin typeface="JetBrains Mono"/>
              </a:rPr>
              <a:t>="true"</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:text</a:t>
            </a:r>
            <a:r>
              <a:rPr lang="en-IN" sz="1200" dirty="0">
                <a:solidFill>
                  <a:srgbClr val="6AAB73"/>
                </a:solidFill>
                <a:effectLst/>
                <a:latin typeface="JetBrains Mono"/>
              </a:rPr>
              <a:t>="\n\</a:t>
            </a:r>
            <a:r>
              <a:rPr lang="en-IN" sz="1200" dirty="0" err="1">
                <a:solidFill>
                  <a:srgbClr val="6AAB73"/>
                </a:solidFill>
                <a:effectLst/>
                <a:latin typeface="JetBrains Mono"/>
              </a:rPr>
              <a:t>nClick</a:t>
            </a:r>
            <a:r>
              <a:rPr lang="en-IN" sz="1200" dirty="0">
                <a:solidFill>
                  <a:srgbClr val="6AAB73"/>
                </a:solidFill>
                <a:effectLst/>
                <a:latin typeface="JetBrains Mono"/>
              </a:rPr>
              <a:t> any </a:t>
            </a:r>
            <a:r>
              <a:rPr lang="en-IN" sz="1200" dirty="0" err="1">
                <a:solidFill>
                  <a:srgbClr val="6AAB73"/>
                </a:solidFill>
                <a:effectLst/>
                <a:latin typeface="JetBrains Mono"/>
              </a:rPr>
              <a:t>botton</a:t>
            </a:r>
            <a:r>
              <a:rPr lang="en-IN" sz="1200" dirty="0">
                <a:solidFill>
                  <a:srgbClr val="6AAB73"/>
                </a:solidFill>
                <a:effectLst/>
                <a:latin typeface="JetBrains Mono"/>
              </a:rPr>
              <a:t> \n\n"</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:textSize</a:t>
            </a:r>
            <a:r>
              <a:rPr lang="en-IN" sz="1200" dirty="0">
                <a:solidFill>
                  <a:srgbClr val="6AAB73"/>
                </a:solidFill>
                <a:effectLst/>
                <a:latin typeface="JetBrains Mono"/>
              </a:rPr>
              <a:t>="20sp"</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:textStyle</a:t>
            </a:r>
            <a:r>
              <a:rPr lang="en-IN" sz="1200" dirty="0">
                <a:solidFill>
                  <a:srgbClr val="6AAB73"/>
                </a:solidFill>
                <a:effectLst/>
                <a:latin typeface="JetBrains Mono"/>
              </a:rPr>
              <a:t>="bold" </a:t>
            </a:r>
            <a:r>
              <a:rPr lang="en-IN" sz="1200" dirty="0">
                <a:solidFill>
                  <a:srgbClr val="D5B778"/>
                </a:solidFill>
                <a:effectLst/>
                <a:latin typeface="JetBrains Mono"/>
              </a:rPr>
              <a:t>/&gt;</a:t>
            </a:r>
            <a:br>
              <a:rPr lang="en-IN" sz="1200" dirty="0">
                <a:solidFill>
                  <a:srgbClr val="D5B778"/>
                </a:solidFill>
                <a:effectLst/>
                <a:latin typeface="JetBrains Mono"/>
              </a:rPr>
            </a:br>
            <a:br>
              <a:rPr lang="en-IN" sz="1200" dirty="0">
                <a:solidFill>
                  <a:srgbClr val="D5B778"/>
                </a:solidFill>
                <a:effectLst/>
                <a:latin typeface="JetBrains Mono"/>
              </a:rPr>
            </a:br>
            <a:r>
              <a:rPr lang="en-IN" sz="1200" dirty="0">
                <a:solidFill>
                  <a:srgbClr val="D5B778"/>
                </a:solidFill>
                <a:effectLst/>
                <a:latin typeface="JetBrains Mono"/>
              </a:rPr>
              <a:t>    &lt;</a:t>
            </a:r>
            <a:r>
              <a:rPr lang="en-IN" sz="1200" dirty="0" err="1">
                <a:solidFill>
                  <a:srgbClr val="D5B778"/>
                </a:solidFill>
                <a:effectLst/>
                <a:latin typeface="JetBrains Mono"/>
              </a:rPr>
              <a:t>androidx.appcompat.widget.AppCompatButton</a:t>
            </a:r>
            <a:br>
              <a:rPr lang="en-IN" sz="1200" dirty="0">
                <a:solidFill>
                  <a:srgbClr val="D5B778"/>
                </a:solidFill>
                <a:effectLst/>
                <a:latin typeface="JetBrains Mono"/>
              </a:rPr>
            </a:br>
            <a:r>
              <a:rPr lang="en-IN" sz="1200" dirty="0">
                <a:solidFill>
                  <a:srgbClr val="D5B778"/>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:id</a:t>
            </a:r>
            <a:r>
              <a:rPr lang="en-IN" sz="1200" dirty="0">
                <a:solidFill>
                  <a:srgbClr val="6AAB73"/>
                </a:solidFill>
                <a:effectLst/>
                <a:latin typeface="JetBrains Mono"/>
              </a:rPr>
              <a:t>="@+id/btn1"</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:layout_width</a:t>
            </a:r>
            <a:r>
              <a:rPr lang="en-IN" sz="1200" dirty="0">
                <a:solidFill>
                  <a:srgbClr val="6AAB73"/>
                </a:solidFill>
                <a:effectLst/>
                <a:latin typeface="JetBrains Mono"/>
              </a:rPr>
              <a:t>="190dp"</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:layout_height</a:t>
            </a:r>
            <a:r>
              <a:rPr lang="en-IN" sz="1200" dirty="0">
                <a:solidFill>
                  <a:srgbClr val="6AAB73"/>
                </a:solidFill>
                <a:effectLst/>
                <a:latin typeface="JetBrains Mono"/>
              </a:rPr>
              <a:t>="</a:t>
            </a:r>
            <a:r>
              <a:rPr lang="en-IN" sz="1200" dirty="0" err="1">
                <a:solidFill>
                  <a:srgbClr val="6AAB73"/>
                </a:solidFill>
                <a:effectLst/>
                <a:latin typeface="JetBrains Mono"/>
              </a:rPr>
              <a:t>wrap_content</a:t>
            </a:r>
            <a:r>
              <a:rPr lang="en-IN" sz="1200" dirty="0">
                <a:solidFill>
                  <a:srgbClr val="6AAB73"/>
                </a:solidFill>
                <a:effectLst/>
                <a:latin typeface="JetBrains Mono"/>
              </a:rPr>
              <a:t>"</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:layout_below</a:t>
            </a:r>
            <a:r>
              <a:rPr lang="en-IN" sz="1200" dirty="0">
                <a:solidFill>
                  <a:srgbClr val="6AAB73"/>
                </a:solidFill>
                <a:effectLst/>
                <a:latin typeface="JetBrains Mono"/>
              </a:rPr>
              <a:t>="@+id/txt0"</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:layout_alignParentStart</a:t>
            </a:r>
            <a:r>
              <a:rPr lang="en-IN" sz="1200" dirty="0">
                <a:solidFill>
                  <a:srgbClr val="6AAB73"/>
                </a:solidFill>
                <a:effectLst/>
                <a:latin typeface="JetBrains Mono"/>
              </a:rPr>
              <a:t>="true"</a:t>
            </a:r>
            <a:br>
              <a:rPr lang="en-IN" sz="1200" dirty="0">
                <a:solidFill>
                  <a:srgbClr val="6AAB73"/>
                </a:solidFill>
                <a:effectLst/>
                <a:latin typeface="JetBrains Mono"/>
              </a:rPr>
            </a:b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:layout_centerInParent</a:t>
            </a:r>
            <a:r>
              <a:rPr lang="en-IN" sz="1200" dirty="0">
                <a:solidFill>
                  <a:srgbClr val="6AAB73"/>
                </a:solidFill>
                <a:effectLst/>
                <a:latin typeface="JetBrains Mono"/>
              </a:rPr>
              <a:t>="true"</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:layout_marginStart</a:t>
            </a:r>
            <a:r>
              <a:rPr lang="en-IN" sz="1200" dirty="0">
                <a:solidFill>
                  <a:srgbClr val="6AAB73"/>
                </a:solidFill>
                <a:effectLst/>
                <a:latin typeface="JetBrains Mono"/>
              </a:rPr>
              <a:t>="10dp"</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:layout_marginLeft</a:t>
            </a:r>
            <a:r>
              <a:rPr lang="en-IN" sz="1200" dirty="0">
                <a:solidFill>
                  <a:srgbClr val="6AAB73"/>
                </a:solidFill>
                <a:effectLst/>
                <a:latin typeface="JetBrains Mono"/>
              </a:rPr>
              <a:t>="10dp"</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:layout_marginTop</a:t>
            </a:r>
            <a:r>
              <a:rPr lang="en-IN" sz="1200" dirty="0">
                <a:solidFill>
                  <a:srgbClr val="6AAB73"/>
                </a:solidFill>
                <a:effectLst/>
                <a:latin typeface="JetBrains Mono"/>
              </a:rPr>
              <a:t>="230dp"</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:layout_marginBottom</a:t>
            </a:r>
            <a:r>
              <a:rPr lang="en-IN" sz="1200" dirty="0">
                <a:solidFill>
                  <a:srgbClr val="6AAB73"/>
                </a:solidFill>
                <a:effectLst/>
                <a:latin typeface="JetBrains Mono"/>
              </a:rPr>
              <a:t>="15dp"</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:layout_marginRight</a:t>
            </a:r>
            <a:r>
              <a:rPr lang="en-IN" sz="1200" dirty="0">
                <a:solidFill>
                  <a:srgbClr val="6AAB73"/>
                </a:solidFill>
                <a:effectLst/>
                <a:latin typeface="JetBrains Mono"/>
              </a:rPr>
              <a:t>="10dp"</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:text</a:t>
            </a:r>
            <a:r>
              <a:rPr lang="en-IN" sz="1200" dirty="0">
                <a:solidFill>
                  <a:srgbClr val="6AAB73"/>
                </a:solidFill>
                <a:effectLst/>
                <a:latin typeface="JetBrains Mono"/>
              </a:rPr>
              <a:t>=" Cyan" </a:t>
            </a:r>
            <a:r>
              <a:rPr lang="en-IN" sz="1200" dirty="0">
                <a:solidFill>
                  <a:srgbClr val="D5B778"/>
                </a:solidFill>
                <a:effectLst/>
                <a:latin typeface="JetBrains Mono"/>
              </a:rPr>
              <a:t>/&gt;</a:t>
            </a:r>
            <a:br>
              <a:rPr lang="en-IN" sz="1200" dirty="0">
                <a:solidFill>
                  <a:srgbClr val="D5B778"/>
                </a:solidFill>
                <a:effectLst/>
                <a:latin typeface="JetBrains Mono"/>
              </a:rPr>
            </a:br>
            <a:br>
              <a:rPr lang="en-IN" sz="1200" dirty="0">
                <a:solidFill>
                  <a:srgbClr val="D5B778"/>
                </a:solidFill>
                <a:effectLst/>
                <a:latin typeface="JetBrains Mono"/>
              </a:rPr>
            </a:br>
            <a:r>
              <a:rPr lang="en-IN" sz="1200" dirty="0">
                <a:solidFill>
                  <a:srgbClr val="D5B778"/>
                </a:solidFill>
                <a:effectLst/>
                <a:latin typeface="JetBrains Mono"/>
              </a:rPr>
              <a:t>    &lt;</a:t>
            </a:r>
            <a:r>
              <a:rPr lang="en-IN" sz="1200" dirty="0" err="1">
                <a:solidFill>
                  <a:srgbClr val="D5B778"/>
                </a:solidFill>
                <a:effectLst/>
                <a:latin typeface="JetBrains Mono"/>
              </a:rPr>
              <a:t>androidx.appcompat.widget.AppCompatButton</a:t>
            </a:r>
            <a:br>
              <a:rPr lang="en-IN" sz="1200" dirty="0">
                <a:solidFill>
                  <a:srgbClr val="D5B778"/>
                </a:solidFill>
                <a:effectLst/>
                <a:latin typeface="JetBrains Mono"/>
              </a:rPr>
            </a:br>
            <a:r>
              <a:rPr lang="en-IN" sz="1200" dirty="0">
                <a:solidFill>
                  <a:srgbClr val="D5B778"/>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:id</a:t>
            </a:r>
            <a:r>
              <a:rPr lang="en-IN" sz="1200" dirty="0">
                <a:solidFill>
                  <a:srgbClr val="6AAB73"/>
                </a:solidFill>
                <a:effectLst/>
                <a:latin typeface="JetBrains Mono"/>
              </a:rPr>
              <a:t>="@+id/btn2"</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:layout_width</a:t>
            </a:r>
            <a:r>
              <a:rPr lang="en-IN" sz="1200" dirty="0">
                <a:solidFill>
                  <a:srgbClr val="6AAB73"/>
                </a:solidFill>
                <a:effectLst/>
                <a:latin typeface="JetBrains Mono"/>
              </a:rPr>
              <a:t>="190dp"</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:layout_height</a:t>
            </a:r>
            <a:r>
              <a:rPr lang="en-IN" sz="1200" dirty="0">
                <a:solidFill>
                  <a:srgbClr val="6AAB73"/>
                </a:solidFill>
                <a:effectLst/>
                <a:latin typeface="JetBrains Mono"/>
              </a:rPr>
              <a:t>="</a:t>
            </a:r>
            <a:r>
              <a:rPr lang="en-IN" sz="1200" dirty="0" err="1">
                <a:solidFill>
                  <a:srgbClr val="6AAB73"/>
                </a:solidFill>
                <a:effectLst/>
                <a:latin typeface="JetBrains Mono"/>
              </a:rPr>
              <a:t>wrap_content</a:t>
            </a:r>
            <a:r>
              <a:rPr lang="en-IN" sz="1200" dirty="0">
                <a:solidFill>
                  <a:srgbClr val="6AAB73"/>
                </a:solidFill>
                <a:effectLst/>
                <a:latin typeface="JetBrains Mono"/>
              </a:rPr>
              <a:t>"</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:layout_below</a:t>
            </a:r>
            <a:r>
              <a:rPr lang="en-IN" sz="1200" dirty="0">
                <a:solidFill>
                  <a:srgbClr val="6AAB73"/>
                </a:solidFill>
                <a:effectLst/>
                <a:latin typeface="JetBrains Mono"/>
              </a:rPr>
              <a:t>="@id/txt0"</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:layout_alignParentEnd</a:t>
            </a:r>
            <a:r>
              <a:rPr lang="en-IN" sz="1200" dirty="0">
                <a:solidFill>
                  <a:srgbClr val="6AAB73"/>
                </a:solidFill>
                <a:effectLst/>
                <a:latin typeface="JetBrains Mono"/>
              </a:rPr>
              <a:t>="true"</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:layout_marginStart</a:t>
            </a:r>
            <a:r>
              <a:rPr lang="en-IN" sz="1200" dirty="0">
                <a:solidFill>
                  <a:srgbClr val="6AAB73"/>
                </a:solidFill>
                <a:effectLst/>
                <a:latin typeface="JetBrains Mono"/>
              </a:rPr>
              <a:t>="10dp"</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:layout_marginTop</a:t>
            </a:r>
            <a:r>
              <a:rPr lang="en-IN" sz="1200" dirty="0">
                <a:solidFill>
                  <a:srgbClr val="6AAB73"/>
                </a:solidFill>
                <a:effectLst/>
                <a:latin typeface="JetBrains Mono"/>
              </a:rPr>
              <a:t>="230dp"</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:layout_marginEnd</a:t>
            </a:r>
            <a:r>
              <a:rPr lang="en-IN" sz="1200" dirty="0">
                <a:solidFill>
                  <a:srgbClr val="6AAB73"/>
                </a:solidFill>
                <a:effectLst/>
                <a:latin typeface="JetBrains Mono"/>
              </a:rPr>
              <a:t>="10dp"</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:layout_marginBottom</a:t>
            </a:r>
            <a:r>
              <a:rPr lang="en-IN" sz="1200" dirty="0">
                <a:solidFill>
                  <a:srgbClr val="6AAB73"/>
                </a:solidFill>
                <a:effectLst/>
                <a:latin typeface="JetBrains Mono"/>
              </a:rPr>
              <a:t>="15dp"</a:t>
            </a:r>
            <a:br>
              <a:rPr lang="en-IN" sz="1200" dirty="0">
                <a:solidFill>
                  <a:srgbClr val="6AAB73"/>
                </a:solidFill>
                <a:effectLst/>
                <a:latin typeface="JetBrains Mono"/>
              </a:rPr>
            </a:br>
            <a:r>
              <a:rPr lang="en-IN" sz="1200" dirty="0">
                <a:solidFill>
                  <a:srgbClr val="6AAB73"/>
                </a:solidFill>
                <a:effectLst/>
                <a:latin typeface="JetBrains Mono"/>
              </a:rPr>
              <a:t>        </a:t>
            </a:r>
            <a:r>
              <a:rPr lang="en-IN" sz="1200" dirty="0" err="1">
                <a:solidFill>
                  <a:srgbClr val="C77DBB"/>
                </a:solidFill>
                <a:effectLst/>
                <a:latin typeface="JetBrains Mono"/>
              </a:rPr>
              <a:t>android</a:t>
            </a:r>
            <a:r>
              <a:rPr lang="en-IN" sz="1200" dirty="0" err="1">
                <a:solidFill>
                  <a:srgbClr val="BCBEC4"/>
                </a:solidFill>
                <a:effectLst/>
                <a:latin typeface="JetBrains Mono"/>
              </a:rPr>
              <a:t>:text</a:t>
            </a:r>
            <a:r>
              <a:rPr lang="en-IN" sz="1200" dirty="0">
                <a:solidFill>
                  <a:srgbClr val="6AAB73"/>
                </a:solidFill>
                <a:effectLst/>
                <a:latin typeface="JetBrains Mono"/>
              </a:rPr>
              <a:t>=" Green " </a:t>
            </a:r>
            <a:r>
              <a:rPr lang="en-IN" sz="1200" dirty="0">
                <a:solidFill>
                  <a:srgbClr val="D5B778"/>
                </a:solidFill>
                <a:effectLst/>
                <a:latin typeface="JetBrains Mono"/>
              </a:rPr>
              <a:t>/&gt;</a:t>
            </a:r>
            <a:br>
              <a:rPr lang="en-IN" sz="1200" dirty="0">
                <a:solidFill>
                  <a:srgbClr val="D5B778"/>
                </a:solidFill>
                <a:effectLst/>
                <a:latin typeface="JetBrains Mono"/>
              </a:rPr>
            </a:br>
            <a:br>
              <a:rPr lang="en-IN" sz="1200" dirty="0">
                <a:solidFill>
                  <a:srgbClr val="D5B778"/>
                </a:solidFill>
                <a:effectLst/>
                <a:latin typeface="JetBrains Mono"/>
              </a:rPr>
            </a:br>
            <a:r>
              <a:rPr lang="en-IN" sz="1200" dirty="0">
                <a:solidFill>
                  <a:srgbClr val="D5B778"/>
                </a:solidFill>
                <a:effectLst/>
                <a:latin typeface="JetBrains Mono"/>
              </a:rPr>
              <a:t>&lt;/</a:t>
            </a:r>
            <a:r>
              <a:rPr lang="en-IN" sz="1200" dirty="0" err="1">
                <a:solidFill>
                  <a:srgbClr val="D5B778"/>
                </a:solidFill>
                <a:effectLst/>
                <a:latin typeface="JetBrains Mono"/>
              </a:rPr>
              <a:t>RelativeLayout</a:t>
            </a:r>
            <a:r>
              <a:rPr lang="en-IN" sz="1200" dirty="0">
                <a:solidFill>
                  <a:srgbClr val="D5B778"/>
                </a:solidFill>
                <a:effectLst/>
                <a:latin typeface="JetBrains Mono"/>
              </a:rPr>
              <a:t>&gt;</a:t>
            </a:r>
            <a:endParaRPr lang="en-IN" sz="1200" dirty="0">
              <a:solidFill>
                <a:srgbClr val="BCBEC4"/>
              </a:solidFill>
              <a:effectLst/>
              <a:latin typeface="JetBrains Mono"/>
            </a:endParaRPr>
          </a:p>
          <a:p>
            <a:pPr marL="0" indent="0">
              <a:buNone/>
            </a:pPr>
            <a:endParaRPr lang="en-IN" sz="1200" dirty="0"/>
          </a:p>
        </p:txBody>
      </p:sp>
    </p:spTree>
    <p:extLst>
      <p:ext uri="{BB962C8B-B14F-4D97-AF65-F5344CB8AC3E}">
        <p14:creationId xmlns:p14="http://schemas.microsoft.com/office/powerpoint/2010/main" val="970400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AB9F9F-680A-4CF2-BDC4-3C69DA594F73}"/>
              </a:ext>
            </a:extLst>
          </p:cNvPr>
          <p:cNvSpPr>
            <a:spLocks noGrp="1"/>
          </p:cNvSpPr>
          <p:nvPr>
            <p:ph idx="1"/>
          </p:nvPr>
        </p:nvSpPr>
        <p:spPr>
          <a:xfrm>
            <a:off x="0" y="0"/>
            <a:ext cx="6858000" cy="9906000"/>
          </a:xfrm>
        </p:spPr>
        <p:txBody>
          <a:bodyPr>
            <a:normAutofit/>
          </a:bodyPr>
          <a:lstStyle/>
          <a:p>
            <a:pPr marL="0" indent="0">
              <a:buNone/>
            </a:pPr>
            <a:endParaRPr lang="en-US" dirty="0"/>
          </a:p>
          <a:p>
            <a:pPr marL="0" indent="0">
              <a:buNone/>
            </a:pPr>
            <a:r>
              <a:rPr lang="en-US" sz="1400" dirty="0"/>
              <a:t>MainActivity.java :--</a:t>
            </a:r>
          </a:p>
          <a:p>
            <a:pPr marL="0" indent="0">
              <a:buNone/>
            </a:pPr>
            <a:endParaRPr lang="en-IN" sz="1400" dirty="0"/>
          </a:p>
          <a:p>
            <a:pPr marL="0" indent="0">
              <a:buNone/>
            </a:pPr>
            <a:r>
              <a:rPr lang="en-IN" sz="1200" dirty="0">
                <a:solidFill>
                  <a:srgbClr val="CF8E6D"/>
                </a:solidFill>
                <a:effectLst/>
                <a:latin typeface="JetBrains Mono"/>
              </a:rPr>
              <a:t>package </a:t>
            </a:r>
            <a:r>
              <a:rPr lang="en-IN" sz="1200" dirty="0">
                <a:solidFill>
                  <a:srgbClr val="BCBEC4"/>
                </a:solidFill>
                <a:effectLst/>
                <a:latin typeface="JetBrains Mono"/>
              </a:rPr>
              <a:t>com.jp0030.p2yourfirstinteractiveui;</a:t>
            </a:r>
            <a:br>
              <a:rPr lang="en-IN" sz="1200" dirty="0">
                <a:solidFill>
                  <a:srgbClr val="BCBEC4"/>
                </a:solidFill>
                <a:effectLst/>
                <a:latin typeface="JetBrains Mono"/>
              </a:rPr>
            </a:br>
            <a:br>
              <a:rPr lang="en-IN" sz="1200" dirty="0">
                <a:solidFill>
                  <a:srgbClr val="BCBEC4"/>
                </a:solidFill>
                <a:effectLst/>
                <a:latin typeface="JetBrains Mono"/>
              </a:rPr>
            </a:br>
            <a:r>
              <a:rPr lang="en-IN" sz="1200" dirty="0">
                <a:solidFill>
                  <a:srgbClr val="CF8E6D"/>
                </a:solidFill>
                <a:effectLst/>
                <a:latin typeface="JetBrains Mono"/>
              </a:rPr>
              <a:t>import </a:t>
            </a:r>
            <a:r>
              <a:rPr lang="en-IN" sz="1200" dirty="0" err="1">
                <a:solidFill>
                  <a:srgbClr val="BCBEC4"/>
                </a:solidFill>
                <a:effectLst/>
                <a:latin typeface="JetBrains Mono"/>
              </a:rPr>
              <a:t>androidx.appcompat.app.AppCompatActivity</a:t>
            </a:r>
            <a:r>
              <a:rPr lang="en-IN" sz="1200" dirty="0">
                <a:solidFill>
                  <a:srgbClr val="BCBEC4"/>
                </a:solidFill>
                <a:effectLst/>
                <a:latin typeface="JetBrains Mono"/>
              </a:rPr>
              <a:t>;</a:t>
            </a:r>
            <a:br>
              <a:rPr lang="en-IN" sz="1200" dirty="0">
                <a:solidFill>
                  <a:srgbClr val="BCBEC4"/>
                </a:solidFill>
                <a:effectLst/>
                <a:latin typeface="JetBrains Mono"/>
              </a:rPr>
            </a:br>
            <a:r>
              <a:rPr lang="en-IN" sz="1200" dirty="0">
                <a:solidFill>
                  <a:srgbClr val="CF8E6D"/>
                </a:solidFill>
                <a:effectLst/>
                <a:latin typeface="JetBrains Mono"/>
              </a:rPr>
              <a:t>import </a:t>
            </a:r>
            <a:r>
              <a:rPr lang="en-IN" sz="1200" dirty="0" err="1">
                <a:solidFill>
                  <a:srgbClr val="BCBEC4"/>
                </a:solidFill>
                <a:effectLst/>
                <a:latin typeface="JetBrains Mono"/>
              </a:rPr>
              <a:t>androidx.appcompat.widget.AppCompatButton</a:t>
            </a:r>
            <a:r>
              <a:rPr lang="en-IN" sz="1200" dirty="0">
                <a:solidFill>
                  <a:srgbClr val="BCBEC4"/>
                </a:solidFill>
                <a:effectLst/>
                <a:latin typeface="JetBrains Mono"/>
              </a:rPr>
              <a:t>;</a:t>
            </a:r>
            <a:br>
              <a:rPr lang="en-IN" sz="1200" dirty="0">
                <a:solidFill>
                  <a:srgbClr val="BCBEC4"/>
                </a:solidFill>
                <a:effectLst/>
                <a:latin typeface="JetBrains Mono"/>
              </a:rPr>
            </a:br>
            <a:br>
              <a:rPr lang="en-IN" sz="1200" dirty="0">
                <a:solidFill>
                  <a:srgbClr val="BCBEC4"/>
                </a:solidFill>
                <a:effectLst/>
                <a:latin typeface="JetBrains Mono"/>
              </a:rPr>
            </a:br>
            <a:r>
              <a:rPr lang="en-IN" sz="1200" dirty="0">
                <a:solidFill>
                  <a:srgbClr val="CF8E6D"/>
                </a:solidFill>
                <a:effectLst/>
                <a:latin typeface="JetBrains Mono"/>
              </a:rPr>
              <a:t>import </a:t>
            </a:r>
            <a:r>
              <a:rPr lang="en-IN" sz="1200" dirty="0" err="1">
                <a:solidFill>
                  <a:srgbClr val="BCBEC4"/>
                </a:solidFill>
                <a:effectLst/>
                <a:latin typeface="JetBrains Mono"/>
              </a:rPr>
              <a:t>android.annotation.</a:t>
            </a:r>
            <a:r>
              <a:rPr lang="en-IN" sz="1200" dirty="0" err="1">
                <a:solidFill>
                  <a:srgbClr val="B3AE60"/>
                </a:solidFill>
                <a:effectLst/>
                <a:latin typeface="JetBrains Mono"/>
              </a:rPr>
              <a:t>SuppressLint</a:t>
            </a:r>
            <a:r>
              <a:rPr lang="en-IN" sz="1200" dirty="0">
                <a:solidFill>
                  <a:srgbClr val="BCBEC4"/>
                </a:solidFill>
                <a:effectLst/>
                <a:latin typeface="JetBrains Mono"/>
              </a:rPr>
              <a:t>;</a:t>
            </a:r>
            <a:br>
              <a:rPr lang="en-IN" sz="1200" dirty="0">
                <a:solidFill>
                  <a:srgbClr val="BCBEC4"/>
                </a:solidFill>
                <a:effectLst/>
                <a:latin typeface="JetBrains Mono"/>
              </a:rPr>
            </a:br>
            <a:r>
              <a:rPr lang="en-IN" sz="1200" dirty="0">
                <a:solidFill>
                  <a:srgbClr val="CF8E6D"/>
                </a:solidFill>
                <a:effectLst/>
                <a:latin typeface="JetBrains Mono"/>
              </a:rPr>
              <a:t>import </a:t>
            </a:r>
            <a:r>
              <a:rPr lang="en-IN" sz="1200" dirty="0" err="1">
                <a:solidFill>
                  <a:srgbClr val="BCBEC4"/>
                </a:solidFill>
                <a:effectLst/>
                <a:latin typeface="JetBrains Mono"/>
              </a:rPr>
              <a:t>android.graphics.Color</a:t>
            </a:r>
            <a:r>
              <a:rPr lang="en-IN" sz="1200" dirty="0">
                <a:solidFill>
                  <a:srgbClr val="BCBEC4"/>
                </a:solidFill>
                <a:effectLst/>
                <a:latin typeface="JetBrains Mono"/>
              </a:rPr>
              <a:t>;</a:t>
            </a:r>
            <a:br>
              <a:rPr lang="en-IN" sz="1200" dirty="0">
                <a:solidFill>
                  <a:srgbClr val="BCBEC4"/>
                </a:solidFill>
                <a:effectLst/>
                <a:latin typeface="JetBrains Mono"/>
              </a:rPr>
            </a:br>
            <a:r>
              <a:rPr lang="en-IN" sz="1200" dirty="0">
                <a:solidFill>
                  <a:srgbClr val="CF8E6D"/>
                </a:solidFill>
                <a:effectLst/>
                <a:latin typeface="JetBrains Mono"/>
              </a:rPr>
              <a:t>import </a:t>
            </a:r>
            <a:r>
              <a:rPr lang="en-IN" sz="1200" dirty="0" err="1">
                <a:solidFill>
                  <a:srgbClr val="BCBEC4"/>
                </a:solidFill>
                <a:effectLst/>
                <a:latin typeface="JetBrains Mono"/>
              </a:rPr>
              <a:t>android.os.Bundle</a:t>
            </a:r>
            <a:r>
              <a:rPr lang="en-IN" sz="1200" dirty="0">
                <a:solidFill>
                  <a:srgbClr val="BCBEC4"/>
                </a:solidFill>
                <a:effectLst/>
                <a:latin typeface="JetBrains Mono"/>
              </a:rPr>
              <a:t>;</a:t>
            </a:r>
            <a:br>
              <a:rPr lang="en-IN" sz="1200" dirty="0">
                <a:solidFill>
                  <a:srgbClr val="BCBEC4"/>
                </a:solidFill>
                <a:effectLst/>
                <a:latin typeface="JetBrains Mono"/>
              </a:rPr>
            </a:br>
            <a:r>
              <a:rPr lang="en-IN" sz="1200" dirty="0">
                <a:solidFill>
                  <a:srgbClr val="CF8E6D"/>
                </a:solidFill>
                <a:effectLst/>
                <a:latin typeface="JetBrains Mono"/>
              </a:rPr>
              <a:t>import </a:t>
            </a:r>
            <a:r>
              <a:rPr lang="en-IN" sz="1200" dirty="0" err="1">
                <a:solidFill>
                  <a:srgbClr val="BCBEC4"/>
                </a:solidFill>
                <a:effectLst/>
                <a:latin typeface="JetBrains Mono"/>
              </a:rPr>
              <a:t>android.view.View</a:t>
            </a:r>
            <a:r>
              <a:rPr lang="en-IN" sz="1200" dirty="0">
                <a:solidFill>
                  <a:srgbClr val="BCBEC4"/>
                </a:solidFill>
                <a:effectLst/>
                <a:latin typeface="JetBrains Mono"/>
              </a:rPr>
              <a:t>;</a:t>
            </a:r>
            <a:br>
              <a:rPr lang="en-IN" sz="1200" dirty="0">
                <a:solidFill>
                  <a:srgbClr val="BCBEC4"/>
                </a:solidFill>
                <a:effectLst/>
                <a:latin typeface="JetBrains Mono"/>
              </a:rPr>
            </a:br>
            <a:r>
              <a:rPr lang="en-IN" sz="1200" dirty="0">
                <a:solidFill>
                  <a:srgbClr val="CF8E6D"/>
                </a:solidFill>
                <a:effectLst/>
                <a:latin typeface="JetBrains Mono"/>
              </a:rPr>
              <a:t>import </a:t>
            </a:r>
            <a:r>
              <a:rPr lang="en-IN" sz="1200" dirty="0" err="1">
                <a:solidFill>
                  <a:srgbClr val="BCBEC4"/>
                </a:solidFill>
                <a:effectLst/>
                <a:latin typeface="JetBrains Mono"/>
              </a:rPr>
              <a:t>android.widget.RelativeLayout</a:t>
            </a:r>
            <a:r>
              <a:rPr lang="en-IN" sz="1200" dirty="0">
                <a:solidFill>
                  <a:srgbClr val="BCBEC4"/>
                </a:solidFill>
                <a:effectLst/>
                <a:latin typeface="JetBrains Mono"/>
              </a:rPr>
              <a:t>;</a:t>
            </a:r>
            <a:br>
              <a:rPr lang="en-IN" sz="1200" dirty="0">
                <a:solidFill>
                  <a:srgbClr val="BCBEC4"/>
                </a:solidFill>
                <a:effectLst/>
                <a:latin typeface="JetBrains Mono"/>
              </a:rPr>
            </a:br>
            <a:r>
              <a:rPr lang="en-IN" sz="1200" dirty="0">
                <a:solidFill>
                  <a:srgbClr val="CF8E6D"/>
                </a:solidFill>
                <a:effectLst/>
                <a:latin typeface="JetBrains Mono"/>
              </a:rPr>
              <a:t>import </a:t>
            </a:r>
            <a:r>
              <a:rPr lang="en-IN" sz="1200" dirty="0" err="1">
                <a:solidFill>
                  <a:srgbClr val="BCBEC4"/>
                </a:solidFill>
                <a:effectLst/>
                <a:latin typeface="JetBrains Mono"/>
              </a:rPr>
              <a:t>android.widget.TextView</a:t>
            </a:r>
            <a:r>
              <a:rPr lang="en-IN" sz="1200" dirty="0">
                <a:solidFill>
                  <a:srgbClr val="BCBEC4"/>
                </a:solidFill>
                <a:effectLst/>
                <a:latin typeface="JetBrains Mono"/>
              </a:rPr>
              <a:t>;</a:t>
            </a:r>
            <a:br>
              <a:rPr lang="en-IN" sz="1200" dirty="0">
                <a:solidFill>
                  <a:srgbClr val="BCBEC4"/>
                </a:solidFill>
                <a:effectLst/>
                <a:latin typeface="JetBrains Mono"/>
              </a:rPr>
            </a:br>
            <a:br>
              <a:rPr lang="en-IN" sz="1200" dirty="0">
                <a:solidFill>
                  <a:srgbClr val="BCBEC4"/>
                </a:solidFill>
                <a:effectLst/>
                <a:latin typeface="JetBrains Mono"/>
              </a:rPr>
            </a:br>
            <a:r>
              <a:rPr lang="en-IN" sz="1200" dirty="0">
                <a:solidFill>
                  <a:srgbClr val="CF8E6D"/>
                </a:solidFill>
                <a:effectLst/>
                <a:latin typeface="JetBrains Mono"/>
              </a:rPr>
              <a:t>public class </a:t>
            </a:r>
            <a:r>
              <a:rPr lang="en-IN" sz="1200" dirty="0" err="1">
                <a:solidFill>
                  <a:srgbClr val="BCBEC4"/>
                </a:solidFill>
                <a:effectLst/>
                <a:latin typeface="JetBrains Mono"/>
              </a:rPr>
              <a:t>MainActivity</a:t>
            </a:r>
            <a:r>
              <a:rPr lang="en-IN" sz="1200" dirty="0">
                <a:solidFill>
                  <a:srgbClr val="BCBEC4"/>
                </a:solidFill>
                <a:effectLst/>
                <a:latin typeface="JetBrains Mono"/>
              </a:rPr>
              <a:t> </a:t>
            </a:r>
            <a:r>
              <a:rPr lang="en-IN" sz="1200" dirty="0">
                <a:solidFill>
                  <a:srgbClr val="CF8E6D"/>
                </a:solidFill>
                <a:effectLst/>
                <a:latin typeface="JetBrains Mono"/>
              </a:rPr>
              <a:t>extends </a:t>
            </a:r>
            <a:r>
              <a:rPr lang="en-IN" sz="1200" dirty="0" err="1">
                <a:solidFill>
                  <a:srgbClr val="BCBEC4"/>
                </a:solidFill>
                <a:effectLst/>
                <a:latin typeface="JetBrains Mono"/>
              </a:rPr>
              <a:t>AppCompatActivity</a:t>
            </a:r>
            <a:r>
              <a:rPr lang="en-IN" sz="1200" dirty="0">
                <a:solidFill>
                  <a:srgbClr val="BCBEC4"/>
                </a:solidFill>
                <a:effectLst/>
                <a:latin typeface="JetBrains Mono"/>
              </a:rPr>
              <a:t> {</a:t>
            </a:r>
            <a:br>
              <a:rPr lang="en-IN" sz="1200" dirty="0">
                <a:solidFill>
                  <a:srgbClr val="BCBEC4"/>
                </a:solidFill>
                <a:effectLst/>
                <a:latin typeface="JetBrains Mono"/>
              </a:rPr>
            </a:br>
            <a:br>
              <a:rPr lang="en-IN" sz="1200" dirty="0">
                <a:solidFill>
                  <a:srgbClr val="BCBEC4"/>
                </a:solidFill>
                <a:effectLst/>
                <a:latin typeface="JetBrains Mono"/>
              </a:rPr>
            </a:br>
            <a:r>
              <a:rPr lang="en-IN" sz="1200" dirty="0">
                <a:solidFill>
                  <a:srgbClr val="BCBEC4"/>
                </a:solidFill>
                <a:effectLst/>
                <a:latin typeface="JetBrains Mono"/>
              </a:rPr>
              <a:t>    </a:t>
            </a:r>
            <a:r>
              <a:rPr lang="en-IN" sz="1200" dirty="0">
                <a:solidFill>
                  <a:srgbClr val="B3AE60"/>
                </a:solidFill>
                <a:effectLst/>
                <a:latin typeface="JetBrains Mono"/>
              </a:rPr>
              <a:t>@Override</a:t>
            </a:r>
            <a:br>
              <a:rPr lang="en-IN" sz="1200" dirty="0">
                <a:solidFill>
                  <a:srgbClr val="B3AE60"/>
                </a:solidFill>
                <a:effectLst/>
                <a:latin typeface="JetBrains Mono"/>
              </a:rPr>
            </a:br>
            <a:r>
              <a:rPr lang="en-IN" sz="1200" dirty="0">
                <a:solidFill>
                  <a:srgbClr val="B3AE60"/>
                </a:solidFill>
                <a:effectLst/>
                <a:latin typeface="JetBrains Mono"/>
              </a:rPr>
              <a:t>    </a:t>
            </a:r>
            <a:r>
              <a:rPr lang="en-IN" sz="1200" dirty="0">
                <a:solidFill>
                  <a:srgbClr val="CF8E6D"/>
                </a:solidFill>
                <a:effectLst/>
                <a:latin typeface="JetBrains Mono"/>
              </a:rPr>
              <a:t>protected void </a:t>
            </a:r>
            <a:r>
              <a:rPr lang="en-IN" sz="1200" dirty="0" err="1">
                <a:solidFill>
                  <a:srgbClr val="56A8F5"/>
                </a:solidFill>
                <a:effectLst/>
                <a:latin typeface="JetBrains Mono"/>
              </a:rPr>
              <a:t>onCreate</a:t>
            </a:r>
            <a:r>
              <a:rPr lang="en-IN" sz="1200" dirty="0">
                <a:solidFill>
                  <a:srgbClr val="BCBEC4"/>
                </a:solidFill>
                <a:effectLst/>
                <a:latin typeface="JetBrains Mono"/>
              </a:rPr>
              <a:t>(Bundle </a:t>
            </a:r>
            <a:r>
              <a:rPr lang="en-IN" sz="1200" dirty="0" err="1">
                <a:solidFill>
                  <a:srgbClr val="BCBEC4"/>
                </a:solidFill>
                <a:effectLst/>
                <a:latin typeface="JetBrains Mono"/>
              </a:rPr>
              <a:t>savedInstanceState</a:t>
            </a:r>
            <a:r>
              <a:rPr lang="en-IN" sz="1200" dirty="0">
                <a:solidFill>
                  <a:srgbClr val="BCBEC4"/>
                </a:solidFill>
                <a:effectLst/>
                <a:latin typeface="JetBrains Mono"/>
              </a:rPr>
              <a:t>) {</a:t>
            </a:r>
            <a:br>
              <a:rPr lang="en-IN" sz="1200" dirty="0">
                <a:solidFill>
                  <a:srgbClr val="BCBEC4"/>
                </a:solidFill>
                <a:effectLst/>
                <a:latin typeface="JetBrains Mono"/>
              </a:rPr>
            </a:br>
            <a:r>
              <a:rPr lang="en-IN" sz="1200" dirty="0">
                <a:solidFill>
                  <a:srgbClr val="BCBEC4"/>
                </a:solidFill>
                <a:effectLst/>
                <a:latin typeface="JetBrains Mono"/>
              </a:rPr>
              <a:t>        </a:t>
            </a:r>
            <a:r>
              <a:rPr lang="en-IN" sz="1200" dirty="0" err="1">
                <a:solidFill>
                  <a:srgbClr val="CF8E6D"/>
                </a:solidFill>
                <a:effectLst/>
                <a:latin typeface="JetBrains Mono"/>
              </a:rPr>
              <a:t>super</a:t>
            </a:r>
            <a:r>
              <a:rPr lang="en-IN" sz="1200" dirty="0" err="1">
                <a:solidFill>
                  <a:srgbClr val="BCBEC4"/>
                </a:solidFill>
                <a:effectLst/>
                <a:latin typeface="JetBrains Mono"/>
              </a:rPr>
              <a:t>.onCreate</a:t>
            </a:r>
            <a:r>
              <a:rPr lang="en-IN" sz="1200" dirty="0">
                <a:solidFill>
                  <a:srgbClr val="BCBEC4"/>
                </a:solidFill>
                <a:effectLst/>
                <a:latin typeface="JetBrains Mono"/>
              </a:rPr>
              <a:t>(</a:t>
            </a:r>
            <a:r>
              <a:rPr lang="en-IN" sz="1200" dirty="0" err="1">
                <a:solidFill>
                  <a:srgbClr val="BCBEC4"/>
                </a:solidFill>
                <a:effectLst/>
                <a:latin typeface="JetBrains Mono"/>
              </a:rPr>
              <a:t>savedInstanceState</a:t>
            </a:r>
            <a:r>
              <a:rPr lang="en-IN" sz="1200" dirty="0">
                <a:solidFill>
                  <a:srgbClr val="BCBEC4"/>
                </a:solidFill>
                <a:effectLst/>
                <a:latin typeface="JetBrains Mono"/>
              </a:rPr>
              <a:t>);</a:t>
            </a:r>
            <a:br>
              <a:rPr lang="en-IN" sz="1200" dirty="0">
                <a:solidFill>
                  <a:srgbClr val="BCBEC4"/>
                </a:solidFill>
                <a:effectLst/>
                <a:latin typeface="JetBrains Mono"/>
              </a:rPr>
            </a:br>
            <a:r>
              <a:rPr lang="en-IN" sz="1200" dirty="0">
                <a:solidFill>
                  <a:srgbClr val="BCBEC4"/>
                </a:solidFill>
                <a:effectLst/>
                <a:latin typeface="JetBrains Mono"/>
              </a:rPr>
              <a:t>        </a:t>
            </a:r>
            <a:r>
              <a:rPr lang="en-IN" sz="1200" dirty="0" err="1">
                <a:solidFill>
                  <a:srgbClr val="BCBEC4"/>
                </a:solidFill>
                <a:effectLst/>
                <a:latin typeface="JetBrains Mono"/>
              </a:rPr>
              <a:t>setContentView</a:t>
            </a:r>
            <a:r>
              <a:rPr lang="en-IN" sz="1200" dirty="0">
                <a:solidFill>
                  <a:srgbClr val="BCBEC4"/>
                </a:solidFill>
                <a:effectLst/>
                <a:latin typeface="JetBrains Mono"/>
              </a:rPr>
              <a:t>(</a:t>
            </a:r>
            <a:r>
              <a:rPr lang="en-IN" sz="1200" dirty="0" err="1">
                <a:solidFill>
                  <a:srgbClr val="BCBEC4"/>
                </a:solidFill>
                <a:effectLst/>
                <a:latin typeface="JetBrains Mono"/>
              </a:rPr>
              <a:t>R.layout.</a:t>
            </a:r>
            <a:r>
              <a:rPr lang="en-IN" sz="1200" i="1" dirty="0" err="1">
                <a:solidFill>
                  <a:srgbClr val="C77DBB"/>
                </a:solidFill>
                <a:effectLst/>
                <a:latin typeface="JetBrains Mono"/>
              </a:rPr>
              <a:t>activity_main</a:t>
            </a:r>
            <a:r>
              <a:rPr lang="en-IN" sz="1200" dirty="0">
                <a:solidFill>
                  <a:srgbClr val="BCBEC4"/>
                </a:solidFill>
                <a:effectLst/>
                <a:latin typeface="JetBrains Mono"/>
              </a:rPr>
              <a:t>);</a:t>
            </a:r>
            <a:br>
              <a:rPr lang="en-IN" sz="1200" dirty="0">
                <a:solidFill>
                  <a:srgbClr val="BCBEC4"/>
                </a:solidFill>
                <a:effectLst/>
                <a:latin typeface="JetBrains Mono"/>
              </a:rPr>
            </a:br>
            <a:br>
              <a:rPr lang="en-IN" sz="1200" dirty="0">
                <a:solidFill>
                  <a:srgbClr val="BCBEC4"/>
                </a:solidFill>
                <a:effectLst/>
                <a:latin typeface="JetBrains Mono"/>
              </a:rPr>
            </a:br>
            <a:r>
              <a:rPr lang="en-IN" sz="1200" dirty="0">
                <a:solidFill>
                  <a:srgbClr val="BCBEC4"/>
                </a:solidFill>
                <a:effectLst/>
                <a:latin typeface="JetBrains Mono"/>
              </a:rPr>
              <a:t>        </a:t>
            </a:r>
            <a:r>
              <a:rPr lang="en-IN" sz="1200" dirty="0" err="1">
                <a:solidFill>
                  <a:srgbClr val="BCBEC4"/>
                </a:solidFill>
                <a:effectLst/>
                <a:latin typeface="JetBrains Mono"/>
              </a:rPr>
              <a:t>TextView</a:t>
            </a:r>
            <a:r>
              <a:rPr lang="en-IN" sz="1200" dirty="0">
                <a:solidFill>
                  <a:srgbClr val="BCBEC4"/>
                </a:solidFill>
                <a:effectLst/>
                <a:latin typeface="JetBrains Mono"/>
              </a:rPr>
              <a:t> txt0;</a:t>
            </a:r>
            <a:br>
              <a:rPr lang="en-IN" sz="1200" dirty="0">
                <a:solidFill>
                  <a:srgbClr val="BCBEC4"/>
                </a:solidFill>
                <a:effectLst/>
                <a:latin typeface="JetBrains Mono"/>
              </a:rPr>
            </a:br>
            <a:r>
              <a:rPr lang="en-IN" sz="1200" dirty="0">
                <a:solidFill>
                  <a:srgbClr val="BCBEC4"/>
                </a:solidFill>
                <a:effectLst/>
                <a:latin typeface="JetBrains Mono"/>
              </a:rPr>
              <a:t>        </a:t>
            </a:r>
            <a:r>
              <a:rPr lang="en-IN" sz="1200" dirty="0" err="1">
                <a:solidFill>
                  <a:srgbClr val="BCBEC4"/>
                </a:solidFill>
                <a:effectLst/>
                <a:latin typeface="JetBrains Mono"/>
              </a:rPr>
              <a:t>AppCompatButton</a:t>
            </a:r>
            <a:r>
              <a:rPr lang="en-IN" sz="1200" dirty="0">
                <a:solidFill>
                  <a:srgbClr val="BCBEC4"/>
                </a:solidFill>
                <a:effectLst/>
                <a:latin typeface="JetBrains Mono"/>
              </a:rPr>
              <a:t> btn1 , btn2 ;</a:t>
            </a:r>
            <a:br>
              <a:rPr lang="en-IN" sz="1200" dirty="0">
                <a:solidFill>
                  <a:srgbClr val="BCBEC4"/>
                </a:solidFill>
                <a:effectLst/>
                <a:latin typeface="JetBrains Mono"/>
              </a:rPr>
            </a:br>
            <a:br>
              <a:rPr lang="en-IN" sz="1200" dirty="0">
                <a:solidFill>
                  <a:srgbClr val="BCBEC4"/>
                </a:solidFill>
                <a:effectLst/>
                <a:latin typeface="JetBrains Mono"/>
              </a:rPr>
            </a:br>
            <a:r>
              <a:rPr lang="en-IN" sz="1200" dirty="0">
                <a:solidFill>
                  <a:srgbClr val="BCBEC4"/>
                </a:solidFill>
                <a:effectLst/>
                <a:latin typeface="JetBrains Mono"/>
              </a:rPr>
              <a:t>        btn1 = </a:t>
            </a:r>
            <a:r>
              <a:rPr lang="en-IN" sz="1200" dirty="0" err="1">
                <a:solidFill>
                  <a:srgbClr val="BCBEC4"/>
                </a:solidFill>
                <a:effectLst/>
                <a:latin typeface="JetBrains Mono"/>
              </a:rPr>
              <a:t>findViewById</a:t>
            </a:r>
            <a:r>
              <a:rPr lang="en-IN" sz="1200" dirty="0">
                <a:solidFill>
                  <a:srgbClr val="BCBEC4"/>
                </a:solidFill>
                <a:effectLst/>
                <a:latin typeface="JetBrains Mono"/>
              </a:rPr>
              <a:t>(R.id.</a:t>
            </a:r>
            <a:r>
              <a:rPr lang="en-IN" sz="1200" i="1" dirty="0">
                <a:solidFill>
                  <a:srgbClr val="C77DBB"/>
                </a:solidFill>
                <a:effectLst/>
                <a:latin typeface="JetBrains Mono"/>
              </a:rPr>
              <a:t>btn1</a:t>
            </a:r>
            <a:r>
              <a:rPr lang="en-IN" sz="1200" dirty="0">
                <a:solidFill>
                  <a:srgbClr val="BCBEC4"/>
                </a:solidFill>
                <a:effectLst/>
                <a:latin typeface="JetBrains Mono"/>
              </a:rPr>
              <a:t>);</a:t>
            </a:r>
            <a:br>
              <a:rPr lang="en-IN" sz="1200" dirty="0">
                <a:solidFill>
                  <a:srgbClr val="BCBEC4"/>
                </a:solidFill>
                <a:effectLst/>
                <a:latin typeface="JetBrains Mono"/>
              </a:rPr>
            </a:br>
            <a:r>
              <a:rPr lang="en-IN" sz="1200" dirty="0">
                <a:solidFill>
                  <a:srgbClr val="BCBEC4"/>
                </a:solidFill>
                <a:effectLst/>
                <a:latin typeface="JetBrains Mono"/>
              </a:rPr>
              <a:t>        btn2 = </a:t>
            </a:r>
            <a:r>
              <a:rPr lang="en-IN" sz="1200" dirty="0" err="1">
                <a:solidFill>
                  <a:srgbClr val="BCBEC4"/>
                </a:solidFill>
                <a:effectLst/>
                <a:latin typeface="JetBrains Mono"/>
              </a:rPr>
              <a:t>findViewById</a:t>
            </a:r>
            <a:r>
              <a:rPr lang="en-IN" sz="1200" dirty="0">
                <a:solidFill>
                  <a:srgbClr val="BCBEC4"/>
                </a:solidFill>
                <a:effectLst/>
                <a:latin typeface="JetBrains Mono"/>
              </a:rPr>
              <a:t>(R.id.</a:t>
            </a:r>
            <a:r>
              <a:rPr lang="en-IN" sz="1200" i="1" dirty="0">
                <a:solidFill>
                  <a:srgbClr val="C77DBB"/>
                </a:solidFill>
                <a:effectLst/>
                <a:latin typeface="JetBrains Mono"/>
              </a:rPr>
              <a:t>btn2</a:t>
            </a:r>
            <a:r>
              <a:rPr lang="en-IN" sz="1200" dirty="0">
                <a:solidFill>
                  <a:srgbClr val="BCBEC4"/>
                </a:solidFill>
                <a:effectLst/>
                <a:latin typeface="JetBrains Mono"/>
              </a:rPr>
              <a:t>);</a:t>
            </a:r>
            <a:br>
              <a:rPr lang="en-IN" sz="1200" dirty="0">
                <a:solidFill>
                  <a:srgbClr val="BCBEC4"/>
                </a:solidFill>
                <a:effectLst/>
                <a:latin typeface="JetBrains Mono"/>
              </a:rPr>
            </a:br>
            <a:r>
              <a:rPr lang="en-IN" sz="1200" dirty="0">
                <a:solidFill>
                  <a:srgbClr val="BCBEC4"/>
                </a:solidFill>
                <a:effectLst/>
                <a:latin typeface="JetBrains Mono"/>
              </a:rPr>
              <a:t>        </a:t>
            </a:r>
            <a:r>
              <a:rPr lang="en-IN" sz="1200" dirty="0" err="1">
                <a:solidFill>
                  <a:srgbClr val="BCBEC4"/>
                </a:solidFill>
                <a:effectLst/>
                <a:latin typeface="JetBrains Mono"/>
              </a:rPr>
              <a:t>RelativeLayout</a:t>
            </a:r>
            <a:r>
              <a:rPr lang="en-IN" sz="1200" dirty="0">
                <a:solidFill>
                  <a:srgbClr val="BCBEC4"/>
                </a:solidFill>
                <a:effectLst/>
                <a:latin typeface="JetBrains Mono"/>
              </a:rPr>
              <a:t> </a:t>
            </a:r>
            <a:r>
              <a:rPr lang="en-IN" sz="1200" dirty="0" err="1">
                <a:solidFill>
                  <a:srgbClr val="BCBEC4"/>
                </a:solidFill>
                <a:effectLst/>
                <a:latin typeface="JetBrains Mono"/>
              </a:rPr>
              <a:t>rootLayout</a:t>
            </a:r>
            <a:r>
              <a:rPr lang="en-IN" sz="1200" dirty="0">
                <a:solidFill>
                  <a:srgbClr val="BCBEC4"/>
                </a:solidFill>
                <a:effectLst/>
                <a:latin typeface="JetBrains Mono"/>
              </a:rPr>
              <a:t> = </a:t>
            </a:r>
            <a:r>
              <a:rPr lang="en-IN" sz="1200" dirty="0" err="1">
                <a:solidFill>
                  <a:srgbClr val="BCBEC4"/>
                </a:solidFill>
                <a:effectLst/>
                <a:latin typeface="JetBrains Mono"/>
              </a:rPr>
              <a:t>findViewById</a:t>
            </a:r>
            <a:r>
              <a:rPr lang="en-IN" sz="1200" dirty="0">
                <a:solidFill>
                  <a:srgbClr val="BCBEC4"/>
                </a:solidFill>
                <a:effectLst/>
                <a:latin typeface="JetBrains Mono"/>
              </a:rPr>
              <a:t>(</a:t>
            </a:r>
            <a:r>
              <a:rPr lang="en-IN" sz="1200" dirty="0" err="1">
                <a:solidFill>
                  <a:srgbClr val="BCBEC4"/>
                </a:solidFill>
                <a:effectLst/>
                <a:latin typeface="JetBrains Mono"/>
              </a:rPr>
              <a:t>R.id.</a:t>
            </a:r>
            <a:r>
              <a:rPr lang="en-IN" sz="1200" i="1" dirty="0" err="1">
                <a:solidFill>
                  <a:srgbClr val="C77DBB"/>
                </a:solidFill>
                <a:effectLst/>
                <a:latin typeface="JetBrains Mono"/>
              </a:rPr>
              <a:t>rootL</a:t>
            </a:r>
            <a:r>
              <a:rPr lang="en-IN" sz="1200" dirty="0">
                <a:solidFill>
                  <a:srgbClr val="BCBEC4"/>
                </a:solidFill>
                <a:effectLst/>
                <a:latin typeface="JetBrains Mono"/>
              </a:rPr>
              <a:t>);</a:t>
            </a:r>
            <a:br>
              <a:rPr lang="en-IN" sz="1200" dirty="0">
                <a:solidFill>
                  <a:srgbClr val="BCBEC4"/>
                </a:solidFill>
                <a:effectLst/>
                <a:latin typeface="JetBrains Mono"/>
              </a:rPr>
            </a:br>
            <a:r>
              <a:rPr lang="en-IN" sz="1200" dirty="0">
                <a:solidFill>
                  <a:srgbClr val="BCBEC4"/>
                </a:solidFill>
                <a:effectLst/>
                <a:latin typeface="JetBrains Mono"/>
              </a:rPr>
              <a:t>        txt0 = (</a:t>
            </a:r>
            <a:r>
              <a:rPr lang="en-IN" sz="1200" dirty="0" err="1">
                <a:solidFill>
                  <a:srgbClr val="BCBEC4"/>
                </a:solidFill>
                <a:effectLst/>
                <a:latin typeface="JetBrains Mono"/>
              </a:rPr>
              <a:t>findViewById</a:t>
            </a:r>
            <a:r>
              <a:rPr lang="en-IN" sz="1200" dirty="0">
                <a:solidFill>
                  <a:srgbClr val="BCBEC4"/>
                </a:solidFill>
                <a:effectLst/>
                <a:latin typeface="JetBrains Mono"/>
              </a:rPr>
              <a:t>(R.id.</a:t>
            </a:r>
            <a:r>
              <a:rPr lang="en-IN" sz="1200" i="1" dirty="0">
                <a:solidFill>
                  <a:srgbClr val="C77DBB"/>
                </a:solidFill>
                <a:effectLst/>
                <a:latin typeface="JetBrains Mono"/>
              </a:rPr>
              <a:t>txt0</a:t>
            </a:r>
            <a:r>
              <a:rPr lang="en-IN" sz="1200" dirty="0">
                <a:solidFill>
                  <a:srgbClr val="BCBEC4"/>
                </a:solidFill>
                <a:effectLst/>
                <a:latin typeface="JetBrains Mono"/>
              </a:rPr>
              <a:t>));</a:t>
            </a:r>
            <a:br>
              <a:rPr lang="en-IN" sz="1200" dirty="0">
                <a:solidFill>
                  <a:srgbClr val="BCBEC4"/>
                </a:solidFill>
                <a:effectLst/>
                <a:latin typeface="JetBrains Mono"/>
              </a:rPr>
            </a:br>
            <a:br>
              <a:rPr lang="en-IN" sz="1200" dirty="0">
                <a:solidFill>
                  <a:srgbClr val="BCBEC4"/>
                </a:solidFill>
                <a:effectLst/>
                <a:latin typeface="JetBrains Mono"/>
              </a:rPr>
            </a:br>
            <a:br>
              <a:rPr lang="en-IN" sz="1200" dirty="0">
                <a:solidFill>
                  <a:srgbClr val="BCBEC4"/>
                </a:solidFill>
                <a:effectLst/>
                <a:latin typeface="JetBrains Mono"/>
              </a:rPr>
            </a:br>
            <a:r>
              <a:rPr lang="en-IN" sz="1200" dirty="0">
                <a:solidFill>
                  <a:srgbClr val="BCBEC4"/>
                </a:solidFill>
                <a:effectLst/>
                <a:latin typeface="JetBrains Mono"/>
              </a:rPr>
              <a:t>        btn1.setOnClickListener(</a:t>
            </a:r>
            <a:r>
              <a:rPr lang="en-IN" sz="1200" dirty="0">
                <a:solidFill>
                  <a:srgbClr val="CF8E6D"/>
                </a:solidFill>
                <a:effectLst/>
                <a:latin typeface="JetBrains Mono"/>
              </a:rPr>
              <a:t>new </a:t>
            </a:r>
            <a:r>
              <a:rPr lang="en-IN" sz="1200" dirty="0" err="1">
                <a:solidFill>
                  <a:srgbClr val="BCBEC4"/>
                </a:solidFill>
                <a:effectLst/>
                <a:latin typeface="JetBrains Mono"/>
              </a:rPr>
              <a:t>View.OnClickListener</a:t>
            </a:r>
            <a:r>
              <a:rPr lang="en-IN" sz="1200" dirty="0">
                <a:solidFill>
                  <a:srgbClr val="BCBEC4"/>
                </a:solidFill>
                <a:effectLst/>
                <a:latin typeface="JetBrains Mono"/>
              </a:rPr>
              <a:t>() {</a:t>
            </a:r>
            <a:br>
              <a:rPr lang="en-IN" sz="1200" dirty="0">
                <a:solidFill>
                  <a:srgbClr val="BCBEC4"/>
                </a:solidFill>
                <a:effectLst/>
                <a:latin typeface="JetBrains Mono"/>
              </a:rPr>
            </a:br>
            <a:r>
              <a:rPr lang="en-IN" sz="1200" dirty="0">
                <a:solidFill>
                  <a:srgbClr val="BCBEC4"/>
                </a:solidFill>
                <a:effectLst/>
                <a:latin typeface="JetBrains Mono"/>
              </a:rPr>
              <a:t>            </a:t>
            </a:r>
            <a:r>
              <a:rPr lang="en-IN" sz="1200" dirty="0">
                <a:solidFill>
                  <a:srgbClr val="B3AE60"/>
                </a:solidFill>
                <a:effectLst/>
                <a:latin typeface="JetBrains Mono"/>
              </a:rPr>
              <a:t>@SuppressLint</a:t>
            </a:r>
            <a:r>
              <a:rPr lang="en-IN" sz="1200" dirty="0">
                <a:solidFill>
                  <a:srgbClr val="BCBEC4"/>
                </a:solidFill>
                <a:effectLst/>
                <a:latin typeface="JetBrains Mono"/>
              </a:rPr>
              <a:t>(</a:t>
            </a:r>
            <a:r>
              <a:rPr lang="en-IN" sz="1200" dirty="0">
                <a:solidFill>
                  <a:srgbClr val="6AAB73"/>
                </a:solidFill>
                <a:effectLst/>
                <a:latin typeface="JetBrains Mono"/>
              </a:rPr>
              <a:t>"SetTextI18n"</a:t>
            </a:r>
            <a:r>
              <a:rPr lang="en-IN" sz="1200" dirty="0">
                <a:solidFill>
                  <a:srgbClr val="BCBEC4"/>
                </a:solidFill>
                <a:effectLst/>
                <a:latin typeface="JetBrains Mono"/>
              </a:rPr>
              <a:t>)</a:t>
            </a:r>
            <a:br>
              <a:rPr lang="en-IN" sz="1200" dirty="0">
                <a:solidFill>
                  <a:srgbClr val="BCBEC4"/>
                </a:solidFill>
                <a:effectLst/>
                <a:latin typeface="JetBrains Mono"/>
              </a:rPr>
            </a:br>
            <a:r>
              <a:rPr lang="en-IN" sz="1200" dirty="0">
                <a:solidFill>
                  <a:srgbClr val="BCBEC4"/>
                </a:solidFill>
                <a:effectLst/>
                <a:latin typeface="JetBrains Mono"/>
              </a:rPr>
              <a:t>            </a:t>
            </a:r>
            <a:r>
              <a:rPr lang="en-IN" sz="1200" dirty="0">
                <a:solidFill>
                  <a:srgbClr val="B3AE60"/>
                </a:solidFill>
                <a:effectLst/>
                <a:latin typeface="JetBrains Mono"/>
              </a:rPr>
              <a:t>@Override</a:t>
            </a:r>
            <a:br>
              <a:rPr lang="en-IN" sz="1200" dirty="0">
                <a:solidFill>
                  <a:srgbClr val="B3AE60"/>
                </a:solidFill>
                <a:effectLst/>
                <a:latin typeface="JetBrains Mono"/>
              </a:rPr>
            </a:br>
            <a:r>
              <a:rPr lang="en-IN" sz="1200" dirty="0">
                <a:solidFill>
                  <a:srgbClr val="B3AE60"/>
                </a:solidFill>
                <a:effectLst/>
                <a:latin typeface="JetBrains Mono"/>
              </a:rPr>
              <a:t>            </a:t>
            </a:r>
            <a:r>
              <a:rPr lang="en-IN" sz="1200" dirty="0">
                <a:solidFill>
                  <a:srgbClr val="CF8E6D"/>
                </a:solidFill>
                <a:effectLst/>
                <a:latin typeface="JetBrains Mono"/>
              </a:rPr>
              <a:t>public void </a:t>
            </a:r>
            <a:r>
              <a:rPr lang="en-IN" sz="1200" dirty="0" err="1">
                <a:solidFill>
                  <a:srgbClr val="56A8F5"/>
                </a:solidFill>
                <a:effectLst/>
                <a:latin typeface="JetBrains Mono"/>
              </a:rPr>
              <a:t>onClick</a:t>
            </a:r>
            <a:r>
              <a:rPr lang="en-IN" sz="1200" dirty="0">
                <a:solidFill>
                  <a:srgbClr val="BCBEC4"/>
                </a:solidFill>
                <a:effectLst/>
                <a:latin typeface="JetBrains Mono"/>
              </a:rPr>
              <a:t>(View v) {</a:t>
            </a:r>
            <a:br>
              <a:rPr lang="en-IN" sz="1200" dirty="0">
                <a:solidFill>
                  <a:srgbClr val="BCBEC4"/>
                </a:solidFill>
                <a:effectLst/>
                <a:latin typeface="JetBrains Mono"/>
              </a:rPr>
            </a:br>
            <a:r>
              <a:rPr lang="en-IN" sz="1200" dirty="0">
                <a:solidFill>
                  <a:srgbClr val="BCBEC4"/>
                </a:solidFill>
                <a:effectLst/>
                <a:latin typeface="JetBrains Mono"/>
              </a:rPr>
              <a:t>                </a:t>
            </a:r>
            <a:r>
              <a:rPr lang="en-IN" sz="1200" dirty="0" err="1">
                <a:solidFill>
                  <a:srgbClr val="C77DBB"/>
                </a:solidFill>
                <a:effectLst/>
                <a:latin typeface="JetBrains Mono"/>
              </a:rPr>
              <a:t>rootLayout</a:t>
            </a:r>
            <a:r>
              <a:rPr lang="en-IN" sz="1200" dirty="0" err="1">
                <a:solidFill>
                  <a:srgbClr val="BCBEC4"/>
                </a:solidFill>
                <a:effectLst/>
                <a:latin typeface="JetBrains Mono"/>
              </a:rPr>
              <a:t>.setBackgroundColor</a:t>
            </a:r>
            <a:r>
              <a:rPr lang="en-IN" sz="1200" dirty="0">
                <a:solidFill>
                  <a:srgbClr val="BCBEC4"/>
                </a:solidFill>
                <a:effectLst/>
                <a:latin typeface="JetBrains Mono"/>
              </a:rPr>
              <a:t>(</a:t>
            </a:r>
            <a:r>
              <a:rPr lang="en-IN" sz="1200" dirty="0" err="1">
                <a:solidFill>
                  <a:srgbClr val="BCBEC4"/>
                </a:solidFill>
                <a:effectLst/>
                <a:latin typeface="JetBrains Mono"/>
              </a:rPr>
              <a:t>Color.</a:t>
            </a:r>
            <a:r>
              <a:rPr lang="en-IN" sz="1200" i="1" dirty="0" err="1">
                <a:solidFill>
                  <a:srgbClr val="C77DBB"/>
                </a:solidFill>
                <a:effectLst/>
                <a:latin typeface="JetBrains Mono"/>
              </a:rPr>
              <a:t>CYAN</a:t>
            </a:r>
            <a:r>
              <a:rPr lang="en-IN" sz="1200" dirty="0">
                <a:solidFill>
                  <a:srgbClr val="BCBEC4"/>
                </a:solidFill>
                <a:effectLst/>
                <a:latin typeface="JetBrains Mono"/>
              </a:rPr>
              <a:t>);</a:t>
            </a:r>
            <a:br>
              <a:rPr lang="en-IN" sz="1200" dirty="0">
                <a:solidFill>
                  <a:srgbClr val="BCBEC4"/>
                </a:solidFill>
                <a:effectLst/>
                <a:latin typeface="JetBrains Mono"/>
              </a:rPr>
            </a:br>
            <a:r>
              <a:rPr lang="en-IN" sz="1200" dirty="0">
                <a:solidFill>
                  <a:srgbClr val="BCBEC4"/>
                </a:solidFill>
                <a:effectLst/>
                <a:latin typeface="JetBrains Mono"/>
              </a:rPr>
              <a:t>                </a:t>
            </a:r>
            <a:r>
              <a:rPr lang="en-IN" sz="1200" dirty="0">
                <a:solidFill>
                  <a:srgbClr val="C77DBB"/>
                </a:solidFill>
                <a:effectLst/>
                <a:latin typeface="JetBrains Mono"/>
              </a:rPr>
              <a:t>txt0</a:t>
            </a:r>
            <a:r>
              <a:rPr lang="en-IN" sz="1200" dirty="0">
                <a:solidFill>
                  <a:srgbClr val="BCBEC4"/>
                </a:solidFill>
                <a:effectLst/>
                <a:latin typeface="JetBrains Mono"/>
              </a:rPr>
              <a:t>.setText(</a:t>
            </a:r>
            <a:r>
              <a:rPr lang="en-IN" sz="1200" dirty="0">
                <a:solidFill>
                  <a:srgbClr val="6AAB73"/>
                </a:solidFill>
                <a:effectLst/>
                <a:latin typeface="JetBrains Mono"/>
              </a:rPr>
              <a:t>"</a:t>
            </a:r>
            <a:r>
              <a:rPr lang="en-IN" sz="1200" dirty="0">
                <a:solidFill>
                  <a:srgbClr val="CF8E6D"/>
                </a:solidFill>
                <a:effectLst/>
                <a:latin typeface="JetBrains Mono"/>
              </a:rPr>
              <a:t>\b</a:t>
            </a:r>
            <a:r>
              <a:rPr lang="en-IN" sz="1200" dirty="0">
                <a:solidFill>
                  <a:srgbClr val="6AAB73"/>
                </a:solidFill>
                <a:effectLst/>
                <a:latin typeface="JetBrains Mono"/>
              </a:rPr>
              <a:t> The </a:t>
            </a:r>
            <a:r>
              <a:rPr lang="en-IN" sz="1200" dirty="0" err="1">
                <a:solidFill>
                  <a:srgbClr val="6AAB73"/>
                </a:solidFill>
                <a:effectLst/>
                <a:latin typeface="JetBrains Mono"/>
              </a:rPr>
              <a:t>color</a:t>
            </a:r>
            <a:r>
              <a:rPr lang="en-IN" sz="1200" dirty="0">
                <a:solidFill>
                  <a:srgbClr val="6AAB73"/>
                </a:solidFill>
                <a:effectLst/>
                <a:latin typeface="JetBrains Mono"/>
              </a:rPr>
              <a:t> is Green"</a:t>
            </a:r>
            <a:r>
              <a:rPr lang="en-IN" sz="1200" dirty="0">
                <a:solidFill>
                  <a:srgbClr val="BCBEC4"/>
                </a:solidFill>
                <a:effectLst/>
                <a:latin typeface="JetBrains Mono"/>
              </a:rPr>
              <a:t>);</a:t>
            </a:r>
            <a:br>
              <a:rPr lang="en-IN" sz="1200" dirty="0">
                <a:solidFill>
                  <a:srgbClr val="BCBEC4"/>
                </a:solidFill>
                <a:effectLst/>
                <a:latin typeface="JetBrains Mono"/>
              </a:rPr>
            </a:br>
            <a:r>
              <a:rPr lang="en-IN" sz="1200" dirty="0">
                <a:solidFill>
                  <a:srgbClr val="BCBEC4"/>
                </a:solidFill>
                <a:effectLst/>
                <a:latin typeface="JetBrains Mono"/>
              </a:rPr>
              <a:t>            }</a:t>
            </a:r>
            <a:br>
              <a:rPr lang="en-IN" sz="1200" dirty="0">
                <a:solidFill>
                  <a:srgbClr val="BCBEC4"/>
                </a:solidFill>
                <a:effectLst/>
                <a:latin typeface="JetBrains Mono"/>
              </a:rPr>
            </a:br>
            <a:r>
              <a:rPr lang="en-IN" sz="1200" dirty="0">
                <a:solidFill>
                  <a:srgbClr val="BCBEC4"/>
                </a:solidFill>
                <a:effectLst/>
                <a:latin typeface="JetBrains Mono"/>
              </a:rPr>
              <a:t>        });</a:t>
            </a:r>
            <a:br>
              <a:rPr lang="en-IN" sz="1200" dirty="0">
                <a:solidFill>
                  <a:srgbClr val="BCBEC4"/>
                </a:solidFill>
                <a:effectLst/>
                <a:latin typeface="JetBrains Mono"/>
              </a:rPr>
            </a:br>
            <a:br>
              <a:rPr lang="en-IN" sz="1200" dirty="0">
                <a:solidFill>
                  <a:srgbClr val="BCBEC4"/>
                </a:solidFill>
                <a:effectLst/>
                <a:latin typeface="JetBrains Mono"/>
              </a:rPr>
            </a:br>
            <a:r>
              <a:rPr lang="en-IN" sz="1200" dirty="0">
                <a:solidFill>
                  <a:srgbClr val="BCBEC4"/>
                </a:solidFill>
                <a:effectLst/>
                <a:latin typeface="JetBrains Mono"/>
              </a:rPr>
              <a:t>        btn2.setOnClickListener(</a:t>
            </a:r>
            <a:r>
              <a:rPr lang="en-IN" sz="1200" dirty="0">
                <a:solidFill>
                  <a:srgbClr val="CF8E6D"/>
                </a:solidFill>
                <a:effectLst/>
                <a:latin typeface="JetBrains Mono"/>
              </a:rPr>
              <a:t>new </a:t>
            </a:r>
            <a:r>
              <a:rPr lang="en-IN" sz="1200" dirty="0" err="1">
                <a:solidFill>
                  <a:srgbClr val="BCBEC4"/>
                </a:solidFill>
                <a:effectLst/>
                <a:latin typeface="JetBrains Mono"/>
              </a:rPr>
              <a:t>View.OnClickListener</a:t>
            </a:r>
            <a:r>
              <a:rPr lang="en-IN" sz="1200" dirty="0">
                <a:solidFill>
                  <a:srgbClr val="BCBEC4"/>
                </a:solidFill>
                <a:effectLst/>
                <a:latin typeface="JetBrains Mono"/>
              </a:rPr>
              <a:t>() {</a:t>
            </a:r>
            <a:br>
              <a:rPr lang="en-IN" sz="1200" dirty="0">
                <a:solidFill>
                  <a:srgbClr val="BCBEC4"/>
                </a:solidFill>
                <a:effectLst/>
                <a:latin typeface="JetBrains Mono"/>
              </a:rPr>
            </a:br>
            <a:r>
              <a:rPr lang="en-IN" sz="1200" dirty="0">
                <a:solidFill>
                  <a:srgbClr val="BCBEC4"/>
                </a:solidFill>
                <a:effectLst/>
                <a:latin typeface="JetBrains Mono"/>
              </a:rPr>
              <a:t>            </a:t>
            </a:r>
            <a:r>
              <a:rPr lang="en-IN" sz="1200" dirty="0">
                <a:solidFill>
                  <a:srgbClr val="B3AE60"/>
                </a:solidFill>
                <a:effectLst/>
                <a:latin typeface="JetBrains Mono"/>
              </a:rPr>
              <a:t>@SuppressLint</a:t>
            </a:r>
            <a:r>
              <a:rPr lang="en-IN" sz="1200" dirty="0">
                <a:solidFill>
                  <a:srgbClr val="BCBEC4"/>
                </a:solidFill>
                <a:effectLst/>
                <a:latin typeface="JetBrains Mono"/>
              </a:rPr>
              <a:t>(</a:t>
            </a:r>
            <a:r>
              <a:rPr lang="en-IN" sz="1200" dirty="0">
                <a:solidFill>
                  <a:srgbClr val="6AAB73"/>
                </a:solidFill>
                <a:effectLst/>
                <a:latin typeface="JetBrains Mono"/>
              </a:rPr>
              <a:t>"SetTextI18n"</a:t>
            </a:r>
            <a:r>
              <a:rPr lang="en-IN" sz="1200" dirty="0">
                <a:solidFill>
                  <a:srgbClr val="BCBEC4"/>
                </a:solidFill>
                <a:effectLst/>
                <a:latin typeface="JetBrains Mono"/>
              </a:rPr>
              <a:t>)</a:t>
            </a:r>
            <a:br>
              <a:rPr lang="en-IN" sz="1200" dirty="0">
                <a:solidFill>
                  <a:srgbClr val="BCBEC4"/>
                </a:solidFill>
                <a:effectLst/>
                <a:latin typeface="JetBrains Mono"/>
              </a:rPr>
            </a:br>
            <a:r>
              <a:rPr lang="en-IN" sz="1200" dirty="0">
                <a:solidFill>
                  <a:srgbClr val="BCBEC4"/>
                </a:solidFill>
                <a:effectLst/>
                <a:latin typeface="JetBrains Mono"/>
              </a:rPr>
              <a:t>            </a:t>
            </a:r>
            <a:r>
              <a:rPr lang="en-IN" sz="1200" dirty="0">
                <a:solidFill>
                  <a:srgbClr val="B3AE60"/>
                </a:solidFill>
                <a:effectLst/>
                <a:latin typeface="JetBrains Mono"/>
              </a:rPr>
              <a:t>@Override</a:t>
            </a:r>
            <a:br>
              <a:rPr lang="en-IN" sz="1200" dirty="0">
                <a:solidFill>
                  <a:srgbClr val="B3AE60"/>
                </a:solidFill>
                <a:effectLst/>
                <a:latin typeface="JetBrains Mono"/>
              </a:rPr>
            </a:br>
            <a:r>
              <a:rPr lang="en-IN" sz="1200" dirty="0">
                <a:solidFill>
                  <a:srgbClr val="B3AE60"/>
                </a:solidFill>
                <a:effectLst/>
                <a:latin typeface="JetBrains Mono"/>
              </a:rPr>
              <a:t>            </a:t>
            </a:r>
            <a:r>
              <a:rPr lang="en-IN" sz="1200" dirty="0">
                <a:solidFill>
                  <a:srgbClr val="CF8E6D"/>
                </a:solidFill>
                <a:effectLst/>
                <a:latin typeface="JetBrains Mono"/>
              </a:rPr>
              <a:t>public void </a:t>
            </a:r>
            <a:r>
              <a:rPr lang="en-IN" sz="1200" dirty="0" err="1">
                <a:solidFill>
                  <a:srgbClr val="56A8F5"/>
                </a:solidFill>
                <a:effectLst/>
                <a:latin typeface="JetBrains Mono"/>
              </a:rPr>
              <a:t>onClick</a:t>
            </a:r>
            <a:r>
              <a:rPr lang="en-IN" sz="1200" dirty="0">
                <a:solidFill>
                  <a:srgbClr val="BCBEC4"/>
                </a:solidFill>
                <a:effectLst/>
                <a:latin typeface="JetBrains Mono"/>
              </a:rPr>
              <a:t>(View v) {</a:t>
            </a:r>
            <a:br>
              <a:rPr lang="en-IN" sz="1200" dirty="0">
                <a:solidFill>
                  <a:srgbClr val="BCBEC4"/>
                </a:solidFill>
                <a:effectLst/>
                <a:latin typeface="JetBrains Mono"/>
              </a:rPr>
            </a:br>
            <a:r>
              <a:rPr lang="en-IN" sz="1200" dirty="0">
                <a:solidFill>
                  <a:srgbClr val="BCBEC4"/>
                </a:solidFill>
                <a:effectLst/>
                <a:latin typeface="JetBrains Mono"/>
              </a:rPr>
              <a:t>                </a:t>
            </a:r>
            <a:r>
              <a:rPr lang="en-IN" sz="1200" dirty="0" err="1">
                <a:solidFill>
                  <a:srgbClr val="C77DBB"/>
                </a:solidFill>
                <a:effectLst/>
                <a:latin typeface="JetBrains Mono"/>
              </a:rPr>
              <a:t>rootLayout</a:t>
            </a:r>
            <a:r>
              <a:rPr lang="en-IN" sz="1200" dirty="0" err="1">
                <a:solidFill>
                  <a:srgbClr val="BCBEC4"/>
                </a:solidFill>
                <a:effectLst/>
                <a:latin typeface="JetBrains Mono"/>
              </a:rPr>
              <a:t>.setBackgroundColor</a:t>
            </a:r>
            <a:r>
              <a:rPr lang="en-IN" sz="1200" dirty="0">
                <a:solidFill>
                  <a:srgbClr val="BCBEC4"/>
                </a:solidFill>
                <a:effectLst/>
                <a:latin typeface="JetBrains Mono"/>
              </a:rPr>
              <a:t>(</a:t>
            </a:r>
            <a:r>
              <a:rPr lang="en-IN" sz="1200" dirty="0" err="1">
                <a:solidFill>
                  <a:srgbClr val="BCBEC4"/>
                </a:solidFill>
                <a:effectLst/>
                <a:latin typeface="JetBrains Mono"/>
              </a:rPr>
              <a:t>Color.</a:t>
            </a:r>
            <a:r>
              <a:rPr lang="en-IN" sz="1200" i="1" dirty="0" err="1">
                <a:solidFill>
                  <a:srgbClr val="C77DBB"/>
                </a:solidFill>
                <a:effectLst/>
                <a:latin typeface="JetBrains Mono"/>
              </a:rPr>
              <a:t>GREEN</a:t>
            </a:r>
            <a:r>
              <a:rPr lang="en-IN" sz="1200" dirty="0">
                <a:solidFill>
                  <a:srgbClr val="BCBEC4"/>
                </a:solidFill>
                <a:effectLst/>
                <a:latin typeface="JetBrains Mono"/>
              </a:rPr>
              <a:t>);</a:t>
            </a:r>
            <a:br>
              <a:rPr lang="en-IN" sz="1200" dirty="0">
                <a:solidFill>
                  <a:srgbClr val="BCBEC4"/>
                </a:solidFill>
                <a:effectLst/>
                <a:latin typeface="JetBrains Mono"/>
              </a:rPr>
            </a:br>
            <a:r>
              <a:rPr lang="en-IN" sz="1200" dirty="0">
                <a:solidFill>
                  <a:srgbClr val="BCBEC4"/>
                </a:solidFill>
                <a:effectLst/>
                <a:latin typeface="JetBrains Mono"/>
              </a:rPr>
              <a:t>                </a:t>
            </a:r>
            <a:r>
              <a:rPr lang="en-IN" sz="1200" dirty="0">
                <a:solidFill>
                  <a:srgbClr val="C77DBB"/>
                </a:solidFill>
                <a:effectLst/>
                <a:latin typeface="JetBrains Mono"/>
              </a:rPr>
              <a:t>txt0</a:t>
            </a:r>
            <a:r>
              <a:rPr lang="en-IN" sz="1200" dirty="0">
                <a:solidFill>
                  <a:srgbClr val="BCBEC4"/>
                </a:solidFill>
                <a:effectLst/>
                <a:latin typeface="JetBrains Mono"/>
              </a:rPr>
              <a:t>.setText(</a:t>
            </a:r>
            <a:r>
              <a:rPr lang="en-IN" sz="1200" dirty="0">
                <a:solidFill>
                  <a:srgbClr val="6AAB73"/>
                </a:solidFill>
                <a:effectLst/>
                <a:latin typeface="JetBrains Mono"/>
              </a:rPr>
              <a:t>"</a:t>
            </a:r>
            <a:r>
              <a:rPr lang="en-IN" sz="1200" dirty="0">
                <a:solidFill>
                  <a:srgbClr val="CF8E6D"/>
                </a:solidFill>
                <a:effectLst/>
                <a:latin typeface="JetBrains Mono"/>
              </a:rPr>
              <a:t>\b</a:t>
            </a:r>
            <a:r>
              <a:rPr lang="en-IN" sz="1200" dirty="0">
                <a:solidFill>
                  <a:srgbClr val="6AAB73"/>
                </a:solidFill>
                <a:effectLst/>
                <a:latin typeface="JetBrains Mono"/>
              </a:rPr>
              <a:t> The </a:t>
            </a:r>
            <a:r>
              <a:rPr lang="en-IN" sz="1200" dirty="0" err="1">
                <a:solidFill>
                  <a:srgbClr val="6AAB73"/>
                </a:solidFill>
                <a:effectLst/>
                <a:latin typeface="JetBrains Mono"/>
              </a:rPr>
              <a:t>color</a:t>
            </a:r>
            <a:r>
              <a:rPr lang="en-IN" sz="1200" dirty="0">
                <a:solidFill>
                  <a:srgbClr val="6AAB73"/>
                </a:solidFill>
                <a:effectLst/>
                <a:latin typeface="JetBrains Mono"/>
              </a:rPr>
              <a:t> is Cyan"</a:t>
            </a:r>
            <a:r>
              <a:rPr lang="en-IN" sz="1200" dirty="0">
                <a:solidFill>
                  <a:srgbClr val="BCBEC4"/>
                </a:solidFill>
                <a:effectLst/>
                <a:latin typeface="JetBrains Mono"/>
              </a:rPr>
              <a:t>);</a:t>
            </a:r>
            <a:br>
              <a:rPr lang="en-IN" sz="1200" dirty="0">
                <a:solidFill>
                  <a:srgbClr val="BCBEC4"/>
                </a:solidFill>
                <a:effectLst/>
                <a:latin typeface="JetBrains Mono"/>
              </a:rPr>
            </a:br>
            <a:r>
              <a:rPr lang="en-IN" sz="1200" dirty="0">
                <a:solidFill>
                  <a:srgbClr val="BCBEC4"/>
                </a:solidFill>
                <a:effectLst/>
                <a:latin typeface="JetBrains Mono"/>
              </a:rPr>
              <a:t>            }</a:t>
            </a:r>
            <a:br>
              <a:rPr lang="en-IN" sz="1200" dirty="0">
                <a:solidFill>
                  <a:srgbClr val="BCBEC4"/>
                </a:solidFill>
                <a:effectLst/>
                <a:latin typeface="JetBrains Mono"/>
              </a:rPr>
            </a:br>
            <a:r>
              <a:rPr lang="en-IN" sz="1200" dirty="0">
                <a:solidFill>
                  <a:srgbClr val="BCBEC4"/>
                </a:solidFill>
                <a:effectLst/>
                <a:latin typeface="JetBrains Mono"/>
              </a:rPr>
              <a:t>        });</a:t>
            </a:r>
            <a:br>
              <a:rPr lang="en-IN" sz="1200" dirty="0">
                <a:solidFill>
                  <a:srgbClr val="BCBEC4"/>
                </a:solidFill>
                <a:effectLst/>
                <a:latin typeface="JetBrains Mono"/>
              </a:rPr>
            </a:br>
            <a:r>
              <a:rPr lang="en-IN" sz="1200" dirty="0">
                <a:solidFill>
                  <a:srgbClr val="BCBEC4"/>
                </a:solidFill>
                <a:effectLst/>
                <a:latin typeface="JetBrains Mono"/>
              </a:rPr>
              <a:t>    }</a:t>
            </a:r>
            <a:br>
              <a:rPr lang="en-IN" sz="1200" dirty="0">
                <a:solidFill>
                  <a:srgbClr val="BCBEC4"/>
                </a:solidFill>
                <a:effectLst/>
                <a:latin typeface="JetBrains Mono"/>
              </a:rPr>
            </a:br>
            <a:r>
              <a:rPr lang="en-IN" sz="1200" dirty="0">
                <a:solidFill>
                  <a:srgbClr val="BCBEC4"/>
                </a:solidFill>
                <a:effectLst/>
                <a:latin typeface="JetBrains Mono"/>
              </a:rPr>
              <a:t>}</a:t>
            </a:r>
          </a:p>
          <a:p>
            <a:pPr marL="0" indent="0">
              <a:buNone/>
            </a:pPr>
            <a:endParaRPr lang="en-IN" sz="1200" dirty="0"/>
          </a:p>
        </p:txBody>
      </p:sp>
    </p:spTree>
    <p:extLst>
      <p:ext uri="{BB962C8B-B14F-4D97-AF65-F5344CB8AC3E}">
        <p14:creationId xmlns:p14="http://schemas.microsoft.com/office/powerpoint/2010/main" val="1793731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2F63A-2572-BA25-F551-04873EB607EC}"/>
            </a:ext>
          </a:extLst>
        </p:cNvPr>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7B80145F-CD08-41AE-12FF-AD25642ECD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296" y="2547977"/>
            <a:ext cx="2048723" cy="4810046"/>
          </a:xfrm>
        </p:spPr>
      </p:pic>
      <p:pic>
        <p:nvPicPr>
          <p:cNvPr id="14" name="Picture 13">
            <a:extLst>
              <a:ext uri="{FF2B5EF4-FFF2-40B4-BE49-F238E27FC236}">
                <a16:creationId xmlns:a16="http://schemas.microsoft.com/office/drawing/2014/main" id="{6A9F684A-40ED-E14B-4789-A886FA963C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546" y="2547977"/>
            <a:ext cx="2039815" cy="4810046"/>
          </a:xfrm>
          <a:prstGeom prst="rect">
            <a:avLst/>
          </a:prstGeom>
        </p:spPr>
      </p:pic>
      <p:pic>
        <p:nvPicPr>
          <p:cNvPr id="16" name="Picture 15">
            <a:extLst>
              <a:ext uri="{FF2B5EF4-FFF2-40B4-BE49-F238E27FC236}">
                <a16:creationId xmlns:a16="http://schemas.microsoft.com/office/drawing/2014/main" id="{B6935B0A-252D-840B-D7DA-4B1409ECA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889" y="2547977"/>
            <a:ext cx="2039815" cy="4831142"/>
          </a:xfrm>
          <a:prstGeom prst="rect">
            <a:avLst/>
          </a:prstGeom>
        </p:spPr>
      </p:pic>
      <p:sp>
        <p:nvSpPr>
          <p:cNvPr id="17" name="TextBox 16">
            <a:extLst>
              <a:ext uri="{FF2B5EF4-FFF2-40B4-BE49-F238E27FC236}">
                <a16:creationId xmlns:a16="http://schemas.microsoft.com/office/drawing/2014/main" id="{3CC33AF4-C916-2A8D-533B-D0BDA8DBEC83}"/>
              </a:ext>
            </a:extLst>
          </p:cNvPr>
          <p:cNvSpPr txBox="1"/>
          <p:nvPr/>
        </p:nvSpPr>
        <p:spPr>
          <a:xfrm>
            <a:off x="321275" y="506626"/>
            <a:ext cx="1952367" cy="338554"/>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t>Output</a:t>
            </a:r>
          </a:p>
        </p:txBody>
      </p:sp>
    </p:spTree>
    <p:extLst>
      <p:ext uri="{BB962C8B-B14F-4D97-AF65-F5344CB8AC3E}">
        <p14:creationId xmlns:p14="http://schemas.microsoft.com/office/powerpoint/2010/main" val="3788511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F4919-DFC6-35EA-DDAB-6A6E7728C8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F22F3B-E6B1-9D81-F327-78E55491B51A}"/>
              </a:ext>
            </a:extLst>
          </p:cNvPr>
          <p:cNvSpPr>
            <a:spLocks noGrp="1"/>
          </p:cNvSpPr>
          <p:nvPr>
            <p:ph type="title"/>
          </p:nvPr>
        </p:nvSpPr>
        <p:spPr>
          <a:xfrm>
            <a:off x="471487" y="128588"/>
            <a:ext cx="5915025" cy="402020"/>
          </a:xfrm>
        </p:spPr>
        <p:txBody>
          <a:bodyPr>
            <a:noAutofit/>
          </a:bodyPr>
          <a:lstStyle/>
          <a:p>
            <a:pPr algn="ctr"/>
            <a:r>
              <a:rPr lang="en-IN" sz="2400" dirty="0"/>
              <a:t>Practical-3 </a:t>
            </a:r>
          </a:p>
        </p:txBody>
      </p:sp>
      <p:sp>
        <p:nvSpPr>
          <p:cNvPr id="3" name="Content Placeholder 2">
            <a:extLst>
              <a:ext uri="{FF2B5EF4-FFF2-40B4-BE49-F238E27FC236}">
                <a16:creationId xmlns:a16="http://schemas.microsoft.com/office/drawing/2014/main" id="{6A1FFB9E-F921-12C1-2D2D-D1BF3004A248}"/>
              </a:ext>
            </a:extLst>
          </p:cNvPr>
          <p:cNvSpPr>
            <a:spLocks noGrp="1"/>
          </p:cNvSpPr>
          <p:nvPr>
            <p:ph idx="1"/>
          </p:nvPr>
        </p:nvSpPr>
        <p:spPr>
          <a:xfrm>
            <a:off x="0" y="635000"/>
            <a:ext cx="6858000" cy="9271000"/>
          </a:xfrm>
        </p:spPr>
        <p:txBody>
          <a:bodyPr>
            <a:normAutofit/>
          </a:bodyPr>
          <a:lstStyle/>
          <a:p>
            <a:r>
              <a:rPr lang="en-US" sz="1600" dirty="0"/>
              <a:t>Aim: Create the </a:t>
            </a:r>
            <a:r>
              <a:rPr lang="en-US" sz="1600" dirty="0" err="1"/>
              <a:t>ScrollingText</a:t>
            </a:r>
            <a:r>
              <a:rPr lang="en-US" sz="1600" dirty="0"/>
              <a:t> app in which Add two </a:t>
            </a:r>
            <a:r>
              <a:rPr lang="en-US" sz="1600" dirty="0" err="1"/>
              <a:t>TextView</a:t>
            </a:r>
            <a:r>
              <a:rPr lang="en-US" sz="1600" dirty="0"/>
              <a:t> elements for the article heading and content detail. Add a </a:t>
            </a:r>
            <a:r>
              <a:rPr lang="en-US" sz="1600" dirty="0" err="1"/>
              <a:t>ScrollView</a:t>
            </a:r>
            <a:r>
              <a:rPr lang="en-US" sz="1600" dirty="0"/>
              <a:t> to the layout to scroll content vertically to read by swiping up and down in case of content not fit on screen.</a:t>
            </a:r>
          </a:p>
          <a:p>
            <a:pPr marL="0" indent="0">
              <a:buNone/>
            </a:pPr>
            <a:r>
              <a:rPr lang="en-US" sz="1400" dirty="0"/>
              <a:t>Activity_main.xml :--</a:t>
            </a:r>
          </a:p>
          <a:p>
            <a:pPr marL="0" indent="0">
              <a:buNone/>
            </a:pPr>
            <a:r>
              <a:rPr lang="en-IN" sz="1200" dirty="0">
                <a:solidFill>
                  <a:srgbClr val="D5B778"/>
                </a:solidFill>
                <a:latin typeface="JetBrains Mono"/>
              </a:rPr>
              <a:t>&lt;?</a:t>
            </a:r>
            <a:r>
              <a:rPr lang="en-IN" sz="1200" dirty="0">
                <a:solidFill>
                  <a:srgbClr val="BCBEC4"/>
                </a:solidFill>
                <a:latin typeface="JetBrains Mono"/>
              </a:rPr>
              <a:t>xml version</a:t>
            </a:r>
            <a:r>
              <a:rPr lang="en-IN" sz="1200" dirty="0">
                <a:solidFill>
                  <a:srgbClr val="6AAB73"/>
                </a:solidFill>
                <a:latin typeface="JetBrains Mono"/>
              </a:rPr>
              <a:t>="1.0" </a:t>
            </a:r>
            <a:r>
              <a:rPr lang="en-IN" sz="1200" dirty="0">
                <a:solidFill>
                  <a:srgbClr val="BCBEC4"/>
                </a:solidFill>
                <a:latin typeface="JetBrains Mono"/>
              </a:rPr>
              <a:t>encoding</a:t>
            </a:r>
            <a:r>
              <a:rPr lang="en-IN" sz="1200" dirty="0">
                <a:solidFill>
                  <a:srgbClr val="6AAB73"/>
                </a:solidFill>
                <a:latin typeface="JetBrains Mono"/>
              </a:rPr>
              <a:t>="utf-8"</a:t>
            </a:r>
            <a:r>
              <a:rPr lang="en-IN" sz="1200" dirty="0">
                <a:solidFill>
                  <a:srgbClr val="D5B778"/>
                </a:solidFill>
                <a:latin typeface="JetBrains Mono"/>
              </a:rPr>
              <a:t>?&gt;</a:t>
            </a:r>
            <a:br>
              <a:rPr lang="en-IN" sz="1200" dirty="0">
                <a:solidFill>
                  <a:srgbClr val="D5B778"/>
                </a:solidFill>
                <a:latin typeface="JetBrains Mono"/>
              </a:rPr>
            </a:br>
            <a:r>
              <a:rPr lang="en-IN" sz="1200" dirty="0">
                <a:solidFill>
                  <a:srgbClr val="D5B778"/>
                </a:solidFill>
                <a:latin typeface="JetBrains Mono"/>
              </a:rPr>
              <a:t>&lt;</a:t>
            </a:r>
            <a:r>
              <a:rPr lang="en-IN" sz="1200" dirty="0" err="1">
                <a:solidFill>
                  <a:srgbClr val="D5B778"/>
                </a:solidFill>
                <a:latin typeface="JetBrains Mono"/>
              </a:rPr>
              <a:t>LinearLayout</a:t>
            </a:r>
            <a:r>
              <a:rPr lang="en-IN" sz="1200" dirty="0">
                <a:solidFill>
                  <a:srgbClr val="D5B778"/>
                </a:solidFill>
                <a:latin typeface="JetBrains Mono"/>
              </a:rPr>
              <a:t> </a:t>
            </a:r>
            <a:r>
              <a:rPr lang="en-IN" sz="1200" dirty="0" err="1">
                <a:solidFill>
                  <a:srgbClr val="BCBEC4"/>
                </a:solidFill>
                <a:latin typeface="JetBrains Mono"/>
              </a:rPr>
              <a:t>xmlns:</a:t>
            </a:r>
            <a:r>
              <a:rPr lang="en-IN" sz="1200" dirty="0" err="1">
                <a:solidFill>
                  <a:srgbClr val="C77DBB"/>
                </a:solidFill>
                <a:latin typeface="JetBrains Mono"/>
              </a:rPr>
              <a:t>android</a:t>
            </a:r>
            <a:r>
              <a:rPr lang="en-IN" sz="1200" dirty="0">
                <a:solidFill>
                  <a:srgbClr val="6AAB73"/>
                </a:solidFill>
                <a:latin typeface="JetBrains Mono"/>
              </a:rPr>
              <a:t>="http://schemas.android.com/</a:t>
            </a:r>
            <a:r>
              <a:rPr lang="en-IN" sz="1200" dirty="0" err="1">
                <a:solidFill>
                  <a:srgbClr val="6AAB73"/>
                </a:solidFill>
                <a:latin typeface="JetBrains Mono"/>
              </a:rPr>
              <a:t>apk</a:t>
            </a:r>
            <a:r>
              <a:rPr lang="en-IN" sz="1200" dirty="0">
                <a:solidFill>
                  <a:srgbClr val="6AAB73"/>
                </a:solidFill>
                <a:latin typeface="JetBrains Mono"/>
              </a:rPr>
              <a:t>/res/android"</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BCBEC4"/>
                </a:solidFill>
                <a:latin typeface="JetBrains Mono"/>
              </a:rPr>
              <a:t>xmlns:</a:t>
            </a:r>
            <a:r>
              <a:rPr lang="en-IN" sz="1200" dirty="0" err="1">
                <a:solidFill>
                  <a:srgbClr val="C77DBB"/>
                </a:solidFill>
                <a:latin typeface="JetBrains Mono"/>
              </a:rPr>
              <a:t>tools</a:t>
            </a:r>
            <a:r>
              <a:rPr lang="en-IN" sz="1200" dirty="0">
                <a:solidFill>
                  <a:srgbClr val="6AAB73"/>
                </a:solidFill>
                <a:latin typeface="JetBrains Mono"/>
              </a:rPr>
              <a:t>="http://schemas.android.com/tools"</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:layout_width</a:t>
            </a:r>
            <a:r>
              <a:rPr lang="en-IN" sz="1200" dirty="0">
                <a:solidFill>
                  <a:srgbClr val="6AAB73"/>
                </a:solidFill>
                <a:latin typeface="JetBrains Mono"/>
              </a:rPr>
              <a:t>="</a:t>
            </a:r>
            <a:r>
              <a:rPr lang="en-IN" sz="1200" dirty="0" err="1">
                <a:solidFill>
                  <a:srgbClr val="6AAB73"/>
                </a:solidFill>
                <a:latin typeface="JetBrains Mono"/>
              </a:rPr>
              <a:t>match_parent</a:t>
            </a:r>
            <a:r>
              <a:rPr lang="en-IN" sz="1200" dirty="0">
                <a:solidFill>
                  <a:srgbClr val="6AAB73"/>
                </a:solidFill>
                <a:latin typeface="JetBrains Mono"/>
              </a:rPr>
              <a:t>"</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:layout_height</a:t>
            </a:r>
            <a:r>
              <a:rPr lang="en-IN" sz="1200" dirty="0">
                <a:solidFill>
                  <a:srgbClr val="6AAB73"/>
                </a:solidFill>
                <a:latin typeface="JetBrains Mono"/>
              </a:rPr>
              <a:t>="</a:t>
            </a:r>
            <a:r>
              <a:rPr lang="en-IN" sz="1200" dirty="0" err="1">
                <a:solidFill>
                  <a:srgbClr val="6AAB73"/>
                </a:solidFill>
                <a:latin typeface="JetBrains Mono"/>
              </a:rPr>
              <a:t>match_parent</a:t>
            </a:r>
            <a:r>
              <a:rPr lang="en-IN" sz="1200" dirty="0">
                <a:solidFill>
                  <a:srgbClr val="6AAB73"/>
                </a:solidFill>
                <a:latin typeface="JetBrains Mono"/>
              </a:rPr>
              <a:t>"</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:orientation</a:t>
            </a:r>
            <a:r>
              <a:rPr lang="en-IN" sz="1200" dirty="0">
                <a:solidFill>
                  <a:srgbClr val="6AAB73"/>
                </a:solidFill>
                <a:latin typeface="JetBrains Mono"/>
              </a:rPr>
              <a:t>="vertical"</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tools</a:t>
            </a:r>
            <a:r>
              <a:rPr lang="en-IN" sz="1200" dirty="0" err="1">
                <a:solidFill>
                  <a:srgbClr val="BCBEC4"/>
                </a:solidFill>
                <a:latin typeface="JetBrains Mono"/>
              </a:rPr>
              <a:t>:context</a:t>
            </a:r>
            <a:r>
              <a:rPr lang="en-IN" sz="1200" dirty="0">
                <a:solidFill>
                  <a:srgbClr val="6AAB73"/>
                </a:solidFill>
                <a:latin typeface="JetBrains Mono"/>
              </a:rPr>
              <a:t>=".</a:t>
            </a:r>
            <a:r>
              <a:rPr lang="en-IN" sz="1200" dirty="0" err="1">
                <a:solidFill>
                  <a:srgbClr val="6AAB73"/>
                </a:solidFill>
                <a:latin typeface="JetBrains Mono"/>
              </a:rPr>
              <a:t>MainActivity</a:t>
            </a:r>
            <a:r>
              <a:rPr lang="en-IN" sz="1200" dirty="0">
                <a:solidFill>
                  <a:srgbClr val="6AAB73"/>
                </a:solidFill>
                <a:latin typeface="JetBrains Mono"/>
              </a:rPr>
              <a:t>"</a:t>
            </a:r>
            <a:r>
              <a:rPr lang="en-IN" sz="1200" dirty="0">
                <a:solidFill>
                  <a:srgbClr val="D5B778"/>
                </a:solidFill>
                <a:latin typeface="JetBrains Mono"/>
              </a:rPr>
              <a:t>&gt;</a:t>
            </a:r>
            <a:br>
              <a:rPr lang="en-IN" sz="1200" dirty="0">
                <a:solidFill>
                  <a:srgbClr val="D5B778"/>
                </a:solidFill>
                <a:latin typeface="JetBrains Mono"/>
              </a:rPr>
            </a:br>
            <a:br>
              <a:rPr lang="en-IN" sz="1200" dirty="0">
                <a:solidFill>
                  <a:srgbClr val="D5B778"/>
                </a:solidFill>
                <a:latin typeface="JetBrains Mono"/>
              </a:rPr>
            </a:br>
            <a:r>
              <a:rPr lang="en-IN" sz="1200" dirty="0">
                <a:solidFill>
                  <a:srgbClr val="D5B778"/>
                </a:solidFill>
                <a:latin typeface="JetBrains Mono"/>
              </a:rPr>
              <a:t>    &lt;</a:t>
            </a:r>
            <a:r>
              <a:rPr lang="en-IN" sz="1200" dirty="0" err="1">
                <a:solidFill>
                  <a:srgbClr val="D5B778"/>
                </a:solidFill>
                <a:latin typeface="JetBrains Mono"/>
              </a:rPr>
              <a:t>TextView</a:t>
            </a:r>
            <a:br>
              <a:rPr lang="en-IN" sz="1200" dirty="0">
                <a:solidFill>
                  <a:srgbClr val="D5B778"/>
                </a:solidFill>
                <a:latin typeface="JetBrains Mono"/>
              </a:rPr>
            </a:br>
            <a:r>
              <a:rPr lang="en-IN" sz="1200" dirty="0">
                <a:solidFill>
                  <a:srgbClr val="D5B778"/>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:id</a:t>
            </a:r>
            <a:r>
              <a:rPr lang="en-IN" sz="1200" dirty="0">
                <a:solidFill>
                  <a:srgbClr val="6AAB73"/>
                </a:solidFill>
                <a:latin typeface="JetBrains Mono"/>
              </a:rPr>
              <a:t>="@+id/</a:t>
            </a:r>
            <a:r>
              <a:rPr lang="en-IN" sz="1200" dirty="0" err="1">
                <a:solidFill>
                  <a:srgbClr val="6AAB73"/>
                </a:solidFill>
                <a:latin typeface="JetBrains Mono"/>
              </a:rPr>
              <a:t>text_heading</a:t>
            </a:r>
            <a:r>
              <a:rPr lang="en-IN" sz="1200" dirty="0">
                <a:solidFill>
                  <a:srgbClr val="6AAB73"/>
                </a:solidFill>
                <a:latin typeface="JetBrains Mono"/>
              </a:rPr>
              <a:t>"</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:layout_width</a:t>
            </a:r>
            <a:r>
              <a:rPr lang="en-IN" sz="1200" dirty="0">
                <a:solidFill>
                  <a:srgbClr val="6AAB73"/>
                </a:solidFill>
                <a:latin typeface="JetBrains Mono"/>
              </a:rPr>
              <a:t>="</a:t>
            </a:r>
            <a:r>
              <a:rPr lang="en-IN" sz="1200" dirty="0" err="1">
                <a:solidFill>
                  <a:srgbClr val="6AAB73"/>
                </a:solidFill>
                <a:latin typeface="JetBrains Mono"/>
              </a:rPr>
              <a:t>match_parent</a:t>
            </a:r>
            <a:r>
              <a:rPr lang="en-IN" sz="1200" dirty="0">
                <a:solidFill>
                  <a:srgbClr val="6AAB73"/>
                </a:solidFill>
                <a:latin typeface="JetBrains Mono"/>
              </a:rPr>
              <a:t>"</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:layout_height</a:t>
            </a:r>
            <a:r>
              <a:rPr lang="en-IN" sz="1200" dirty="0">
                <a:solidFill>
                  <a:srgbClr val="6AAB73"/>
                </a:solidFill>
                <a:latin typeface="JetBrains Mono"/>
              </a:rPr>
              <a:t>="</a:t>
            </a:r>
            <a:r>
              <a:rPr lang="en-IN" sz="1200" dirty="0" err="1">
                <a:solidFill>
                  <a:srgbClr val="6AAB73"/>
                </a:solidFill>
                <a:latin typeface="JetBrains Mono"/>
              </a:rPr>
              <a:t>wrap_content</a:t>
            </a:r>
            <a:r>
              <a:rPr lang="en-IN" sz="1200" dirty="0">
                <a:solidFill>
                  <a:srgbClr val="6AAB73"/>
                </a:solidFill>
                <a:latin typeface="JetBrains Mono"/>
              </a:rPr>
              <a:t>"</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:text</a:t>
            </a:r>
            <a:r>
              <a:rPr lang="en-IN" sz="1200" dirty="0">
                <a:solidFill>
                  <a:srgbClr val="6AAB73"/>
                </a:solidFill>
                <a:latin typeface="JetBrains Mono"/>
              </a:rPr>
              <a:t>="Flutter Development: A Comprehensive Guide"</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:textColor</a:t>
            </a:r>
            <a:r>
              <a:rPr lang="en-IN" sz="1200" dirty="0">
                <a:solidFill>
                  <a:srgbClr val="6AAB73"/>
                </a:solidFill>
                <a:latin typeface="JetBrains Mono"/>
              </a:rPr>
              <a:t>="@</a:t>
            </a:r>
            <a:r>
              <a:rPr lang="en-IN" sz="1200" dirty="0" err="1">
                <a:solidFill>
                  <a:srgbClr val="6AAB73"/>
                </a:solidFill>
                <a:latin typeface="JetBrains Mono"/>
              </a:rPr>
              <a:t>color</a:t>
            </a:r>
            <a:r>
              <a:rPr lang="en-IN" sz="1200" dirty="0">
                <a:solidFill>
                  <a:srgbClr val="6AAB73"/>
                </a:solidFill>
                <a:latin typeface="JetBrains Mono"/>
              </a:rPr>
              <a:t>/</a:t>
            </a:r>
            <a:r>
              <a:rPr lang="en-IN" sz="1200" dirty="0" err="1">
                <a:solidFill>
                  <a:srgbClr val="6AAB73"/>
                </a:solidFill>
                <a:latin typeface="JetBrains Mono"/>
              </a:rPr>
              <a:t>text_heading_color</a:t>
            </a:r>
            <a:r>
              <a:rPr lang="en-IN" sz="1200" dirty="0">
                <a:solidFill>
                  <a:srgbClr val="6AAB73"/>
                </a:solidFill>
                <a:latin typeface="JetBrains Mono"/>
              </a:rPr>
              <a:t>"</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:textSize</a:t>
            </a:r>
            <a:r>
              <a:rPr lang="en-IN" sz="1200" dirty="0">
                <a:solidFill>
                  <a:srgbClr val="6AAB73"/>
                </a:solidFill>
                <a:latin typeface="JetBrains Mono"/>
              </a:rPr>
              <a:t>="18sp"</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:textStyle</a:t>
            </a:r>
            <a:r>
              <a:rPr lang="en-IN" sz="1200" dirty="0">
                <a:solidFill>
                  <a:srgbClr val="6AAB73"/>
                </a:solidFill>
                <a:latin typeface="JetBrains Mono"/>
              </a:rPr>
              <a:t>="bold"</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:padding</a:t>
            </a:r>
            <a:r>
              <a:rPr lang="en-IN" sz="1200" dirty="0">
                <a:solidFill>
                  <a:srgbClr val="6AAB73"/>
                </a:solidFill>
                <a:latin typeface="JetBrains Mono"/>
              </a:rPr>
              <a:t>="16dp" </a:t>
            </a:r>
            <a:r>
              <a:rPr lang="en-IN" sz="1200" dirty="0">
                <a:solidFill>
                  <a:srgbClr val="D5B778"/>
                </a:solidFill>
                <a:latin typeface="JetBrains Mono"/>
              </a:rPr>
              <a:t>/&gt;</a:t>
            </a:r>
            <a:br>
              <a:rPr lang="en-IN" sz="1200" dirty="0">
                <a:solidFill>
                  <a:srgbClr val="D5B778"/>
                </a:solidFill>
                <a:latin typeface="JetBrains Mono"/>
              </a:rPr>
            </a:br>
            <a:br>
              <a:rPr lang="en-IN" sz="1200" dirty="0">
                <a:solidFill>
                  <a:srgbClr val="D5B778"/>
                </a:solidFill>
                <a:latin typeface="JetBrains Mono"/>
              </a:rPr>
            </a:br>
            <a:r>
              <a:rPr lang="en-IN" sz="1200" dirty="0">
                <a:solidFill>
                  <a:srgbClr val="D5B778"/>
                </a:solidFill>
                <a:latin typeface="JetBrains Mono"/>
              </a:rPr>
              <a:t>    &lt;</a:t>
            </a:r>
            <a:r>
              <a:rPr lang="en-IN" sz="1200" dirty="0" err="1">
                <a:solidFill>
                  <a:srgbClr val="D5B778"/>
                </a:solidFill>
                <a:latin typeface="JetBrains Mono"/>
              </a:rPr>
              <a:t>ScrollView</a:t>
            </a:r>
            <a:br>
              <a:rPr lang="en-IN" sz="1200" dirty="0">
                <a:solidFill>
                  <a:srgbClr val="D5B778"/>
                </a:solidFill>
                <a:latin typeface="JetBrains Mono"/>
              </a:rPr>
            </a:br>
            <a:r>
              <a:rPr lang="en-IN" sz="1200" dirty="0">
                <a:solidFill>
                  <a:srgbClr val="D5B778"/>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:layout_width</a:t>
            </a:r>
            <a:r>
              <a:rPr lang="en-IN" sz="1200" dirty="0">
                <a:solidFill>
                  <a:srgbClr val="6AAB73"/>
                </a:solidFill>
                <a:latin typeface="JetBrains Mono"/>
              </a:rPr>
              <a:t>="</a:t>
            </a:r>
            <a:r>
              <a:rPr lang="en-IN" sz="1200" dirty="0" err="1">
                <a:solidFill>
                  <a:srgbClr val="6AAB73"/>
                </a:solidFill>
                <a:latin typeface="JetBrains Mono"/>
              </a:rPr>
              <a:t>match_parent</a:t>
            </a:r>
            <a:r>
              <a:rPr lang="en-IN" sz="1200" dirty="0">
                <a:solidFill>
                  <a:srgbClr val="6AAB73"/>
                </a:solidFill>
                <a:latin typeface="JetBrains Mono"/>
              </a:rPr>
              <a:t>"</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:layout_height</a:t>
            </a:r>
            <a:r>
              <a:rPr lang="en-IN" sz="1200" dirty="0">
                <a:solidFill>
                  <a:srgbClr val="6AAB73"/>
                </a:solidFill>
                <a:latin typeface="JetBrains Mono"/>
              </a:rPr>
              <a:t>="</a:t>
            </a:r>
            <a:r>
              <a:rPr lang="en-IN" sz="1200" dirty="0" err="1">
                <a:solidFill>
                  <a:srgbClr val="6AAB73"/>
                </a:solidFill>
                <a:latin typeface="JetBrains Mono"/>
              </a:rPr>
              <a:t>match_parent</a:t>
            </a:r>
            <a:r>
              <a:rPr lang="en-IN" sz="1200" dirty="0">
                <a:solidFill>
                  <a:srgbClr val="6AAB73"/>
                </a:solidFill>
                <a:latin typeface="JetBrains Mono"/>
              </a:rPr>
              <a:t>"</a:t>
            </a:r>
            <a:r>
              <a:rPr lang="en-IN" sz="1200" dirty="0">
                <a:solidFill>
                  <a:srgbClr val="D5B778"/>
                </a:solidFill>
                <a:latin typeface="JetBrains Mono"/>
              </a:rPr>
              <a:t>&gt;</a:t>
            </a:r>
            <a:br>
              <a:rPr lang="en-IN" sz="1200" dirty="0">
                <a:solidFill>
                  <a:srgbClr val="D5B778"/>
                </a:solidFill>
                <a:latin typeface="JetBrains Mono"/>
              </a:rPr>
            </a:br>
            <a:br>
              <a:rPr lang="en-IN" sz="1200" dirty="0">
                <a:solidFill>
                  <a:srgbClr val="D5B778"/>
                </a:solidFill>
                <a:latin typeface="JetBrains Mono"/>
              </a:rPr>
            </a:br>
            <a:r>
              <a:rPr lang="en-IN" sz="1200" dirty="0">
                <a:solidFill>
                  <a:srgbClr val="D5B778"/>
                </a:solidFill>
                <a:latin typeface="JetBrains Mono"/>
              </a:rPr>
              <a:t>        &lt;</a:t>
            </a:r>
            <a:r>
              <a:rPr lang="en-IN" sz="1200" dirty="0" err="1">
                <a:solidFill>
                  <a:srgbClr val="D5B778"/>
                </a:solidFill>
                <a:latin typeface="JetBrains Mono"/>
              </a:rPr>
              <a:t>TextView</a:t>
            </a:r>
            <a:br>
              <a:rPr lang="en-IN" sz="1200" dirty="0">
                <a:solidFill>
                  <a:srgbClr val="D5B778"/>
                </a:solidFill>
                <a:latin typeface="JetBrains Mono"/>
              </a:rPr>
            </a:br>
            <a:r>
              <a:rPr lang="en-IN" sz="1200" dirty="0">
                <a:solidFill>
                  <a:srgbClr val="D5B778"/>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:id</a:t>
            </a:r>
            <a:r>
              <a:rPr lang="en-IN" sz="1200" dirty="0">
                <a:solidFill>
                  <a:srgbClr val="6AAB73"/>
                </a:solidFill>
                <a:latin typeface="JetBrains Mono"/>
              </a:rPr>
              <a:t>="@+id/</a:t>
            </a:r>
            <a:r>
              <a:rPr lang="en-IN" sz="1200" dirty="0" err="1">
                <a:solidFill>
                  <a:srgbClr val="6AAB73"/>
                </a:solidFill>
                <a:latin typeface="JetBrains Mono"/>
              </a:rPr>
              <a:t>text_content</a:t>
            </a:r>
            <a:r>
              <a:rPr lang="en-IN" sz="1200" dirty="0">
                <a:solidFill>
                  <a:srgbClr val="6AAB73"/>
                </a:solidFill>
                <a:latin typeface="JetBrains Mono"/>
              </a:rPr>
              <a:t>"</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:layout_width</a:t>
            </a:r>
            <a:r>
              <a:rPr lang="en-IN" sz="1200" dirty="0">
                <a:solidFill>
                  <a:srgbClr val="6AAB73"/>
                </a:solidFill>
                <a:latin typeface="JetBrains Mono"/>
              </a:rPr>
              <a:t>="</a:t>
            </a:r>
            <a:r>
              <a:rPr lang="en-IN" sz="1200" dirty="0" err="1">
                <a:solidFill>
                  <a:srgbClr val="6AAB73"/>
                </a:solidFill>
                <a:latin typeface="JetBrains Mono"/>
              </a:rPr>
              <a:t>match_parent</a:t>
            </a:r>
            <a:r>
              <a:rPr lang="en-IN" sz="1200" dirty="0">
                <a:solidFill>
                  <a:srgbClr val="6AAB73"/>
                </a:solidFill>
                <a:latin typeface="JetBrains Mono"/>
              </a:rPr>
              <a:t>"</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:layout_height</a:t>
            </a:r>
            <a:r>
              <a:rPr lang="en-IN" sz="1200" dirty="0">
                <a:solidFill>
                  <a:srgbClr val="6AAB73"/>
                </a:solidFill>
                <a:latin typeface="JetBrains Mono"/>
              </a:rPr>
              <a:t>="</a:t>
            </a:r>
            <a:r>
              <a:rPr lang="en-IN" sz="1200" dirty="0" err="1">
                <a:solidFill>
                  <a:srgbClr val="6AAB73"/>
                </a:solidFill>
                <a:latin typeface="JetBrains Mono"/>
              </a:rPr>
              <a:t>wrap_content</a:t>
            </a:r>
            <a:r>
              <a:rPr lang="en-IN" sz="1200" dirty="0">
                <a:solidFill>
                  <a:srgbClr val="6AAB73"/>
                </a:solidFill>
                <a:latin typeface="JetBrains Mono"/>
              </a:rPr>
              <a:t>"</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:text</a:t>
            </a:r>
            <a:r>
              <a:rPr lang="en-IN" sz="1200" dirty="0">
                <a:solidFill>
                  <a:srgbClr val="6AAB73"/>
                </a:solidFill>
                <a:latin typeface="JetBrains Mono"/>
              </a:rPr>
              <a:t>="here is an article on Flutter development:"</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:textSize</a:t>
            </a:r>
            <a:r>
              <a:rPr lang="en-IN" sz="1200" dirty="0">
                <a:solidFill>
                  <a:srgbClr val="6AAB73"/>
                </a:solidFill>
                <a:latin typeface="JetBrains Mono"/>
              </a:rPr>
              <a:t>="16sp"</a:t>
            </a:r>
            <a:br>
              <a:rPr lang="en-IN" sz="1200" dirty="0">
                <a:solidFill>
                  <a:srgbClr val="6AAB73"/>
                </a:solidFill>
                <a:latin typeface="JetBrains Mono"/>
              </a:rPr>
            </a:br>
            <a:r>
              <a:rPr lang="en-IN" sz="1200" dirty="0">
                <a:solidFill>
                  <a:srgbClr val="6AAB73"/>
                </a:solidFill>
                <a:latin typeface="JetBrains Mono"/>
              </a:rPr>
              <a:t>            </a:t>
            </a:r>
            <a:r>
              <a:rPr lang="en-IN" sz="1200" dirty="0" err="1">
                <a:solidFill>
                  <a:srgbClr val="C77DBB"/>
                </a:solidFill>
                <a:latin typeface="JetBrains Mono"/>
              </a:rPr>
              <a:t>android</a:t>
            </a:r>
            <a:r>
              <a:rPr lang="en-IN" sz="1200" dirty="0" err="1">
                <a:solidFill>
                  <a:srgbClr val="BCBEC4"/>
                </a:solidFill>
                <a:latin typeface="JetBrains Mono"/>
              </a:rPr>
              <a:t>:padding</a:t>
            </a:r>
            <a:r>
              <a:rPr lang="en-IN" sz="1200" dirty="0">
                <a:solidFill>
                  <a:srgbClr val="6AAB73"/>
                </a:solidFill>
                <a:latin typeface="JetBrains Mono"/>
              </a:rPr>
              <a:t>="16dp" </a:t>
            </a:r>
            <a:r>
              <a:rPr lang="en-IN" sz="1200" dirty="0">
                <a:solidFill>
                  <a:srgbClr val="D5B778"/>
                </a:solidFill>
                <a:latin typeface="JetBrains Mono"/>
              </a:rPr>
              <a:t>/&gt;</a:t>
            </a:r>
            <a:br>
              <a:rPr lang="en-IN" sz="1200" dirty="0">
                <a:solidFill>
                  <a:srgbClr val="D5B778"/>
                </a:solidFill>
                <a:latin typeface="JetBrains Mono"/>
              </a:rPr>
            </a:br>
            <a:br>
              <a:rPr lang="en-IN" sz="1200" dirty="0">
                <a:solidFill>
                  <a:srgbClr val="D5B778"/>
                </a:solidFill>
                <a:latin typeface="JetBrains Mono"/>
              </a:rPr>
            </a:br>
            <a:r>
              <a:rPr lang="en-IN" sz="1200" dirty="0">
                <a:solidFill>
                  <a:srgbClr val="D5B778"/>
                </a:solidFill>
                <a:latin typeface="JetBrains Mono"/>
              </a:rPr>
              <a:t>    &lt;/</a:t>
            </a:r>
            <a:r>
              <a:rPr lang="en-IN" sz="1200" dirty="0" err="1">
                <a:solidFill>
                  <a:srgbClr val="D5B778"/>
                </a:solidFill>
                <a:latin typeface="JetBrains Mono"/>
              </a:rPr>
              <a:t>ScrollView</a:t>
            </a:r>
            <a:r>
              <a:rPr lang="en-IN" sz="1200" dirty="0">
                <a:solidFill>
                  <a:srgbClr val="D5B778"/>
                </a:solidFill>
                <a:latin typeface="JetBrains Mono"/>
              </a:rPr>
              <a:t>&gt;</a:t>
            </a:r>
            <a:br>
              <a:rPr lang="en-IN" sz="1200" dirty="0">
                <a:solidFill>
                  <a:srgbClr val="D5B778"/>
                </a:solidFill>
                <a:latin typeface="JetBrains Mono"/>
              </a:rPr>
            </a:br>
            <a:br>
              <a:rPr lang="en-IN" sz="1200" dirty="0">
                <a:solidFill>
                  <a:srgbClr val="D5B778"/>
                </a:solidFill>
                <a:latin typeface="JetBrains Mono"/>
              </a:rPr>
            </a:br>
            <a:r>
              <a:rPr lang="en-IN" sz="1200" dirty="0">
                <a:solidFill>
                  <a:srgbClr val="D5B778"/>
                </a:solidFill>
                <a:latin typeface="JetBrains Mono"/>
              </a:rPr>
              <a:t>&lt;/</a:t>
            </a:r>
            <a:r>
              <a:rPr lang="en-IN" sz="1200" dirty="0" err="1">
                <a:solidFill>
                  <a:srgbClr val="D5B778"/>
                </a:solidFill>
                <a:latin typeface="JetBrains Mono"/>
              </a:rPr>
              <a:t>LinearLayout</a:t>
            </a:r>
            <a:r>
              <a:rPr lang="en-IN" sz="1200" dirty="0">
                <a:solidFill>
                  <a:srgbClr val="D5B778"/>
                </a:solidFill>
                <a:latin typeface="JetBrains Mono"/>
              </a:rPr>
              <a:t>&gt;</a:t>
            </a:r>
            <a:endParaRPr lang="en-IN" sz="1200" dirty="0">
              <a:solidFill>
                <a:srgbClr val="BCBEC4"/>
              </a:solidFill>
              <a:latin typeface="JetBrains Mono"/>
            </a:endParaRPr>
          </a:p>
          <a:p>
            <a:pPr marL="0" indent="0">
              <a:buNone/>
            </a:pPr>
            <a:endParaRPr lang="en-IN" dirty="0"/>
          </a:p>
          <a:p>
            <a:pPr marL="0" indent="0">
              <a:buNone/>
            </a:pPr>
            <a:r>
              <a:rPr lang="en-IN" sz="1400" b="1" dirty="0"/>
              <a:t>Colors.xml :-</a:t>
            </a:r>
          </a:p>
          <a:p>
            <a:pPr marL="0" indent="0">
              <a:buNone/>
            </a:pPr>
            <a:r>
              <a:rPr lang="en-US" sz="1200" dirty="0">
                <a:solidFill>
                  <a:srgbClr val="D5B778"/>
                </a:solidFill>
                <a:effectLst/>
                <a:latin typeface="JetBrains Mono"/>
              </a:rPr>
              <a:t>&lt;?</a:t>
            </a:r>
            <a:r>
              <a:rPr lang="en-US" sz="1200" dirty="0">
                <a:solidFill>
                  <a:srgbClr val="BCBEC4"/>
                </a:solidFill>
                <a:effectLst/>
                <a:latin typeface="JetBrains Mono"/>
              </a:rPr>
              <a:t>xml version</a:t>
            </a:r>
            <a:r>
              <a:rPr lang="en-US" sz="1200" dirty="0">
                <a:solidFill>
                  <a:srgbClr val="6AAB73"/>
                </a:solidFill>
                <a:effectLst/>
                <a:latin typeface="JetBrains Mono"/>
              </a:rPr>
              <a:t>="1.0" </a:t>
            </a:r>
            <a:r>
              <a:rPr lang="en-US" sz="1200" dirty="0">
                <a:solidFill>
                  <a:srgbClr val="BCBEC4"/>
                </a:solidFill>
                <a:effectLst/>
                <a:latin typeface="JetBrains Mono"/>
              </a:rPr>
              <a:t>encoding</a:t>
            </a:r>
            <a:r>
              <a:rPr lang="en-US" sz="1200" dirty="0">
                <a:solidFill>
                  <a:srgbClr val="6AAB73"/>
                </a:solidFill>
                <a:effectLst/>
                <a:latin typeface="JetBrains Mono"/>
              </a:rPr>
              <a:t>="utf-8"</a:t>
            </a:r>
            <a:r>
              <a:rPr lang="en-US" sz="1200" dirty="0">
                <a:solidFill>
                  <a:srgbClr val="D5B778"/>
                </a:solidFill>
                <a:effectLst/>
                <a:latin typeface="JetBrains Mono"/>
              </a:rPr>
              <a:t>?&gt;</a:t>
            </a:r>
            <a:br>
              <a:rPr lang="en-US" sz="1200" dirty="0">
                <a:solidFill>
                  <a:srgbClr val="D5B778"/>
                </a:solidFill>
                <a:effectLst/>
                <a:latin typeface="JetBrains Mono"/>
              </a:rPr>
            </a:br>
            <a:r>
              <a:rPr lang="en-US" sz="1200" dirty="0">
                <a:solidFill>
                  <a:srgbClr val="D5B778"/>
                </a:solidFill>
                <a:effectLst/>
                <a:latin typeface="JetBrains Mono"/>
              </a:rPr>
              <a:t>&lt;resources&gt;</a:t>
            </a:r>
            <a:br>
              <a:rPr lang="en-US" sz="1200" dirty="0">
                <a:solidFill>
                  <a:srgbClr val="D5B778"/>
                </a:solidFill>
                <a:effectLst/>
                <a:latin typeface="JetBrains Mono"/>
              </a:rPr>
            </a:br>
            <a:r>
              <a:rPr lang="en-US" sz="1200" dirty="0">
                <a:solidFill>
                  <a:srgbClr val="D5B778"/>
                </a:solidFill>
                <a:effectLst/>
                <a:latin typeface="JetBrains Mono"/>
              </a:rPr>
              <a:t>    &lt;color </a:t>
            </a:r>
            <a:r>
              <a:rPr lang="en-US" sz="1200" dirty="0">
                <a:solidFill>
                  <a:srgbClr val="BCBEC4"/>
                </a:solidFill>
                <a:effectLst/>
                <a:latin typeface="JetBrains Mono"/>
              </a:rPr>
              <a:t>name</a:t>
            </a:r>
            <a:r>
              <a:rPr lang="en-US" sz="1200" dirty="0">
                <a:solidFill>
                  <a:srgbClr val="6AAB73"/>
                </a:solidFill>
                <a:effectLst/>
                <a:latin typeface="JetBrains Mono"/>
              </a:rPr>
              <a:t>="black"</a:t>
            </a:r>
            <a:r>
              <a:rPr lang="en-US" sz="1200" dirty="0">
                <a:solidFill>
                  <a:srgbClr val="D5B778"/>
                </a:solidFill>
                <a:effectLst/>
                <a:latin typeface="JetBrains Mono"/>
              </a:rPr>
              <a:t>&gt;</a:t>
            </a:r>
            <a:r>
              <a:rPr lang="en-US" sz="1200" dirty="0">
                <a:solidFill>
                  <a:srgbClr val="BCBEC4"/>
                </a:solidFill>
                <a:effectLst/>
                <a:latin typeface="JetBrains Mono"/>
              </a:rPr>
              <a:t>#FF000000</a:t>
            </a:r>
            <a:r>
              <a:rPr lang="en-US" sz="1200" dirty="0">
                <a:solidFill>
                  <a:srgbClr val="D5B778"/>
                </a:solidFill>
                <a:effectLst/>
                <a:latin typeface="JetBrains Mono"/>
              </a:rPr>
              <a:t>&lt;/color&gt;</a:t>
            </a:r>
            <a:br>
              <a:rPr lang="en-US" sz="1200" dirty="0">
                <a:solidFill>
                  <a:srgbClr val="D5B778"/>
                </a:solidFill>
                <a:effectLst/>
                <a:latin typeface="JetBrains Mono"/>
              </a:rPr>
            </a:br>
            <a:r>
              <a:rPr lang="en-US" sz="1200" dirty="0">
                <a:solidFill>
                  <a:srgbClr val="D5B778"/>
                </a:solidFill>
                <a:effectLst/>
                <a:latin typeface="JetBrains Mono"/>
              </a:rPr>
              <a:t>    &lt;color </a:t>
            </a:r>
            <a:r>
              <a:rPr lang="en-US" sz="1200" dirty="0">
                <a:solidFill>
                  <a:srgbClr val="BCBEC4"/>
                </a:solidFill>
                <a:effectLst/>
                <a:latin typeface="JetBrains Mono"/>
              </a:rPr>
              <a:t>name</a:t>
            </a:r>
            <a:r>
              <a:rPr lang="en-US" sz="1200" dirty="0">
                <a:solidFill>
                  <a:srgbClr val="6AAB73"/>
                </a:solidFill>
                <a:effectLst/>
                <a:latin typeface="JetBrains Mono"/>
              </a:rPr>
              <a:t>="white"</a:t>
            </a:r>
            <a:r>
              <a:rPr lang="en-US" sz="1200" dirty="0">
                <a:solidFill>
                  <a:srgbClr val="D5B778"/>
                </a:solidFill>
                <a:effectLst/>
                <a:latin typeface="JetBrains Mono"/>
              </a:rPr>
              <a:t>&gt;</a:t>
            </a:r>
            <a:r>
              <a:rPr lang="en-US" sz="1200" dirty="0">
                <a:solidFill>
                  <a:srgbClr val="BCBEC4"/>
                </a:solidFill>
                <a:effectLst/>
                <a:latin typeface="JetBrains Mono"/>
              </a:rPr>
              <a:t>#FFFFFFFF</a:t>
            </a:r>
            <a:r>
              <a:rPr lang="en-US" sz="1200" dirty="0">
                <a:solidFill>
                  <a:srgbClr val="D5B778"/>
                </a:solidFill>
                <a:effectLst/>
                <a:latin typeface="JetBrains Mono"/>
              </a:rPr>
              <a:t>&lt;/color&gt;</a:t>
            </a:r>
            <a:br>
              <a:rPr lang="en-US" sz="1200" dirty="0">
                <a:solidFill>
                  <a:srgbClr val="D5B778"/>
                </a:solidFill>
                <a:effectLst/>
                <a:latin typeface="JetBrains Mono"/>
              </a:rPr>
            </a:br>
            <a:r>
              <a:rPr lang="en-US" sz="1200" dirty="0">
                <a:solidFill>
                  <a:srgbClr val="D5B778"/>
                </a:solidFill>
                <a:effectLst/>
                <a:latin typeface="JetBrains Mono"/>
              </a:rPr>
              <a:t>    &lt;color </a:t>
            </a:r>
            <a:r>
              <a:rPr lang="en-US" sz="1200" dirty="0">
                <a:solidFill>
                  <a:srgbClr val="BCBEC4"/>
                </a:solidFill>
                <a:effectLst/>
                <a:latin typeface="JetBrains Mono"/>
              </a:rPr>
              <a:t>name</a:t>
            </a:r>
            <a:r>
              <a:rPr lang="en-US" sz="1200" dirty="0">
                <a:solidFill>
                  <a:srgbClr val="6AAB73"/>
                </a:solidFill>
                <a:effectLst/>
                <a:latin typeface="JetBrains Mono"/>
              </a:rPr>
              <a:t>="</a:t>
            </a:r>
            <a:r>
              <a:rPr lang="en-US" sz="1200" dirty="0" err="1">
                <a:solidFill>
                  <a:srgbClr val="6AAB73"/>
                </a:solidFill>
                <a:effectLst/>
                <a:latin typeface="JetBrains Mono"/>
              </a:rPr>
              <a:t>text_heading_color</a:t>
            </a:r>
            <a:r>
              <a:rPr lang="en-US" sz="1200" dirty="0">
                <a:solidFill>
                  <a:srgbClr val="6AAB73"/>
                </a:solidFill>
                <a:effectLst/>
                <a:latin typeface="JetBrains Mono"/>
              </a:rPr>
              <a:t>"</a:t>
            </a:r>
            <a:r>
              <a:rPr lang="en-US" sz="1200" dirty="0">
                <a:solidFill>
                  <a:srgbClr val="D5B778"/>
                </a:solidFill>
                <a:effectLst/>
                <a:latin typeface="JetBrains Mono"/>
              </a:rPr>
              <a:t>&gt;</a:t>
            </a:r>
            <a:r>
              <a:rPr lang="en-US" sz="1200" dirty="0">
                <a:solidFill>
                  <a:srgbClr val="BCBEC4"/>
                </a:solidFill>
                <a:effectLst/>
                <a:latin typeface="JetBrains Mono"/>
              </a:rPr>
              <a:t>@android:color/holo_purple</a:t>
            </a:r>
            <a:r>
              <a:rPr lang="en-US" sz="1200" dirty="0">
                <a:solidFill>
                  <a:srgbClr val="D5B778"/>
                </a:solidFill>
                <a:effectLst/>
                <a:latin typeface="JetBrains Mono"/>
              </a:rPr>
              <a:t>&lt;/color&gt;</a:t>
            </a:r>
            <a:br>
              <a:rPr lang="en-US" sz="1200" dirty="0">
                <a:solidFill>
                  <a:srgbClr val="D5B778"/>
                </a:solidFill>
                <a:effectLst/>
                <a:latin typeface="JetBrains Mono"/>
              </a:rPr>
            </a:br>
            <a:r>
              <a:rPr lang="en-US" sz="1200" dirty="0">
                <a:solidFill>
                  <a:srgbClr val="D5B778"/>
                </a:solidFill>
                <a:effectLst/>
                <a:latin typeface="JetBrains Mono"/>
              </a:rPr>
              <a:t>&lt;/resources&gt;</a:t>
            </a:r>
            <a:endParaRPr lang="en-US" sz="1200" dirty="0">
              <a:solidFill>
                <a:srgbClr val="BCBEC4"/>
              </a:solidFill>
              <a:effectLst/>
              <a:latin typeface="JetBrains Mono"/>
            </a:endParaRPr>
          </a:p>
          <a:p>
            <a:pPr marL="0" indent="0">
              <a:buNone/>
            </a:pPr>
            <a:endParaRPr lang="en-IN" dirty="0"/>
          </a:p>
        </p:txBody>
      </p:sp>
    </p:spTree>
    <p:extLst>
      <p:ext uri="{BB962C8B-B14F-4D97-AF65-F5344CB8AC3E}">
        <p14:creationId xmlns:p14="http://schemas.microsoft.com/office/powerpoint/2010/main" val="4138975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E6610-AA08-446A-A2AC-055BC0B9FD4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0CAE1A-ED51-2CF0-6F5A-18EB4809D08D}"/>
              </a:ext>
            </a:extLst>
          </p:cNvPr>
          <p:cNvSpPr>
            <a:spLocks noGrp="1"/>
          </p:cNvSpPr>
          <p:nvPr>
            <p:ph idx="1"/>
          </p:nvPr>
        </p:nvSpPr>
        <p:spPr>
          <a:xfrm>
            <a:off x="0" y="0"/>
            <a:ext cx="6858000" cy="9906000"/>
          </a:xfrm>
        </p:spPr>
        <p:txBody>
          <a:bodyPr>
            <a:normAutofit fontScale="92500" lnSpcReduction="10000"/>
          </a:bodyPr>
          <a:lstStyle/>
          <a:p>
            <a:pPr marL="0" indent="0">
              <a:buNone/>
            </a:pPr>
            <a:endParaRPr lang="en-US" dirty="0"/>
          </a:p>
          <a:p>
            <a:pPr marL="0" indent="0">
              <a:buNone/>
            </a:pPr>
            <a:r>
              <a:rPr lang="en-US" sz="1500" dirty="0"/>
              <a:t>MainActivity.java :--</a:t>
            </a:r>
          </a:p>
          <a:p>
            <a:pPr marL="0" indent="0">
              <a:buNone/>
            </a:pPr>
            <a:endParaRPr lang="en-IN" sz="1300" dirty="0"/>
          </a:p>
          <a:p>
            <a:pPr marL="0" indent="0">
              <a:buNone/>
            </a:pPr>
            <a:r>
              <a:rPr lang="en-US" sz="1300" dirty="0">
                <a:solidFill>
                  <a:srgbClr val="CF8E6D"/>
                </a:solidFill>
                <a:effectLst/>
                <a:latin typeface="JetBrains Mono"/>
              </a:rPr>
              <a:t>package </a:t>
            </a:r>
            <a:r>
              <a:rPr lang="en-US" sz="1300" dirty="0" err="1">
                <a:solidFill>
                  <a:srgbClr val="BCBEC4"/>
                </a:solidFill>
                <a:effectLst/>
                <a:latin typeface="JetBrains Mono"/>
              </a:rPr>
              <a:t>com.example.textandscrollingviews</a:t>
            </a:r>
            <a:r>
              <a:rPr lang="en-US" sz="1300" dirty="0">
                <a:solidFill>
                  <a:srgbClr val="BCBEC4"/>
                </a:solidFill>
                <a:effectLst/>
                <a:latin typeface="JetBrains Mono"/>
              </a:rPr>
              <a:t>;</a:t>
            </a:r>
          </a:p>
          <a:p>
            <a:pPr marL="0" indent="0">
              <a:buNone/>
            </a:pPr>
            <a:br>
              <a:rPr lang="en-US" sz="1300" dirty="0">
                <a:solidFill>
                  <a:srgbClr val="BCBEC4"/>
                </a:solidFill>
                <a:effectLst/>
                <a:latin typeface="JetBrains Mono"/>
              </a:rPr>
            </a:br>
            <a:r>
              <a:rPr lang="en-US" sz="1300" dirty="0">
                <a:solidFill>
                  <a:srgbClr val="CF8E6D"/>
                </a:solidFill>
                <a:effectLst/>
                <a:latin typeface="JetBrains Mono"/>
              </a:rPr>
              <a:t>import </a:t>
            </a:r>
            <a:r>
              <a:rPr lang="en-US" sz="1300" dirty="0" err="1">
                <a:solidFill>
                  <a:srgbClr val="BCBEC4"/>
                </a:solidFill>
                <a:effectLst/>
                <a:latin typeface="JetBrains Mono"/>
              </a:rPr>
              <a:t>androidx.appcompat.app.AppCompatActivity</a:t>
            </a:r>
            <a:r>
              <a:rPr lang="en-US" sz="1300" dirty="0">
                <a:solidFill>
                  <a:srgbClr val="BCBEC4"/>
                </a:solidFill>
                <a:effectLst/>
                <a:latin typeface="JetBrains Mono"/>
              </a:rPr>
              <a:t>;</a:t>
            </a:r>
            <a:br>
              <a:rPr lang="en-US" sz="1300" dirty="0">
                <a:solidFill>
                  <a:srgbClr val="BCBEC4"/>
                </a:solidFill>
                <a:effectLst/>
                <a:latin typeface="JetBrains Mono"/>
              </a:rPr>
            </a:br>
            <a:r>
              <a:rPr lang="en-US" sz="1300" dirty="0">
                <a:solidFill>
                  <a:srgbClr val="CF8E6D"/>
                </a:solidFill>
                <a:effectLst/>
                <a:latin typeface="JetBrains Mono"/>
              </a:rPr>
              <a:t>import </a:t>
            </a:r>
            <a:r>
              <a:rPr lang="en-US" sz="1300" dirty="0" err="1">
                <a:solidFill>
                  <a:srgbClr val="BCBEC4"/>
                </a:solidFill>
                <a:effectLst/>
                <a:latin typeface="JetBrains Mono"/>
              </a:rPr>
              <a:t>android.os.Bundle</a:t>
            </a:r>
            <a:r>
              <a:rPr lang="en-US" sz="1300" dirty="0">
                <a:solidFill>
                  <a:srgbClr val="BCBEC4"/>
                </a:solidFill>
                <a:effectLst/>
                <a:latin typeface="JetBrains Mono"/>
              </a:rPr>
              <a:t>;</a:t>
            </a:r>
            <a:br>
              <a:rPr lang="en-US" sz="1300" dirty="0">
                <a:solidFill>
                  <a:srgbClr val="BCBEC4"/>
                </a:solidFill>
                <a:effectLst/>
                <a:latin typeface="JetBrains Mono"/>
              </a:rPr>
            </a:br>
            <a:r>
              <a:rPr lang="en-US" sz="1300" dirty="0">
                <a:solidFill>
                  <a:srgbClr val="CF8E6D"/>
                </a:solidFill>
                <a:effectLst/>
                <a:latin typeface="JetBrains Mono"/>
              </a:rPr>
              <a:t>import </a:t>
            </a:r>
            <a:r>
              <a:rPr lang="en-US" sz="1300" dirty="0" err="1">
                <a:solidFill>
                  <a:srgbClr val="BCBEC4"/>
                </a:solidFill>
                <a:effectLst/>
                <a:latin typeface="JetBrains Mono"/>
              </a:rPr>
              <a:t>android.widget.TextView</a:t>
            </a:r>
            <a:r>
              <a:rPr lang="en-US" sz="1300" dirty="0">
                <a:solidFill>
                  <a:srgbClr val="BCBEC4"/>
                </a:solidFill>
                <a:effectLst/>
                <a:latin typeface="JetBrains Mono"/>
              </a:rPr>
              <a:t>;</a:t>
            </a:r>
          </a:p>
          <a:p>
            <a:pPr marL="0" indent="0">
              <a:buNone/>
            </a:pPr>
            <a:br>
              <a:rPr lang="en-US" sz="1300" dirty="0">
                <a:solidFill>
                  <a:srgbClr val="BCBEC4"/>
                </a:solidFill>
                <a:effectLst/>
                <a:latin typeface="JetBrains Mono"/>
              </a:rPr>
            </a:br>
            <a:r>
              <a:rPr lang="en-US" sz="1300" dirty="0">
                <a:solidFill>
                  <a:srgbClr val="CF8E6D"/>
                </a:solidFill>
                <a:effectLst/>
                <a:latin typeface="JetBrains Mono"/>
              </a:rPr>
              <a:t>public class </a:t>
            </a:r>
            <a:r>
              <a:rPr lang="en-US" sz="1300" dirty="0" err="1">
                <a:solidFill>
                  <a:srgbClr val="BCBEC4"/>
                </a:solidFill>
                <a:effectLst/>
                <a:latin typeface="JetBrains Mono"/>
              </a:rPr>
              <a:t>MainActivity</a:t>
            </a:r>
            <a:r>
              <a:rPr lang="en-US" sz="1300" dirty="0">
                <a:solidFill>
                  <a:srgbClr val="BCBEC4"/>
                </a:solidFill>
                <a:effectLst/>
                <a:latin typeface="JetBrains Mono"/>
              </a:rPr>
              <a:t> </a:t>
            </a:r>
            <a:r>
              <a:rPr lang="en-US" sz="1300" dirty="0">
                <a:solidFill>
                  <a:srgbClr val="CF8E6D"/>
                </a:solidFill>
                <a:effectLst/>
                <a:latin typeface="JetBrains Mono"/>
              </a:rPr>
              <a:t>extends </a:t>
            </a:r>
            <a:r>
              <a:rPr lang="en-US" sz="1300" dirty="0" err="1">
                <a:solidFill>
                  <a:srgbClr val="BCBEC4"/>
                </a:solidFill>
                <a:effectLst/>
                <a:latin typeface="JetBrains Mono"/>
              </a:rPr>
              <a:t>AppCompatActivity</a:t>
            </a:r>
            <a:r>
              <a:rPr lang="en-US" sz="1300" dirty="0">
                <a:solidFill>
                  <a:srgbClr val="BCBEC4"/>
                </a:solidFill>
                <a:effectLst/>
                <a:latin typeface="JetBrains Mono"/>
              </a:rPr>
              <a:t> {</a:t>
            </a:r>
            <a:br>
              <a:rPr lang="en-US" sz="1300" dirty="0">
                <a:solidFill>
                  <a:srgbClr val="BCBEC4"/>
                </a:solidFill>
                <a:effectLst/>
                <a:latin typeface="JetBrains Mono"/>
              </a:rPr>
            </a:br>
            <a:r>
              <a:rPr lang="en-US" sz="1300" dirty="0">
                <a:solidFill>
                  <a:srgbClr val="BCBEC4"/>
                </a:solidFill>
                <a:effectLst/>
                <a:latin typeface="JetBrains Mono"/>
              </a:rPr>
              <a:t>    </a:t>
            </a:r>
            <a:r>
              <a:rPr lang="en-US" sz="1300" dirty="0">
                <a:solidFill>
                  <a:srgbClr val="B3AE60"/>
                </a:solidFill>
                <a:effectLst/>
                <a:latin typeface="JetBrains Mono"/>
              </a:rPr>
              <a:t>@Override</a:t>
            </a:r>
            <a:br>
              <a:rPr lang="en-US" sz="1300" dirty="0">
                <a:solidFill>
                  <a:srgbClr val="B3AE60"/>
                </a:solidFill>
                <a:effectLst/>
                <a:latin typeface="JetBrains Mono"/>
              </a:rPr>
            </a:br>
            <a:r>
              <a:rPr lang="en-US" sz="1300" dirty="0">
                <a:solidFill>
                  <a:srgbClr val="B3AE60"/>
                </a:solidFill>
                <a:effectLst/>
                <a:latin typeface="JetBrains Mono"/>
              </a:rPr>
              <a:t>    </a:t>
            </a:r>
            <a:r>
              <a:rPr lang="en-US" sz="1300" dirty="0">
                <a:solidFill>
                  <a:srgbClr val="CF8E6D"/>
                </a:solidFill>
                <a:effectLst/>
                <a:latin typeface="JetBrains Mono"/>
              </a:rPr>
              <a:t>protected void </a:t>
            </a:r>
            <a:r>
              <a:rPr lang="en-US" sz="1300" dirty="0" err="1">
                <a:solidFill>
                  <a:srgbClr val="56A8F5"/>
                </a:solidFill>
                <a:effectLst/>
                <a:latin typeface="JetBrains Mono"/>
              </a:rPr>
              <a:t>onCreate</a:t>
            </a:r>
            <a:r>
              <a:rPr lang="en-US" sz="1300" dirty="0">
                <a:solidFill>
                  <a:srgbClr val="BCBEC4"/>
                </a:solidFill>
                <a:effectLst/>
                <a:latin typeface="JetBrains Mono"/>
              </a:rPr>
              <a:t>(Bundle </a:t>
            </a:r>
            <a:r>
              <a:rPr lang="en-US" sz="1300" dirty="0" err="1">
                <a:solidFill>
                  <a:srgbClr val="BCBEC4"/>
                </a:solidFill>
                <a:effectLst/>
                <a:latin typeface="JetBrains Mono"/>
              </a:rPr>
              <a:t>savedInstanceState</a:t>
            </a:r>
            <a:r>
              <a:rPr lang="en-US" sz="1300" dirty="0">
                <a:solidFill>
                  <a:srgbClr val="BCBEC4"/>
                </a:solidFill>
                <a:effectLst/>
                <a:latin typeface="JetBrains Mono"/>
              </a:rPr>
              <a:t>) {</a:t>
            </a:r>
            <a:br>
              <a:rPr lang="en-US" sz="1300" dirty="0">
                <a:solidFill>
                  <a:srgbClr val="BCBEC4"/>
                </a:solidFill>
                <a:effectLst/>
                <a:latin typeface="JetBrains Mono"/>
              </a:rPr>
            </a:br>
            <a:r>
              <a:rPr lang="en-US" sz="1300" dirty="0">
                <a:solidFill>
                  <a:srgbClr val="BCBEC4"/>
                </a:solidFill>
                <a:effectLst/>
                <a:latin typeface="JetBrains Mono"/>
              </a:rPr>
              <a:t>        </a:t>
            </a:r>
            <a:r>
              <a:rPr lang="en-US" sz="1300" dirty="0" err="1">
                <a:solidFill>
                  <a:srgbClr val="CF8E6D"/>
                </a:solidFill>
                <a:effectLst/>
                <a:latin typeface="JetBrains Mono"/>
              </a:rPr>
              <a:t>super</a:t>
            </a:r>
            <a:r>
              <a:rPr lang="en-US" sz="1300" dirty="0" err="1">
                <a:solidFill>
                  <a:srgbClr val="BCBEC4"/>
                </a:solidFill>
                <a:effectLst/>
                <a:latin typeface="JetBrains Mono"/>
              </a:rPr>
              <a:t>.onCreate</a:t>
            </a:r>
            <a:r>
              <a:rPr lang="en-US" sz="1300" dirty="0">
                <a:solidFill>
                  <a:srgbClr val="BCBEC4"/>
                </a:solidFill>
                <a:effectLst/>
                <a:latin typeface="JetBrains Mono"/>
              </a:rPr>
              <a:t>(</a:t>
            </a:r>
            <a:r>
              <a:rPr lang="en-US" sz="1300" dirty="0" err="1">
                <a:solidFill>
                  <a:srgbClr val="BCBEC4"/>
                </a:solidFill>
                <a:effectLst/>
                <a:latin typeface="JetBrains Mono"/>
              </a:rPr>
              <a:t>savedInstanceState</a:t>
            </a:r>
            <a:r>
              <a:rPr lang="en-US" sz="1300" dirty="0">
                <a:solidFill>
                  <a:srgbClr val="BCBEC4"/>
                </a:solidFill>
                <a:effectLst/>
                <a:latin typeface="JetBrains Mono"/>
              </a:rPr>
              <a:t>);</a:t>
            </a:r>
            <a:br>
              <a:rPr lang="en-US" sz="1300" dirty="0">
                <a:solidFill>
                  <a:srgbClr val="BCBEC4"/>
                </a:solidFill>
                <a:effectLst/>
                <a:latin typeface="JetBrains Mono"/>
              </a:rPr>
            </a:br>
            <a:r>
              <a:rPr lang="en-US" sz="1300" dirty="0">
                <a:solidFill>
                  <a:srgbClr val="BCBEC4"/>
                </a:solidFill>
                <a:effectLst/>
                <a:latin typeface="JetBrains Mono"/>
              </a:rPr>
              <a:t>        </a:t>
            </a:r>
            <a:r>
              <a:rPr lang="en-US" sz="1300" dirty="0" err="1">
                <a:solidFill>
                  <a:srgbClr val="BCBEC4"/>
                </a:solidFill>
                <a:effectLst/>
                <a:latin typeface="JetBrains Mono"/>
              </a:rPr>
              <a:t>setContentView</a:t>
            </a:r>
            <a:r>
              <a:rPr lang="en-US" sz="1300" dirty="0">
                <a:solidFill>
                  <a:srgbClr val="BCBEC4"/>
                </a:solidFill>
                <a:effectLst/>
                <a:latin typeface="JetBrains Mono"/>
              </a:rPr>
              <a:t>(</a:t>
            </a:r>
            <a:r>
              <a:rPr lang="en-US" sz="1300" dirty="0" err="1">
                <a:solidFill>
                  <a:srgbClr val="BCBEC4"/>
                </a:solidFill>
                <a:effectLst/>
                <a:latin typeface="JetBrains Mono"/>
              </a:rPr>
              <a:t>R.layout.</a:t>
            </a:r>
            <a:r>
              <a:rPr lang="en-US" sz="1300" i="1" dirty="0" err="1">
                <a:solidFill>
                  <a:srgbClr val="C77DBB"/>
                </a:solidFill>
                <a:effectLst/>
                <a:latin typeface="JetBrains Mono"/>
              </a:rPr>
              <a:t>activity_main</a:t>
            </a:r>
            <a:r>
              <a:rPr lang="en-US" sz="1300" dirty="0">
                <a:solidFill>
                  <a:srgbClr val="BCBEC4"/>
                </a:solidFill>
                <a:effectLst/>
                <a:latin typeface="JetBrains Mono"/>
              </a:rPr>
              <a:t>);</a:t>
            </a:r>
            <a:br>
              <a:rPr lang="en-US" sz="1300" dirty="0">
                <a:solidFill>
                  <a:srgbClr val="BCBEC4"/>
                </a:solidFill>
                <a:effectLst/>
                <a:latin typeface="JetBrains Mono"/>
              </a:rPr>
            </a:br>
            <a:r>
              <a:rPr lang="en-US" sz="1300" dirty="0">
                <a:solidFill>
                  <a:srgbClr val="BCBEC4"/>
                </a:solidFill>
                <a:effectLst/>
                <a:latin typeface="JetBrains Mono"/>
              </a:rPr>
              <a:t>        </a:t>
            </a:r>
            <a:r>
              <a:rPr lang="en-US" sz="1300" dirty="0" err="1">
                <a:solidFill>
                  <a:srgbClr val="BCBEC4"/>
                </a:solidFill>
                <a:effectLst/>
                <a:latin typeface="JetBrains Mono"/>
              </a:rPr>
              <a:t>TextView</a:t>
            </a:r>
            <a:r>
              <a:rPr lang="en-US" sz="1300" dirty="0">
                <a:solidFill>
                  <a:srgbClr val="BCBEC4"/>
                </a:solidFill>
                <a:effectLst/>
                <a:latin typeface="JetBrains Mono"/>
              </a:rPr>
              <a:t> </a:t>
            </a:r>
            <a:r>
              <a:rPr lang="en-US" sz="1300" dirty="0" err="1">
                <a:solidFill>
                  <a:srgbClr val="BCBEC4"/>
                </a:solidFill>
                <a:effectLst/>
                <a:latin typeface="JetBrains Mono"/>
              </a:rPr>
              <a:t>contentTextView</a:t>
            </a:r>
            <a:r>
              <a:rPr lang="en-US" sz="1300" dirty="0">
                <a:solidFill>
                  <a:srgbClr val="BCBEC4"/>
                </a:solidFill>
                <a:effectLst/>
                <a:latin typeface="JetBrains Mono"/>
              </a:rPr>
              <a:t> = </a:t>
            </a:r>
            <a:r>
              <a:rPr lang="en-US" sz="1300" dirty="0" err="1">
                <a:solidFill>
                  <a:srgbClr val="BCBEC4"/>
                </a:solidFill>
                <a:effectLst/>
                <a:latin typeface="JetBrains Mono"/>
              </a:rPr>
              <a:t>findViewById</a:t>
            </a:r>
            <a:r>
              <a:rPr lang="en-US" sz="1300" dirty="0">
                <a:solidFill>
                  <a:srgbClr val="BCBEC4"/>
                </a:solidFill>
                <a:effectLst/>
                <a:latin typeface="JetBrains Mono"/>
              </a:rPr>
              <a:t>(</a:t>
            </a:r>
            <a:r>
              <a:rPr lang="en-US" sz="1300" dirty="0" err="1">
                <a:solidFill>
                  <a:srgbClr val="BCBEC4"/>
                </a:solidFill>
                <a:effectLst/>
                <a:latin typeface="JetBrains Mono"/>
              </a:rPr>
              <a:t>R.id.</a:t>
            </a:r>
            <a:r>
              <a:rPr lang="en-US" sz="1300" i="1" dirty="0" err="1">
                <a:solidFill>
                  <a:srgbClr val="C77DBB"/>
                </a:solidFill>
                <a:effectLst/>
                <a:latin typeface="JetBrains Mono"/>
              </a:rPr>
              <a:t>text_content</a:t>
            </a:r>
            <a:r>
              <a:rPr lang="en-US" sz="1300" dirty="0">
                <a:solidFill>
                  <a:srgbClr val="BCBEC4"/>
                </a:solidFill>
                <a:effectLst/>
                <a:latin typeface="JetBrains Mono"/>
              </a:rPr>
              <a:t>);</a:t>
            </a:r>
            <a:br>
              <a:rPr lang="en-US" sz="1300" dirty="0">
                <a:solidFill>
                  <a:srgbClr val="BCBEC4"/>
                </a:solidFill>
                <a:effectLst/>
                <a:latin typeface="JetBrains Mono"/>
              </a:rPr>
            </a:br>
            <a:r>
              <a:rPr lang="en-US" sz="1300" dirty="0">
                <a:solidFill>
                  <a:srgbClr val="BCBEC4"/>
                </a:solidFill>
                <a:effectLst/>
                <a:latin typeface="JetBrains Mono"/>
              </a:rPr>
              <a:t>        </a:t>
            </a:r>
            <a:br>
              <a:rPr lang="en-US" sz="1300" dirty="0">
                <a:solidFill>
                  <a:srgbClr val="7A7E85"/>
                </a:solidFill>
                <a:effectLst/>
                <a:latin typeface="JetBrains Mono"/>
              </a:rPr>
            </a:br>
            <a:r>
              <a:rPr lang="en-US" sz="1300" dirty="0">
                <a:solidFill>
                  <a:srgbClr val="7A7E85"/>
                </a:solidFill>
                <a:effectLst/>
                <a:latin typeface="JetBrains Mono"/>
              </a:rPr>
              <a:t>        </a:t>
            </a:r>
            <a:r>
              <a:rPr lang="en-US" sz="1300" dirty="0">
                <a:solidFill>
                  <a:srgbClr val="BCBEC4"/>
                </a:solidFill>
                <a:effectLst/>
                <a:latin typeface="JetBrains Mono"/>
              </a:rPr>
              <a:t>String content = </a:t>
            </a:r>
            <a:r>
              <a:rPr lang="en-US" sz="1300" dirty="0">
                <a:solidFill>
                  <a:srgbClr val="6AAB73"/>
                </a:solidFill>
                <a:effectLst/>
                <a:latin typeface="JetBrains Mono"/>
              </a:rPr>
              <a:t>"Flutter is a Google-developed, open-source UI framework for building beautiful, natively compiled applications for mobile, web, desktop, and embedded devices. It is based on the Dart programming language and uses a widget-based approach to UI development.</a:t>
            </a:r>
            <a:r>
              <a:rPr lang="en-US" sz="1300" dirty="0">
                <a:solidFill>
                  <a:srgbClr val="CF8E6D"/>
                </a:solidFill>
                <a:effectLst/>
                <a:latin typeface="JetBrains Mono"/>
              </a:rPr>
              <a:t>\n</a:t>
            </a:r>
            <a:r>
              <a:rPr lang="en-US" sz="1300" dirty="0">
                <a:solidFill>
                  <a:srgbClr val="6AAB73"/>
                </a:solidFill>
                <a:effectLst/>
                <a:latin typeface="JetBrains Mono"/>
              </a:rPr>
              <a:t>" </a:t>
            </a:r>
            <a:r>
              <a:rPr lang="en-US" sz="1300" dirty="0">
                <a:solidFill>
                  <a:srgbClr val="BCBEC4"/>
                </a:solidFill>
                <a:effectLst/>
                <a:latin typeface="JetBrains Mono"/>
              </a:rPr>
              <a:t>+</a:t>
            </a:r>
            <a:br>
              <a:rPr lang="en-US" sz="1300" dirty="0">
                <a:solidFill>
                  <a:srgbClr val="BCBEC4"/>
                </a:solidFill>
                <a:effectLst/>
                <a:latin typeface="JetBrains Mono"/>
              </a:rPr>
            </a:br>
            <a:r>
              <a:rPr lang="en-US" sz="1300" dirty="0">
                <a:solidFill>
                  <a:srgbClr val="BCBEC4"/>
                </a:solidFill>
                <a:effectLst/>
                <a:latin typeface="JetBrains Mono"/>
              </a:rPr>
              <a:t>                </a:t>
            </a:r>
            <a:r>
              <a:rPr lang="en-US" sz="1300" dirty="0">
                <a:solidFill>
                  <a:srgbClr val="6AAB73"/>
                </a:solidFill>
                <a:effectLst/>
                <a:latin typeface="JetBrains Mono"/>
              </a:rPr>
              <a:t>"</a:t>
            </a:r>
            <a:r>
              <a:rPr lang="en-US" sz="1300" dirty="0">
                <a:solidFill>
                  <a:srgbClr val="CF8E6D"/>
                </a:solidFill>
                <a:effectLst/>
                <a:latin typeface="JetBrains Mono"/>
              </a:rPr>
              <a:t>\n</a:t>
            </a:r>
            <a:r>
              <a:rPr lang="en-US" sz="1300" dirty="0">
                <a:solidFill>
                  <a:srgbClr val="6AAB73"/>
                </a:solidFill>
                <a:effectLst/>
                <a:latin typeface="JetBrains Mono"/>
              </a:rPr>
              <a:t>" </a:t>
            </a:r>
            <a:r>
              <a:rPr lang="en-US" sz="1300" dirty="0">
                <a:solidFill>
                  <a:srgbClr val="BCBEC4"/>
                </a:solidFill>
                <a:effectLst/>
                <a:latin typeface="JetBrains Mono"/>
              </a:rPr>
              <a:t>+</a:t>
            </a:r>
            <a:br>
              <a:rPr lang="en-US" sz="1300" dirty="0">
                <a:solidFill>
                  <a:srgbClr val="BCBEC4"/>
                </a:solidFill>
                <a:effectLst/>
                <a:latin typeface="JetBrains Mono"/>
              </a:rPr>
            </a:br>
            <a:r>
              <a:rPr lang="en-US" sz="1300" dirty="0">
                <a:solidFill>
                  <a:srgbClr val="BCBEC4"/>
                </a:solidFill>
                <a:effectLst/>
                <a:latin typeface="JetBrains Mono"/>
              </a:rPr>
              <a:t>      </a:t>
            </a:r>
            <a:r>
              <a:rPr lang="en-US" sz="1300" dirty="0">
                <a:solidFill>
                  <a:srgbClr val="6AAB73"/>
                </a:solidFill>
                <a:effectLst/>
                <a:latin typeface="JetBrains Mono"/>
              </a:rPr>
              <a:t>"</a:t>
            </a:r>
            <a:r>
              <a:rPr lang="en-US" sz="1300" dirty="0">
                <a:solidFill>
                  <a:srgbClr val="CF8E6D"/>
                </a:solidFill>
                <a:effectLst/>
                <a:latin typeface="JetBrains Mono"/>
              </a:rPr>
              <a:t>\</a:t>
            </a:r>
            <a:r>
              <a:rPr lang="en-US" sz="1300" dirty="0" err="1">
                <a:solidFill>
                  <a:srgbClr val="CF8E6D"/>
                </a:solidFill>
                <a:effectLst/>
                <a:latin typeface="JetBrains Mono"/>
              </a:rPr>
              <a:t>b</a:t>
            </a:r>
            <a:r>
              <a:rPr lang="en-US" sz="1300" dirty="0" err="1">
                <a:solidFill>
                  <a:srgbClr val="6AAB73"/>
                </a:solidFill>
                <a:effectLst/>
                <a:latin typeface="JetBrains Mono"/>
              </a:rPr>
              <a:t>Why</a:t>
            </a:r>
            <a:r>
              <a:rPr lang="en-US" sz="1300" dirty="0">
                <a:solidFill>
                  <a:srgbClr val="6AAB73"/>
                </a:solidFill>
                <a:effectLst/>
                <a:latin typeface="JetBrains Mono"/>
              </a:rPr>
              <a:t> Choose Flutter?</a:t>
            </a:r>
            <a:r>
              <a:rPr lang="en-US" sz="1300" dirty="0">
                <a:solidFill>
                  <a:srgbClr val="CF8E6D"/>
                </a:solidFill>
                <a:effectLst/>
                <a:latin typeface="JetBrains Mono"/>
              </a:rPr>
              <a:t>\n</a:t>
            </a:r>
            <a:r>
              <a:rPr lang="en-US" sz="1300" dirty="0">
                <a:solidFill>
                  <a:srgbClr val="6AAB73"/>
                </a:solidFill>
                <a:effectLst/>
                <a:latin typeface="JetBrains Mono"/>
              </a:rPr>
              <a:t>" </a:t>
            </a:r>
            <a:r>
              <a:rPr lang="en-US" sz="1300" dirty="0">
                <a:solidFill>
                  <a:srgbClr val="BCBEC4"/>
                </a:solidFill>
                <a:effectLst/>
                <a:latin typeface="JetBrains Mono"/>
              </a:rPr>
              <a:t>+</a:t>
            </a:r>
            <a:br>
              <a:rPr lang="en-US" sz="1300" dirty="0">
                <a:solidFill>
                  <a:srgbClr val="BCBEC4"/>
                </a:solidFill>
                <a:effectLst/>
                <a:latin typeface="JetBrains Mono"/>
              </a:rPr>
            </a:br>
            <a:r>
              <a:rPr lang="en-US" sz="1300" dirty="0">
                <a:solidFill>
                  <a:srgbClr val="BCBEC4"/>
                </a:solidFill>
                <a:effectLst/>
                <a:latin typeface="JetBrains Mono"/>
              </a:rPr>
              <a:t>                </a:t>
            </a:r>
            <a:r>
              <a:rPr lang="en-US" sz="1300" dirty="0">
                <a:solidFill>
                  <a:srgbClr val="6AAB73"/>
                </a:solidFill>
                <a:effectLst/>
                <a:latin typeface="JetBrains Mono"/>
              </a:rPr>
              <a:t>"</a:t>
            </a:r>
            <a:r>
              <a:rPr lang="en-US" sz="1300" dirty="0">
                <a:solidFill>
                  <a:srgbClr val="CF8E6D"/>
                </a:solidFill>
                <a:effectLst/>
                <a:latin typeface="JetBrains Mono"/>
              </a:rPr>
              <a:t>\n</a:t>
            </a:r>
            <a:r>
              <a:rPr lang="en-US" sz="1300" dirty="0">
                <a:solidFill>
                  <a:srgbClr val="6AAB73"/>
                </a:solidFill>
                <a:effectLst/>
                <a:latin typeface="JetBrains Mono"/>
              </a:rPr>
              <a:t>" </a:t>
            </a:r>
            <a:r>
              <a:rPr lang="en-US" sz="1300" dirty="0">
                <a:solidFill>
                  <a:srgbClr val="BCBEC4"/>
                </a:solidFill>
                <a:effectLst/>
                <a:latin typeface="JetBrains Mono"/>
              </a:rPr>
              <a:t>+</a:t>
            </a:r>
            <a:br>
              <a:rPr lang="en-US" sz="1300" dirty="0">
                <a:solidFill>
                  <a:srgbClr val="BCBEC4"/>
                </a:solidFill>
                <a:effectLst/>
                <a:latin typeface="JetBrains Mono"/>
              </a:rPr>
            </a:br>
            <a:r>
              <a:rPr lang="en-US" sz="1300" dirty="0">
                <a:solidFill>
                  <a:srgbClr val="BCBEC4"/>
                </a:solidFill>
                <a:effectLst/>
                <a:latin typeface="JetBrains Mono"/>
              </a:rPr>
              <a:t>                </a:t>
            </a:r>
            <a:r>
              <a:rPr lang="en-US" sz="1300" dirty="0">
                <a:solidFill>
                  <a:srgbClr val="6AAB73"/>
                </a:solidFill>
                <a:effectLst/>
                <a:latin typeface="JetBrains Mono"/>
              </a:rPr>
              <a:t>"There are many reasons why you might choose Flutter for your next development project. Some of the benefits include:</a:t>
            </a:r>
            <a:r>
              <a:rPr lang="en-US" sz="1300" dirty="0">
                <a:solidFill>
                  <a:srgbClr val="CF8E6D"/>
                </a:solidFill>
                <a:effectLst/>
                <a:latin typeface="JetBrains Mono"/>
              </a:rPr>
              <a:t>\n</a:t>
            </a:r>
            <a:r>
              <a:rPr lang="en-US" sz="1300" dirty="0">
                <a:solidFill>
                  <a:srgbClr val="6AAB73"/>
                </a:solidFill>
                <a:effectLst/>
                <a:latin typeface="JetBrains Mono"/>
              </a:rPr>
              <a:t>" </a:t>
            </a:r>
            <a:r>
              <a:rPr lang="en-US" sz="1300" dirty="0">
                <a:solidFill>
                  <a:srgbClr val="BCBEC4"/>
                </a:solidFill>
                <a:effectLst/>
                <a:latin typeface="JetBrains Mono"/>
              </a:rPr>
              <a:t>+</a:t>
            </a:r>
            <a:br>
              <a:rPr lang="en-US" sz="1300" dirty="0">
                <a:solidFill>
                  <a:srgbClr val="BCBEC4"/>
                </a:solidFill>
                <a:effectLst/>
                <a:latin typeface="JetBrains Mono"/>
              </a:rPr>
            </a:br>
            <a:r>
              <a:rPr lang="en-US" sz="1300" dirty="0">
                <a:solidFill>
                  <a:srgbClr val="BCBEC4"/>
                </a:solidFill>
                <a:effectLst/>
                <a:latin typeface="JetBrains Mono"/>
              </a:rPr>
              <a:t>                </a:t>
            </a:r>
            <a:r>
              <a:rPr lang="en-US" sz="1300" dirty="0">
                <a:solidFill>
                  <a:srgbClr val="6AAB73"/>
                </a:solidFill>
                <a:effectLst/>
                <a:latin typeface="JetBrains Mono"/>
              </a:rPr>
              <a:t>"</a:t>
            </a:r>
            <a:r>
              <a:rPr lang="en-US" sz="1300" dirty="0">
                <a:solidFill>
                  <a:srgbClr val="CF8E6D"/>
                </a:solidFill>
                <a:effectLst/>
                <a:latin typeface="JetBrains Mono"/>
              </a:rPr>
              <a:t>\n</a:t>
            </a:r>
            <a:r>
              <a:rPr lang="en-US" sz="1300" dirty="0">
                <a:solidFill>
                  <a:srgbClr val="6AAB73"/>
                </a:solidFill>
                <a:effectLst/>
                <a:latin typeface="JetBrains Mono"/>
              </a:rPr>
              <a:t>" </a:t>
            </a:r>
            <a:r>
              <a:rPr lang="en-US" sz="1300" dirty="0">
                <a:solidFill>
                  <a:srgbClr val="BCBEC4"/>
                </a:solidFill>
                <a:effectLst/>
                <a:latin typeface="JetBrains Mono"/>
              </a:rPr>
              <a:t>+</a:t>
            </a:r>
            <a:br>
              <a:rPr lang="en-US" sz="1300" dirty="0">
                <a:solidFill>
                  <a:srgbClr val="BCBEC4"/>
                </a:solidFill>
                <a:effectLst/>
                <a:latin typeface="JetBrains Mono"/>
              </a:rPr>
            </a:br>
            <a:r>
              <a:rPr lang="en-US" sz="1300" dirty="0">
                <a:solidFill>
                  <a:srgbClr val="BCBEC4"/>
                </a:solidFill>
                <a:effectLst/>
                <a:latin typeface="JetBrains Mono"/>
              </a:rPr>
              <a:t>                </a:t>
            </a:r>
            <a:r>
              <a:rPr lang="en-US" sz="1300" dirty="0">
                <a:solidFill>
                  <a:srgbClr val="6AAB73"/>
                </a:solidFill>
                <a:effectLst/>
                <a:latin typeface="JetBrains Mono"/>
              </a:rPr>
              <a:t>" </a:t>
            </a:r>
            <a:r>
              <a:rPr lang="en-US" sz="1300" dirty="0">
                <a:solidFill>
                  <a:srgbClr val="CF8E6D"/>
                </a:solidFill>
                <a:effectLst/>
                <a:latin typeface="JetBrains Mono"/>
              </a:rPr>
              <a:t>\n\t</a:t>
            </a:r>
            <a:r>
              <a:rPr lang="en-US" sz="1300" dirty="0">
                <a:solidFill>
                  <a:srgbClr val="6AAB73"/>
                </a:solidFill>
                <a:effectLst/>
                <a:latin typeface="JetBrains Mono"/>
              </a:rPr>
              <a:t>--&gt; Cross-platform development: With Flutter, you can write a single codebase and deploy it to multiple platforms, including Android, iOS, web, Windows, macOS, and Linux. This can save you time and money, as you don't need to develop and maintain separate codebases for each platform.</a:t>
            </a:r>
            <a:r>
              <a:rPr lang="en-US" sz="1300" dirty="0">
                <a:solidFill>
                  <a:srgbClr val="CF8E6D"/>
                </a:solidFill>
                <a:effectLst/>
                <a:latin typeface="JetBrains Mono"/>
              </a:rPr>
              <a:t>\n</a:t>
            </a:r>
            <a:r>
              <a:rPr lang="en-US" sz="1300" dirty="0">
                <a:solidFill>
                  <a:srgbClr val="6AAB73"/>
                </a:solidFill>
                <a:effectLst/>
                <a:latin typeface="JetBrains Mono"/>
              </a:rPr>
              <a:t>" </a:t>
            </a:r>
            <a:r>
              <a:rPr lang="en-US" sz="1300" dirty="0">
                <a:solidFill>
                  <a:srgbClr val="BCBEC4"/>
                </a:solidFill>
                <a:effectLst/>
                <a:latin typeface="JetBrains Mono"/>
              </a:rPr>
              <a:t>+</a:t>
            </a:r>
            <a:br>
              <a:rPr lang="en-US" sz="1300" dirty="0">
                <a:solidFill>
                  <a:srgbClr val="BCBEC4"/>
                </a:solidFill>
                <a:effectLst/>
                <a:latin typeface="JetBrains Mono"/>
              </a:rPr>
            </a:br>
            <a:r>
              <a:rPr lang="en-US" sz="1300" dirty="0">
                <a:solidFill>
                  <a:srgbClr val="BCBEC4"/>
                </a:solidFill>
                <a:effectLst/>
                <a:latin typeface="JetBrains Mono"/>
              </a:rPr>
              <a:t>                </a:t>
            </a:r>
            <a:r>
              <a:rPr lang="en-US" sz="1300" dirty="0">
                <a:solidFill>
                  <a:srgbClr val="6AAB73"/>
                </a:solidFill>
                <a:effectLst/>
                <a:latin typeface="JetBrains Mono"/>
              </a:rPr>
              <a:t>" </a:t>
            </a:r>
            <a:r>
              <a:rPr lang="en-US" sz="1300" dirty="0">
                <a:solidFill>
                  <a:srgbClr val="CF8E6D"/>
                </a:solidFill>
                <a:effectLst/>
                <a:latin typeface="JetBrains Mono"/>
              </a:rPr>
              <a:t>\n\t</a:t>
            </a:r>
            <a:r>
              <a:rPr lang="en-US" sz="1300" dirty="0">
                <a:solidFill>
                  <a:srgbClr val="6AAB73"/>
                </a:solidFill>
                <a:effectLst/>
                <a:latin typeface="JetBrains Mono"/>
              </a:rPr>
              <a:t>--&gt; Hot reload: Hot reload is a feature that allows you to see changes to your code reflected in the running app in real time, without having to restart the app. This can make development much faster and more efficient.</a:t>
            </a:r>
            <a:r>
              <a:rPr lang="en-US" sz="1300" dirty="0">
                <a:solidFill>
                  <a:srgbClr val="CF8E6D"/>
                </a:solidFill>
                <a:effectLst/>
                <a:latin typeface="JetBrains Mono"/>
              </a:rPr>
              <a:t>\n</a:t>
            </a:r>
            <a:r>
              <a:rPr lang="en-US" sz="1300" dirty="0">
                <a:solidFill>
                  <a:srgbClr val="6AAB73"/>
                </a:solidFill>
                <a:effectLst/>
                <a:latin typeface="JetBrains Mono"/>
              </a:rPr>
              <a:t>" </a:t>
            </a:r>
            <a:r>
              <a:rPr lang="en-US" sz="1300" dirty="0">
                <a:solidFill>
                  <a:srgbClr val="BCBEC4"/>
                </a:solidFill>
                <a:effectLst/>
                <a:latin typeface="JetBrains Mono"/>
              </a:rPr>
              <a:t>+</a:t>
            </a:r>
            <a:br>
              <a:rPr lang="en-US" sz="1300" dirty="0">
                <a:solidFill>
                  <a:srgbClr val="BCBEC4"/>
                </a:solidFill>
                <a:effectLst/>
                <a:latin typeface="JetBrains Mono"/>
              </a:rPr>
            </a:br>
            <a:r>
              <a:rPr lang="en-US" sz="1300" dirty="0">
                <a:solidFill>
                  <a:srgbClr val="BCBEC4"/>
                </a:solidFill>
                <a:effectLst/>
                <a:latin typeface="JetBrains Mono"/>
              </a:rPr>
              <a:t>                </a:t>
            </a:r>
            <a:r>
              <a:rPr lang="en-US" sz="1300" dirty="0">
                <a:solidFill>
                  <a:srgbClr val="6AAB73"/>
                </a:solidFill>
                <a:effectLst/>
                <a:latin typeface="JetBrains Mono"/>
              </a:rPr>
              <a:t>" </a:t>
            </a:r>
            <a:r>
              <a:rPr lang="en-US" sz="1300" dirty="0">
                <a:solidFill>
                  <a:srgbClr val="CF8E6D"/>
                </a:solidFill>
                <a:effectLst/>
                <a:latin typeface="JetBrains Mono"/>
              </a:rPr>
              <a:t>\n\t</a:t>
            </a:r>
            <a:r>
              <a:rPr lang="en-US" sz="1300" dirty="0">
                <a:solidFill>
                  <a:srgbClr val="6AAB73"/>
                </a:solidFill>
                <a:effectLst/>
                <a:latin typeface="JetBrains Mono"/>
              </a:rPr>
              <a:t>--&gt; Rich widget library: Flutter comes with a rich set of widgets that you can use to build your app's UI. This includes widgets for common UI elements such as buttons, text fields, and images, as well as more complex widgets such as animations and maps.</a:t>
            </a:r>
            <a:r>
              <a:rPr lang="en-US" sz="1300" dirty="0">
                <a:solidFill>
                  <a:srgbClr val="CF8E6D"/>
                </a:solidFill>
                <a:effectLst/>
                <a:latin typeface="JetBrains Mono"/>
              </a:rPr>
              <a:t>\n</a:t>
            </a:r>
            <a:r>
              <a:rPr lang="en-US" sz="1300" dirty="0">
                <a:solidFill>
                  <a:srgbClr val="6AAB73"/>
                </a:solidFill>
                <a:effectLst/>
                <a:latin typeface="JetBrains Mono"/>
              </a:rPr>
              <a:t>" </a:t>
            </a:r>
            <a:r>
              <a:rPr lang="en-US" sz="1300" dirty="0">
                <a:solidFill>
                  <a:srgbClr val="BCBEC4"/>
                </a:solidFill>
                <a:effectLst/>
                <a:latin typeface="JetBrains Mono"/>
              </a:rPr>
              <a:t>+</a:t>
            </a:r>
            <a:br>
              <a:rPr lang="en-US" sz="1300" dirty="0">
                <a:solidFill>
                  <a:srgbClr val="BCBEC4"/>
                </a:solidFill>
                <a:effectLst/>
                <a:latin typeface="JetBrains Mono"/>
              </a:rPr>
            </a:br>
            <a:r>
              <a:rPr lang="en-US" sz="1300" dirty="0">
                <a:solidFill>
                  <a:srgbClr val="BCBEC4"/>
                </a:solidFill>
                <a:effectLst/>
                <a:latin typeface="JetBrains Mono"/>
              </a:rPr>
              <a:t>                </a:t>
            </a:r>
            <a:r>
              <a:rPr lang="en-US" sz="1300" dirty="0">
                <a:solidFill>
                  <a:srgbClr val="6AAB73"/>
                </a:solidFill>
                <a:effectLst/>
                <a:latin typeface="JetBrains Mono"/>
              </a:rPr>
              <a:t>" </a:t>
            </a:r>
            <a:r>
              <a:rPr lang="en-US" sz="1300" dirty="0">
                <a:solidFill>
                  <a:srgbClr val="CF8E6D"/>
                </a:solidFill>
                <a:effectLst/>
                <a:latin typeface="JetBrains Mono"/>
              </a:rPr>
              <a:t>\n\t</a:t>
            </a:r>
            <a:r>
              <a:rPr lang="en-US" sz="1300" dirty="0">
                <a:solidFill>
                  <a:srgbClr val="6AAB73"/>
                </a:solidFill>
                <a:effectLst/>
                <a:latin typeface="JetBrains Mono"/>
              </a:rPr>
              <a:t>--&gt; Customizable: Flutter is highly customizable, so you can create apps that look and feel unique.</a:t>
            </a:r>
            <a:r>
              <a:rPr lang="en-US" sz="1300" dirty="0">
                <a:solidFill>
                  <a:srgbClr val="CF8E6D"/>
                </a:solidFill>
                <a:effectLst/>
                <a:latin typeface="JetBrains Mono"/>
              </a:rPr>
              <a:t>\n</a:t>
            </a:r>
            <a:r>
              <a:rPr lang="en-US" sz="1300" dirty="0">
                <a:solidFill>
                  <a:srgbClr val="6AAB73"/>
                </a:solidFill>
                <a:effectLst/>
                <a:latin typeface="JetBrains Mono"/>
              </a:rPr>
              <a:t>" </a:t>
            </a:r>
            <a:r>
              <a:rPr lang="en-US" sz="1300" dirty="0">
                <a:solidFill>
                  <a:srgbClr val="BCBEC4"/>
                </a:solidFill>
                <a:effectLst/>
                <a:latin typeface="JetBrains Mono"/>
              </a:rPr>
              <a:t>+</a:t>
            </a:r>
            <a:br>
              <a:rPr lang="en-US" sz="1300" dirty="0">
                <a:solidFill>
                  <a:srgbClr val="BCBEC4"/>
                </a:solidFill>
                <a:effectLst/>
                <a:latin typeface="JetBrains Mono"/>
              </a:rPr>
            </a:br>
            <a:r>
              <a:rPr lang="en-US" sz="1300" dirty="0">
                <a:solidFill>
                  <a:srgbClr val="BCBEC4"/>
                </a:solidFill>
                <a:effectLst/>
                <a:latin typeface="JetBrains Mono"/>
              </a:rPr>
              <a:t>                </a:t>
            </a:r>
            <a:r>
              <a:rPr lang="en-US" sz="1300" dirty="0">
                <a:solidFill>
                  <a:srgbClr val="6AAB73"/>
                </a:solidFill>
                <a:effectLst/>
                <a:latin typeface="JetBrains Mono"/>
              </a:rPr>
              <a:t>" </a:t>
            </a:r>
            <a:r>
              <a:rPr lang="en-US" sz="1300" dirty="0">
                <a:solidFill>
                  <a:srgbClr val="CF8E6D"/>
                </a:solidFill>
                <a:effectLst/>
                <a:latin typeface="JetBrains Mono"/>
              </a:rPr>
              <a:t>\n\t</a:t>
            </a:r>
            <a:r>
              <a:rPr lang="en-US" sz="1300" dirty="0">
                <a:solidFill>
                  <a:srgbClr val="6AAB73"/>
                </a:solidFill>
                <a:effectLst/>
                <a:latin typeface="JetBrains Mono"/>
              </a:rPr>
              <a:t>--&gt; Large community: Flutter has a large and active community of developers, so you can find plenty of help and support online.</a:t>
            </a:r>
            <a:r>
              <a:rPr lang="en-US" sz="1300" dirty="0">
                <a:solidFill>
                  <a:srgbClr val="CF8E6D"/>
                </a:solidFill>
                <a:effectLst/>
                <a:latin typeface="JetBrains Mono"/>
              </a:rPr>
              <a:t>\n</a:t>
            </a:r>
            <a:r>
              <a:rPr lang="en-US" sz="1300" dirty="0">
                <a:solidFill>
                  <a:srgbClr val="6AAB73"/>
                </a:solidFill>
                <a:effectLst/>
                <a:latin typeface="JetBrains Mono"/>
              </a:rPr>
              <a:t>" </a:t>
            </a:r>
            <a:r>
              <a:rPr lang="en-US" sz="1300" dirty="0">
                <a:solidFill>
                  <a:srgbClr val="BCBEC4"/>
                </a:solidFill>
                <a:effectLst/>
                <a:latin typeface="JetBrains Mono"/>
              </a:rPr>
              <a:t>+</a:t>
            </a:r>
            <a:br>
              <a:rPr lang="en-US" sz="1300" dirty="0">
                <a:solidFill>
                  <a:srgbClr val="BCBEC4"/>
                </a:solidFill>
                <a:effectLst/>
                <a:latin typeface="JetBrains Mono"/>
              </a:rPr>
            </a:br>
            <a:r>
              <a:rPr lang="en-US" sz="1300" dirty="0">
                <a:solidFill>
                  <a:srgbClr val="BCBEC4"/>
                </a:solidFill>
                <a:effectLst/>
                <a:latin typeface="JetBrains Mono"/>
              </a:rPr>
              <a:t>       </a:t>
            </a:r>
            <a:r>
              <a:rPr lang="en-US" sz="1300" dirty="0">
                <a:solidFill>
                  <a:srgbClr val="6AAB73"/>
                </a:solidFill>
                <a:effectLst/>
                <a:latin typeface="JetBrains Mono"/>
              </a:rPr>
              <a:t>"</a:t>
            </a:r>
            <a:r>
              <a:rPr lang="en-US" sz="1300" dirty="0">
                <a:solidFill>
                  <a:srgbClr val="CF8E6D"/>
                </a:solidFill>
                <a:effectLst/>
                <a:latin typeface="JetBrains Mono"/>
              </a:rPr>
              <a:t>\</a:t>
            </a:r>
            <a:r>
              <a:rPr lang="en-US" sz="1300" dirty="0" err="1">
                <a:solidFill>
                  <a:srgbClr val="CF8E6D"/>
                </a:solidFill>
                <a:effectLst/>
                <a:latin typeface="JetBrains Mono"/>
              </a:rPr>
              <a:t>b</a:t>
            </a:r>
            <a:r>
              <a:rPr lang="en-US" sz="1300" dirty="0" err="1">
                <a:solidFill>
                  <a:srgbClr val="6AAB73"/>
                </a:solidFill>
                <a:effectLst/>
                <a:latin typeface="JetBrains Mono"/>
              </a:rPr>
              <a:t>Getting</a:t>
            </a:r>
            <a:r>
              <a:rPr lang="en-US" sz="1300" dirty="0">
                <a:solidFill>
                  <a:srgbClr val="6AAB73"/>
                </a:solidFill>
                <a:effectLst/>
                <a:latin typeface="JetBrains Mono"/>
              </a:rPr>
              <a:t> Started with Flutter</a:t>
            </a:r>
            <a:r>
              <a:rPr lang="en-US" sz="1300" dirty="0">
                <a:solidFill>
                  <a:srgbClr val="CF8E6D"/>
                </a:solidFill>
                <a:effectLst/>
                <a:latin typeface="JetBrains Mono"/>
              </a:rPr>
              <a:t>\n</a:t>
            </a:r>
            <a:r>
              <a:rPr lang="en-US" sz="1300" dirty="0">
                <a:solidFill>
                  <a:srgbClr val="6AAB73"/>
                </a:solidFill>
                <a:effectLst/>
                <a:latin typeface="JetBrains Mono"/>
              </a:rPr>
              <a:t>" </a:t>
            </a:r>
            <a:r>
              <a:rPr lang="en-US" sz="1300" dirty="0">
                <a:solidFill>
                  <a:srgbClr val="BCBEC4"/>
                </a:solidFill>
                <a:effectLst/>
                <a:latin typeface="JetBrains Mono"/>
              </a:rPr>
              <a:t>+</a:t>
            </a:r>
            <a:br>
              <a:rPr lang="en-US" sz="1300" dirty="0">
                <a:solidFill>
                  <a:srgbClr val="BCBEC4"/>
                </a:solidFill>
                <a:effectLst/>
                <a:latin typeface="JetBrains Mono"/>
              </a:rPr>
            </a:br>
            <a:r>
              <a:rPr lang="en-US" sz="1300" dirty="0">
                <a:solidFill>
                  <a:srgbClr val="BCBEC4"/>
                </a:solidFill>
                <a:effectLst/>
                <a:latin typeface="JetBrains Mono"/>
              </a:rPr>
              <a:t>                </a:t>
            </a:r>
            <a:r>
              <a:rPr lang="en-US" sz="1300" dirty="0">
                <a:solidFill>
                  <a:srgbClr val="6AAB73"/>
                </a:solidFill>
                <a:effectLst/>
                <a:latin typeface="JetBrains Mono"/>
              </a:rPr>
              <a:t>"</a:t>
            </a:r>
            <a:r>
              <a:rPr lang="en-US" sz="1300" dirty="0">
                <a:solidFill>
                  <a:srgbClr val="CF8E6D"/>
                </a:solidFill>
                <a:effectLst/>
                <a:latin typeface="JetBrains Mono"/>
              </a:rPr>
              <a:t>\n</a:t>
            </a:r>
            <a:r>
              <a:rPr lang="en-US" sz="1300" dirty="0">
                <a:solidFill>
                  <a:srgbClr val="6AAB73"/>
                </a:solidFill>
                <a:effectLst/>
                <a:latin typeface="JetBrains Mono"/>
              </a:rPr>
              <a:t>" </a:t>
            </a:r>
            <a:r>
              <a:rPr lang="en-US" sz="1300" dirty="0">
                <a:solidFill>
                  <a:srgbClr val="BCBEC4"/>
                </a:solidFill>
                <a:effectLst/>
                <a:latin typeface="JetBrains Mono"/>
              </a:rPr>
              <a:t>+</a:t>
            </a:r>
            <a:br>
              <a:rPr lang="en-US" sz="1300" dirty="0">
                <a:solidFill>
                  <a:srgbClr val="BCBEC4"/>
                </a:solidFill>
                <a:effectLst/>
                <a:latin typeface="JetBrains Mono"/>
              </a:rPr>
            </a:br>
            <a:r>
              <a:rPr lang="en-US" sz="1300" dirty="0">
                <a:solidFill>
                  <a:srgbClr val="BCBEC4"/>
                </a:solidFill>
                <a:effectLst/>
                <a:latin typeface="JetBrains Mono"/>
              </a:rPr>
              <a:t>                </a:t>
            </a:r>
            <a:r>
              <a:rPr lang="en-US" sz="1300" dirty="0">
                <a:solidFill>
                  <a:srgbClr val="6AAB73"/>
                </a:solidFill>
                <a:effectLst/>
                <a:latin typeface="JetBrains Mono"/>
              </a:rPr>
              <a:t>"If you're interested in getting started with Flutter, there are a few things you'll need to do:</a:t>
            </a:r>
            <a:r>
              <a:rPr lang="en-US" sz="1300" dirty="0">
                <a:solidFill>
                  <a:srgbClr val="CF8E6D"/>
                </a:solidFill>
                <a:effectLst/>
                <a:latin typeface="JetBrains Mono"/>
              </a:rPr>
              <a:t>\n</a:t>
            </a:r>
            <a:r>
              <a:rPr lang="en-US" sz="1300" dirty="0">
                <a:solidFill>
                  <a:srgbClr val="6AAB73"/>
                </a:solidFill>
                <a:effectLst/>
                <a:latin typeface="JetBrains Mono"/>
              </a:rPr>
              <a:t>" </a:t>
            </a:r>
            <a:r>
              <a:rPr lang="en-US" sz="1300" dirty="0">
                <a:solidFill>
                  <a:srgbClr val="BCBEC4"/>
                </a:solidFill>
                <a:effectLst/>
                <a:latin typeface="JetBrains Mono"/>
              </a:rPr>
              <a:t>+</a:t>
            </a:r>
            <a:br>
              <a:rPr lang="en-US" sz="1300" dirty="0">
                <a:solidFill>
                  <a:srgbClr val="BCBEC4"/>
                </a:solidFill>
                <a:effectLst/>
                <a:latin typeface="JetBrains Mono"/>
              </a:rPr>
            </a:br>
            <a:r>
              <a:rPr lang="en-US" sz="1300" dirty="0">
                <a:solidFill>
                  <a:srgbClr val="BCBEC4"/>
                </a:solidFill>
                <a:effectLst/>
                <a:latin typeface="JetBrains Mono"/>
              </a:rPr>
              <a:t>                </a:t>
            </a:r>
            <a:r>
              <a:rPr lang="en-US" sz="1300" dirty="0">
                <a:solidFill>
                  <a:srgbClr val="6AAB73"/>
                </a:solidFill>
                <a:effectLst/>
                <a:latin typeface="JetBrains Mono"/>
              </a:rPr>
              <a:t>"</a:t>
            </a:r>
            <a:r>
              <a:rPr lang="en-US" sz="1300" dirty="0">
                <a:solidFill>
                  <a:srgbClr val="CF8E6D"/>
                </a:solidFill>
                <a:effectLst/>
                <a:latin typeface="JetBrains Mono"/>
              </a:rPr>
              <a:t>\n</a:t>
            </a:r>
            <a:r>
              <a:rPr lang="en-US" sz="1300" dirty="0">
                <a:solidFill>
                  <a:srgbClr val="6AAB73"/>
                </a:solidFill>
                <a:effectLst/>
                <a:latin typeface="JetBrains Mono"/>
              </a:rPr>
              <a:t>" </a:t>
            </a:r>
            <a:r>
              <a:rPr lang="en-US" sz="1300" dirty="0">
                <a:solidFill>
                  <a:srgbClr val="BCBEC4"/>
                </a:solidFill>
                <a:effectLst/>
                <a:latin typeface="JetBrains Mono"/>
              </a:rPr>
              <a:t>+</a:t>
            </a:r>
            <a:br>
              <a:rPr lang="en-US" sz="1300" dirty="0">
                <a:solidFill>
                  <a:srgbClr val="BCBEC4"/>
                </a:solidFill>
                <a:effectLst/>
                <a:latin typeface="JetBrains Mono"/>
              </a:rPr>
            </a:br>
            <a:r>
              <a:rPr lang="en-US" sz="1300" dirty="0">
                <a:solidFill>
                  <a:srgbClr val="BCBEC4"/>
                </a:solidFill>
                <a:effectLst/>
                <a:latin typeface="JetBrains Mono"/>
              </a:rPr>
              <a:t>                </a:t>
            </a:r>
            <a:r>
              <a:rPr lang="en-US" sz="1300" dirty="0">
                <a:solidFill>
                  <a:srgbClr val="6AAB73"/>
                </a:solidFill>
                <a:effectLst/>
                <a:latin typeface="JetBrains Mono"/>
              </a:rPr>
              <a:t>" </a:t>
            </a:r>
            <a:r>
              <a:rPr lang="en-US" sz="1300" dirty="0">
                <a:solidFill>
                  <a:srgbClr val="CF8E6D"/>
                </a:solidFill>
                <a:effectLst/>
                <a:latin typeface="JetBrains Mono"/>
              </a:rPr>
              <a:t>\n\t</a:t>
            </a:r>
            <a:r>
              <a:rPr lang="en-US" sz="1300" dirty="0">
                <a:solidFill>
                  <a:srgbClr val="6AAB73"/>
                </a:solidFill>
                <a:effectLst/>
                <a:latin typeface="JetBrains Mono"/>
              </a:rPr>
              <a:t>1. Install the Flutter SDK: The Flutter SDK includes everything you need to develop Flutter apps, including the Dart compiler, tools, and libraries. You can download the SDK from the Flutter website.</a:t>
            </a:r>
            <a:r>
              <a:rPr lang="en-US" sz="1300" dirty="0">
                <a:solidFill>
                  <a:srgbClr val="CF8E6D"/>
                </a:solidFill>
                <a:effectLst/>
                <a:latin typeface="JetBrains Mono"/>
              </a:rPr>
              <a:t>\n</a:t>
            </a:r>
            <a:r>
              <a:rPr lang="en-US" sz="1300" dirty="0">
                <a:solidFill>
                  <a:srgbClr val="6AAB73"/>
                </a:solidFill>
                <a:effectLst/>
                <a:latin typeface="JetBrains Mono"/>
              </a:rPr>
              <a:t>" </a:t>
            </a:r>
            <a:r>
              <a:rPr lang="en-US" sz="1300" dirty="0">
                <a:solidFill>
                  <a:srgbClr val="BCBEC4"/>
                </a:solidFill>
                <a:effectLst/>
                <a:latin typeface="JetBrains Mono"/>
              </a:rPr>
              <a:t>+</a:t>
            </a:r>
            <a:br>
              <a:rPr lang="en-US" sz="1300" dirty="0">
                <a:solidFill>
                  <a:srgbClr val="BCBEC4"/>
                </a:solidFill>
                <a:effectLst/>
                <a:latin typeface="JetBrains Mono"/>
              </a:rPr>
            </a:br>
            <a:r>
              <a:rPr lang="en-US" sz="1300" dirty="0">
                <a:solidFill>
                  <a:srgbClr val="BCBEC4"/>
                </a:solidFill>
                <a:effectLst/>
                <a:latin typeface="JetBrains Mono"/>
              </a:rPr>
              <a:t>                </a:t>
            </a:r>
            <a:r>
              <a:rPr lang="en-US" sz="1300" dirty="0">
                <a:solidFill>
                  <a:srgbClr val="6AAB73"/>
                </a:solidFill>
                <a:effectLst/>
                <a:latin typeface="JetBrains Mono"/>
              </a:rPr>
              <a:t>" </a:t>
            </a:r>
            <a:r>
              <a:rPr lang="en-US" sz="1300" dirty="0">
                <a:solidFill>
                  <a:srgbClr val="CF8E6D"/>
                </a:solidFill>
                <a:effectLst/>
                <a:latin typeface="JetBrains Mono"/>
              </a:rPr>
              <a:t>\n\t</a:t>
            </a:r>
            <a:r>
              <a:rPr lang="en-US" sz="1300" dirty="0">
                <a:solidFill>
                  <a:srgbClr val="6AAB73"/>
                </a:solidFill>
                <a:effectLst/>
                <a:latin typeface="JetBrains Mono"/>
              </a:rPr>
              <a:t>2. Set up your development environment: Once you've installed the SDK, you'll need to set up your development environment. This includes installing a code editor or IDE, such as Visual Studio Code or Android Studio.</a:t>
            </a:r>
            <a:r>
              <a:rPr lang="en-US" sz="1300" dirty="0">
                <a:solidFill>
                  <a:srgbClr val="CF8E6D"/>
                </a:solidFill>
                <a:effectLst/>
                <a:latin typeface="JetBrains Mono"/>
              </a:rPr>
              <a:t>\n</a:t>
            </a:r>
            <a:r>
              <a:rPr lang="en-US" sz="1300" dirty="0">
                <a:solidFill>
                  <a:srgbClr val="6AAB73"/>
                </a:solidFill>
                <a:effectLst/>
                <a:latin typeface="JetBrains Mono"/>
              </a:rPr>
              <a:t>" </a:t>
            </a:r>
            <a:r>
              <a:rPr lang="en-US" sz="1300" dirty="0">
                <a:solidFill>
                  <a:srgbClr val="BCBEC4"/>
                </a:solidFill>
                <a:effectLst/>
                <a:latin typeface="JetBrains Mono"/>
              </a:rPr>
              <a:t>+</a:t>
            </a:r>
            <a:br>
              <a:rPr lang="en-US" sz="1300" dirty="0">
                <a:solidFill>
                  <a:srgbClr val="BCBEC4"/>
                </a:solidFill>
                <a:effectLst/>
                <a:latin typeface="JetBrains Mono"/>
              </a:rPr>
            </a:br>
            <a:r>
              <a:rPr lang="en-US" sz="1300" dirty="0">
                <a:solidFill>
                  <a:srgbClr val="BCBEC4"/>
                </a:solidFill>
                <a:effectLst/>
                <a:latin typeface="JetBrains Mono"/>
              </a:rPr>
              <a:t>                </a:t>
            </a:r>
            <a:r>
              <a:rPr lang="en-US" sz="1300" dirty="0">
                <a:solidFill>
                  <a:srgbClr val="6AAB73"/>
                </a:solidFill>
                <a:effectLst/>
                <a:latin typeface="JetBrains Mono"/>
              </a:rPr>
              <a:t>" </a:t>
            </a:r>
            <a:r>
              <a:rPr lang="en-US" sz="1300" dirty="0">
                <a:solidFill>
                  <a:srgbClr val="CF8E6D"/>
                </a:solidFill>
                <a:effectLst/>
                <a:latin typeface="JetBrains Mono"/>
              </a:rPr>
              <a:t>\n\t</a:t>
            </a:r>
            <a:r>
              <a:rPr lang="en-US" sz="1300" dirty="0">
                <a:solidFill>
                  <a:srgbClr val="6AAB73"/>
                </a:solidFill>
                <a:effectLst/>
                <a:latin typeface="JetBrains Mono"/>
              </a:rPr>
              <a:t>3. Learn Dart: Flutter uses the Dart programming language. If you're not already familiar with Dart, you'll need to learn the basics before you can start developing Flutter apps.</a:t>
            </a:r>
            <a:r>
              <a:rPr lang="en-US" sz="1300" dirty="0">
                <a:solidFill>
                  <a:srgbClr val="CF8E6D"/>
                </a:solidFill>
                <a:effectLst/>
                <a:latin typeface="JetBrains Mono"/>
              </a:rPr>
              <a:t>\n</a:t>
            </a:r>
            <a:r>
              <a:rPr lang="en-US" sz="1300" dirty="0">
                <a:solidFill>
                  <a:srgbClr val="6AAB73"/>
                </a:solidFill>
                <a:effectLst/>
                <a:latin typeface="JetBrains Mono"/>
              </a:rPr>
              <a:t>" </a:t>
            </a:r>
            <a:r>
              <a:rPr lang="en-US" sz="1300" dirty="0">
                <a:solidFill>
                  <a:srgbClr val="BCBEC4"/>
                </a:solidFill>
                <a:effectLst/>
                <a:latin typeface="JetBrains Mono"/>
              </a:rPr>
              <a:t>+</a:t>
            </a:r>
            <a:br>
              <a:rPr lang="en-US" sz="1300" dirty="0">
                <a:solidFill>
                  <a:srgbClr val="BCBEC4"/>
                </a:solidFill>
                <a:effectLst/>
                <a:latin typeface="JetBrains Mono"/>
              </a:rPr>
            </a:br>
            <a:r>
              <a:rPr lang="en-US" sz="1300" dirty="0">
                <a:solidFill>
                  <a:srgbClr val="BCBEC4"/>
                </a:solidFill>
                <a:effectLst/>
                <a:latin typeface="JetBrains Mono"/>
              </a:rPr>
              <a:t>                </a:t>
            </a:r>
            <a:r>
              <a:rPr lang="en-US" sz="1300" dirty="0">
                <a:solidFill>
                  <a:srgbClr val="6AAB73"/>
                </a:solidFill>
                <a:effectLst/>
                <a:latin typeface="JetBrains Mono"/>
              </a:rPr>
              <a:t>" </a:t>
            </a:r>
            <a:r>
              <a:rPr lang="en-US" sz="1300" dirty="0">
                <a:solidFill>
                  <a:srgbClr val="CF8E6D"/>
                </a:solidFill>
                <a:effectLst/>
                <a:latin typeface="JetBrains Mono"/>
              </a:rPr>
              <a:t>\n\t</a:t>
            </a:r>
            <a:r>
              <a:rPr lang="en-US" sz="1300" dirty="0">
                <a:solidFill>
                  <a:srgbClr val="6AAB73"/>
                </a:solidFill>
                <a:effectLst/>
                <a:latin typeface="JetBrains Mono"/>
              </a:rPr>
              <a:t>4. Build your first app: There are many tutorials and resources available online to help you build your first Flutter app. A good place to start is the Flutter documentation.."</a:t>
            </a:r>
            <a:r>
              <a:rPr lang="en-US" sz="1300" dirty="0">
                <a:solidFill>
                  <a:srgbClr val="BCBEC4"/>
                </a:solidFill>
                <a:effectLst/>
                <a:latin typeface="JetBrains Mono"/>
              </a:rPr>
              <a:t>;</a:t>
            </a:r>
            <a:br>
              <a:rPr lang="en-US" sz="1300" dirty="0">
                <a:solidFill>
                  <a:srgbClr val="BCBEC4"/>
                </a:solidFill>
                <a:effectLst/>
                <a:latin typeface="JetBrains Mono"/>
              </a:rPr>
            </a:br>
            <a:br>
              <a:rPr lang="en-US" sz="1300" dirty="0">
                <a:solidFill>
                  <a:srgbClr val="BCBEC4"/>
                </a:solidFill>
                <a:effectLst/>
                <a:latin typeface="JetBrains Mono"/>
              </a:rPr>
            </a:br>
            <a:r>
              <a:rPr lang="en-US" sz="1300" dirty="0">
                <a:solidFill>
                  <a:srgbClr val="BCBEC4"/>
                </a:solidFill>
                <a:effectLst/>
                <a:latin typeface="JetBrains Mono"/>
              </a:rPr>
              <a:t>        </a:t>
            </a:r>
            <a:r>
              <a:rPr lang="en-US" sz="1300" dirty="0" err="1">
                <a:solidFill>
                  <a:srgbClr val="BCBEC4"/>
                </a:solidFill>
                <a:effectLst/>
                <a:latin typeface="JetBrains Mono"/>
              </a:rPr>
              <a:t>contentTextView.setText</a:t>
            </a:r>
            <a:r>
              <a:rPr lang="en-US" sz="1300" dirty="0">
                <a:solidFill>
                  <a:srgbClr val="BCBEC4"/>
                </a:solidFill>
                <a:effectLst/>
                <a:latin typeface="JetBrains Mono"/>
              </a:rPr>
              <a:t>(content);</a:t>
            </a:r>
            <a:br>
              <a:rPr lang="en-US" sz="1300" dirty="0">
                <a:solidFill>
                  <a:srgbClr val="BCBEC4"/>
                </a:solidFill>
                <a:effectLst/>
                <a:latin typeface="JetBrains Mono"/>
              </a:rPr>
            </a:br>
            <a:r>
              <a:rPr lang="en-US" sz="1300" dirty="0">
                <a:solidFill>
                  <a:srgbClr val="BCBEC4"/>
                </a:solidFill>
                <a:effectLst/>
                <a:latin typeface="JetBrains Mono"/>
              </a:rPr>
              <a:t>    }</a:t>
            </a:r>
            <a:br>
              <a:rPr lang="en-US" sz="1300" dirty="0">
                <a:solidFill>
                  <a:srgbClr val="BCBEC4"/>
                </a:solidFill>
                <a:effectLst/>
                <a:latin typeface="JetBrains Mono"/>
              </a:rPr>
            </a:br>
            <a:r>
              <a:rPr lang="en-US" sz="1300" dirty="0">
                <a:solidFill>
                  <a:srgbClr val="BCBEC4"/>
                </a:solidFill>
                <a:effectLst/>
                <a:latin typeface="JetBrains Mono"/>
              </a:rPr>
              <a:t>}</a:t>
            </a:r>
          </a:p>
          <a:p>
            <a:pPr marL="0" indent="0">
              <a:buNone/>
            </a:pPr>
            <a:endParaRPr lang="en-IN" sz="1900" dirty="0"/>
          </a:p>
        </p:txBody>
      </p:sp>
    </p:spTree>
    <p:extLst>
      <p:ext uri="{BB962C8B-B14F-4D97-AF65-F5344CB8AC3E}">
        <p14:creationId xmlns:p14="http://schemas.microsoft.com/office/powerpoint/2010/main" val="181497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EBCA18-AE85-3734-F5E1-AA4A23C7716E}"/>
              </a:ext>
            </a:extLst>
          </p:cNvPr>
          <p:cNvSpPr>
            <a:spLocks noGrp="1"/>
          </p:cNvSpPr>
          <p:nvPr>
            <p:ph idx="1"/>
          </p:nvPr>
        </p:nvSpPr>
        <p:spPr>
          <a:xfrm>
            <a:off x="0" y="0"/>
            <a:ext cx="6858000" cy="9906000"/>
          </a:xfrm>
        </p:spPr>
        <p:txBody>
          <a:bodyPr/>
          <a:lstStyle/>
          <a:p>
            <a:pPr marL="0" indent="0">
              <a:buNone/>
            </a:pPr>
            <a:endParaRPr lang="en-US" dirty="0"/>
          </a:p>
          <a:p>
            <a:pPr marL="0" indent="0">
              <a:buNone/>
            </a:pPr>
            <a:endParaRPr lang="en-IN" dirty="0"/>
          </a:p>
        </p:txBody>
      </p:sp>
      <p:sp>
        <p:nvSpPr>
          <p:cNvPr id="5" name="TextBox 4">
            <a:extLst>
              <a:ext uri="{FF2B5EF4-FFF2-40B4-BE49-F238E27FC236}">
                <a16:creationId xmlns:a16="http://schemas.microsoft.com/office/drawing/2014/main" id="{1ABE3E4D-F2CC-6AEE-BA50-38A486BD8BB1}"/>
              </a:ext>
            </a:extLst>
          </p:cNvPr>
          <p:cNvSpPr txBox="1"/>
          <p:nvPr/>
        </p:nvSpPr>
        <p:spPr>
          <a:xfrm>
            <a:off x="160636" y="510959"/>
            <a:ext cx="3429000" cy="353943"/>
          </a:xfrm>
          <a:prstGeom prst="rect">
            <a:avLst/>
          </a:prstGeom>
          <a:noFill/>
        </p:spPr>
        <p:txBody>
          <a:bodyPr wrap="square">
            <a:spAutoFit/>
          </a:bodyPr>
          <a:lstStyle/>
          <a:p>
            <a:r>
              <a:rPr lang="en-IN" sz="1700" dirty="0"/>
              <a:t>➢ Output: </a:t>
            </a:r>
          </a:p>
        </p:txBody>
      </p:sp>
      <p:pic>
        <p:nvPicPr>
          <p:cNvPr id="9" name="Picture 8">
            <a:extLst>
              <a:ext uri="{FF2B5EF4-FFF2-40B4-BE49-F238E27FC236}">
                <a16:creationId xmlns:a16="http://schemas.microsoft.com/office/drawing/2014/main" id="{DF50828E-C073-2364-EBAB-679B15FDD0E8}"/>
              </a:ext>
            </a:extLst>
          </p:cNvPr>
          <p:cNvPicPr>
            <a:picLocks noChangeAspect="1"/>
          </p:cNvPicPr>
          <p:nvPr/>
        </p:nvPicPr>
        <p:blipFill>
          <a:blip r:embed="rId2"/>
          <a:stretch>
            <a:fillRect/>
          </a:stretch>
        </p:blipFill>
        <p:spPr>
          <a:xfrm>
            <a:off x="3816776" y="1381425"/>
            <a:ext cx="2606183" cy="6131483"/>
          </a:xfrm>
          <a:prstGeom prst="rect">
            <a:avLst/>
          </a:prstGeom>
        </p:spPr>
      </p:pic>
      <p:pic>
        <p:nvPicPr>
          <p:cNvPr id="11" name="Picture 10">
            <a:extLst>
              <a:ext uri="{FF2B5EF4-FFF2-40B4-BE49-F238E27FC236}">
                <a16:creationId xmlns:a16="http://schemas.microsoft.com/office/drawing/2014/main" id="{E49389CB-5669-3640-8D2B-89C43519C6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773" y="1325820"/>
            <a:ext cx="2653453" cy="6242694"/>
          </a:xfrm>
          <a:prstGeom prst="rect">
            <a:avLst/>
          </a:prstGeom>
        </p:spPr>
      </p:pic>
    </p:spTree>
    <p:extLst>
      <p:ext uri="{BB962C8B-B14F-4D97-AF65-F5344CB8AC3E}">
        <p14:creationId xmlns:p14="http://schemas.microsoft.com/office/powerpoint/2010/main" val="2038099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99</TotalTime>
  <Words>2297</Words>
  <Application>Microsoft Office PowerPoint</Application>
  <PresentationFormat>A4 Paper (210x297 mm)</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JetBrains Mono</vt:lpstr>
      <vt:lpstr>Wingdings</vt:lpstr>
      <vt:lpstr>Office Theme</vt:lpstr>
      <vt:lpstr>J_P_Sathavara Roll No : 00 PRN NO : 00000000000 SUB : MADA</vt:lpstr>
      <vt:lpstr>Practical-1 </vt:lpstr>
      <vt:lpstr>➢ Output: </vt:lpstr>
      <vt:lpstr>Practical-2</vt:lpstr>
      <vt:lpstr>PowerPoint Presentation</vt:lpstr>
      <vt:lpstr>PowerPoint Presentation</vt:lpstr>
      <vt:lpstr>Practical-3 </vt:lpstr>
      <vt:lpstr>PowerPoint Presentation</vt:lpstr>
      <vt:lpstr>PowerPoint Presentation</vt:lpstr>
      <vt:lpstr>Practical-4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Sathavara Jay Panakajkumar Roll No : 18 PRN NO : 2021095900024232 SUB : MADA</dc:title>
  <dc:creator>JAY SATHAVARA</dc:creator>
  <cp:lastModifiedBy>JAY SATHAVARA</cp:lastModifiedBy>
  <cp:revision>5</cp:revision>
  <dcterms:created xsi:type="dcterms:W3CDTF">2024-01-31T05:45:00Z</dcterms:created>
  <dcterms:modified xsi:type="dcterms:W3CDTF">2024-02-06T19:12:04Z</dcterms:modified>
</cp:coreProperties>
</file>