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3" r:id="rId7"/>
    <p:sldId id="264" r:id="rId8"/>
    <p:sldId id="266" r:id="rId9"/>
    <p:sldId id="267" r:id="rId10"/>
    <p:sldId id="265" r:id="rId11"/>
    <p:sldId id="261" r:id="rId12"/>
    <p:sldId id="262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6A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17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58BE-A2FC-4DB4-B51E-0F1DDC0A969F}" type="datetimeFigureOut">
              <a:rPr lang="en-US" smtClean="0"/>
              <a:t>10/22/2021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C05F-B384-44F3-A051-27ABD76FCD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58BE-A2FC-4DB4-B51E-0F1DDC0A969F}" type="datetimeFigureOut">
              <a:rPr lang="en-US" smtClean="0"/>
              <a:t>10/22/2021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C05F-B384-44F3-A051-27ABD76FCD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58BE-A2FC-4DB4-B51E-0F1DDC0A969F}" type="datetimeFigureOut">
              <a:rPr lang="en-US" smtClean="0"/>
              <a:t>10/22/2021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C05F-B384-44F3-A051-27ABD76FCD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58BE-A2FC-4DB4-B51E-0F1DDC0A969F}" type="datetimeFigureOut">
              <a:rPr lang="en-US" smtClean="0"/>
              <a:t>10/22/2021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C05F-B384-44F3-A051-27ABD76FCD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58BE-A2FC-4DB4-B51E-0F1DDC0A969F}" type="datetimeFigureOut">
              <a:rPr lang="en-US" smtClean="0"/>
              <a:t>10/22/2021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C05F-B384-44F3-A051-27ABD76FCD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58BE-A2FC-4DB4-B51E-0F1DDC0A969F}" type="datetimeFigureOut">
              <a:rPr lang="en-US" smtClean="0"/>
              <a:t>10/22/2021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C05F-B384-44F3-A051-27ABD76FCD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58BE-A2FC-4DB4-B51E-0F1DDC0A969F}" type="datetimeFigureOut">
              <a:rPr lang="en-US" smtClean="0"/>
              <a:t>10/22/2021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C05F-B384-44F3-A051-27ABD76FCD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58BE-A2FC-4DB4-B51E-0F1DDC0A969F}" type="datetimeFigureOut">
              <a:rPr lang="en-US" smtClean="0"/>
              <a:t>10/22/2021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C05F-B384-44F3-A051-27ABD76FCD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58BE-A2FC-4DB4-B51E-0F1DDC0A969F}" type="datetimeFigureOut">
              <a:rPr lang="en-US" smtClean="0"/>
              <a:t>10/22/2021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C05F-B384-44F3-A051-27ABD76FCD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58BE-A2FC-4DB4-B51E-0F1DDC0A969F}" type="datetimeFigureOut">
              <a:rPr lang="en-US" smtClean="0"/>
              <a:t>10/22/2021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C05F-B384-44F3-A051-27ABD76FCD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58BE-A2FC-4DB4-B51E-0F1DDC0A969F}" type="datetimeFigureOut">
              <a:rPr lang="en-US" smtClean="0"/>
              <a:t>10/22/2021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C05F-B384-44F3-A051-27ABD76FCD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858BE-A2FC-4DB4-B51E-0F1DDC0A969F}" type="datetimeFigureOut">
              <a:rPr lang="en-US" smtClean="0"/>
              <a:t>10/22/2021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5C05F-B384-44F3-A051-27ABD76FCD1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neonline.com/calculator.asmx?wsd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ibm.co/3Ca81t6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nfX6Y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Web + </a:t>
            </a:r>
            <a:r>
              <a:rPr lang="en-US" dirty="0" smtClean="0">
                <a:solidFill>
                  <a:schemeClr val="bg1"/>
                </a:solidFill>
              </a:rPr>
              <a:t>Service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 descr="IRCTC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4000505"/>
            <a:ext cx="2357454" cy="1326068"/>
          </a:xfrm>
          <a:prstGeom prst="rect">
            <a:avLst/>
          </a:prstGeom>
        </p:spPr>
      </p:pic>
      <p:pic>
        <p:nvPicPr>
          <p:cNvPr id="6" name="Picture 5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0" y="4071942"/>
            <a:ext cx="1143008" cy="1143008"/>
          </a:xfrm>
          <a:prstGeom prst="rect">
            <a:avLst/>
          </a:prstGeom>
        </p:spPr>
      </p:pic>
      <p:pic>
        <p:nvPicPr>
          <p:cNvPr id="7" name="Picture 6" descr="png-transparent-paypal-logo-text-line-blue-thumbnai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86578" y="4000504"/>
            <a:ext cx="1214446" cy="1214446"/>
          </a:xfrm>
          <a:prstGeom prst="rect">
            <a:avLst/>
          </a:prstGeom>
        </p:spPr>
      </p:pic>
    </p:spTree>
  </p:cSld>
  <p:clrMapOvr>
    <a:masterClrMapping/>
  </p:clrMapOvr>
  <p:transition advTm="10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SOAP UI,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our preferred tool for API Testing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525963"/>
          </a:xfrm>
        </p:spPr>
        <p:txBody>
          <a:bodyPr>
            <a:normAutofit/>
          </a:bodyPr>
          <a:lstStyle/>
          <a:p>
            <a:endParaRPr lang="en-GB" sz="2400" dirty="0" smtClean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  <a:p>
            <a:r>
              <a:rPr lang="en-GB" sz="2400" dirty="0" smtClean="0">
                <a:solidFill>
                  <a:schemeClr val="bg1"/>
                </a:solidFill>
              </a:rPr>
              <a:t>Both SOAP &amp; </a:t>
            </a:r>
            <a:r>
              <a:rPr lang="en-GB" sz="2400" dirty="0" err="1" smtClean="0">
                <a:solidFill>
                  <a:schemeClr val="bg1"/>
                </a:solidFill>
              </a:rPr>
              <a:t>RESTful</a:t>
            </a:r>
            <a:r>
              <a:rPr lang="en-GB" sz="2400" dirty="0" smtClean="0">
                <a:solidFill>
                  <a:schemeClr val="bg1"/>
                </a:solidFill>
              </a:rPr>
              <a:t> types of API can be tested with SOAP UI.</a:t>
            </a:r>
          </a:p>
          <a:p>
            <a:endParaRPr lang="en-GB" sz="2400" dirty="0">
              <a:solidFill>
                <a:schemeClr val="bg1"/>
              </a:solidFill>
            </a:endParaRPr>
          </a:p>
          <a:p>
            <a:r>
              <a:rPr lang="en-GB" sz="2400" dirty="0" smtClean="0">
                <a:solidFill>
                  <a:schemeClr val="bg1"/>
                </a:solidFill>
              </a:rPr>
              <a:t>Comes in two versions, paid &amp; free. </a:t>
            </a:r>
            <a:r>
              <a:rPr lang="en-GB" sz="2400" dirty="0">
                <a:solidFill>
                  <a:schemeClr val="bg1"/>
                </a:solidFill>
              </a:rPr>
              <a:t>F</a:t>
            </a:r>
            <a:r>
              <a:rPr lang="en-GB" sz="2400" dirty="0" smtClean="0">
                <a:solidFill>
                  <a:schemeClr val="bg1"/>
                </a:solidFill>
              </a:rPr>
              <a:t>ree version is enough for good testing.</a:t>
            </a:r>
          </a:p>
          <a:p>
            <a:endParaRPr lang="en-GB" sz="2400" dirty="0">
              <a:solidFill>
                <a:schemeClr val="bg1"/>
              </a:solidFill>
            </a:endParaRPr>
          </a:p>
          <a:p>
            <a:r>
              <a:rPr lang="en-GB" sz="2400" dirty="0" smtClean="0">
                <a:solidFill>
                  <a:schemeClr val="bg1"/>
                </a:solidFill>
              </a:rPr>
              <a:t>It has easy to use GUI.</a:t>
            </a:r>
          </a:p>
          <a:p>
            <a:endParaRPr lang="en-GB" sz="2400" dirty="0" smtClean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2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WSDL File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WSDL Stands for </a:t>
            </a:r>
            <a:r>
              <a:rPr lang="en-IN" dirty="0">
                <a:solidFill>
                  <a:schemeClr val="bg1"/>
                </a:solidFill>
              </a:rPr>
              <a:t>Web Services Description </a:t>
            </a:r>
            <a:r>
              <a:rPr lang="en-IN" dirty="0" smtClean="0">
                <a:solidFill>
                  <a:schemeClr val="bg1"/>
                </a:solidFill>
              </a:rPr>
              <a:t>Language. All your different API endpoints are described here.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It is </a:t>
            </a:r>
            <a:r>
              <a:rPr lang="en-GB" dirty="0" err="1" smtClean="0">
                <a:solidFill>
                  <a:schemeClr val="bg1"/>
                </a:solidFill>
              </a:rPr>
              <a:t>is</a:t>
            </a:r>
            <a:r>
              <a:rPr lang="en-GB" dirty="0" smtClean="0">
                <a:solidFill>
                  <a:schemeClr val="bg1"/>
                </a:solidFill>
              </a:rPr>
              <a:t> the entry point for testing any SOAP based API.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A sample WSDL file: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IN" dirty="0" smtClean="0">
                <a:solidFill>
                  <a:schemeClr val="bg1"/>
                </a:solidFill>
                <a:hlinkClick r:id="rId2"/>
              </a:rPr>
              <a:t>www.dneonline.com/calculator.asmx?wsdl</a:t>
            </a:r>
            <a:endParaRPr lang="en-I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Assignment: Go though the sample </a:t>
            </a:r>
            <a:r>
              <a:rPr lang="en-GB" dirty="0" err="1" smtClean="0">
                <a:solidFill>
                  <a:schemeClr val="bg1"/>
                </a:solidFill>
              </a:rPr>
              <a:t>wsdl</a:t>
            </a:r>
            <a:r>
              <a:rPr lang="en-GB" dirty="0" smtClean="0">
                <a:solidFill>
                  <a:schemeClr val="bg1"/>
                </a:solidFill>
              </a:rPr>
              <a:t> file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95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Assignment 2: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sz="2400" dirty="0" smtClean="0">
                <a:solidFill>
                  <a:schemeClr val="bg1"/>
                </a:solidFill>
              </a:rPr>
              <a:t>Look for some more working WSDL files on the internet which are publicly available.</a:t>
            </a:r>
          </a:p>
          <a:p>
            <a:r>
              <a:rPr lang="en-GB" sz="2400" dirty="0" smtClean="0">
                <a:solidFill>
                  <a:schemeClr val="bg1"/>
                </a:solidFill>
              </a:rPr>
              <a:t>Try putting some values </a:t>
            </a:r>
            <a:r>
              <a:rPr lang="en-GB" sz="2400" dirty="0" smtClean="0">
                <a:solidFill>
                  <a:schemeClr val="bg1"/>
                </a:solidFill>
              </a:rPr>
              <a:t>for test cases in  </a:t>
            </a:r>
            <a:r>
              <a:rPr lang="en-GB" sz="2400" dirty="0" smtClean="0">
                <a:solidFill>
                  <a:schemeClr val="bg1"/>
                </a:solidFill>
              </a:rPr>
              <a:t>them and see results.</a:t>
            </a:r>
          </a:p>
          <a:p>
            <a:endParaRPr lang="en-GB" sz="2400" dirty="0" smtClean="0">
              <a:solidFill>
                <a:schemeClr val="bg1"/>
              </a:solidFill>
            </a:endParaRPr>
          </a:p>
          <a:p>
            <a:r>
              <a:rPr lang="en-GB" sz="2400" dirty="0" smtClean="0">
                <a:solidFill>
                  <a:schemeClr val="bg1"/>
                </a:solidFill>
              </a:rPr>
              <a:t>Check for the differences in SOAP 1.2 and SOAP 1.1</a:t>
            </a: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  <a:hlinkClick r:id="rId2"/>
              </a:rPr>
              <a:t>https://ibm.co/3Ca81t6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40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Exploring SOAP UI Tool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88840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Importing a WSDL file.</a:t>
            </a:r>
          </a:p>
          <a:p>
            <a:r>
              <a:rPr lang="en-GB" sz="2400" dirty="0" smtClean="0">
                <a:solidFill>
                  <a:schemeClr val="bg1"/>
                </a:solidFill>
              </a:rPr>
              <a:t>Creating project.</a:t>
            </a:r>
          </a:p>
          <a:p>
            <a:r>
              <a:rPr lang="en-GB" sz="2400" dirty="0" smtClean="0">
                <a:solidFill>
                  <a:schemeClr val="bg1"/>
                </a:solidFill>
              </a:rPr>
              <a:t>SOAP Request structure ( you don’t have to create it yourself though )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52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SOAP Request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00808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IN" dirty="0">
                <a:solidFill>
                  <a:schemeClr val="bg1"/>
                </a:solidFill>
              </a:rPr>
              <a:t>&lt;</a:t>
            </a:r>
            <a:r>
              <a:rPr lang="en-IN" dirty="0" err="1">
                <a:solidFill>
                  <a:schemeClr val="bg1"/>
                </a:solidFill>
              </a:rPr>
              <a:t>soapenv:Envelope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xmlns:soapenv</a:t>
            </a:r>
            <a:r>
              <a:rPr lang="en-IN" dirty="0">
                <a:solidFill>
                  <a:schemeClr val="bg1"/>
                </a:solidFill>
              </a:rPr>
              <a:t>="http://schemas.xmlsoap.org/soap/envelope/" </a:t>
            </a:r>
            <a:r>
              <a:rPr lang="en-IN" dirty="0" err="1">
                <a:solidFill>
                  <a:schemeClr val="bg1"/>
                </a:solidFill>
              </a:rPr>
              <a:t>xmlns:tem</a:t>
            </a:r>
            <a:r>
              <a:rPr lang="en-IN" dirty="0">
                <a:solidFill>
                  <a:schemeClr val="bg1"/>
                </a:solidFill>
              </a:rPr>
              <a:t>="http://tempuri.org/"&gt;</a:t>
            </a:r>
          </a:p>
          <a:p>
            <a:r>
              <a:rPr lang="en-IN" dirty="0">
                <a:solidFill>
                  <a:schemeClr val="bg1"/>
                </a:solidFill>
              </a:rPr>
              <a:t>   &lt;</a:t>
            </a:r>
            <a:r>
              <a:rPr lang="en-IN" dirty="0" err="1">
                <a:solidFill>
                  <a:schemeClr val="bg1"/>
                </a:solidFill>
              </a:rPr>
              <a:t>soapenv:Header</a:t>
            </a:r>
            <a:r>
              <a:rPr lang="en-IN" dirty="0">
                <a:solidFill>
                  <a:schemeClr val="bg1"/>
                </a:solidFill>
              </a:rPr>
              <a:t>/&gt;</a:t>
            </a:r>
          </a:p>
          <a:p>
            <a:r>
              <a:rPr lang="en-IN" dirty="0">
                <a:solidFill>
                  <a:schemeClr val="bg1"/>
                </a:solidFill>
              </a:rPr>
              <a:t>   &lt;</a:t>
            </a:r>
            <a:r>
              <a:rPr lang="en-IN" dirty="0" err="1">
                <a:solidFill>
                  <a:schemeClr val="bg1"/>
                </a:solidFill>
              </a:rPr>
              <a:t>soapenv:Body</a:t>
            </a:r>
            <a:r>
              <a:rPr lang="en-IN" dirty="0">
                <a:solidFill>
                  <a:schemeClr val="bg1"/>
                </a:solidFill>
              </a:rPr>
              <a:t>&gt;</a:t>
            </a:r>
          </a:p>
          <a:p>
            <a:r>
              <a:rPr lang="en-IN" dirty="0">
                <a:solidFill>
                  <a:schemeClr val="bg1"/>
                </a:solidFill>
              </a:rPr>
              <a:t>      &lt;</a:t>
            </a:r>
            <a:r>
              <a:rPr lang="en-IN" dirty="0" err="1">
                <a:solidFill>
                  <a:schemeClr val="bg1"/>
                </a:solidFill>
              </a:rPr>
              <a:t>tem:Add</a:t>
            </a:r>
            <a:r>
              <a:rPr lang="en-IN" dirty="0">
                <a:solidFill>
                  <a:schemeClr val="bg1"/>
                </a:solidFill>
              </a:rPr>
              <a:t>&gt;</a:t>
            </a:r>
          </a:p>
          <a:p>
            <a:r>
              <a:rPr lang="en-IN" dirty="0">
                <a:solidFill>
                  <a:schemeClr val="bg1"/>
                </a:solidFill>
              </a:rPr>
              <a:t>         &lt;</a:t>
            </a:r>
            <a:r>
              <a:rPr lang="en-IN" dirty="0" err="1">
                <a:solidFill>
                  <a:schemeClr val="bg1"/>
                </a:solidFill>
              </a:rPr>
              <a:t>tem:intA</a:t>
            </a:r>
            <a:r>
              <a:rPr lang="en-IN" dirty="0">
                <a:solidFill>
                  <a:schemeClr val="bg1"/>
                </a:solidFill>
              </a:rPr>
              <a:t>&gt;?&lt;/</a:t>
            </a:r>
            <a:r>
              <a:rPr lang="en-IN" dirty="0" err="1">
                <a:solidFill>
                  <a:schemeClr val="bg1"/>
                </a:solidFill>
              </a:rPr>
              <a:t>tem:intA</a:t>
            </a:r>
            <a:r>
              <a:rPr lang="en-IN" dirty="0">
                <a:solidFill>
                  <a:schemeClr val="bg1"/>
                </a:solidFill>
              </a:rPr>
              <a:t>&gt;</a:t>
            </a:r>
          </a:p>
          <a:p>
            <a:r>
              <a:rPr lang="en-IN" dirty="0">
                <a:solidFill>
                  <a:schemeClr val="bg1"/>
                </a:solidFill>
              </a:rPr>
              <a:t>         &lt;</a:t>
            </a:r>
            <a:r>
              <a:rPr lang="en-IN" dirty="0" err="1">
                <a:solidFill>
                  <a:schemeClr val="bg1"/>
                </a:solidFill>
              </a:rPr>
              <a:t>tem:intB</a:t>
            </a:r>
            <a:r>
              <a:rPr lang="en-IN" dirty="0">
                <a:solidFill>
                  <a:schemeClr val="bg1"/>
                </a:solidFill>
              </a:rPr>
              <a:t>&gt;?&lt;/</a:t>
            </a:r>
            <a:r>
              <a:rPr lang="en-IN" dirty="0" err="1">
                <a:solidFill>
                  <a:schemeClr val="bg1"/>
                </a:solidFill>
              </a:rPr>
              <a:t>tem:intB</a:t>
            </a:r>
            <a:r>
              <a:rPr lang="en-IN" dirty="0">
                <a:solidFill>
                  <a:schemeClr val="bg1"/>
                </a:solidFill>
              </a:rPr>
              <a:t>&gt;</a:t>
            </a:r>
          </a:p>
          <a:p>
            <a:r>
              <a:rPr lang="en-IN" dirty="0">
                <a:solidFill>
                  <a:schemeClr val="bg1"/>
                </a:solidFill>
              </a:rPr>
              <a:t>      &lt;/</a:t>
            </a:r>
            <a:r>
              <a:rPr lang="en-IN" dirty="0" err="1">
                <a:solidFill>
                  <a:schemeClr val="bg1"/>
                </a:solidFill>
              </a:rPr>
              <a:t>tem:Add</a:t>
            </a:r>
            <a:r>
              <a:rPr lang="en-IN" dirty="0">
                <a:solidFill>
                  <a:schemeClr val="bg1"/>
                </a:solidFill>
              </a:rPr>
              <a:t>&gt;</a:t>
            </a:r>
          </a:p>
          <a:p>
            <a:r>
              <a:rPr lang="en-IN" dirty="0">
                <a:solidFill>
                  <a:schemeClr val="bg1"/>
                </a:solidFill>
              </a:rPr>
              <a:t>   &lt;/</a:t>
            </a:r>
            <a:r>
              <a:rPr lang="en-IN" dirty="0" err="1">
                <a:solidFill>
                  <a:schemeClr val="bg1"/>
                </a:solidFill>
              </a:rPr>
              <a:t>soapenv:Body</a:t>
            </a:r>
            <a:r>
              <a:rPr lang="en-IN" dirty="0">
                <a:solidFill>
                  <a:schemeClr val="bg1"/>
                </a:solidFill>
              </a:rPr>
              <a:t>&gt;</a:t>
            </a:r>
          </a:p>
          <a:p>
            <a:r>
              <a:rPr lang="en-IN" dirty="0">
                <a:solidFill>
                  <a:schemeClr val="bg1"/>
                </a:solidFill>
              </a:rPr>
              <a:t>&lt;/</a:t>
            </a:r>
            <a:r>
              <a:rPr lang="en-IN" dirty="0" err="1">
                <a:solidFill>
                  <a:schemeClr val="bg1"/>
                </a:solidFill>
              </a:rPr>
              <a:t>soapenv:Envelope</a:t>
            </a:r>
            <a:r>
              <a:rPr lang="en-IN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2962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Assertions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332037"/>
            <a:ext cx="8229600" cy="4525963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Simple assertion</a:t>
            </a:r>
          </a:p>
        </p:txBody>
      </p:sp>
    </p:spTree>
    <p:extLst>
      <p:ext uri="{BB962C8B-B14F-4D97-AF65-F5344CB8AC3E}">
        <p14:creationId xmlns:p14="http://schemas.microsoft.com/office/powerpoint/2010/main" val="77488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Assignment 3: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sz="2400" dirty="0" smtClean="0">
                <a:solidFill>
                  <a:schemeClr val="bg1"/>
                </a:solidFill>
              </a:rPr>
              <a:t>Explore different types of assertions.</a:t>
            </a:r>
            <a:r>
              <a:rPr lang="en-IN" sz="2400" dirty="0" smtClean="0">
                <a:solidFill>
                  <a:schemeClr val="bg1"/>
                </a:solidFill>
              </a:rPr>
              <a:t> Will cover remaining in next class</a:t>
            </a:r>
            <a:endParaRPr lang="en-GB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2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57148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 do web-services communicate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 descr="IRCTC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728" y="2928934"/>
            <a:ext cx="2357454" cy="1326068"/>
          </a:xfrm>
          <a:prstGeom prst="rect">
            <a:avLst/>
          </a:prstGeom>
        </p:spPr>
      </p:pic>
      <p:pic>
        <p:nvPicPr>
          <p:cNvPr id="6" name="Picture 5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98" y="3071810"/>
            <a:ext cx="1143008" cy="1143008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10800000">
            <a:off x="3500430" y="3786190"/>
            <a:ext cx="2000264" cy="28575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ight Arrow 15"/>
          <p:cNvSpPr/>
          <p:nvPr/>
        </p:nvSpPr>
        <p:spPr>
          <a:xfrm>
            <a:off x="3500430" y="3214686"/>
            <a:ext cx="2000264" cy="28575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advTm="10000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5714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API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applicatoin</a:t>
            </a:r>
            <a:r>
              <a:rPr lang="en-US" dirty="0" smtClean="0">
                <a:solidFill>
                  <a:schemeClr val="bg1"/>
                </a:solidFill>
              </a:rPr>
              <a:t> programmatic interface)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 descr="IRCTC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4678" y="2500306"/>
            <a:ext cx="2357454" cy="13260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3042" y="4572008"/>
            <a:ext cx="5643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Allows other applications to interact with their application programmatically.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10000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RCTC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857364"/>
            <a:ext cx="2357454" cy="1326068"/>
          </a:xfrm>
          <a:prstGeom prst="rect">
            <a:avLst/>
          </a:prstGeom>
        </p:spPr>
      </p:pic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60" y="2000240"/>
            <a:ext cx="1143008" cy="114300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0800000">
            <a:off x="3428992" y="2714620"/>
            <a:ext cx="2000264" cy="28575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Arrow 6"/>
          <p:cNvSpPr/>
          <p:nvPr/>
        </p:nvSpPr>
        <p:spPr>
          <a:xfrm>
            <a:off x="3428992" y="2143116"/>
            <a:ext cx="2000264" cy="28575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6072198" y="3286124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Requests available trains: Delhi-Agra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3042" y="3429000"/>
            <a:ext cx="164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Returns information of available trains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72198" y="4000504"/>
            <a:ext cx="2000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Displays data from IRCTC on their mobile application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Types of API 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204864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400" dirty="0" smtClean="0">
                <a:solidFill>
                  <a:schemeClr val="bg1"/>
                </a:solidFill>
              </a:rPr>
              <a:t>SOAP ( Simple Object Access Protocol)</a:t>
            </a:r>
          </a:p>
          <a:p>
            <a:pPr marL="514350" indent="-514350">
              <a:buFont typeface="+mj-lt"/>
              <a:buAutoNum type="arabicPeriod"/>
            </a:pPr>
            <a:endParaRPr lang="en-GB" sz="2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GB" sz="24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2400" dirty="0" err="1" smtClean="0">
                <a:solidFill>
                  <a:schemeClr val="bg1"/>
                </a:solidFill>
              </a:rPr>
              <a:t>RESTful</a:t>
            </a:r>
            <a:r>
              <a:rPr lang="en-GB" sz="2400" dirty="0" smtClean="0">
                <a:solidFill>
                  <a:schemeClr val="bg1"/>
                </a:solidFill>
              </a:rPr>
              <a:t> (Representational State Transfer)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6405381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Details on both will be covered later, one by one, as we go along with the practical</a:t>
            </a:r>
          </a:p>
          <a:p>
            <a:pPr algn="ctr"/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47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SOAP API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It uses XML as an underlying technology for sending and receiving objects.</a:t>
            </a:r>
          </a:p>
          <a:p>
            <a:endParaRPr lang="en-GB" sz="2400" dirty="0">
              <a:solidFill>
                <a:schemeClr val="bg1"/>
              </a:solidFill>
            </a:endParaRPr>
          </a:p>
          <a:p>
            <a:r>
              <a:rPr lang="en-GB" sz="2400" dirty="0" smtClean="0">
                <a:solidFill>
                  <a:schemeClr val="bg1"/>
                </a:solidFill>
              </a:rPr>
              <a:t>Each functionality of your application is written in the endpoint(server), and you have to send SOAP request there, to receive back a SOAP response.</a:t>
            </a:r>
          </a:p>
          <a:p>
            <a:endParaRPr lang="en-GB" sz="2400" dirty="0">
              <a:solidFill>
                <a:schemeClr val="bg1"/>
              </a:solidFill>
            </a:endParaRPr>
          </a:p>
          <a:p>
            <a:endParaRPr lang="en-GB" sz="2400" dirty="0" smtClean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88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For </a:t>
            </a:r>
            <a:r>
              <a:rPr lang="en-GB" dirty="0" err="1" smtClean="0">
                <a:solidFill>
                  <a:schemeClr val="bg1"/>
                </a:solidFill>
              </a:rPr>
              <a:t>eg</a:t>
            </a:r>
            <a:r>
              <a:rPr lang="en-GB" dirty="0" smtClean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6" name="Picture 2" descr="D:\SoapRespon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9254"/>
            <a:ext cx="9144000" cy="189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64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You don’t have to write these requests, don’t worry.. 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You just have to edit them as per your needs.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And add assertions to validate the expected responses.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30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Assignment 1: Install SOAP </a:t>
            </a:r>
            <a:r>
              <a:rPr lang="en-GB" dirty="0" smtClean="0">
                <a:solidFill>
                  <a:schemeClr val="bg1"/>
                </a:solidFill>
              </a:rPr>
              <a:t>UI ( open source version only )</a:t>
            </a:r>
            <a:endParaRPr lang="en-GB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hlinkClick r:id="rId2"/>
              </a:rPr>
              <a:t>https://bit.ly/3nfX6YG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98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</TotalTime>
  <Words>390</Words>
  <Application>Microsoft Office PowerPoint</Application>
  <PresentationFormat>On-screen Show (4:3)</PresentationFormat>
  <Paragraphs>71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Web + Service</vt:lpstr>
      <vt:lpstr>How do web-services communicate</vt:lpstr>
      <vt:lpstr>API (applicatoin programmatic interface)</vt:lpstr>
      <vt:lpstr>PowerPoint Presentation</vt:lpstr>
      <vt:lpstr>Types of API  </vt:lpstr>
      <vt:lpstr>SOAP API</vt:lpstr>
      <vt:lpstr>PowerPoint Presentation</vt:lpstr>
      <vt:lpstr>PowerPoint Presentation</vt:lpstr>
      <vt:lpstr>PowerPoint Presentation</vt:lpstr>
      <vt:lpstr>SOAP UI, our preferred tool for API Testing</vt:lpstr>
      <vt:lpstr>WSDL File</vt:lpstr>
      <vt:lpstr>PowerPoint Presentation</vt:lpstr>
      <vt:lpstr>Exploring SOAP UI Tool</vt:lpstr>
      <vt:lpstr>SOAP Request structure</vt:lpstr>
      <vt:lpstr>Assertions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</dc:title>
  <dc:creator>User</dc:creator>
  <cp:lastModifiedBy>Admin</cp:lastModifiedBy>
  <cp:revision>68</cp:revision>
  <dcterms:created xsi:type="dcterms:W3CDTF">2021-10-18T01:30:57Z</dcterms:created>
  <dcterms:modified xsi:type="dcterms:W3CDTF">2021-10-22T09:40:20Z</dcterms:modified>
</cp:coreProperties>
</file>