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CCCA79-FC0B-4577-AF2E-7EC2363A324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0F0BC2-3374-4EBA-9B11-4F4BDBE9C37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D127E6-69C1-4984-9116-C819FD53F33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1FA58B-0DA3-4174-AB4A-3BB70E4C83C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dneonline.com/calculator.asmx?wsdl" TargetMode="External"/><Relationship Id="rId2" Type="http://schemas.openxmlformats.org/officeDocument/2006/relationships/hyperlink" Target="http://www.dneonline.com/calculator.asmx?wsdl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ibm.co/3Ca81t6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bit.ly/3nfX6YG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683640" y="126864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Web + Service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4" descr="IRCTC-Logo.png"/>
          <p:cNvPicPr/>
          <p:nvPr/>
        </p:nvPicPr>
        <p:blipFill>
          <a:blip r:embed="rId1"/>
          <a:stretch/>
        </p:blipFill>
        <p:spPr>
          <a:xfrm>
            <a:off x="285840" y="4000680"/>
            <a:ext cx="2356920" cy="132588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5" descr="download.png"/>
          <p:cNvPicPr/>
          <p:nvPr/>
        </p:nvPicPr>
        <p:blipFill>
          <a:blip r:embed="rId2"/>
          <a:stretch/>
        </p:blipFill>
        <p:spPr>
          <a:xfrm>
            <a:off x="3857760" y="407196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6" descr="png-transparent-paypal-logo-text-line-blue-thumbnail.png"/>
          <p:cNvPicPr/>
          <p:nvPr/>
        </p:nvPicPr>
        <p:blipFill>
          <a:blip r:embed="rId3"/>
          <a:stretch/>
        </p:blipFill>
        <p:spPr>
          <a:xfrm>
            <a:off x="6786720" y="4000680"/>
            <a:ext cx="1213920" cy="1213920"/>
          </a:xfrm>
          <a:prstGeom prst="rect">
            <a:avLst/>
          </a:prstGeom>
          <a:ln w="0">
            <a:noFill/>
          </a:ln>
        </p:spPr>
      </p:pic>
    </p:spTree>
  </p:cSld>
  <p:transition advTm="10000"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/>
        </p:nvSpPr>
        <p:spPr>
          <a:xfrm>
            <a:off x="467640" y="836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SOAP UI,</a:t>
            </a:r>
            <a:br/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our preferred tool for API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ontent Placeholder 2"/>
          <p:cNvSpPr txBox="1"/>
          <p:nvPr/>
        </p:nvSpPr>
        <p:spPr>
          <a:xfrm>
            <a:off x="467640" y="2061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Both SOAP &amp; RESTful types of API can be tested with SOAP UI.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Comes in two versions, paid &amp; free. Free version is enough for good testing.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It has easy to use GUI.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WSDL 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WSDL Stands for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Web Services Description Language. All your different API endpoints are described here.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It is is the entry point for testing any SOAP based API.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A sample WSDL file: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IN" sz="3200" spc="-1" strike="noStrike" u="sng">
                <a:solidFill>
                  <a:srgbClr val="d26900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en-IN" sz="3200" spc="-1" strike="noStrike" u="sng">
                <a:solidFill>
                  <a:srgbClr val="d26900"/>
                </a:solidFill>
                <a:uFillTx/>
                <a:latin typeface="Calibri"/>
                <a:hlinkClick r:id="rId2"/>
              </a:rPr>
              <a:t>www.dneonline.com/calculator.asmx?wsdl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Assignment: Go though the sample wsdl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ntent Placeholder 2"/>
          <p:cNvSpPr txBox="1"/>
          <p:nvPr/>
        </p:nvSpPr>
        <p:spPr>
          <a:xfrm>
            <a:off x="410760" y="141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Assignment 2: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Look for some more working WSDL files on the internet which are publicly available.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Try putting some values for test cases in  them and see results.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Check for the differences in SOAP 1.2 and SOAP 1.1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 u="sng">
                <a:solidFill>
                  <a:srgbClr val="d26900"/>
                </a:solidFill>
                <a:uFillTx/>
                <a:latin typeface="Calibri"/>
                <a:hlinkClick r:id="rId1"/>
              </a:rPr>
              <a:t>https://ibm.co/3Ca81t6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Exploring SOAP UI Tool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ontent Placeholder 2"/>
          <p:cNvSpPr txBox="1"/>
          <p:nvPr/>
        </p:nvSpPr>
        <p:spPr>
          <a:xfrm>
            <a:off x="395640" y="1989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Importing a WSDL file.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Creating project.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SOAP Request structure ( you don’t have to create it yourself though 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SOAP Request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Content Placeholder 2"/>
          <p:cNvSpPr txBox="1"/>
          <p:nvPr/>
        </p:nvSpPr>
        <p:spPr>
          <a:xfrm>
            <a:off x="323640" y="1700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&lt;soapenv:Envelope xmlns:soapenv="http://schemas.xmlsoap.org/soap/envelope/" xmlns:tem="http://tempuri.org/"&gt;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&lt;soapenv:Header/&gt;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&lt;soapenv:Body&gt;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     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&lt;tem:Add&gt;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        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&lt;tem:intA&gt;?&lt;/tem:intA&gt;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        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&lt;tem:intB&gt;?&lt;/tem:intB&gt;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     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&lt;/tem:Add&gt;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&lt;/soapenv:Body&gt;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Calibri"/>
              </a:rPr>
              <a:t>&lt;/soapenv:Envelope&gt;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/>
        </p:nvSpPr>
        <p:spPr>
          <a:xfrm>
            <a:off x="395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Assertions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ontent Placeholder 2"/>
          <p:cNvSpPr txBox="1"/>
          <p:nvPr/>
        </p:nvSpPr>
        <p:spPr>
          <a:xfrm>
            <a:off x="539640" y="23320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Simple assertion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ntent Placeholder 2"/>
          <p:cNvSpPr txBox="1"/>
          <p:nvPr/>
        </p:nvSpPr>
        <p:spPr>
          <a:xfrm>
            <a:off x="467640" y="1845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Assignment 3: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Explore different types of assertions.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 Will cover remaining in next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642960" y="5713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How do web-services communicate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4" descr="IRCTC-Logo.png"/>
          <p:cNvPicPr/>
          <p:nvPr/>
        </p:nvPicPr>
        <p:blipFill>
          <a:blip r:embed="rId1"/>
          <a:stretch/>
        </p:blipFill>
        <p:spPr>
          <a:xfrm>
            <a:off x="1428840" y="2928960"/>
            <a:ext cx="2356920" cy="132588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5" descr="download.png"/>
          <p:cNvPicPr/>
          <p:nvPr/>
        </p:nvPicPr>
        <p:blipFill>
          <a:blip r:embed="rId2"/>
          <a:stretch/>
        </p:blipFill>
        <p:spPr>
          <a:xfrm>
            <a:off x="6072120" y="307188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89" name="Right Arrow 14"/>
          <p:cNvSpPr/>
          <p:nvPr/>
        </p:nvSpPr>
        <p:spPr>
          <a:xfrm rot="10800000">
            <a:off x="3501000" y="3786120"/>
            <a:ext cx="199980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Right Arrow 15"/>
          <p:cNvSpPr/>
          <p:nvPr/>
        </p:nvSpPr>
        <p:spPr>
          <a:xfrm>
            <a:off x="3500280" y="3214800"/>
            <a:ext cx="199980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advTm="10000">
    <p:dissolv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/>
        </p:nvSpPr>
        <p:spPr>
          <a:xfrm>
            <a:off x="642960" y="5713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API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(applicatoin programmatic interface)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4" descr="IRCTC-Logo.png"/>
          <p:cNvPicPr/>
          <p:nvPr/>
        </p:nvPicPr>
        <p:blipFill>
          <a:blip r:embed="rId1"/>
          <a:stretch/>
        </p:blipFill>
        <p:spPr>
          <a:xfrm>
            <a:off x="3214800" y="2500200"/>
            <a:ext cx="2356920" cy="132588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1643040" y="4572000"/>
            <a:ext cx="5643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Allows other applications to interact with their application programmatically.</a:t>
            </a:r>
            <a:endParaRPr b="0" lang="en-IN" sz="2400" spc="-1" strike="noStrike">
              <a:latin typeface="Arial"/>
            </a:endParaRPr>
          </a:p>
        </p:txBody>
      </p:sp>
    </p:spTree>
  </p:cSld>
  <p:transition advTm="10000">
    <p:dissolv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IRCTC-Logo.png"/>
          <p:cNvPicPr/>
          <p:nvPr/>
        </p:nvPicPr>
        <p:blipFill>
          <a:blip r:embed="rId1"/>
          <a:stretch/>
        </p:blipFill>
        <p:spPr>
          <a:xfrm>
            <a:off x="1357200" y="1857240"/>
            <a:ext cx="2356920" cy="132588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4" descr="download.png"/>
          <p:cNvPicPr/>
          <p:nvPr/>
        </p:nvPicPr>
        <p:blipFill>
          <a:blip r:embed="rId2"/>
          <a:stretch/>
        </p:blipFill>
        <p:spPr>
          <a:xfrm>
            <a:off x="6000840" y="200016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96" name="Right Arrow 5"/>
          <p:cNvSpPr/>
          <p:nvPr/>
        </p:nvSpPr>
        <p:spPr>
          <a:xfrm rot="10800000">
            <a:off x="3429360" y="2714400"/>
            <a:ext cx="199980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Right Arrow 6"/>
          <p:cNvSpPr/>
          <p:nvPr/>
        </p:nvSpPr>
        <p:spPr>
          <a:xfrm>
            <a:off x="3429000" y="2143080"/>
            <a:ext cx="199980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Box 7"/>
          <p:cNvSpPr/>
          <p:nvPr/>
        </p:nvSpPr>
        <p:spPr>
          <a:xfrm>
            <a:off x="6072120" y="3286080"/>
            <a:ext cx="2071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Requests available trains: Delhi-Agra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TextBox 8"/>
          <p:cNvSpPr/>
          <p:nvPr/>
        </p:nvSpPr>
        <p:spPr>
          <a:xfrm>
            <a:off x="1643040" y="3429000"/>
            <a:ext cx="16426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Returns information of available trains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6072120" y="4000680"/>
            <a:ext cx="19998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Displays data from IRCTC on their mobile application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Types of API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ontent Placeholder 2"/>
          <p:cNvSpPr txBox="1"/>
          <p:nvPr/>
        </p:nvSpPr>
        <p:spPr>
          <a:xfrm>
            <a:off x="539640" y="2205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SOAP ( Simple Object Access Protocol)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RESTful (Representational State Transfer)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Box 3"/>
          <p:cNvSpPr/>
          <p:nvPr/>
        </p:nvSpPr>
        <p:spPr>
          <a:xfrm>
            <a:off x="683640" y="6405480"/>
            <a:ext cx="7632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Details on both will be covered later, one by one, as we go along with the practical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SOAP API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ontent Placeholder 2"/>
          <p:cNvSpPr txBox="1"/>
          <p:nvPr/>
        </p:nvSpPr>
        <p:spPr>
          <a:xfrm>
            <a:off x="467640" y="1989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It uses XML as an underlying technology for sending and receiving objects.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Each functionality of your application is written in the endpoint(server), and you have to send SOAP request there, to receive back a SOAP response.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For eg.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 descr="D:\SoapResponse.jpg"/>
          <p:cNvPicPr/>
          <p:nvPr/>
        </p:nvPicPr>
        <p:blipFill>
          <a:blip r:embed="rId1"/>
          <a:stretch/>
        </p:blipFill>
        <p:spPr>
          <a:xfrm>
            <a:off x="0" y="2819160"/>
            <a:ext cx="9143640" cy="189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You don’t have to write these requests, don’t worry..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You just have to edit them as per your needs.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And add assertions to validate the expected responses.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Assignment 1: Install SOAP UI ( open source version only 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IN" sz="3200" spc="-1" strike="noStrike" u="sng">
                <a:solidFill>
                  <a:srgbClr val="d26900"/>
                </a:solidFill>
                <a:uFillTx/>
                <a:latin typeface="Calibri"/>
                <a:hlinkClick r:id="rId1"/>
              </a:rPr>
              <a:t>https://bit.ly/3nfX6YG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2021-10-18T01:30:57Z</dcterms:created>
  <dc:creator>User</dc:creator>
  <dc:description/>
  <dc:language>en-IN</dc:language>
  <cp:lastModifiedBy/>
  <dcterms:modified xsi:type="dcterms:W3CDTF">2021-10-29T09:35:28Z</dcterms:modified>
  <cp:revision>71</cp:revision>
  <dc:subject/>
  <dc:title>Web Service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16</vt:r8>
  </property>
</Properties>
</file>