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41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Hotel reception bell"/>
          <p:cNvPicPr/>
          <p:nvPr/>
        </p:nvPicPr>
        <p:blipFill>
          <a:blip r:embed="rId1"/>
          <a:srcRect l="0" t="15699" r="0" b="30"/>
          <a:stretch/>
        </p:blipFill>
        <p:spPr>
          <a:xfrm>
            <a:off x="0" y="0"/>
            <a:ext cx="12190680" cy="6857280"/>
          </a:xfrm>
          <a:prstGeom prst="rect">
            <a:avLst/>
          </a:prstGeom>
          <a:ln w="0">
            <a:noFill/>
          </a:ln>
        </p:spPr>
      </p:pic>
      <p:sp>
        <p:nvSpPr>
          <p:cNvPr id="115" name="Freeform 5"/>
          <p:cNvSpPr/>
          <p:nvPr/>
        </p:nvSpPr>
        <p:spPr>
          <a:xfrm>
            <a:off x="7488720" y="2277720"/>
            <a:ext cx="4702680" cy="4579560"/>
          </a:xfrm>
          <a:custGeom>
            <a:avLst/>
            <a:gdLst/>
            <a:ah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Box 3"/>
          <p:cNvSpPr/>
          <p:nvPr/>
        </p:nvSpPr>
        <p:spPr>
          <a:xfrm>
            <a:off x="8097120" y="3067920"/>
            <a:ext cx="3696480" cy="18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6000"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Train Ticket </a:t>
            </a:r>
            <a:r>
              <a:rPr b="1" lang="en-US" sz="4400" spc="-1" strike="noStrike">
                <a:solidFill>
                  <a:srgbClr val="000000"/>
                </a:solidFill>
                <a:latin typeface="Bradley Hand ITC"/>
                <a:ea typeface="Calibri"/>
              </a:rPr>
              <a:t>Generation System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7" name="Straight Connector 53"/>
          <p:cNvSpPr/>
          <p:nvPr/>
        </p:nvSpPr>
        <p:spPr>
          <a:xfrm>
            <a:off x="9480240" y="5123520"/>
            <a:ext cx="935280" cy="360"/>
          </a:xfrm>
          <a:prstGeom prst="line">
            <a:avLst/>
          </a:prstGeom>
          <a:ln cap="sq" w="25560">
            <a:solidFill>
              <a:srgbClr val="262626"/>
            </a:solidFill>
            <a:beve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9" descr="Logo, company name&#10;&#10;Description automatically generated"/>
          <p:cNvPicPr/>
          <p:nvPr/>
        </p:nvPicPr>
        <p:blipFill>
          <a:blip r:embed="rId2"/>
          <a:srcRect l="863" t="24187" r="435" b="25076"/>
          <a:stretch/>
        </p:blipFill>
        <p:spPr>
          <a:xfrm>
            <a:off x="9498960" y="2520"/>
            <a:ext cx="2706840" cy="927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"/>
          <p:cNvSpPr/>
          <p:nvPr/>
        </p:nvSpPr>
        <p:spPr>
          <a:xfrm>
            <a:off x="8233920" y="5121360"/>
            <a:ext cx="3418560" cy="16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High Tower Text"/>
                <a:ea typeface="DejaVu Sans"/>
              </a:rPr>
              <a:t>Presented By: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High Tower Text"/>
                <a:ea typeface="DejaVu Sans"/>
              </a:rPr>
              <a:t>JAYA PRASAD.M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High Tower Text"/>
                <a:ea typeface="DejaVu Sans"/>
              </a:rPr>
              <a:t>KARTHIK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High Tower Text"/>
                <a:ea typeface="DejaVu Sans"/>
              </a:rPr>
              <a:t>NAGESHKUMAR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High Tower Text"/>
                <a:ea typeface="DejaVu Sans"/>
              </a:rPr>
              <a:t>NIGIL RAJU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/>
          <p:nvPr/>
        </p:nvSpPr>
        <p:spPr>
          <a:xfrm>
            <a:off x="804600" y="1445400"/>
            <a:ext cx="3616200" cy="43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</a:pPr>
            <a:r>
              <a:rPr b="1" lang="en-US" sz="4800" spc="-1" strike="noStrike" u="sng">
                <a:solidFill>
                  <a:srgbClr val="ffffff"/>
                </a:solidFill>
                <a:uFillTx/>
                <a:latin typeface="Segoe Print"/>
                <a:ea typeface="Calibri Light"/>
              </a:rPr>
              <a:t>Class TrainDAO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Freeform: Shape 7"/>
          <p:cNvSpPr/>
          <p:nvPr/>
        </p:nvSpPr>
        <p:spPr>
          <a:xfrm>
            <a:off x="4907520" y="0"/>
            <a:ext cx="7280640" cy="6857280"/>
          </a:xfrm>
          <a:custGeom>
            <a:avLst/>
            <a:gdLst/>
            <a:ahLst/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Freeform: Shape 9"/>
          <p:cNvSpPr/>
          <p:nvPr/>
        </p:nvSpPr>
        <p:spPr>
          <a:xfrm>
            <a:off x="5189400" y="0"/>
            <a:ext cx="6998760" cy="6857280"/>
          </a:xfrm>
          <a:custGeom>
            <a:avLst/>
            <a:gdLst/>
            <a:ahLst/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ontent Placeholder 2"/>
          <p:cNvSpPr/>
          <p:nvPr/>
        </p:nvSpPr>
        <p:spPr>
          <a:xfrm>
            <a:off x="5376960" y="1398960"/>
            <a:ext cx="6220080" cy="44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1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FindTrain() </a:t>
            </a: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method takes trainNo as input and returns a Train object, if train is found, else returns null.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0" name="Picture 9" descr="Logo, company name&#10;&#10;Description automatically generated"/>
          <p:cNvPicPr/>
          <p:nvPr/>
        </p:nvPicPr>
        <p:blipFill>
          <a:blip r:embed="rId1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7"/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Freeform: Shape 9"/>
          <p:cNvSpPr/>
          <p:nvPr/>
        </p:nvSpPr>
        <p:spPr>
          <a:xfrm>
            <a:off x="0" y="0"/>
            <a:ext cx="4166640" cy="685728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itle 1"/>
          <p:cNvSpPr/>
          <p:nvPr/>
        </p:nvSpPr>
        <p:spPr>
          <a:xfrm>
            <a:off x="210600" y="1153440"/>
            <a:ext cx="3878280" cy="44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 u="sng">
                <a:solidFill>
                  <a:srgbClr val="ffffff"/>
                </a:solidFill>
                <a:uFillTx/>
                <a:latin typeface="Segoe Print"/>
                <a:ea typeface="Calibri Light"/>
              </a:rPr>
              <a:t>Class TicketApplication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4" name="Arc 11"/>
          <p:cNvSpPr/>
          <p:nvPr/>
        </p:nvSpPr>
        <p:spPr>
          <a:xfrm flipV="1">
            <a:off x="7550280" y="2454120"/>
            <a:ext cx="4082760" cy="408276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rgbClr val="ffc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ontent Placeholder 2"/>
          <p:cNvSpPr/>
          <p:nvPr/>
        </p:nvSpPr>
        <p:spPr>
          <a:xfrm>
            <a:off x="4447440" y="1091520"/>
            <a:ext cx="6905880" cy="50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9000"/>
          </a:bodyPr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contains a main method.</a:t>
            </a:r>
            <a:endParaRPr b="0" lang="en-IN" sz="2800" spc="-1" strike="noStrike">
              <a:latin typeface="Arial"/>
            </a:endParaRP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uses a Scanner to get the trainNo, travelDate, number of Passengers, and details of each passenger </a:t>
            </a:r>
            <a:endParaRPr b="0" lang="en-IN" sz="2800" spc="-1" strike="noStrike">
              <a:latin typeface="Arial"/>
            </a:endParaRP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uses TrainDAO to find the train.</a:t>
            </a:r>
            <a:endParaRPr b="0" lang="en-IN" sz="2800" spc="-1" strike="noStrike">
              <a:latin typeface="Arial"/>
            </a:endParaRP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adds passengers to the Ticket. </a:t>
            </a:r>
            <a:endParaRPr b="0" lang="en-IN" sz="2800" spc="-1" strike="noStrike">
              <a:latin typeface="Arial"/>
            </a:endParaRP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writes the ticket to a file.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06" name="Picture 9" descr="Logo, company name&#10;&#10;Description automatically generated"/>
          <p:cNvPicPr/>
          <p:nvPr/>
        </p:nvPicPr>
        <p:blipFill>
          <a:blip r:embed="rId1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360" y="1260000"/>
            <a:ext cx="12191760" cy="547308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 txBox="1"/>
          <p:nvPr/>
        </p:nvSpPr>
        <p:spPr>
          <a:xfrm>
            <a:off x="1080000" y="99000"/>
            <a:ext cx="10856520" cy="72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Pristina"/>
                <a:ea typeface="Calibri Light"/>
              </a:rPr>
              <a:t>Screen Shots of Applications -Home Page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 txBox="1"/>
          <p:nvPr/>
        </p:nvSpPr>
        <p:spPr>
          <a:xfrm>
            <a:off x="180000" y="180000"/>
            <a:ext cx="11160000" cy="136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Pristina"/>
                <a:ea typeface="Calibri Light"/>
              </a:rPr>
              <a:t>Reservation Page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-465" r="0" b="0"/>
          <a:stretch/>
        </p:blipFill>
        <p:spPr>
          <a:xfrm rot="21585600">
            <a:off x="176400" y="1464480"/>
            <a:ext cx="11817720" cy="520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48240" y="1320120"/>
            <a:ext cx="12191760" cy="5339880"/>
          </a:xfrm>
          <a:prstGeom prst="rect">
            <a:avLst/>
          </a:prstGeom>
          <a:ln w="0">
            <a:noFill/>
          </a:ln>
        </p:spPr>
      </p:pic>
      <p:sp>
        <p:nvSpPr>
          <p:cNvPr id="212" name=""/>
          <p:cNvSpPr txBox="1"/>
          <p:nvPr/>
        </p:nvSpPr>
        <p:spPr>
          <a:xfrm>
            <a:off x="360000" y="352080"/>
            <a:ext cx="6300000" cy="90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Pristina"/>
                <a:ea typeface="Calibri Light"/>
              </a:rPr>
              <a:t>Fetch Train Details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1680" y="1281960"/>
            <a:ext cx="12160440" cy="5378040"/>
          </a:xfrm>
          <a:prstGeom prst="rect">
            <a:avLst/>
          </a:prstGeom>
          <a:ln w="0">
            <a:noFill/>
          </a:ln>
        </p:spPr>
      </p:pic>
      <p:sp>
        <p:nvSpPr>
          <p:cNvPr id="214" name=""/>
          <p:cNvSpPr txBox="1"/>
          <p:nvPr/>
        </p:nvSpPr>
        <p:spPr>
          <a:xfrm>
            <a:off x="344880" y="352080"/>
            <a:ext cx="9915120" cy="200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Pristina"/>
                <a:ea typeface="Calibri Light"/>
              </a:rPr>
              <a:t>Errors Through to App by AJAX CALL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11874600" cy="5340240"/>
          </a:xfrm>
          <a:prstGeom prst="rect">
            <a:avLst/>
          </a:prstGeom>
          <a:ln w="0">
            <a:noFill/>
          </a:ln>
        </p:spPr>
      </p:pic>
      <p:sp>
        <p:nvSpPr>
          <p:cNvPr id="216" name=""/>
          <p:cNvSpPr txBox="1"/>
          <p:nvPr/>
        </p:nvSpPr>
        <p:spPr>
          <a:xfrm>
            <a:off x="704880" y="360000"/>
            <a:ext cx="7395120" cy="136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Pristina"/>
                <a:ea typeface="Calibri Light"/>
              </a:rPr>
              <a:t>Dynamic Fields for Passengers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80000" y="1319760"/>
            <a:ext cx="12045960" cy="5340240"/>
          </a:xfrm>
          <a:prstGeom prst="rect">
            <a:avLst/>
          </a:prstGeom>
          <a:ln w="0">
            <a:noFill/>
          </a:ln>
        </p:spPr>
      </p:pic>
      <p:sp>
        <p:nvSpPr>
          <p:cNvPr id="218" name=""/>
          <p:cNvSpPr txBox="1"/>
          <p:nvPr/>
        </p:nvSpPr>
        <p:spPr>
          <a:xfrm>
            <a:off x="524880" y="352080"/>
            <a:ext cx="4515120" cy="72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Pristina"/>
                <a:ea typeface="Calibri Light"/>
              </a:rPr>
              <a:t>Confirmation Page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0" y="1365480"/>
            <a:ext cx="12065040" cy="549252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 txBox="1"/>
          <p:nvPr/>
        </p:nvSpPr>
        <p:spPr>
          <a:xfrm>
            <a:off x="180000" y="352080"/>
            <a:ext cx="4150800" cy="72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Pristina"/>
                <a:ea typeface="Calibri Light"/>
              </a:rPr>
              <a:t>Confirmation Page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00960" y="4500000"/>
            <a:ext cx="4019040" cy="203796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1620000" y="795600"/>
            <a:ext cx="10302480" cy="5324400"/>
          </a:xfrm>
          <a:prstGeom prst="rect">
            <a:avLst/>
          </a:prstGeom>
          <a:ln w="0">
            <a:noFill/>
          </a:ln>
        </p:spPr>
      </p:pic>
      <p:sp>
        <p:nvSpPr>
          <p:cNvPr id="223" name=""/>
          <p:cNvSpPr txBox="1"/>
          <p:nvPr/>
        </p:nvSpPr>
        <p:spPr>
          <a:xfrm>
            <a:off x="349200" y="0"/>
            <a:ext cx="11890800" cy="136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Pristina"/>
                <a:ea typeface="Calibri Light"/>
              </a:rPr>
              <a:t>Download Ticket -as Pdf using Open PDF library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itle 1"/>
          <p:cNvSpPr/>
          <p:nvPr/>
        </p:nvSpPr>
        <p:spPr>
          <a:xfrm>
            <a:off x="5297760" y="329040"/>
            <a:ext cx="6250320" cy="17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u="sng">
                <a:solidFill>
                  <a:srgbClr val="000000"/>
                </a:solidFill>
                <a:uFillTx/>
                <a:latin typeface="Segoe Print"/>
              </a:rPr>
              <a:t>Contents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22" name="Picture 4"/>
          <p:cNvSpPr/>
          <p:nvPr/>
        </p:nvSpPr>
        <p:spPr>
          <a:xfrm>
            <a:off x="0" y="0"/>
            <a:ext cx="4656600" cy="6857280"/>
          </a:xfrm>
          <a:custGeom>
            <a:avLst/>
            <a:gdLst/>
            <a:ah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sketchy line"/>
          <p:cNvSpPr/>
          <p:nvPr/>
        </p:nvSpPr>
        <p:spPr>
          <a:xfrm>
            <a:off x="5297760" y="2374920"/>
            <a:ext cx="4242960" cy="17640"/>
          </a:xfrm>
          <a:custGeom>
            <a:avLst/>
            <a:gdLst/>
            <a:ahLst/>
            <a:rect l="l" t="t" r="r" b="b"/>
            <a:pathLst>
              <a:path w="4243589" h="18288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ed7d31"/>
          </a:solidFill>
          <a:ln cap="rnd" w="4428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ontent Placeholder 2"/>
          <p:cNvSpPr/>
          <p:nvPr/>
        </p:nvSpPr>
        <p:spPr>
          <a:xfrm>
            <a:off x="5297760" y="2706480"/>
            <a:ext cx="6250320" cy="34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</a:rPr>
              <a:t>Business Requirements</a:t>
            </a:r>
            <a:endParaRPr b="0" lang="en-IN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Tech Stack</a:t>
            </a:r>
            <a:endParaRPr b="0" lang="en-IN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Process</a:t>
            </a:r>
            <a:endParaRPr b="0" lang="en-IN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Frontend Part</a:t>
            </a:r>
            <a:endParaRPr b="0" lang="en-IN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Backend Part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25" name="Picture 9" descr="Logo, company name&#10;&#10;Description automatically generated"/>
          <p:cNvPicPr/>
          <p:nvPr/>
        </p:nvPicPr>
        <p:blipFill>
          <a:blip r:embed="rId2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/>
          <p:nvPr/>
        </p:nvSpPr>
        <p:spPr>
          <a:xfrm>
            <a:off x="773640" y="622800"/>
            <a:ext cx="10523520" cy="25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00000"/>
                </a:solidFill>
                <a:latin typeface="Pristina"/>
                <a:ea typeface="Calibri Light"/>
              </a:rPr>
              <a:t>Let's move on to Project Demo</a:t>
            </a:r>
            <a:endParaRPr b="0" lang="en-IN" sz="8000" spc="-1" strike="noStrike">
              <a:latin typeface="Arial"/>
            </a:endParaRPr>
          </a:p>
        </p:txBody>
      </p:sp>
      <p:pic>
        <p:nvPicPr>
          <p:cNvPr id="225" name="Picture 6" descr="Logo&#10;&#10;Description automatically generated"/>
          <p:cNvPicPr/>
          <p:nvPr/>
        </p:nvPicPr>
        <p:blipFill>
          <a:blip r:embed="rId1"/>
          <a:srcRect l="-232" t="16887" r="-2104" b="15110"/>
          <a:stretch/>
        </p:blipFill>
        <p:spPr>
          <a:xfrm>
            <a:off x="1737360" y="3976560"/>
            <a:ext cx="6390720" cy="223524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7" descr="A picture containing yellow, automaton&#10;&#10;Description automatically generated"/>
          <p:cNvPicPr/>
          <p:nvPr/>
        </p:nvPicPr>
        <p:blipFill>
          <a:blip r:embed="rId2"/>
          <a:srcRect l="22945" t="18804" r="19046" b="859"/>
          <a:stretch/>
        </p:blipFill>
        <p:spPr>
          <a:xfrm>
            <a:off x="7724880" y="3867480"/>
            <a:ext cx="3031200" cy="217224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9" descr="Logo, company name&#10;&#10;Description automatically generated"/>
          <p:cNvPicPr/>
          <p:nvPr/>
        </p:nvPicPr>
        <p:blipFill>
          <a:blip r:embed="rId3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/>
          <p:nvPr/>
        </p:nvSpPr>
        <p:spPr>
          <a:xfrm>
            <a:off x="838080" y="365040"/>
            <a:ext cx="1051488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 u="sng">
                <a:solidFill>
                  <a:srgbClr val="c00000"/>
                </a:solidFill>
                <a:uFillTx/>
                <a:latin typeface="Segoe Print"/>
                <a:ea typeface="Calibri Light"/>
              </a:rPr>
              <a:t>Business Requirements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27" name="Picture 9" descr="Logo, company name&#10;&#10;Description automatically generated"/>
          <p:cNvPicPr/>
          <p:nvPr/>
        </p:nvPicPr>
        <p:blipFill>
          <a:blip r:embed="rId1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  <p:sp>
        <p:nvSpPr>
          <p:cNvPr id="128" name="Rectangle: Rounded Corners 5"/>
          <p:cNvSpPr/>
          <p:nvPr/>
        </p:nvSpPr>
        <p:spPr>
          <a:xfrm>
            <a:off x="3902400" y="1812960"/>
            <a:ext cx="1689840" cy="2082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masis MT Pro Medium"/>
                <a:ea typeface="DejaVu Sans"/>
              </a:rPr>
              <a:t>Ticket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Rectangle: Rounded Corners 6"/>
          <p:cNvSpPr/>
          <p:nvPr/>
        </p:nvSpPr>
        <p:spPr>
          <a:xfrm>
            <a:off x="7009920" y="1812960"/>
            <a:ext cx="1928160" cy="761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masis MT Pro Medium"/>
                <a:ea typeface="DejaVu Sans"/>
              </a:rPr>
              <a:t>Train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0" name="Rectangle: Rounded Corners 7"/>
          <p:cNvSpPr/>
          <p:nvPr/>
        </p:nvSpPr>
        <p:spPr>
          <a:xfrm>
            <a:off x="7009920" y="3134520"/>
            <a:ext cx="1928160" cy="761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masis MT Pro Medium"/>
                <a:ea typeface="DejaVu Sans"/>
              </a:rPr>
              <a:t>Passenger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31" name="Rectangle: Rounded Corners 8"/>
          <p:cNvSpPr/>
          <p:nvPr/>
        </p:nvSpPr>
        <p:spPr>
          <a:xfrm>
            <a:off x="3643920" y="4694400"/>
            <a:ext cx="2315520" cy="1261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masis MT Pro Medium"/>
                <a:ea typeface="DejaVu Sans"/>
              </a:rPr>
              <a:t>Ticket Application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2" name="Rectangle: Rounded Corners 9"/>
          <p:cNvSpPr/>
          <p:nvPr/>
        </p:nvSpPr>
        <p:spPr>
          <a:xfrm>
            <a:off x="7009920" y="4944240"/>
            <a:ext cx="1928160" cy="761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masis MT Pro Medium"/>
                <a:ea typeface="DejaVu Sans"/>
              </a:rPr>
              <a:t>TrainDAO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Straight Arrow Connector 10"/>
          <p:cNvSpPr/>
          <p:nvPr/>
        </p:nvSpPr>
        <p:spPr>
          <a:xfrm flipH="1" flipV="1">
            <a:off x="5560200" y="2195640"/>
            <a:ext cx="144612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Straight Arrow Connector 11"/>
          <p:cNvSpPr/>
          <p:nvPr/>
        </p:nvSpPr>
        <p:spPr>
          <a:xfrm flipH="1" flipV="1">
            <a:off x="5560200" y="3515760"/>
            <a:ext cx="144612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traight Arrow Connector 12"/>
          <p:cNvSpPr/>
          <p:nvPr/>
        </p:nvSpPr>
        <p:spPr>
          <a:xfrm>
            <a:off x="5960160" y="5332320"/>
            <a:ext cx="10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Straight Arrow Connector 13"/>
          <p:cNvSpPr/>
          <p:nvPr/>
        </p:nvSpPr>
        <p:spPr>
          <a:xfrm>
            <a:off x="4747320" y="3863520"/>
            <a:ext cx="36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Box 3"/>
          <p:cNvSpPr/>
          <p:nvPr/>
        </p:nvSpPr>
        <p:spPr>
          <a:xfrm>
            <a:off x="914400" y="1289880"/>
            <a:ext cx="28605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70c0"/>
                </a:solidFill>
                <a:uFillTx/>
                <a:latin typeface="Segoe Print"/>
                <a:ea typeface="Segoe Print"/>
              </a:rPr>
              <a:t>Class Diagram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/>
          <p:nvPr/>
        </p:nvSpPr>
        <p:spPr>
          <a:xfrm>
            <a:off x="838080" y="365040"/>
            <a:ext cx="1051488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8000"/>
          </a:bodyPr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Tx/>
                <a:latin typeface="Segoe Print"/>
              </a:rPr>
              <a:t>Ticket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Content Placeholder 2"/>
          <p:cNvSpPr/>
          <p:nvPr/>
        </p:nvSpPr>
        <p:spPr>
          <a:xfrm>
            <a:off x="838080" y="1063080"/>
            <a:ext cx="10514880" cy="16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4000"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      </a:t>
            </a: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 </a:t>
            </a:r>
            <a:r>
              <a:rPr b="0" lang="en-US" sz="2600" spc="-1" strike="noStrike">
                <a:solidFill>
                  <a:srgbClr val="000000"/>
                </a:solidFill>
                <a:latin typeface="Segoe Print"/>
                <a:ea typeface="Calibri"/>
              </a:rPr>
              <a:t>The Ticket details should be stored in a file as per below format. The passenger’s should written in ascending order based on name.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40" name="Picture 6" descr="A picture conta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1283400" y="2716920"/>
            <a:ext cx="9648000" cy="394740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9" descr="Logo, company name&#10;&#10;Description automatically generated"/>
          <p:cNvPicPr/>
          <p:nvPr/>
        </p:nvPicPr>
        <p:blipFill>
          <a:blip r:embed="rId2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Hexagon 37"/>
          <p:cNvSpPr/>
          <p:nvPr/>
        </p:nvSpPr>
        <p:spPr>
          <a:xfrm>
            <a:off x="4006080" y="258084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Hexagon 41"/>
          <p:cNvSpPr/>
          <p:nvPr/>
        </p:nvSpPr>
        <p:spPr>
          <a:xfrm>
            <a:off x="4006080" y="454824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Hexagon 42"/>
          <p:cNvSpPr/>
          <p:nvPr/>
        </p:nvSpPr>
        <p:spPr>
          <a:xfrm>
            <a:off x="2232000" y="360468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Hexagon 40"/>
          <p:cNvSpPr/>
          <p:nvPr/>
        </p:nvSpPr>
        <p:spPr>
          <a:xfrm>
            <a:off x="5803920" y="161640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Picture 9" descr="Logo, company name&#10;&#10;Description automatically generated"/>
          <p:cNvPicPr/>
          <p:nvPr/>
        </p:nvPicPr>
        <p:blipFill>
          <a:blip r:embed="rId1"/>
          <a:srcRect l="2950" t="25656" r="59034" b="7555"/>
          <a:stretch/>
        </p:blipFill>
        <p:spPr>
          <a:xfrm>
            <a:off x="6172200" y="1883520"/>
            <a:ext cx="1481760" cy="14014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4" descr="A picture containing text, businesscard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4452120" y="2744280"/>
            <a:ext cx="1355040" cy="14547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4" descr="Icon&#10;&#10;Description automatically generated"/>
          <p:cNvPicPr/>
          <p:nvPr/>
        </p:nvPicPr>
        <p:blipFill>
          <a:blip r:embed="rId3"/>
          <a:srcRect l="21483" t="-1580" r="22656" b="4335"/>
          <a:stretch/>
        </p:blipFill>
        <p:spPr>
          <a:xfrm>
            <a:off x="2616120" y="3920760"/>
            <a:ext cx="1445760" cy="12776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5"/>
          <p:cNvSpPr/>
          <p:nvPr/>
        </p:nvSpPr>
        <p:spPr>
          <a:xfrm>
            <a:off x="747720" y="426240"/>
            <a:ext cx="729072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c00000"/>
                </a:solidFill>
                <a:uFillTx/>
                <a:latin typeface="Segoe Print"/>
                <a:ea typeface="Calibri"/>
              </a:rPr>
              <a:t>Tech Stack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0" name="Hexagon 15"/>
          <p:cNvSpPr/>
          <p:nvPr/>
        </p:nvSpPr>
        <p:spPr>
          <a:xfrm>
            <a:off x="442800" y="263808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Picture 3" descr="A picture containing logo&#10;&#10;Description automatically generated"/>
          <p:cNvPicPr/>
          <p:nvPr/>
        </p:nvPicPr>
        <p:blipFill>
          <a:blip r:embed="rId4"/>
          <a:srcRect l="569" t="-1913" r="37786" b="58378"/>
          <a:stretch/>
        </p:blipFill>
        <p:spPr>
          <a:xfrm>
            <a:off x="653040" y="3357000"/>
            <a:ext cx="1833120" cy="51300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3" descr="A picture containing logo&#10;&#10;Description automatically generated"/>
          <p:cNvPicPr/>
          <p:nvPr/>
        </p:nvPicPr>
        <p:blipFill>
          <a:blip r:embed="rId5"/>
          <a:srcRect l="7632" t="42590" r="48041" b="3780"/>
          <a:stretch/>
        </p:blipFill>
        <p:spPr>
          <a:xfrm>
            <a:off x="4237560" y="5085000"/>
            <a:ext cx="1729440" cy="835560"/>
          </a:xfrm>
          <a:prstGeom prst="rect">
            <a:avLst/>
          </a:prstGeom>
          <a:ln w="0">
            <a:noFill/>
          </a:ln>
        </p:spPr>
      </p:pic>
      <p:sp>
        <p:nvSpPr>
          <p:cNvPr id="153" name="Hexagon 20"/>
          <p:cNvSpPr/>
          <p:nvPr/>
        </p:nvSpPr>
        <p:spPr>
          <a:xfrm>
            <a:off x="2224440" y="164880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Hexagon 21"/>
          <p:cNvSpPr/>
          <p:nvPr/>
        </p:nvSpPr>
        <p:spPr>
          <a:xfrm>
            <a:off x="5798160" y="355932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Hexagon 22"/>
          <p:cNvSpPr/>
          <p:nvPr/>
        </p:nvSpPr>
        <p:spPr>
          <a:xfrm>
            <a:off x="7579800" y="257184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Hexagon 23"/>
          <p:cNvSpPr/>
          <p:nvPr/>
        </p:nvSpPr>
        <p:spPr>
          <a:xfrm>
            <a:off x="7579800" y="451440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Hexagon 24"/>
          <p:cNvSpPr/>
          <p:nvPr/>
        </p:nvSpPr>
        <p:spPr>
          <a:xfrm>
            <a:off x="9339840" y="1563120"/>
            <a:ext cx="2225880" cy="1916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Picture 10" descr="A picture containing text, clipart&#10;&#10;Description automatically generated"/>
          <p:cNvPicPr/>
          <p:nvPr/>
        </p:nvPicPr>
        <p:blipFill>
          <a:blip r:embed="rId6"/>
          <a:stretch/>
        </p:blipFill>
        <p:spPr>
          <a:xfrm>
            <a:off x="6142680" y="3860640"/>
            <a:ext cx="1537200" cy="130392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2" descr="Logo, company name&#10;&#10;Description automatically generated"/>
          <p:cNvPicPr/>
          <p:nvPr/>
        </p:nvPicPr>
        <p:blipFill>
          <a:blip r:embed="rId7"/>
          <a:stretch/>
        </p:blipFill>
        <p:spPr>
          <a:xfrm>
            <a:off x="8152560" y="2747880"/>
            <a:ext cx="1091520" cy="152280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4" descr="Icon&#10;&#10;Description automatically generated"/>
          <p:cNvPicPr/>
          <p:nvPr/>
        </p:nvPicPr>
        <p:blipFill>
          <a:blip r:embed="rId8"/>
          <a:stretch/>
        </p:blipFill>
        <p:spPr>
          <a:xfrm>
            <a:off x="7941960" y="4801320"/>
            <a:ext cx="1501920" cy="138636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7" descr=""/>
          <p:cNvPicPr/>
          <p:nvPr/>
        </p:nvPicPr>
        <p:blipFill>
          <a:blip r:embed="rId9"/>
          <a:stretch/>
        </p:blipFill>
        <p:spPr>
          <a:xfrm>
            <a:off x="9725400" y="1943640"/>
            <a:ext cx="1465560" cy="92016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19" descr="Logo, company name&#10;&#10;Description automatically generated"/>
          <p:cNvPicPr/>
          <p:nvPr/>
        </p:nvPicPr>
        <p:blipFill>
          <a:blip r:embed="rId10"/>
          <a:srcRect l="28238" t="11017" r="27841" b="11659"/>
          <a:stretch/>
        </p:blipFill>
        <p:spPr>
          <a:xfrm>
            <a:off x="2620800" y="1888920"/>
            <a:ext cx="1451160" cy="120492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9" descr="Logo, company name&#10;&#10;Description automatically generated"/>
          <p:cNvPicPr/>
          <p:nvPr/>
        </p:nvPicPr>
        <p:blipFill>
          <a:blip r:embed="rId11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Rectangle 12"/>
          <p:cNvSpPr/>
          <p:nvPr/>
        </p:nvSpPr>
        <p:spPr>
          <a:xfrm>
            <a:off x="0" y="0"/>
            <a:ext cx="2012760" cy="6857280"/>
          </a:xfrm>
          <a:prstGeom prst="rect">
            <a:avLst/>
          </a:prstGeom>
          <a:solidFill>
            <a:srgbClr val="82a5c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itle 5"/>
          <p:cNvSpPr/>
          <p:nvPr/>
        </p:nvSpPr>
        <p:spPr>
          <a:xfrm>
            <a:off x="640080" y="2074320"/>
            <a:ext cx="2751480" cy="270864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Process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67" name="Picture 5" descr="Diagram&#10;&#10;Description automatically generated"/>
          <p:cNvPicPr/>
          <p:nvPr/>
        </p:nvPicPr>
        <p:blipFill>
          <a:blip r:embed="rId1"/>
          <a:srcRect l="5997" t="5844" r="5654" b="4675"/>
          <a:stretch/>
        </p:blipFill>
        <p:spPr>
          <a:xfrm>
            <a:off x="3741120" y="1295280"/>
            <a:ext cx="8092440" cy="477540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9" descr="Logo, company name&#10;&#10;Description automatically generated"/>
          <p:cNvPicPr/>
          <p:nvPr/>
        </p:nvPicPr>
        <p:blipFill>
          <a:blip r:embed="rId2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4"/>
          <p:cNvSpPr/>
          <p:nvPr/>
        </p:nvSpPr>
        <p:spPr>
          <a:xfrm>
            <a:off x="1440" y="0"/>
            <a:ext cx="1218816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Picture 17" descr="A picture containing text, sign&#10;&#10;Description automatically generated"/>
          <p:cNvPicPr/>
          <p:nvPr/>
        </p:nvPicPr>
        <p:blipFill>
          <a:blip r:embed="rId1"/>
          <a:srcRect l="65539" t="311" r="0" b="88014"/>
          <a:stretch/>
        </p:blipFill>
        <p:spPr>
          <a:xfrm>
            <a:off x="7665120" y="4680"/>
            <a:ext cx="4510440" cy="219384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7" descr="A picture containing text, sign&#10;&#10;Description automatically generated"/>
          <p:cNvPicPr/>
          <p:nvPr/>
        </p:nvPicPr>
        <p:blipFill>
          <a:blip r:embed="rId2"/>
          <a:srcRect l="0" t="0" r="0" b="5254"/>
          <a:stretch/>
        </p:blipFill>
        <p:spPr>
          <a:xfrm>
            <a:off x="163080" y="214200"/>
            <a:ext cx="7337160" cy="409716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5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973800" y="4590720"/>
            <a:ext cx="2004120" cy="200988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15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4164840" y="4587480"/>
            <a:ext cx="2028240" cy="202788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16" descr="A picture containing text, sign&#10;&#10;Description automatically generated"/>
          <p:cNvPicPr/>
          <p:nvPr/>
        </p:nvPicPr>
        <p:blipFill>
          <a:blip r:embed="rId5"/>
          <a:srcRect l="0" t="0" r="50218" b="0"/>
          <a:stretch/>
        </p:blipFill>
        <p:spPr>
          <a:xfrm>
            <a:off x="7665120" y="2112120"/>
            <a:ext cx="4520160" cy="474048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9" descr="Logo, company name&#10;&#10;Description automatically generated"/>
          <p:cNvPicPr/>
          <p:nvPr/>
        </p:nvPicPr>
        <p:blipFill>
          <a:blip r:embed="rId6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/>
          <p:nvPr/>
        </p:nvSpPr>
        <p:spPr>
          <a:xfrm>
            <a:off x="838080" y="365040"/>
            <a:ext cx="1051488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c00000"/>
                </a:solidFill>
                <a:uFillTx/>
                <a:latin typeface="Segoe Print"/>
              </a:rPr>
              <a:t>Backend Part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7" name="Picture 4" descr="Logo, company name&#10;&#10;Description automatically generated"/>
          <p:cNvPicPr/>
          <p:nvPr/>
        </p:nvPicPr>
        <p:blipFill>
          <a:blip r:embed="rId1"/>
          <a:srcRect l="22513" t="31012" r="-2165" b="31012"/>
          <a:stretch/>
        </p:blipFill>
        <p:spPr>
          <a:xfrm>
            <a:off x="712080" y="2886120"/>
            <a:ext cx="1743840" cy="4762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1080" y="1840320"/>
            <a:ext cx="1051920" cy="105732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6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581280" y="1800720"/>
            <a:ext cx="2301840" cy="113652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8" descr="Icon&#10;&#10;Description automatically generated"/>
          <p:cNvPicPr/>
          <p:nvPr/>
        </p:nvPicPr>
        <p:blipFill>
          <a:blip r:embed="rId4"/>
          <a:srcRect l="20779" t="6480" r="22511" b="-1756"/>
          <a:stretch/>
        </p:blipFill>
        <p:spPr>
          <a:xfrm>
            <a:off x="6641280" y="1987200"/>
            <a:ext cx="2316960" cy="96228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9" descr="Logo&#10;&#10;Description automatically generated"/>
          <p:cNvPicPr/>
          <p:nvPr/>
        </p:nvPicPr>
        <p:blipFill>
          <a:blip r:embed="rId5"/>
          <a:stretch/>
        </p:blipFill>
        <p:spPr>
          <a:xfrm>
            <a:off x="9564480" y="1634760"/>
            <a:ext cx="2063880" cy="1213560"/>
          </a:xfrm>
          <a:prstGeom prst="rect">
            <a:avLst/>
          </a:prstGeom>
          <a:ln w="0">
            <a:noFill/>
          </a:ln>
        </p:spPr>
      </p:pic>
      <p:sp>
        <p:nvSpPr>
          <p:cNvPr id="182" name="Straight Arrow Connector 9"/>
          <p:cNvSpPr/>
          <p:nvPr/>
        </p:nvSpPr>
        <p:spPr>
          <a:xfrm flipV="1">
            <a:off x="2376360" y="2289240"/>
            <a:ext cx="121140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Straight Arrow Connector 10"/>
          <p:cNvSpPr/>
          <p:nvPr/>
        </p:nvSpPr>
        <p:spPr>
          <a:xfrm flipH="1">
            <a:off x="2301120" y="2685960"/>
            <a:ext cx="126360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Straight Arrow Connector 13"/>
          <p:cNvSpPr/>
          <p:nvPr/>
        </p:nvSpPr>
        <p:spPr>
          <a:xfrm flipH="1" flipV="1">
            <a:off x="8886240" y="2444760"/>
            <a:ext cx="82332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Straight Arrow Connector 14"/>
          <p:cNvSpPr/>
          <p:nvPr/>
        </p:nvSpPr>
        <p:spPr>
          <a:xfrm flipV="1">
            <a:off x="4507560" y="2860920"/>
            <a:ext cx="864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Box 15"/>
          <p:cNvSpPr/>
          <p:nvPr/>
        </p:nvSpPr>
        <p:spPr>
          <a:xfrm>
            <a:off x="2009880" y="3581280"/>
            <a:ext cx="5112000" cy="14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472c4"/>
                </a:solidFill>
                <a:latin typeface="Segoe Print"/>
                <a:ea typeface="DejaVu Sans"/>
              </a:rPr>
              <a:t>JSONArray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[{"Name":"Ram","Age":"23","Gender":"M"},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{"Name":"Alex","Age":"12","Gender":"M"},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{"Name":"Karan","Age":"76","Gender":"M"}]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Connector: Curved 32"/>
          <p:cNvSpPr/>
          <p:nvPr/>
        </p:nvSpPr>
        <p:spPr>
          <a:xfrm flipH="1">
            <a:off x="7230960" y="2971800"/>
            <a:ext cx="870840" cy="15328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Picture 9" descr="Logo, company name&#10;&#10;Description automatically generated"/>
          <p:cNvPicPr/>
          <p:nvPr/>
        </p:nvPicPr>
        <p:blipFill>
          <a:blip r:embed="rId6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  <p:sp>
        <p:nvSpPr>
          <p:cNvPr id="189" name="Straight Arrow Connector 11"/>
          <p:cNvSpPr/>
          <p:nvPr/>
        </p:nvSpPr>
        <p:spPr>
          <a:xfrm flipV="1">
            <a:off x="5781600" y="2419560"/>
            <a:ext cx="100908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7"/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Freeform: Shape 9"/>
          <p:cNvSpPr/>
          <p:nvPr/>
        </p:nvSpPr>
        <p:spPr>
          <a:xfrm>
            <a:off x="0" y="0"/>
            <a:ext cx="4166640" cy="685728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itle 1"/>
          <p:cNvSpPr/>
          <p:nvPr/>
        </p:nvSpPr>
        <p:spPr>
          <a:xfrm>
            <a:off x="686880" y="1153440"/>
            <a:ext cx="3199680" cy="44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Segoe Print"/>
                <a:ea typeface="Calibri Light"/>
              </a:rPr>
              <a:t>Class Ticket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3" name="Arc 11"/>
          <p:cNvSpPr/>
          <p:nvPr/>
        </p:nvSpPr>
        <p:spPr>
          <a:xfrm flipV="1">
            <a:off x="7550280" y="2454120"/>
            <a:ext cx="4082760" cy="408276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rgbClr val="ffc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ontent Placeholder 2"/>
          <p:cNvSpPr/>
          <p:nvPr/>
        </p:nvSpPr>
        <p:spPr>
          <a:xfrm>
            <a:off x="4447440" y="591480"/>
            <a:ext cx="6905880" cy="558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8000"/>
          </a:bodyPr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generatePNR() </a:t>
            </a:r>
            <a:endParaRPr b="0" lang="en-IN" sz="32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addPassenger()</a:t>
            </a:r>
            <a:endParaRPr b="0" lang="en-IN" sz="32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calcPassengerFare() </a:t>
            </a:r>
            <a:endParaRPr b="0" lang="en-IN" sz="32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calculateTotalTicketPrice()</a:t>
            </a:r>
            <a:endParaRPr b="0" lang="en-IN" sz="32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generateTicket()</a:t>
            </a:r>
            <a:endParaRPr b="0" lang="en-IN" sz="32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writeTicket(</a:t>
            </a: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)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95" name="Picture 9" descr="Logo, company name&#10;&#10;Description automatically generated"/>
          <p:cNvPicPr/>
          <p:nvPr/>
        </p:nvPicPr>
        <p:blipFill>
          <a:blip r:embed="rId1"/>
          <a:srcRect l="863" t="24187" r="435" b="25076"/>
          <a:stretch/>
        </p:blipFill>
        <p:spPr>
          <a:xfrm>
            <a:off x="9379800" y="121320"/>
            <a:ext cx="2706840" cy="9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Application>LibreOffice/7.1.7.2$Windows_X86_64 LibreOffice_project/c6a4e3954236145e2acb0b65f68614365aeee33f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2021-11-04T06:51:58Z</dcterms:created>
  <dc:creator/>
  <dc:description/>
  <dc:language>en-IN</dc:language>
  <cp:lastModifiedBy/>
  <dcterms:modified xsi:type="dcterms:W3CDTF">2021-11-22T14:15:18Z</dcterms:modified>
  <cp:revision>1024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12</vt:r8>
  </property>
</Properties>
</file>