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jpeg" ContentType="image/jpeg"/>
  <Override PartName="/ppt/media/image22.png" ContentType="image/png"/>
  <Override PartName="/ppt/media/image20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DFBCD5D-0083-4949-B3DF-F8FC200F526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11/11/21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5AD1DD-FB42-40D4-8A47-0264CA01DCC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8D06A6C-593E-43FE-B80B-8391E9342E6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11/11/21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5DD05CC-6C06-4E1B-B81E-5C164053BFA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5C284E-D22A-48DE-8708-A4D58447C11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11/11/21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88D0BC-06C4-4249-BCDE-183CA111FF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3" descr="Hotel reception bell"/>
          <p:cNvPicPr/>
          <p:nvPr/>
        </p:nvPicPr>
        <p:blipFill>
          <a:blip r:embed="rId1"/>
          <a:srcRect l="0" t="15699" r="0" b="30"/>
          <a:stretch/>
        </p:blipFill>
        <p:spPr>
          <a:xfrm>
            <a:off x="0" y="0"/>
            <a:ext cx="12191040" cy="6857640"/>
          </a:xfrm>
          <a:prstGeom prst="rect">
            <a:avLst/>
          </a:prstGeom>
          <a:ln w="0">
            <a:noFill/>
          </a:ln>
        </p:spPr>
      </p:pic>
      <p:sp>
        <p:nvSpPr>
          <p:cNvPr id="124" name="Freeform 5"/>
          <p:cNvSpPr/>
          <p:nvPr/>
        </p:nvSpPr>
        <p:spPr>
          <a:xfrm>
            <a:off x="7488720" y="2277720"/>
            <a:ext cx="4703040" cy="4579920"/>
          </a:xfrm>
          <a:custGeom>
            <a:avLst/>
            <a:gdLst/>
            <a:ahLst/>
            <a:rect l="l" t="t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Box 3"/>
          <p:cNvSpPr/>
          <p:nvPr/>
        </p:nvSpPr>
        <p:spPr>
          <a:xfrm>
            <a:off x="8097120" y="3067920"/>
            <a:ext cx="3696840" cy="18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76000"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Bradley Hand ITC"/>
              </a:rPr>
              <a:t>Train Ticket </a:t>
            </a:r>
            <a:r>
              <a:rPr b="1" lang="en-US" sz="4400" spc="-1" strike="noStrike">
                <a:solidFill>
                  <a:srgbClr val="000000"/>
                </a:solidFill>
                <a:latin typeface="Bradley Hand ITC"/>
                <a:ea typeface="Calibri"/>
              </a:rPr>
              <a:t>Generation </a:t>
            </a:r>
            <a:r>
              <a:rPr b="1" lang="en-US" sz="4400" spc="-1" strike="noStrike">
                <a:solidFill>
                  <a:srgbClr val="000000"/>
                </a:solidFill>
                <a:latin typeface="Bradley Hand ITC"/>
                <a:ea typeface="Calibri"/>
              </a:rPr>
              <a:t>System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6" name="Straight Connector 53"/>
          <p:cNvSpPr/>
          <p:nvPr/>
        </p:nvSpPr>
        <p:spPr>
          <a:xfrm>
            <a:off x="9480240" y="5123520"/>
            <a:ext cx="935280" cy="360"/>
          </a:xfrm>
          <a:prstGeom prst="line">
            <a:avLst/>
          </a:prstGeom>
          <a:ln cap="sq" w="25560">
            <a:solidFill>
              <a:srgbClr val="262626"/>
            </a:solidFill>
            <a:beve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Picture 9" descr="Logo, company name&#10;&#10;Description automatically generated"/>
          <p:cNvPicPr/>
          <p:nvPr/>
        </p:nvPicPr>
        <p:blipFill>
          <a:blip r:embed="rId2"/>
          <a:srcRect l="863" t="24187" r="435" b="25076"/>
          <a:stretch/>
        </p:blipFill>
        <p:spPr>
          <a:xfrm>
            <a:off x="9498960" y="2520"/>
            <a:ext cx="2707200" cy="927720"/>
          </a:xfrm>
          <a:prstGeom prst="rect">
            <a:avLst/>
          </a:prstGeom>
          <a:ln w="0">
            <a:noFill/>
          </a:ln>
        </p:spPr>
      </p:pic>
      <p:sp>
        <p:nvSpPr>
          <p:cNvPr id="128" name="TextBox 1"/>
          <p:cNvSpPr/>
          <p:nvPr/>
        </p:nvSpPr>
        <p:spPr>
          <a:xfrm>
            <a:off x="8233920" y="5121360"/>
            <a:ext cx="3418920" cy="16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spcAft>
                <a:spcPts val="119"/>
              </a:spcAf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High Tower Text"/>
              </a:rPr>
              <a:t>Presented By: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High Tower Text"/>
              </a:rPr>
              <a:t>JAYA PRASAD.M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High Tower Text"/>
              </a:rPr>
              <a:t>KARTHIK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High Tower Text"/>
              </a:rPr>
              <a:t>NAGESHKUMAR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High Tower Text"/>
              </a:rPr>
              <a:t>NIGIL RAJU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/>
        </p:nvSpPr>
        <p:spPr>
          <a:xfrm>
            <a:off x="804600" y="1445400"/>
            <a:ext cx="3616560" cy="4376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50000"/>
              </a:lnSpc>
            </a:pPr>
            <a:r>
              <a:rPr b="1" lang="en-US" sz="4800" spc="-1" strike="noStrike" u="sng">
                <a:solidFill>
                  <a:srgbClr val="ffffff"/>
                </a:solidFill>
                <a:uFillTx/>
                <a:latin typeface="Segoe Print"/>
                <a:ea typeface="Calibri Light"/>
              </a:rPr>
              <a:t>Class TrainDAO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Freeform: Shape 7"/>
          <p:cNvSpPr/>
          <p:nvPr/>
        </p:nvSpPr>
        <p:spPr>
          <a:xfrm>
            <a:off x="4907520" y="0"/>
            <a:ext cx="7281000" cy="6857640"/>
          </a:xfrm>
          <a:custGeom>
            <a:avLst/>
            <a:gdLst/>
            <a:ahLst/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Freeform: Shape 9"/>
          <p:cNvSpPr/>
          <p:nvPr/>
        </p:nvSpPr>
        <p:spPr>
          <a:xfrm>
            <a:off x="5189400" y="0"/>
            <a:ext cx="6999120" cy="6857640"/>
          </a:xfrm>
          <a:custGeom>
            <a:avLst/>
            <a:gdLst/>
            <a:ahLst/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ontent Placeholder 2"/>
          <p:cNvSpPr txBox="1"/>
          <p:nvPr/>
        </p:nvSpPr>
        <p:spPr>
          <a:xfrm>
            <a:off x="5376960" y="1398960"/>
            <a:ext cx="6220440" cy="4471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1" lang="en-US" sz="2400" spc="-1" strike="noStrike">
                <a:solidFill>
                  <a:srgbClr val="000000"/>
                </a:solidFill>
                <a:latin typeface="Segoe Print"/>
                <a:ea typeface="Calibri"/>
              </a:rPr>
              <a:t>FindTrain() </a:t>
            </a:r>
            <a:r>
              <a:rPr b="0" lang="en-US" sz="2400" spc="-1" strike="noStrike">
                <a:solidFill>
                  <a:srgbClr val="000000"/>
                </a:solidFill>
                <a:latin typeface="Segoe Print"/>
                <a:ea typeface="Calibri"/>
              </a:rPr>
              <a:t>method takes trainNo as input and returns a Train object, if train is found, else returns null.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" name="Picture 9" descr="Logo, company name&#10;&#10;Description automatically generated"/>
          <p:cNvPicPr/>
          <p:nvPr/>
        </p:nvPicPr>
        <p:blipFill>
          <a:blip r:embed="rId1"/>
          <a:srcRect l="863" t="24187" r="435" b="25076"/>
          <a:stretch/>
        </p:blipFill>
        <p:spPr>
          <a:xfrm>
            <a:off x="9379800" y="121320"/>
            <a:ext cx="2707200" cy="9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itle 1"/>
          <p:cNvSpPr txBox="1"/>
          <p:nvPr/>
        </p:nvSpPr>
        <p:spPr>
          <a:xfrm>
            <a:off x="210600" y="1153440"/>
            <a:ext cx="38786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 u="sng">
                <a:solidFill>
                  <a:srgbClr val="ffffff"/>
                </a:solidFill>
                <a:uFillTx/>
                <a:latin typeface="Segoe Print"/>
                <a:ea typeface="Calibri Light"/>
              </a:rPr>
              <a:t>Class TicketApplication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80">
            <a:solidFill>
              <a:srgbClr val="ffc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ontent Placeholder 2"/>
          <p:cNvSpPr txBox="1"/>
          <p:nvPr/>
        </p:nvSpPr>
        <p:spPr>
          <a:xfrm>
            <a:off x="4447440" y="1091520"/>
            <a:ext cx="6906240" cy="508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9000"/>
          </a:bodyPr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It contains a main 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It uses a Scanner to get the trainNo, travelDate, number of Passengers, and details of each passenger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It uses TrainDAO to find the train.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It adds passengers to the Ticket.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It writes the ticket to a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5" name="Picture 9" descr="Logo, company name&#10;&#10;Description automatically generated"/>
          <p:cNvPicPr/>
          <p:nvPr/>
        </p:nvPicPr>
        <p:blipFill>
          <a:blip r:embed="rId1"/>
          <a:srcRect l="863" t="24187" r="435" b="25076"/>
          <a:stretch/>
        </p:blipFill>
        <p:spPr>
          <a:xfrm>
            <a:off x="9379800" y="121320"/>
            <a:ext cx="2707200" cy="9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/>
        </p:nvSpPr>
        <p:spPr>
          <a:xfrm>
            <a:off x="773640" y="622800"/>
            <a:ext cx="10523880" cy="2570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000000"/>
                </a:solidFill>
                <a:latin typeface="Pristina"/>
                <a:ea typeface="Calibri Light"/>
              </a:rPr>
              <a:t>Let's move on to Project Demo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7" name="Picture 6" descr="Logo&#10;&#10;Description automatically generated"/>
          <p:cNvPicPr/>
          <p:nvPr/>
        </p:nvPicPr>
        <p:blipFill>
          <a:blip r:embed="rId1"/>
          <a:srcRect l="-232" t="16887" r="-2104" b="15110"/>
          <a:stretch/>
        </p:blipFill>
        <p:spPr>
          <a:xfrm>
            <a:off x="1737360" y="3976560"/>
            <a:ext cx="6391080" cy="223560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7" descr="A picture containing yellow, automaton&#10;&#10;Description automatically generated"/>
          <p:cNvPicPr/>
          <p:nvPr/>
        </p:nvPicPr>
        <p:blipFill>
          <a:blip r:embed="rId2"/>
          <a:srcRect l="22945" t="18804" r="19046" b="859"/>
          <a:stretch/>
        </p:blipFill>
        <p:spPr>
          <a:xfrm>
            <a:off x="7724880" y="3867480"/>
            <a:ext cx="3031560" cy="2172600"/>
          </a:xfrm>
          <a:prstGeom prst="rect">
            <a:avLst/>
          </a:prstGeom>
          <a:ln w="0">
            <a:noFill/>
          </a:ln>
        </p:spPr>
      </p:pic>
      <p:pic>
        <p:nvPicPr>
          <p:cNvPr id="219" name="Picture 9" descr="Logo, company name&#10;&#10;Description automatically generated"/>
          <p:cNvPicPr/>
          <p:nvPr/>
        </p:nvPicPr>
        <p:blipFill>
          <a:blip r:embed="rId3"/>
          <a:srcRect l="863" t="24187" r="435" b="25076"/>
          <a:stretch/>
        </p:blipFill>
        <p:spPr>
          <a:xfrm>
            <a:off x="9379800" y="121320"/>
            <a:ext cx="2707200" cy="9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itle 1"/>
          <p:cNvSpPr txBox="1"/>
          <p:nvPr/>
        </p:nvSpPr>
        <p:spPr>
          <a:xfrm>
            <a:off x="5297760" y="329040"/>
            <a:ext cx="6250680" cy="1782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 u="sng">
                <a:solidFill>
                  <a:srgbClr val="000000"/>
                </a:solidFill>
                <a:uFillTx/>
                <a:latin typeface="Segoe Print"/>
              </a:rPr>
              <a:t>Contents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icture 4"/>
          <p:cNvSpPr/>
          <p:nvPr/>
        </p:nvSpPr>
        <p:spPr>
          <a:xfrm>
            <a:off x="0" y="0"/>
            <a:ext cx="4656960" cy="6857640"/>
          </a:xfrm>
          <a:custGeom>
            <a:avLst/>
            <a:gdLst/>
            <a:ah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sketchy line"/>
          <p:cNvSpPr/>
          <p:nvPr/>
        </p:nvSpPr>
        <p:spPr>
          <a:xfrm>
            <a:off x="5297760" y="2374920"/>
            <a:ext cx="4243320" cy="18000"/>
          </a:xfrm>
          <a:custGeom>
            <a:avLst/>
            <a:gdLst/>
            <a:ahLst/>
            <a:rect l="l" t="t" r="r" b="b"/>
            <a:pathLst>
              <a:path w="4243589" h="18288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ed7d31"/>
          </a:solidFill>
          <a:ln cap="rnd" w="4428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ontent Placeholder 2"/>
          <p:cNvSpPr txBox="1"/>
          <p:nvPr/>
        </p:nvSpPr>
        <p:spPr>
          <a:xfrm>
            <a:off x="5297760" y="2706480"/>
            <a:ext cx="6250680" cy="3483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Print"/>
              </a:rPr>
              <a:t>Business Requirements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Print"/>
                <a:ea typeface="Calibri"/>
              </a:rPr>
              <a:t>Tech Stack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Print"/>
                <a:ea typeface="Calibri"/>
              </a:rPr>
              <a:t>Process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Print"/>
                <a:ea typeface="Calibri"/>
              </a:rPr>
              <a:t>Frontend Part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Print"/>
                <a:ea typeface="Calibri"/>
              </a:rPr>
              <a:t>Backend Part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9" descr="Logo, company name&#10;&#10;Description automatically generated"/>
          <p:cNvPicPr/>
          <p:nvPr/>
        </p:nvPicPr>
        <p:blipFill>
          <a:blip r:embed="rId2"/>
          <a:srcRect l="863" t="24187" r="435" b="25076"/>
          <a:stretch/>
        </p:blipFill>
        <p:spPr>
          <a:xfrm>
            <a:off x="9379800" y="121320"/>
            <a:ext cx="2707200" cy="9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/>
        </p:nvSpPr>
        <p:spPr>
          <a:xfrm>
            <a:off x="838080" y="365040"/>
            <a:ext cx="10515240" cy="746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 u="sng">
                <a:solidFill>
                  <a:srgbClr val="c00000"/>
                </a:solidFill>
                <a:uFillTx/>
                <a:latin typeface="Segoe Print"/>
                <a:ea typeface="Calibri Light"/>
              </a:rPr>
              <a:t>Business Requirements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9" descr="Logo, company name&#10;&#10;Description automatically generated"/>
          <p:cNvPicPr/>
          <p:nvPr/>
        </p:nvPicPr>
        <p:blipFill>
          <a:blip r:embed="rId1"/>
          <a:srcRect l="863" t="24187" r="435" b="25076"/>
          <a:stretch/>
        </p:blipFill>
        <p:spPr>
          <a:xfrm>
            <a:off x="9379800" y="121320"/>
            <a:ext cx="2707200" cy="927720"/>
          </a:xfrm>
          <a:prstGeom prst="rect">
            <a:avLst/>
          </a:prstGeom>
          <a:ln w="0">
            <a:noFill/>
          </a:ln>
        </p:spPr>
      </p:pic>
      <p:sp>
        <p:nvSpPr>
          <p:cNvPr id="137" name="Rectangle: Rounded Corners 5"/>
          <p:cNvSpPr/>
          <p:nvPr/>
        </p:nvSpPr>
        <p:spPr>
          <a:xfrm>
            <a:off x="3902400" y="1812960"/>
            <a:ext cx="1690200" cy="2083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masis MT Pro Medium"/>
              </a:rPr>
              <a:t>Ticket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8" name="Rectangle: Rounded Corners 6"/>
          <p:cNvSpPr/>
          <p:nvPr/>
        </p:nvSpPr>
        <p:spPr>
          <a:xfrm>
            <a:off x="7009920" y="1812960"/>
            <a:ext cx="1928520" cy="761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masis MT Pro Medium"/>
              </a:rPr>
              <a:t>Train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9" name="Rectangle: Rounded Corners 7"/>
          <p:cNvSpPr/>
          <p:nvPr/>
        </p:nvSpPr>
        <p:spPr>
          <a:xfrm>
            <a:off x="7009920" y="3134520"/>
            <a:ext cx="1928520" cy="761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masis MT Pro Medium"/>
              </a:rPr>
              <a:t>Passenger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0" name="Rectangle: Rounded Corners 8"/>
          <p:cNvSpPr/>
          <p:nvPr/>
        </p:nvSpPr>
        <p:spPr>
          <a:xfrm>
            <a:off x="3643920" y="4694400"/>
            <a:ext cx="2315880" cy="126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masis MT Pro Medium"/>
              </a:rPr>
              <a:t>Ticket Application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1" name="Rectangle: Rounded Corners 9"/>
          <p:cNvSpPr/>
          <p:nvPr/>
        </p:nvSpPr>
        <p:spPr>
          <a:xfrm>
            <a:off x="7009920" y="4944240"/>
            <a:ext cx="1928520" cy="761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masis MT Pro Medium"/>
              </a:rPr>
              <a:t>TrainDAO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2" name="Straight Arrow Connector 10"/>
          <p:cNvSpPr/>
          <p:nvPr/>
        </p:nvSpPr>
        <p:spPr>
          <a:xfrm flipH="1" flipV="1">
            <a:off x="5560920" y="2196360"/>
            <a:ext cx="144648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Straight Arrow Connector 11"/>
          <p:cNvSpPr/>
          <p:nvPr/>
        </p:nvSpPr>
        <p:spPr>
          <a:xfrm flipH="1" flipV="1">
            <a:off x="5560920" y="3516480"/>
            <a:ext cx="144648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Straight Arrow Connector 12"/>
          <p:cNvSpPr/>
          <p:nvPr/>
        </p:nvSpPr>
        <p:spPr>
          <a:xfrm>
            <a:off x="5960160" y="5332320"/>
            <a:ext cx="105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Straight Arrow Connector 13"/>
          <p:cNvSpPr/>
          <p:nvPr/>
        </p:nvSpPr>
        <p:spPr>
          <a:xfrm>
            <a:off x="4747320" y="3863520"/>
            <a:ext cx="360" cy="83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Box 3"/>
          <p:cNvSpPr/>
          <p:nvPr/>
        </p:nvSpPr>
        <p:spPr>
          <a:xfrm>
            <a:off x="914400" y="1289880"/>
            <a:ext cx="286092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0070c0"/>
                </a:solidFill>
                <a:uFillTx/>
                <a:latin typeface="Segoe Print"/>
                <a:ea typeface="Segoe Print"/>
              </a:rPr>
              <a:t>Class Diagram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/>
        </p:nvSpPr>
        <p:spPr>
          <a:xfrm>
            <a:off x="838080" y="365040"/>
            <a:ext cx="10515240" cy="77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8000"/>
          </a:bodyPr>
          <a:p>
            <a:pPr>
              <a:lnSpc>
                <a:spcPct val="90000"/>
              </a:lnSpc>
            </a:pPr>
            <a:r>
              <a:rPr b="1" lang="en-US" sz="4400" spc="-1" strike="noStrike" u="sng">
                <a:solidFill>
                  <a:srgbClr val="4472c4"/>
                </a:solidFill>
                <a:uFillTx/>
                <a:latin typeface="Segoe Print"/>
              </a:rPr>
              <a:t>Ticket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Content Placeholder 2"/>
          <p:cNvSpPr txBox="1"/>
          <p:nvPr/>
        </p:nvSpPr>
        <p:spPr>
          <a:xfrm>
            <a:off x="838080" y="1063080"/>
            <a:ext cx="10515240" cy="1648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4000"/>
          </a:bodyPr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      </a:t>
            </a: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 </a:t>
            </a:r>
            <a:r>
              <a:rPr b="0" lang="en-US" sz="2600" spc="-1" strike="noStrike">
                <a:solidFill>
                  <a:srgbClr val="000000"/>
                </a:solidFill>
                <a:latin typeface="Segoe Print"/>
                <a:ea typeface="Calibri"/>
              </a:rPr>
              <a:t>The Ticket details should be stored in a file as per below format. The passenger’s should written in ascending order based on name.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Picture 6" descr="A picture containing table&#10;&#10;Description automatically generated"/>
          <p:cNvPicPr/>
          <p:nvPr/>
        </p:nvPicPr>
        <p:blipFill>
          <a:blip r:embed="rId1"/>
          <a:stretch/>
        </p:blipFill>
        <p:spPr>
          <a:xfrm>
            <a:off x="1283400" y="2716920"/>
            <a:ext cx="9648360" cy="394776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9" descr="Logo, company name&#10;&#10;Description automatically generated"/>
          <p:cNvPicPr/>
          <p:nvPr/>
        </p:nvPicPr>
        <p:blipFill>
          <a:blip r:embed="rId2"/>
          <a:srcRect l="863" t="24187" r="435" b="25076"/>
          <a:stretch/>
        </p:blipFill>
        <p:spPr>
          <a:xfrm>
            <a:off x="9379800" y="121320"/>
            <a:ext cx="2707200" cy="9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exagon 37"/>
          <p:cNvSpPr/>
          <p:nvPr/>
        </p:nvSpPr>
        <p:spPr>
          <a:xfrm>
            <a:off x="4006080" y="2580840"/>
            <a:ext cx="2226240" cy="19166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Hexagon 41"/>
          <p:cNvSpPr/>
          <p:nvPr/>
        </p:nvSpPr>
        <p:spPr>
          <a:xfrm>
            <a:off x="4006080" y="4548240"/>
            <a:ext cx="2226240" cy="19166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Hexagon 42"/>
          <p:cNvSpPr/>
          <p:nvPr/>
        </p:nvSpPr>
        <p:spPr>
          <a:xfrm>
            <a:off x="2232000" y="3604680"/>
            <a:ext cx="2226240" cy="19166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Hexagon 40"/>
          <p:cNvSpPr/>
          <p:nvPr/>
        </p:nvSpPr>
        <p:spPr>
          <a:xfrm>
            <a:off x="5803920" y="1616400"/>
            <a:ext cx="2226240" cy="19166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Picture 9" descr="Logo, company name&#10;&#10;Description automatically generated"/>
          <p:cNvPicPr/>
          <p:nvPr/>
        </p:nvPicPr>
        <p:blipFill>
          <a:blip r:embed="rId1"/>
          <a:srcRect l="2950" t="25656" r="59034" b="7555"/>
          <a:stretch/>
        </p:blipFill>
        <p:spPr>
          <a:xfrm>
            <a:off x="6172200" y="1883520"/>
            <a:ext cx="1482120" cy="140184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4" descr="A picture containing text, businesscard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4452120" y="2744280"/>
            <a:ext cx="1355400" cy="145512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4" descr="Icon&#10;&#10;Description automatically generated"/>
          <p:cNvPicPr/>
          <p:nvPr/>
        </p:nvPicPr>
        <p:blipFill>
          <a:blip r:embed="rId3"/>
          <a:srcRect l="21483" t="-1580" r="22656" b="4335"/>
          <a:stretch/>
        </p:blipFill>
        <p:spPr>
          <a:xfrm>
            <a:off x="2616120" y="3920760"/>
            <a:ext cx="1446120" cy="1278000"/>
          </a:xfrm>
          <a:prstGeom prst="rect">
            <a:avLst/>
          </a:prstGeom>
          <a:ln w="0">
            <a:noFill/>
          </a:ln>
        </p:spPr>
      </p:pic>
      <p:sp>
        <p:nvSpPr>
          <p:cNvPr id="158" name="TextBox 5"/>
          <p:cNvSpPr/>
          <p:nvPr/>
        </p:nvSpPr>
        <p:spPr>
          <a:xfrm>
            <a:off x="747720" y="426240"/>
            <a:ext cx="729108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c00000"/>
                </a:solidFill>
                <a:uFillTx/>
                <a:latin typeface="Segoe Print"/>
                <a:ea typeface="Calibri"/>
              </a:rPr>
              <a:t>Tech Stack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9" name="Hexagon 15"/>
          <p:cNvSpPr/>
          <p:nvPr/>
        </p:nvSpPr>
        <p:spPr>
          <a:xfrm>
            <a:off x="442800" y="2638080"/>
            <a:ext cx="2226240" cy="19166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Picture 3" descr="A picture containing logo&#10;&#10;Description automatically generated"/>
          <p:cNvPicPr/>
          <p:nvPr/>
        </p:nvPicPr>
        <p:blipFill>
          <a:blip r:embed="rId4"/>
          <a:srcRect l="569" t="-1913" r="37786" b="58378"/>
          <a:stretch/>
        </p:blipFill>
        <p:spPr>
          <a:xfrm>
            <a:off x="653040" y="3357000"/>
            <a:ext cx="1833480" cy="51336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3" descr="A picture containing logo&#10;&#10;Description automatically generated"/>
          <p:cNvPicPr/>
          <p:nvPr/>
        </p:nvPicPr>
        <p:blipFill>
          <a:blip r:embed="rId5"/>
          <a:srcRect l="7632" t="42590" r="48041" b="3780"/>
          <a:stretch/>
        </p:blipFill>
        <p:spPr>
          <a:xfrm>
            <a:off x="4237560" y="5085000"/>
            <a:ext cx="1729800" cy="835920"/>
          </a:xfrm>
          <a:prstGeom prst="rect">
            <a:avLst/>
          </a:prstGeom>
          <a:ln w="0">
            <a:noFill/>
          </a:ln>
        </p:spPr>
      </p:pic>
      <p:sp>
        <p:nvSpPr>
          <p:cNvPr id="162" name="Hexagon 20"/>
          <p:cNvSpPr/>
          <p:nvPr/>
        </p:nvSpPr>
        <p:spPr>
          <a:xfrm>
            <a:off x="2224440" y="1648800"/>
            <a:ext cx="2226240" cy="19166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Hexagon 21"/>
          <p:cNvSpPr/>
          <p:nvPr/>
        </p:nvSpPr>
        <p:spPr>
          <a:xfrm>
            <a:off x="5798160" y="3559320"/>
            <a:ext cx="2226240" cy="19166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Hexagon 22"/>
          <p:cNvSpPr/>
          <p:nvPr/>
        </p:nvSpPr>
        <p:spPr>
          <a:xfrm>
            <a:off x="7579800" y="2571840"/>
            <a:ext cx="2226240" cy="19166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Hexagon 23"/>
          <p:cNvSpPr/>
          <p:nvPr/>
        </p:nvSpPr>
        <p:spPr>
          <a:xfrm>
            <a:off x="7579800" y="4514400"/>
            <a:ext cx="2226240" cy="19166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Hexagon 24"/>
          <p:cNvSpPr/>
          <p:nvPr/>
        </p:nvSpPr>
        <p:spPr>
          <a:xfrm>
            <a:off x="9339840" y="1563120"/>
            <a:ext cx="2226240" cy="19166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Picture 10" descr="A picture containing text, clipart&#10;&#10;Description automatically generated"/>
          <p:cNvPicPr/>
          <p:nvPr/>
        </p:nvPicPr>
        <p:blipFill>
          <a:blip r:embed="rId6"/>
          <a:stretch/>
        </p:blipFill>
        <p:spPr>
          <a:xfrm>
            <a:off x="6142680" y="3860640"/>
            <a:ext cx="1537560" cy="130428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12" descr="Logo, company name&#10;&#10;Description automatically generated"/>
          <p:cNvPicPr/>
          <p:nvPr/>
        </p:nvPicPr>
        <p:blipFill>
          <a:blip r:embed="rId7"/>
          <a:stretch/>
        </p:blipFill>
        <p:spPr>
          <a:xfrm>
            <a:off x="8152560" y="2747880"/>
            <a:ext cx="1091880" cy="152316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14" descr="Icon&#10;&#10;Description automatically generated"/>
          <p:cNvPicPr/>
          <p:nvPr/>
        </p:nvPicPr>
        <p:blipFill>
          <a:blip r:embed="rId8"/>
          <a:stretch/>
        </p:blipFill>
        <p:spPr>
          <a:xfrm>
            <a:off x="7941960" y="4801320"/>
            <a:ext cx="1502280" cy="138672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17" descr=""/>
          <p:cNvPicPr/>
          <p:nvPr/>
        </p:nvPicPr>
        <p:blipFill>
          <a:blip r:embed="rId9"/>
          <a:stretch/>
        </p:blipFill>
        <p:spPr>
          <a:xfrm>
            <a:off x="9725400" y="1943640"/>
            <a:ext cx="1465920" cy="92052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19" descr="Logo, company name&#10;&#10;Description automatically generated"/>
          <p:cNvPicPr/>
          <p:nvPr/>
        </p:nvPicPr>
        <p:blipFill>
          <a:blip r:embed="rId10"/>
          <a:srcRect l="28238" t="11017" r="27841" b="11659"/>
          <a:stretch/>
        </p:blipFill>
        <p:spPr>
          <a:xfrm>
            <a:off x="2620800" y="1888920"/>
            <a:ext cx="1451520" cy="1205280"/>
          </a:xfrm>
          <a:prstGeom prst="rect">
            <a:avLst/>
          </a:prstGeom>
          <a:ln w="0">
            <a:noFill/>
          </a:ln>
        </p:spPr>
      </p:pic>
      <p:pic>
        <p:nvPicPr>
          <p:cNvPr id="172" name="Picture 9" descr="Logo, company name&#10;&#10;Description automatically generated"/>
          <p:cNvPicPr/>
          <p:nvPr/>
        </p:nvPicPr>
        <p:blipFill>
          <a:blip r:embed="rId11"/>
          <a:srcRect l="863" t="24187" r="435" b="25076"/>
          <a:stretch/>
        </p:blipFill>
        <p:spPr>
          <a:xfrm>
            <a:off x="9379800" y="121320"/>
            <a:ext cx="2707200" cy="9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Rectangle 1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82a5c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itle 5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Process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Picture 5" descr="Diagram&#10;&#10;Description automatically generated"/>
          <p:cNvPicPr/>
          <p:nvPr/>
        </p:nvPicPr>
        <p:blipFill>
          <a:blip r:embed="rId1"/>
          <a:srcRect l="5997" t="5844" r="5654" b="4675"/>
          <a:stretch/>
        </p:blipFill>
        <p:spPr>
          <a:xfrm>
            <a:off x="3741120" y="1295280"/>
            <a:ext cx="8092800" cy="477576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9" descr="Logo, company name&#10;&#10;Description automatically generated"/>
          <p:cNvPicPr/>
          <p:nvPr/>
        </p:nvPicPr>
        <p:blipFill>
          <a:blip r:embed="rId2"/>
          <a:srcRect l="863" t="24187" r="435" b="25076"/>
          <a:stretch/>
        </p:blipFill>
        <p:spPr>
          <a:xfrm>
            <a:off x="9379800" y="121320"/>
            <a:ext cx="2707200" cy="9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4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17" descr="A picture containing text, sign&#10;&#10;Description automatically generated"/>
          <p:cNvPicPr/>
          <p:nvPr/>
        </p:nvPicPr>
        <p:blipFill>
          <a:blip r:embed="rId1"/>
          <a:srcRect l="65539" t="311" r="0" b="88014"/>
          <a:stretch/>
        </p:blipFill>
        <p:spPr>
          <a:xfrm>
            <a:off x="7665120" y="4680"/>
            <a:ext cx="4510800" cy="219420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7" descr="A picture containing text, sign&#10;&#10;Description automatically generated"/>
          <p:cNvPicPr/>
          <p:nvPr/>
        </p:nvPicPr>
        <p:blipFill>
          <a:blip r:embed="rId2"/>
          <a:srcRect l="0" t="0" r="0" b="5254"/>
          <a:stretch/>
        </p:blipFill>
        <p:spPr>
          <a:xfrm>
            <a:off x="163080" y="214200"/>
            <a:ext cx="7337520" cy="409752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5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973800" y="4590720"/>
            <a:ext cx="2004480" cy="201024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15" descr="Icon&#10;&#10;Description automatically generated"/>
          <p:cNvPicPr/>
          <p:nvPr/>
        </p:nvPicPr>
        <p:blipFill>
          <a:blip r:embed="rId4"/>
          <a:stretch/>
        </p:blipFill>
        <p:spPr>
          <a:xfrm>
            <a:off x="4164840" y="4587480"/>
            <a:ext cx="2028600" cy="202824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16" descr="A picture containing text, sign&#10;&#10;Description automatically generated"/>
          <p:cNvPicPr/>
          <p:nvPr/>
        </p:nvPicPr>
        <p:blipFill>
          <a:blip r:embed="rId5"/>
          <a:srcRect l="0" t="0" r="50218" b="0"/>
          <a:stretch/>
        </p:blipFill>
        <p:spPr>
          <a:xfrm>
            <a:off x="7665120" y="2112120"/>
            <a:ext cx="4520520" cy="474084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9" descr="Logo, company name&#10;&#10;Description automatically generated"/>
          <p:cNvPicPr/>
          <p:nvPr/>
        </p:nvPicPr>
        <p:blipFill>
          <a:blip r:embed="rId6"/>
          <a:srcRect l="863" t="24187" r="435" b="25076"/>
          <a:stretch/>
        </p:blipFill>
        <p:spPr>
          <a:xfrm>
            <a:off x="9379800" y="121320"/>
            <a:ext cx="2707200" cy="9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/>
        </p:nvSpPr>
        <p:spPr>
          <a:xfrm>
            <a:off x="838080" y="365040"/>
            <a:ext cx="10515240" cy="896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 u="sng">
                <a:solidFill>
                  <a:srgbClr val="c00000"/>
                </a:solidFill>
                <a:uFillTx/>
                <a:latin typeface="Segoe Print"/>
              </a:rPr>
              <a:t>Backend Part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6" name="Picture 4" descr="Logo, company name&#10;&#10;Description automatically generated"/>
          <p:cNvPicPr/>
          <p:nvPr/>
        </p:nvPicPr>
        <p:blipFill>
          <a:blip r:embed="rId1"/>
          <a:srcRect l="22513" t="31012" r="-2165" b="31012"/>
          <a:stretch/>
        </p:blipFill>
        <p:spPr>
          <a:xfrm>
            <a:off x="712080" y="2886120"/>
            <a:ext cx="1744200" cy="4766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1080" y="1840320"/>
            <a:ext cx="1052280" cy="105768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6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3581280" y="1800720"/>
            <a:ext cx="2302200" cy="1136880"/>
          </a:xfrm>
          <a:prstGeom prst="rect">
            <a:avLst/>
          </a:prstGeom>
          <a:ln w="0">
            <a:noFill/>
          </a:ln>
        </p:spPr>
      </p:pic>
      <p:pic>
        <p:nvPicPr>
          <p:cNvPr id="189" name="Picture 8" descr="Icon&#10;&#10;Description automatically generated"/>
          <p:cNvPicPr/>
          <p:nvPr/>
        </p:nvPicPr>
        <p:blipFill>
          <a:blip r:embed="rId4"/>
          <a:srcRect l="20779" t="6480" r="22511" b="-1756"/>
          <a:stretch/>
        </p:blipFill>
        <p:spPr>
          <a:xfrm>
            <a:off x="6641280" y="1987200"/>
            <a:ext cx="2317320" cy="96264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9" descr="Logo&#10;&#10;Description automatically generated"/>
          <p:cNvPicPr/>
          <p:nvPr/>
        </p:nvPicPr>
        <p:blipFill>
          <a:blip r:embed="rId5"/>
          <a:stretch/>
        </p:blipFill>
        <p:spPr>
          <a:xfrm>
            <a:off x="9564480" y="1634760"/>
            <a:ext cx="2064240" cy="1213920"/>
          </a:xfrm>
          <a:prstGeom prst="rect">
            <a:avLst/>
          </a:prstGeom>
          <a:ln w="0">
            <a:noFill/>
          </a:ln>
        </p:spPr>
      </p:pic>
      <p:sp>
        <p:nvSpPr>
          <p:cNvPr id="191" name="Straight Arrow Connector 9"/>
          <p:cNvSpPr/>
          <p:nvPr/>
        </p:nvSpPr>
        <p:spPr>
          <a:xfrm flipV="1">
            <a:off x="2376360" y="2290320"/>
            <a:ext cx="121176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Straight Arrow Connector 10"/>
          <p:cNvSpPr/>
          <p:nvPr/>
        </p:nvSpPr>
        <p:spPr>
          <a:xfrm flipH="1">
            <a:off x="2301120" y="2685960"/>
            <a:ext cx="1263960" cy="2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traight Arrow Connector 13"/>
          <p:cNvSpPr/>
          <p:nvPr/>
        </p:nvSpPr>
        <p:spPr>
          <a:xfrm flipH="1" flipV="1">
            <a:off x="8886960" y="2445480"/>
            <a:ext cx="82368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Straight Arrow Connector 14"/>
          <p:cNvSpPr/>
          <p:nvPr/>
        </p:nvSpPr>
        <p:spPr>
          <a:xfrm flipV="1">
            <a:off x="4507560" y="2860920"/>
            <a:ext cx="9000" cy="70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TextBox 15"/>
          <p:cNvSpPr/>
          <p:nvPr/>
        </p:nvSpPr>
        <p:spPr>
          <a:xfrm>
            <a:off x="2009880" y="3581280"/>
            <a:ext cx="5112360" cy="14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472c4"/>
                </a:solidFill>
                <a:latin typeface="Segoe Print"/>
              </a:rPr>
              <a:t>JSONArray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[{"Name":"Ram","Age":"23","Gender":"M"},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{"Name":"Alex","Age":"12","Gender":"M"},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{"Name":"Karan","Age":"76","Gender":"M"}]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Connector: Curved 32"/>
          <p:cNvSpPr/>
          <p:nvPr/>
        </p:nvSpPr>
        <p:spPr>
          <a:xfrm flipH="1">
            <a:off x="7231680" y="2971800"/>
            <a:ext cx="871200" cy="153324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Picture 9" descr="Logo, company name&#10;&#10;Description automatically generated"/>
          <p:cNvPicPr/>
          <p:nvPr/>
        </p:nvPicPr>
        <p:blipFill>
          <a:blip r:embed="rId6"/>
          <a:srcRect l="863" t="24187" r="435" b="25076"/>
          <a:stretch/>
        </p:blipFill>
        <p:spPr>
          <a:xfrm>
            <a:off x="9379800" y="121320"/>
            <a:ext cx="2707200" cy="927720"/>
          </a:xfrm>
          <a:prstGeom prst="rect">
            <a:avLst/>
          </a:prstGeom>
          <a:ln w="0">
            <a:noFill/>
          </a:ln>
        </p:spPr>
      </p:pic>
      <p:sp>
        <p:nvSpPr>
          <p:cNvPr id="198" name="Straight Arrow Connector 11"/>
          <p:cNvSpPr/>
          <p:nvPr/>
        </p:nvSpPr>
        <p:spPr>
          <a:xfrm flipV="1">
            <a:off x="5781600" y="2419920"/>
            <a:ext cx="1009440" cy="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itle 1"/>
          <p:cNvSpPr txBox="1"/>
          <p:nvPr/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Segoe Print"/>
                <a:ea typeface="Calibri Light"/>
              </a:rPr>
              <a:t>Class Ticket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80">
            <a:solidFill>
              <a:srgbClr val="ffc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ontent Placeholder 2"/>
          <p:cNvSpPr txBox="1"/>
          <p:nvPr/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8000"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Segoe Print"/>
                <a:ea typeface="Calibri"/>
              </a:rPr>
              <a:t>generatePNR()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Segoe Print"/>
                <a:ea typeface="Calibri"/>
              </a:rPr>
              <a:t>addPassenger()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Segoe Print"/>
                <a:ea typeface="Calibri"/>
              </a:rPr>
              <a:t>calcPassengerFare()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Segoe Print"/>
                <a:ea typeface="Calibri"/>
              </a:rPr>
              <a:t>calculateTotalTicketPrice()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Segoe Print"/>
                <a:ea typeface="Calibri"/>
              </a:rPr>
              <a:t>generateTicket()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Segoe Print"/>
                <a:ea typeface="Calibri"/>
              </a:rPr>
              <a:t>writeTicket(</a:t>
            </a:r>
            <a:r>
              <a:rPr b="0" lang="en-US" sz="2800" spc="-1" strike="noStrike">
                <a:solidFill>
                  <a:srgbClr val="000000"/>
                </a:solidFill>
                <a:latin typeface="Segoe Print"/>
                <a:ea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Picture 9" descr="Logo, company name&#10;&#10;Description automatically generated"/>
          <p:cNvPicPr/>
          <p:nvPr/>
        </p:nvPicPr>
        <p:blipFill>
          <a:blip r:embed="rId1"/>
          <a:srcRect l="863" t="24187" r="435" b="25076"/>
          <a:stretch/>
        </p:blipFill>
        <p:spPr>
          <a:xfrm>
            <a:off x="9379800" y="121320"/>
            <a:ext cx="2707200" cy="9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Application>LibreOffice/7.1.6.2$Windows_X86_64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2021-11-04T06:51:58Z</dcterms:created>
  <dc:creator/>
  <dc:description/>
  <dc:language>en-IN</dc:language>
  <cp:lastModifiedBy/>
  <dcterms:modified xsi:type="dcterms:W3CDTF">2021-11-11T16:21:26Z</dcterms:modified>
  <cp:revision>1023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12</vt:r8>
  </property>
</Properties>
</file>