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0285108d1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0285108d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0285108d1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0285108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0285108d1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0285108d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0285108d1_0_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0285108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0285108d1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0285108d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0285108d1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0285108d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bin templat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269738" y="253581"/>
            <a:ext cx="4305890" cy="4636339"/>
            <a:chOff x="4707786" y="372793"/>
            <a:chExt cx="5700900" cy="6138407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707786" y="372793"/>
              <a:ext cx="5700900" cy="6138300"/>
            </a:xfrm>
            <a:prstGeom prst="snip1Rect">
              <a:avLst>
                <a:gd fmla="val 14584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702806"/>
            <a:ext cx="35478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1"/>
          <p:cNvGrpSpPr/>
          <p:nvPr/>
        </p:nvGrpSpPr>
        <p:grpSpPr>
          <a:xfrm>
            <a:off x="269756" y="278064"/>
            <a:ext cx="8628094" cy="4611856"/>
            <a:chOff x="4707810" y="405208"/>
            <a:chExt cx="11423400" cy="6105992"/>
          </a:xfrm>
        </p:grpSpPr>
        <p:sp>
          <p:nvSpPr>
            <p:cNvPr id="80" name="Google Shape;80;p11"/>
            <p:cNvSpPr/>
            <p:nvPr/>
          </p:nvSpPr>
          <p:spPr>
            <a:xfrm rot="10800000">
              <a:off x="4707810" y="405208"/>
              <a:ext cx="11423400" cy="6105900"/>
            </a:xfrm>
            <a:prstGeom prst="snip1Rect">
              <a:avLst>
                <a:gd fmla="val 13774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1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1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1248225" y="4406306"/>
            <a:ext cx="66477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2"/>
          <p:cNvGrpSpPr/>
          <p:nvPr/>
        </p:nvGrpSpPr>
        <p:grpSpPr>
          <a:xfrm>
            <a:off x="269756" y="278064"/>
            <a:ext cx="8628094" cy="4611856"/>
            <a:chOff x="4707810" y="405208"/>
            <a:chExt cx="11423400" cy="6105992"/>
          </a:xfrm>
        </p:grpSpPr>
        <p:sp>
          <p:nvSpPr>
            <p:cNvPr id="87" name="Google Shape;87;p12"/>
            <p:cNvSpPr/>
            <p:nvPr/>
          </p:nvSpPr>
          <p:spPr>
            <a:xfrm rot="10800000">
              <a:off x="4707810" y="405208"/>
              <a:ext cx="11423400" cy="6105900"/>
            </a:xfrm>
            <a:prstGeom prst="snip1Rect">
              <a:avLst>
                <a:gd fmla="val 13774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2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4339800" y="4836607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269767" y="2573194"/>
            <a:ext cx="8613597" cy="2316726"/>
            <a:chOff x="4707825" y="3443908"/>
            <a:chExt cx="11404207" cy="3067292"/>
          </a:xfrm>
        </p:grpSpPr>
        <p:sp>
          <p:nvSpPr>
            <p:cNvPr id="17" name="Google Shape;17;p3"/>
            <p:cNvSpPr/>
            <p:nvPr/>
          </p:nvSpPr>
          <p:spPr>
            <a:xfrm rot="10800000">
              <a:off x="4707832" y="3443908"/>
              <a:ext cx="11404200" cy="3067200"/>
            </a:xfrm>
            <a:prstGeom prst="snip1Rect">
              <a:avLst>
                <a:gd fmla="val 27420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881075"/>
            <a:ext cx="7908000" cy="65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4000"/>
              <a:buNone/>
              <a:defRPr sz="4000">
                <a:solidFill>
                  <a:srgbClr val="11111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685800" y="3547231"/>
            <a:ext cx="7908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B9FA4"/>
              </a:buClr>
              <a:buSzPts val="2200"/>
              <a:buFont typeface="Montserrat"/>
              <a:buNone/>
              <a:defRPr sz="2200">
                <a:solidFill>
                  <a:srgbClr val="6B9FA4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">
  <p:cSld name="TITLE_1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"/>
          <p:cNvGrpSpPr/>
          <p:nvPr/>
        </p:nvGrpSpPr>
        <p:grpSpPr>
          <a:xfrm flipH="1">
            <a:off x="269767" y="2573194"/>
            <a:ext cx="8613597" cy="2316726"/>
            <a:chOff x="4707825" y="3443908"/>
            <a:chExt cx="11404207" cy="3067292"/>
          </a:xfrm>
        </p:grpSpPr>
        <p:sp>
          <p:nvSpPr>
            <p:cNvPr id="24" name="Google Shape;24;p4"/>
            <p:cNvSpPr/>
            <p:nvPr/>
          </p:nvSpPr>
          <p:spPr>
            <a:xfrm rot="10800000">
              <a:off x="4707832" y="3443908"/>
              <a:ext cx="11404200" cy="3067200"/>
            </a:xfrm>
            <a:prstGeom prst="snip1Rect">
              <a:avLst>
                <a:gd fmla="val 27420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97725" y="2732300"/>
            <a:ext cx="3708600" cy="1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182980" y="42267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5"/>
          <p:cNvGrpSpPr/>
          <p:nvPr/>
        </p:nvGrpSpPr>
        <p:grpSpPr>
          <a:xfrm rot="5400000">
            <a:off x="2419021" y="422809"/>
            <a:ext cx="4305965" cy="4297807"/>
            <a:chOff x="4707687" y="820993"/>
            <a:chExt cx="5700999" cy="5690198"/>
          </a:xfrm>
        </p:grpSpPr>
        <p:sp>
          <p:nvSpPr>
            <p:cNvPr id="31" name="Google Shape;31;p5"/>
            <p:cNvSpPr/>
            <p:nvPr/>
          </p:nvSpPr>
          <p:spPr>
            <a:xfrm rot="10800000">
              <a:off x="4707786" y="820993"/>
              <a:ext cx="5700900" cy="5690100"/>
            </a:xfrm>
            <a:prstGeom prst="snip1Rect">
              <a:avLst>
                <a:gd fmla="val 20143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 rot="10800000">
              <a:off x="4707687" y="5376591"/>
              <a:ext cx="1134600" cy="11346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 flipH="1" rot="10800000">
              <a:off x="5842287" y="5373291"/>
              <a:ext cx="423900" cy="11379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2661300" y="1010850"/>
            <a:ext cx="3821400" cy="309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 algn="ctr">
              <a:spcBef>
                <a:spcPts val="600"/>
              </a:spcBef>
              <a:spcAft>
                <a:spcPts val="0"/>
              </a:spcAft>
              <a:buSzPts val="2000"/>
              <a:buChar char="▪"/>
              <a:defRPr i="1" sz="2000"/>
            </a:lvl1pPr>
            <a:lvl2pPr indent="-355600" lvl="1" marL="914400" rtl="0" algn="ctr">
              <a:spcBef>
                <a:spcPts val="0"/>
              </a:spcBef>
              <a:spcAft>
                <a:spcPts val="0"/>
              </a:spcAft>
              <a:buSzPts val="2000"/>
              <a:buChar char="▪"/>
              <a:defRPr i="1" sz="2000"/>
            </a:lvl2pPr>
            <a:lvl3pPr indent="-355600" lvl="2" marL="1371600" rtl="0" algn="ctr">
              <a:spcBef>
                <a:spcPts val="0"/>
              </a:spcBef>
              <a:spcAft>
                <a:spcPts val="0"/>
              </a:spcAft>
              <a:buSzPts val="2000"/>
              <a:buChar char="▪"/>
              <a:defRPr i="1" sz="2000"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4pPr>
            <a:lvl5pPr indent="-355600" lvl="4" marL="22860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5pPr>
            <a:lvl6pPr indent="-355600" lvl="5" marL="27432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6pPr>
            <a:lvl7pPr indent="-355600" lvl="6" marL="32004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7pPr>
            <a:lvl8pPr indent="-355600" lvl="7" marL="36576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8pPr>
            <a:lvl9pPr indent="-355600" lvl="8" marL="411480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i="1" sz="2000"/>
            </a:lvl9pPr>
          </a:lstStyle>
          <a:p/>
        </p:txBody>
      </p:sp>
      <p:sp>
        <p:nvSpPr>
          <p:cNvPr id="35" name="Google Shape;35;p5"/>
          <p:cNvSpPr txBox="1"/>
          <p:nvPr/>
        </p:nvSpPr>
        <p:spPr>
          <a:xfrm>
            <a:off x="2661303" y="628170"/>
            <a:ext cx="7215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111111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7200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4339800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 background">
  <p:cSld name="TITLE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6"/>
          <p:cNvGrpSpPr/>
          <p:nvPr/>
        </p:nvGrpSpPr>
        <p:grpSpPr>
          <a:xfrm>
            <a:off x="3294599" y="1296691"/>
            <a:ext cx="2554803" cy="2550118"/>
            <a:chOff x="4707825" y="3134902"/>
            <a:chExt cx="3382501" cy="3376298"/>
          </a:xfrm>
        </p:grpSpPr>
        <p:sp>
          <p:nvSpPr>
            <p:cNvPr id="39" name="Google Shape;39;p6"/>
            <p:cNvSpPr/>
            <p:nvPr/>
          </p:nvSpPr>
          <p:spPr>
            <a:xfrm rot="10800000">
              <a:off x="4707826" y="3134902"/>
              <a:ext cx="3382500" cy="3376200"/>
            </a:xfrm>
            <a:prstGeom prst="snip1Rect">
              <a:avLst>
                <a:gd fmla="val 2516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6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6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504125" y="1505250"/>
            <a:ext cx="2135700" cy="213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55600" lvl="3" marL="1828800" rtl="0" algn="ctr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3501180" y="3193230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46" name="Google Shape;46;p7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fmla="val 1583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7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57475" y="1157300"/>
            <a:ext cx="8043600" cy="36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▪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❏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8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54" name="Google Shape;54;p8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fmla="val 1583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" type="body"/>
          </p:nvPr>
        </p:nvSpPr>
        <p:spPr>
          <a:xfrm>
            <a:off x="508725" y="1132475"/>
            <a:ext cx="39444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/>
        </p:txBody>
      </p:sp>
      <p:sp>
        <p:nvSpPr>
          <p:cNvPr id="59" name="Google Shape;59;p8"/>
          <p:cNvSpPr txBox="1"/>
          <p:nvPr>
            <p:ph idx="2" type="body"/>
          </p:nvPr>
        </p:nvSpPr>
        <p:spPr>
          <a:xfrm>
            <a:off x="4690766" y="1132475"/>
            <a:ext cx="39444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▪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❏"/>
              <a:defRPr sz="2000"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9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63" name="Google Shape;63;p9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fmla="val 1583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508725" y="1089050"/>
            <a:ext cx="2598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3240575" y="1089050"/>
            <a:ext cx="2598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5972425" y="1089050"/>
            <a:ext cx="25986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❏"/>
              <a:defRPr sz="1800"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269756" y="878980"/>
            <a:ext cx="8628094" cy="4010939"/>
            <a:chOff x="4707810" y="1200808"/>
            <a:chExt cx="11423400" cy="5310392"/>
          </a:xfrm>
        </p:grpSpPr>
        <p:sp>
          <p:nvSpPr>
            <p:cNvPr id="73" name="Google Shape;73;p10"/>
            <p:cNvSpPr/>
            <p:nvPr/>
          </p:nvSpPr>
          <p:spPr>
            <a:xfrm rot="10800000">
              <a:off x="4707810" y="1200808"/>
              <a:ext cx="11423400" cy="5310300"/>
            </a:xfrm>
            <a:prstGeom prst="snip1Rect">
              <a:avLst>
                <a:gd fmla="val 15837" name="adj"/>
              </a:avLst>
            </a:prstGeom>
            <a:gradFill>
              <a:gsLst>
                <a:gs pos="0">
                  <a:srgbClr val="FFFFFF"/>
                </a:gs>
                <a:gs pos="100000">
                  <a:srgbClr val="F3F3F3"/>
                </a:gs>
              </a:gsLst>
              <a:lin ang="16200038" scaled="0"/>
            </a:gradFill>
            <a:ln>
              <a:noFill/>
            </a:ln>
            <a:effectLst>
              <a:outerShdw blurRad="42863" rotWithShape="0" algn="bl" dir="5400000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 rot="10800000">
              <a:off x="4707825" y="5666400"/>
              <a:ext cx="844800" cy="84480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  <a:effectLst>
              <a:outerShdw blurRad="28575" rotWithShape="0" algn="bl" dist="9525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flipH="1" rot="10800000">
              <a:off x="5552625" y="5663700"/>
              <a:ext cx="315600" cy="847500"/>
            </a:xfrm>
            <a:prstGeom prst="rtTriangle">
              <a:avLst/>
            </a:prstGeom>
            <a:gradFill>
              <a:gsLst>
                <a:gs pos="0">
                  <a:srgbClr val="000000">
                    <a:alpha val="16862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7325" y="1157306"/>
            <a:ext cx="76428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Muli"/>
              <a:buChar char="▪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uli"/>
              <a:buChar char="❏"/>
              <a:defRPr sz="24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7325" y="4262913"/>
            <a:ext cx="464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>
              <a:buNone/>
              <a:defRPr sz="1200">
                <a:solidFill>
                  <a:srgbClr val="6B9FA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ctrTitle"/>
          </p:nvPr>
        </p:nvSpPr>
        <p:spPr>
          <a:xfrm>
            <a:off x="685800" y="621800"/>
            <a:ext cx="379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JP ADJADEH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jpadjadeh@github.io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285425" y="201179"/>
            <a:ext cx="8401200" cy="68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Applications that employ a database system to store and access persistent data</a:t>
            </a:r>
            <a:endParaRPr sz="3600"/>
          </a:p>
        </p:txBody>
      </p:sp>
      <p:sp>
        <p:nvSpPr>
          <p:cNvPr id="103" name="Google Shape;103;p15"/>
          <p:cNvSpPr txBox="1"/>
          <p:nvPr/>
        </p:nvSpPr>
        <p:spPr>
          <a:xfrm>
            <a:off x="1914200" y="1632450"/>
            <a:ext cx="5227200" cy="23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a.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	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Weather forecasting systems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b.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	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Auto insurance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c.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	</a:t>
            </a: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Digital maps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1111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726779" y="1202663"/>
            <a:ext cx="35271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1111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285425" y="1632450"/>
            <a:ext cx="72807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B9FA4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6B9FA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7607800" y="-804675"/>
            <a:ext cx="5266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Applications in Political Science 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650125" y="1626906"/>
            <a:ext cx="25074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Purpose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database system for researchers and policymakers to track, analyze, and compare political stability across different countries based on key indicators like governance, protests, human rights, and elections.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14" name="Google Shape;114;p16"/>
          <p:cNvSpPr txBox="1"/>
          <p:nvPr>
            <p:ph idx="2" type="body"/>
          </p:nvPr>
        </p:nvSpPr>
        <p:spPr>
          <a:xfrm>
            <a:off x="3286150" y="1626906"/>
            <a:ext cx="25074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Functions 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Stores historical and real-time data on political stability indicators such as corruption, civil unrest, and electoral fairness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Comparative Analysis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Allows users to compare countries or regions based on selected political stability metrics.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16"/>
          <p:cNvSpPr txBox="1"/>
          <p:nvPr>
            <p:ph idx="3" type="body"/>
          </p:nvPr>
        </p:nvSpPr>
        <p:spPr>
          <a:xfrm>
            <a:off x="5922175" y="1690881"/>
            <a:ext cx="25074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Simple Interface Design</a:t>
            </a:r>
            <a:endParaRPr b="1" sz="16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Home Dashboard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Displays a world map with stability scores.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Search &amp; Filter Panel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Allows users to select indicators (e.g., democracy index, corruption) and compare countries.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Graphical Reports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Generates time-series graphs showing trends in governance quality.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973125" y="958450"/>
            <a:ext cx="6671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Montserrat"/>
                <a:ea typeface="Montserrat"/>
                <a:cs typeface="Montserrat"/>
                <a:sym typeface="Montserrat"/>
              </a:rPr>
              <a:t>Global Political Stability Index (GPSI)</a:t>
            </a:r>
            <a:endParaRPr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Applications in Political Science 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650125" y="1626906"/>
            <a:ext cx="25074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Purpose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database-driven application to track and compare the ideologies, policies, and electoral performance of political parties worldwide.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2" type="body"/>
          </p:nvPr>
        </p:nvSpPr>
        <p:spPr>
          <a:xfrm>
            <a:off x="3209550" y="1626900"/>
            <a:ext cx="28437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Functions 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Political Party Database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Stores party information such as founding date, ideology, leadership, etc.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Election Results Analysis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Integrates past election data to analyze voting trends etc.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Policy Comparison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Allows users to compare party stances on key issues (e.g., economy, foreign policy, healthcare).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17"/>
          <p:cNvSpPr txBox="1"/>
          <p:nvPr>
            <p:ph idx="3" type="body"/>
          </p:nvPr>
        </p:nvSpPr>
        <p:spPr>
          <a:xfrm>
            <a:off x="5907025" y="1632600"/>
            <a:ext cx="27057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Simple Interface Design</a:t>
            </a:r>
            <a:endParaRPr b="1" sz="16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Search &amp; Filter Bar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Users can search political parties by country, ideology, or leader.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Comparison Panel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Displays side-by-side comparisons of party ideologies and policies.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Election Results Dashboard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Interactive map showing party performance in national elections.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973125" y="958450"/>
            <a:ext cx="66714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384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F4761"/>
                </a:solidFill>
                <a:latin typeface="Montserrat"/>
                <a:ea typeface="Montserrat"/>
                <a:cs typeface="Montserrat"/>
                <a:sym typeface="Montserrat"/>
              </a:rPr>
              <a:t>Political Party Tracker (PPT)</a:t>
            </a:r>
            <a:endParaRPr b="1" sz="2400">
              <a:solidFill>
                <a:srgbClr val="0F476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Applications in Political Science </a:t>
            </a:r>
            <a:endParaRPr/>
          </a:p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>
            <a:off x="650125" y="1626900"/>
            <a:ext cx="22302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Purpose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research tool that compiles global data on protests, demonstrations, and government responses, helping scholars study regime strategies in managing dissent.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>
            <p:ph idx="2" type="body"/>
          </p:nvPr>
        </p:nvSpPr>
        <p:spPr>
          <a:xfrm>
            <a:off x="2679175" y="1632600"/>
            <a:ext cx="32004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Functions 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Protest Event Recording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Logs protest events with details like location, cause, number of participants etc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Government Response Analysis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Categorizes responses (e.g., negotiation, repression, arrests etc).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Comparative Study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Allows researchers to compare how different regime types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8"/>
          <p:cNvSpPr txBox="1"/>
          <p:nvPr>
            <p:ph idx="3" type="body"/>
          </p:nvPr>
        </p:nvSpPr>
        <p:spPr>
          <a:xfrm>
            <a:off x="5833875" y="1632600"/>
            <a:ext cx="30177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Simple Interface Design</a:t>
            </a:r>
            <a:endParaRPr b="1" sz="16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Event Map &amp; Timeline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Users can explore an interactive world map showing protests and government responses.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Filters &amp; Search Bar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Allows users to search protests by country, year, or type of response.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Country Profile Page</a:t>
            </a:r>
            <a:r>
              <a:rPr lang="en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Provides a summary of a country’s protest history and common regime responses.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973125" y="958450"/>
            <a:ext cx="71559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uli"/>
                <a:ea typeface="Muli"/>
                <a:cs typeface="Muli"/>
                <a:sym typeface="Muli"/>
              </a:rPr>
              <a:t>Protest and Regime Response Database (PRRD)</a:t>
            </a:r>
            <a:endParaRPr b="1" sz="24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283475" y="155455"/>
            <a:ext cx="8403300" cy="728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Tables that might be used to store information on social-network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508725" y="1133125"/>
            <a:ext cx="22302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User Table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Purpose:</a:t>
            </a: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Stores account details of each user.</a:t>
            </a:r>
            <a:b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 Fields: </a:t>
            </a:r>
            <a:endParaRPr b="1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▪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 ID,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▪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username, 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▪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emails, 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▪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bio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2" type="body"/>
          </p:nvPr>
        </p:nvSpPr>
        <p:spPr>
          <a:xfrm>
            <a:off x="3154675" y="1221125"/>
            <a:ext cx="26793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Posts Table </a:t>
            </a:r>
            <a:r>
              <a:rPr b="1" lang="en"/>
              <a:t>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Purpose:</a:t>
            </a: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Stores all tweets, posts, or comments.</a:t>
            </a:r>
            <a:b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 Fields: </a:t>
            </a:r>
            <a:endParaRPr b="1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▪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 ID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▪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content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▪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9"/>
          <p:cNvSpPr txBox="1"/>
          <p:nvPr>
            <p:ph idx="3" type="body"/>
          </p:nvPr>
        </p:nvSpPr>
        <p:spPr>
          <a:xfrm>
            <a:off x="6172400" y="1221125"/>
            <a:ext cx="2679300" cy="3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Likes Table</a:t>
            </a:r>
            <a:endParaRPr b="1"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Purpose:</a:t>
            </a: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Tracks likes (or upvotes/downvotes).</a:t>
            </a:r>
            <a:b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 Fields: </a:t>
            </a:r>
            <a:endParaRPr b="1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▪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like ID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▪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user ID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▪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reaction type</a:t>
            </a:r>
            <a:endParaRPr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Montserrat"/>
              <a:buChar char="▪"/>
            </a:pPr>
            <a:r>
              <a:rPr lang="en" sz="1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timestamp.</a:t>
            </a:r>
            <a:endParaRPr b="1" sz="13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current database system cannot do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47125" y="1200150"/>
            <a:ext cx="3965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 complex idea can be conveyed with just a single still image, namely making it possible to absorb large amounts of data quickly.</a:t>
            </a:r>
            <a:endParaRPr sz="2400"/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b="0" l="13753" r="13746" t="0"/>
          <a:stretch/>
        </p:blipFill>
        <p:spPr>
          <a:xfrm>
            <a:off x="4866450" y="1161650"/>
            <a:ext cx="3735200" cy="343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285425" y="358388"/>
            <a:ext cx="8401200" cy="52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647125" y="1200150"/>
            <a:ext cx="39654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A. Handling Unstructured Data Efficiently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B. Privacy-Preserving Data Sharing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C. Understanding media files like humans</a:t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13753" r="13746" t="0"/>
          <a:stretch/>
        </p:blipFill>
        <p:spPr>
          <a:xfrm>
            <a:off x="4866450" y="1161650"/>
            <a:ext cx="3735200" cy="3434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4294967295" type="ctrTitle"/>
          </p:nvPr>
        </p:nvSpPr>
        <p:spPr>
          <a:xfrm>
            <a:off x="990600" y="732975"/>
            <a:ext cx="5422800" cy="154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11111"/>
                </a:solidFill>
              </a:rPr>
              <a:t>Thanks!</a:t>
            </a:r>
            <a:endParaRPr sz="9600">
              <a:solidFill>
                <a:srgbClr val="111111"/>
              </a:solidFill>
            </a:endParaRPr>
          </a:p>
        </p:txBody>
      </p:sp>
      <p:sp>
        <p:nvSpPr>
          <p:cNvPr id="168" name="Google Shape;168;p22"/>
          <p:cNvSpPr txBox="1"/>
          <p:nvPr>
            <p:ph idx="4294967295" type="subTitle"/>
          </p:nvPr>
        </p:nvSpPr>
        <p:spPr>
          <a:xfrm>
            <a:off x="1066800" y="2008753"/>
            <a:ext cx="4863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169" name="Google Shape;169;p22"/>
          <p:cNvSpPr txBox="1"/>
          <p:nvPr>
            <p:ph idx="4294967295" type="body"/>
          </p:nvPr>
        </p:nvSpPr>
        <p:spPr>
          <a:xfrm>
            <a:off x="1066800" y="2845406"/>
            <a:ext cx="7367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at: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jpadjadeh@github.io</a:t>
            </a:r>
            <a:endParaRPr sz="2000"/>
          </a:p>
        </p:txBody>
      </p:sp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508725" y="4262913"/>
            <a:ext cx="464400" cy="3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 template">
  <a:themeElements>
    <a:clrScheme name="Custom 347">
      <a:dk1>
        <a:srgbClr val="111111"/>
      </a:dk1>
      <a:lt1>
        <a:srgbClr val="FFFFFF"/>
      </a:lt1>
      <a:dk2>
        <a:srgbClr val="666666"/>
      </a:dk2>
      <a:lt2>
        <a:srgbClr val="EFEFEF"/>
      </a:lt2>
      <a:accent1>
        <a:srgbClr val="6B9FA4"/>
      </a:accent1>
      <a:accent2>
        <a:srgbClr val="B1D9DD"/>
      </a:accent2>
      <a:accent3>
        <a:srgbClr val="E6DD8C"/>
      </a:accent3>
      <a:accent4>
        <a:srgbClr val="F1EDCC"/>
      </a:accent4>
      <a:accent5>
        <a:srgbClr val="742E46"/>
      </a:accent5>
      <a:accent6>
        <a:srgbClr val="B98094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