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26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3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7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1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0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0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4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5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0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5A1411-0C46-4437-890D-A6FADAA9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7C023-587F-8424-81E9-0D7CDD759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738102"/>
            <a:ext cx="6235103" cy="2006220"/>
          </a:xfrm>
        </p:spPr>
        <p:txBody>
          <a:bodyPr anchor="ctr">
            <a:normAutofit/>
          </a:bodyPr>
          <a:lstStyle/>
          <a:p>
            <a:r>
              <a:rPr lang="pt-PT" dirty="0"/>
              <a:t>Desafio</a:t>
            </a:r>
            <a:r>
              <a:rPr lang="en-US" dirty="0"/>
              <a:t> Atlético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330D6-5170-77B6-8088-FF4758E92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07" y="3176105"/>
            <a:ext cx="4862473" cy="29550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2000" dirty="0"/>
              <a:t>João Barbosa (A100054)</a:t>
            </a:r>
          </a:p>
          <a:p>
            <a:pPr>
              <a:lnSpc>
                <a:spcPct val="90000"/>
              </a:lnSpc>
            </a:pPr>
            <a:r>
              <a:rPr lang="pt-PT" sz="2000" dirty="0"/>
              <a:t>Tiago Fernandes (A98983)</a:t>
            </a:r>
          </a:p>
          <a:p>
            <a:pPr>
              <a:lnSpc>
                <a:spcPct val="90000"/>
              </a:lnSpc>
            </a:pPr>
            <a:r>
              <a:rPr lang="pt-PT" sz="2000" dirty="0"/>
              <a:t>André Filipe (A100094)</a:t>
            </a:r>
          </a:p>
          <a:p>
            <a:pPr>
              <a:lnSpc>
                <a:spcPct val="90000"/>
              </a:lnSpc>
            </a:pPr>
            <a:r>
              <a:rPr lang="pt-PT" sz="2000" dirty="0"/>
              <a:t>Tomás Meireles (A100106)</a:t>
            </a:r>
          </a:p>
          <a:p>
            <a:pPr>
              <a:lnSpc>
                <a:spcPct val="90000"/>
              </a:lnSpc>
            </a:pPr>
            <a:endParaRPr lang="pt-PT" sz="2000" dirty="0"/>
          </a:p>
          <a:p>
            <a:pPr>
              <a:lnSpc>
                <a:spcPct val="90000"/>
              </a:lnSpc>
            </a:pPr>
            <a:r>
              <a:rPr lang="pt-PT" sz="2800" dirty="0"/>
              <a:t>Base de Dados </a:t>
            </a:r>
          </a:p>
          <a:p>
            <a:pPr>
              <a:lnSpc>
                <a:spcPct val="90000"/>
              </a:lnSpc>
            </a:pPr>
            <a:r>
              <a:rPr lang="pt-PT" sz="2000" b="1" dirty="0"/>
              <a:t>      Janeiro, 2025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A2435D-FDB1-4A52-B67E-C788559D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4AD54907-EEFA-A6AF-B9DB-52387F14F0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8522" y="3271347"/>
            <a:ext cx="4782207" cy="2391103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2651FE-5780-4DA3-A8E6-D079F215C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DEED3C-EA64-1834-3D91-1A05AABABB2A}"/>
              </a:ext>
            </a:extLst>
          </p:cNvPr>
          <p:cNvSpPr txBox="1"/>
          <p:nvPr/>
        </p:nvSpPr>
        <p:spPr>
          <a:xfrm>
            <a:off x="747403" y="2421156"/>
            <a:ext cx="432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/>
              <a:t>Licenciatura em Ciências</a:t>
            </a:r>
            <a:r>
              <a:rPr lang="en-US" sz="1800" dirty="0"/>
              <a:t> da </a:t>
            </a:r>
            <a:r>
              <a:rPr lang="pt-PT" sz="1800" dirty="0"/>
              <a:t>Computação</a:t>
            </a:r>
          </a:p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E75A62-5B23-0A53-20C0-F0A4400E3C24}"/>
              </a:ext>
            </a:extLst>
          </p:cNvPr>
          <p:cNvSpPr txBox="1"/>
          <p:nvPr/>
        </p:nvSpPr>
        <p:spPr>
          <a:xfrm>
            <a:off x="7909869" y="5817504"/>
            <a:ext cx="265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Universidade do Minho </a:t>
            </a:r>
          </a:p>
        </p:txBody>
      </p:sp>
    </p:spTree>
    <p:extLst>
      <p:ext uri="{BB962C8B-B14F-4D97-AF65-F5344CB8AC3E}">
        <p14:creationId xmlns:p14="http://schemas.microsoft.com/office/powerpoint/2010/main" val="357860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02EC7-349A-D005-CA26-3CCBA8D8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3.1. Exemplos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2CFCF64-B557-6E88-39D1-A5701E6A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4000189" cy="2800893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4" name="Content Placeholder 3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D7733F0A-04D6-EA3E-E4FF-811F6DAEE1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007" y="3171227"/>
            <a:ext cx="5270790" cy="2964817"/>
          </a:xfrm>
          <a:prstGeom prst="rect">
            <a:avLst/>
          </a:prstGeom>
        </p:spPr>
      </p:pic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7312E3C-6B92-325B-1E8A-4F65E98230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404" y="3171226"/>
            <a:ext cx="6048971" cy="2449275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68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10067-BB68-0923-C1DA-2AB84552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r>
              <a:rPr lang="pt-PT" dirty="0"/>
              <a:t>4. Interrogações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BA5B-AEB2-DFD5-B298-8ABD20C3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Algumas interrogações estruturadas pela equipa interna foram convertidas pelos engenheiros para SQL.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Foram feitas listagens e relações entre entidades (através de JOIN).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No exemplo: As pontuações das equipas classificadas, em um torneio específico.</a:t>
            </a:r>
          </a:p>
        </p:txBody>
      </p:sp>
      <p:pic>
        <p:nvPicPr>
          <p:cNvPr id="4" name="Picture 3" descr="A close up of a code&#10;&#10;Description automatically generated">
            <a:extLst>
              <a:ext uri="{FF2B5EF4-FFF2-40B4-BE49-F238E27FC236}">
                <a16:creationId xmlns:a16="http://schemas.microsoft.com/office/drawing/2014/main" id="{23AA34E1-12A1-28BE-C35C-FA59B55A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3802050"/>
            <a:ext cx="5533671" cy="16368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6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A1E7F-238C-02F4-C85D-6F66D76F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r>
              <a:rPr lang="pt-PT" dirty="0"/>
              <a:t>5. Definição de Vistas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2A06-D6B9-796B-0BD0-6266E4E1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Úteis para obter uma abstração adicional sobre os dados armazenados.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Para a equipa externa são fundamentais para garantir flexibilidade, segurança e eficiência do acesso aos dados.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F8EE965-B974-94D2-07FB-70DFE00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8388" y="3104938"/>
            <a:ext cx="4408894" cy="30311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0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E8DCF-C80C-0456-DD33-021FE8F7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r>
              <a:rPr lang="pt-PT" dirty="0"/>
              <a:t>6. Perfis de Utilizador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7C10-5F82-25DD-AEF6-A2248BFD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4000189" cy="2800893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Após discussões com a equipa interna, foram definidas restrições para os vários tipos de utilizadores da base de dados.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Organizador, Árbitro, Espectador, Atleta e Patrocinador.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5A6C51B-0E72-1D2A-58AC-5F9C73B2A7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51897" y="3095540"/>
            <a:ext cx="3296733" cy="311619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7ED727-9A4A-3C83-AF3D-109A3C1990A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204" y="3428993"/>
            <a:ext cx="3492025" cy="23571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0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0B81F-8E11-9DEE-39D5-E659D977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5000" dirty="0"/>
              <a:t>7. Indexação do Sistema de Dados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5FEDA7F-7BC3-14B9-5A61-31D088DBF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187" y="3083065"/>
            <a:ext cx="6019800" cy="215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79AC0-305E-A98E-ADD8-65EA0FD9EB44}"/>
              </a:ext>
            </a:extLst>
          </p:cNvPr>
          <p:cNvSpPr txBox="1"/>
          <p:nvPr/>
        </p:nvSpPr>
        <p:spPr>
          <a:xfrm>
            <a:off x="6643987" y="3596104"/>
            <a:ext cx="418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aconselhado usar índices em consultas frequentes, por exemplo, tabelas com muitos registos.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70F19-C2F0-F92C-082C-D58DC327EDE3}"/>
              </a:ext>
            </a:extLst>
          </p:cNvPr>
          <p:cNvSpPr txBox="1"/>
          <p:nvPr/>
        </p:nvSpPr>
        <p:spPr>
          <a:xfrm>
            <a:off x="6643987" y="4641900"/>
            <a:ext cx="404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indexação é uma técnica usada em base de dados para melhorar a eficiência de consultas, permitindo acesso rápido aos dados.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078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BF152-9984-E350-01A3-D54BB6D2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8. Procedimentos Implementados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Content Placeholder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25AEC99D-39D5-E2E8-18ED-F3CE7000A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09" b="-1"/>
          <a:stretch/>
        </p:blipFill>
        <p:spPr bwMode="auto">
          <a:xfrm>
            <a:off x="481007" y="1993515"/>
            <a:ext cx="5511628" cy="4374624"/>
          </a:xfrm>
          <a:prstGeom prst="rect">
            <a:avLst/>
          </a:prstGeom>
          <a:noFill/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C58CA2-0F39-C0BE-D668-9586741B295A}"/>
              </a:ext>
            </a:extLst>
          </p:cNvPr>
          <p:cNvSpPr txBox="1"/>
          <p:nvPr/>
        </p:nvSpPr>
        <p:spPr>
          <a:xfrm>
            <a:off x="6216171" y="2247497"/>
            <a:ext cx="5394141" cy="3888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>
                <a:effectLst/>
              </a:rPr>
              <a:t>A equipa interna sugeriu adicionar alguma forma de mais facilmente adicionar pontos aos atletas, em caso de erro, pode-se assim adicionar pontos rapidamente </a:t>
            </a:r>
            <a:endParaRPr lang="en-US" sz="20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84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3B543-1B40-4B8C-DD94-CD9CE5C2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r>
              <a:rPr lang="pt-PT" dirty="0"/>
              <a:t>9. Plano de Segurança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30A2-E5BA-5E82-9FC4-54EE3C43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/>
          </a:bodyPr>
          <a:lstStyle/>
          <a:p>
            <a:r>
              <a:rPr lang="pt-PT" sz="2000" dirty="0"/>
              <a:t>Comando para backup:</a:t>
            </a:r>
          </a:p>
          <a:p>
            <a:r>
              <a:rPr lang="pt-PT" sz="2000" dirty="0" err="1"/>
              <a:t>mysql</a:t>
            </a:r>
            <a:r>
              <a:rPr lang="pt-PT" sz="2000" dirty="0"/>
              <a:t> -u [</a:t>
            </a:r>
            <a:r>
              <a:rPr lang="pt-PT" sz="2000" dirty="0" err="1"/>
              <a:t>user</a:t>
            </a:r>
            <a:r>
              <a:rPr lang="pt-PT" sz="2000" dirty="0"/>
              <a:t>] -p [</a:t>
            </a:r>
            <a:r>
              <a:rPr lang="pt-PT" sz="2000" dirty="0" err="1"/>
              <a:t>nome_da_bd</a:t>
            </a:r>
            <a:r>
              <a:rPr lang="pt-PT" sz="2000" dirty="0"/>
              <a:t>] &lt; [</a:t>
            </a:r>
            <a:r>
              <a:rPr lang="pt-PT" sz="2000" dirty="0" err="1"/>
              <a:t>caminho_ficheiro.sql</a:t>
            </a:r>
            <a:r>
              <a:rPr lang="pt-PT" sz="2000" dirty="0"/>
              <a:t>]</a:t>
            </a:r>
          </a:p>
          <a:p>
            <a:endParaRPr lang="pt-PT" sz="2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84E1BB1-4157-A942-91E9-41164A4CEF01}"/>
              </a:ext>
            </a:extLst>
          </p:cNvPr>
          <p:cNvSpPr txBox="1"/>
          <p:nvPr/>
        </p:nvSpPr>
        <p:spPr>
          <a:xfrm>
            <a:off x="6386513" y="3186113"/>
            <a:ext cx="47577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Backups Regulares</a:t>
            </a:r>
            <a:r>
              <a:rPr lang="en-US" sz="3200" dirty="0">
                <a:effectLst/>
                <a:latin typeface="+mj-lt"/>
              </a:rPr>
              <a:t> </a:t>
            </a:r>
          </a:p>
          <a:p>
            <a:endParaRPr lang="en-US" sz="3200" dirty="0">
              <a:latin typeface="+mj-lt"/>
            </a:endParaRPr>
          </a:p>
          <a:p>
            <a:r>
              <a:rPr lang="pt-PT" sz="3200" b="1" dirty="0">
                <a:latin typeface="+mj-lt"/>
              </a:rPr>
              <a:t>Segurança de Redes</a:t>
            </a:r>
          </a:p>
          <a:p>
            <a:endParaRPr lang="pt-PT" sz="3200" b="1" dirty="0">
              <a:latin typeface="+mj-lt"/>
            </a:endParaRPr>
          </a:p>
          <a:p>
            <a:r>
              <a:rPr lang="pt-PT" sz="3200" b="1" dirty="0">
                <a:latin typeface="+mj-lt"/>
              </a:rPr>
              <a:t>Controlo de Acesso</a:t>
            </a:r>
          </a:p>
        </p:txBody>
      </p:sp>
    </p:spTree>
    <p:extLst>
      <p:ext uri="{BB962C8B-B14F-4D97-AF65-F5344CB8AC3E}">
        <p14:creationId xmlns:p14="http://schemas.microsoft.com/office/powerpoint/2010/main" val="386252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167020-CEB0-4256-88B0-C5C372F0B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BB114-5129-DB55-C088-AC251027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2386015"/>
            <a:ext cx="10253230" cy="3492259"/>
          </a:xfrm>
        </p:spPr>
        <p:txBody>
          <a:bodyPr anchor="t">
            <a:normAutofit/>
          </a:bodyPr>
          <a:lstStyle/>
          <a:p>
            <a:pPr algn="ctr"/>
            <a:r>
              <a:rPr lang="pt-PT" sz="8800" dirty="0"/>
              <a:t>Conclusão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F9AFA5-C131-473E-B939-29379419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EBD6-582E-325C-0EED-9ADBBEC30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3728775"/>
            <a:ext cx="5271033" cy="2299681"/>
          </a:xfrm>
        </p:spPr>
        <p:txBody>
          <a:bodyPr anchor="b">
            <a:normAutofit/>
          </a:bodyPr>
          <a:lstStyle/>
          <a:p>
            <a:pPr algn="r"/>
            <a:endParaRPr lang="pt-PT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A345AB-42E5-4EF8-85AC-AA2F8E70B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81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2A3202-F999-3FF8-312A-CD7DAEEC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D84AF29-C943-AB5E-6FC8-BFC13C9B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11104B-0E68-2FED-F798-13B56788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38237-A889-A0E9-CD6E-D95CD4517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738102"/>
            <a:ext cx="6235103" cy="2006220"/>
          </a:xfrm>
        </p:spPr>
        <p:txBody>
          <a:bodyPr anchor="ctr">
            <a:normAutofit/>
          </a:bodyPr>
          <a:lstStyle/>
          <a:p>
            <a:r>
              <a:rPr lang="pt-PT" dirty="0"/>
              <a:t>Desafio</a:t>
            </a:r>
            <a:r>
              <a:rPr lang="en-US" dirty="0"/>
              <a:t> Atlético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29A7F-B44C-BE7D-B77B-2425CF5F8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07" y="3176105"/>
            <a:ext cx="4862473" cy="29550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2000" dirty="0"/>
              <a:t>João Barbosa (A100054)</a:t>
            </a:r>
          </a:p>
          <a:p>
            <a:pPr>
              <a:lnSpc>
                <a:spcPct val="90000"/>
              </a:lnSpc>
            </a:pPr>
            <a:r>
              <a:rPr lang="pt-PT" sz="2000" dirty="0"/>
              <a:t>Tiago Fernandes (A98983)</a:t>
            </a:r>
          </a:p>
          <a:p>
            <a:pPr>
              <a:lnSpc>
                <a:spcPct val="90000"/>
              </a:lnSpc>
            </a:pPr>
            <a:r>
              <a:rPr lang="pt-PT" sz="2000" dirty="0"/>
              <a:t>André Filipe (A100094)</a:t>
            </a:r>
          </a:p>
          <a:p>
            <a:pPr>
              <a:lnSpc>
                <a:spcPct val="90000"/>
              </a:lnSpc>
            </a:pPr>
            <a:r>
              <a:rPr lang="pt-PT" sz="2000" dirty="0"/>
              <a:t>Tomás Meireles (A100106)</a:t>
            </a:r>
          </a:p>
          <a:p>
            <a:pPr>
              <a:lnSpc>
                <a:spcPct val="90000"/>
              </a:lnSpc>
            </a:pPr>
            <a:endParaRPr lang="pt-PT" sz="2000" dirty="0"/>
          </a:p>
          <a:p>
            <a:pPr>
              <a:lnSpc>
                <a:spcPct val="90000"/>
              </a:lnSpc>
            </a:pPr>
            <a:r>
              <a:rPr lang="pt-PT" sz="2800" dirty="0"/>
              <a:t>Base de Dados </a:t>
            </a:r>
          </a:p>
          <a:p>
            <a:pPr>
              <a:lnSpc>
                <a:spcPct val="90000"/>
              </a:lnSpc>
            </a:pPr>
            <a:r>
              <a:rPr lang="pt-PT" sz="2000" b="1" dirty="0"/>
              <a:t>      Janeiro, 2025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E4C3EA-4937-801D-F5BF-E4C921038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1FBE92-548E-BDDD-C645-EC4DE60AE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E76F1D9A-636B-9A6C-5C50-C0D9EB28A1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8522" y="3271347"/>
            <a:ext cx="4782207" cy="2391103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1CD0D8-90C2-61EE-E6B5-199C83CB1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0814FF-BC97-869D-301C-F8A762D52525}"/>
              </a:ext>
            </a:extLst>
          </p:cNvPr>
          <p:cNvSpPr txBox="1"/>
          <p:nvPr/>
        </p:nvSpPr>
        <p:spPr>
          <a:xfrm>
            <a:off x="747403" y="2421156"/>
            <a:ext cx="432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/>
              <a:t>Licenciatura em Ciências</a:t>
            </a:r>
            <a:r>
              <a:rPr lang="en-US" sz="1800" dirty="0"/>
              <a:t> da </a:t>
            </a:r>
            <a:r>
              <a:rPr lang="pt-PT" sz="1800" dirty="0"/>
              <a:t>Computação</a:t>
            </a:r>
          </a:p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92E3C0-E40D-F059-D3DC-6E380FC1C102}"/>
              </a:ext>
            </a:extLst>
          </p:cNvPr>
          <p:cNvSpPr txBox="1"/>
          <p:nvPr/>
        </p:nvSpPr>
        <p:spPr>
          <a:xfrm>
            <a:off x="7909869" y="5817504"/>
            <a:ext cx="265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Universidade do Minho </a:t>
            </a:r>
          </a:p>
        </p:txBody>
      </p:sp>
    </p:spTree>
    <p:extLst>
      <p:ext uri="{BB962C8B-B14F-4D97-AF65-F5344CB8AC3E}">
        <p14:creationId xmlns:p14="http://schemas.microsoft.com/office/powerpoint/2010/main" val="58451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83582-F130-7077-DE54-E7BC3288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pt-PT" sz="7200"/>
              <a:t>Equipa de Trabalho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C278-FF9C-F5A6-5DD6-874F4F81D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>
            <a:normAutofit/>
          </a:bodyPr>
          <a:lstStyle/>
          <a:p>
            <a:r>
              <a:rPr lang="pt-PT" sz="2000" b="1"/>
              <a:t>Equipa Interna</a:t>
            </a:r>
            <a:r>
              <a:rPr lang="pt-PT" sz="2000"/>
              <a:t>: Ricardo Carvalho (Direto da OND), Cláudia Fontes (Setor da Informática), Manuel Pereira (Setor de Informática) e Alberto Fernandes (Setor de Marketing).</a:t>
            </a:r>
          </a:p>
          <a:p>
            <a:r>
              <a:rPr lang="pt-PT" sz="2000" b="1"/>
              <a:t>Equipa Externa</a:t>
            </a:r>
            <a:r>
              <a:rPr lang="pt-PT" sz="2000"/>
              <a:t>: João Barbosa, Tiago Fernandes, André Silva, Tomás Meireles.</a:t>
            </a:r>
          </a:p>
          <a:p>
            <a:r>
              <a:rPr lang="pt-PT" sz="2000"/>
              <a:t>A equipa externa é composta por engenheiros de base de dados.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61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2817F-D355-6BF5-CFAC-94C1111B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5000"/>
              <a:t>1. Apresentação do Processo para a Implementação Física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C8E0-B8A6-CFD3-E259-A5E16E46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2000"/>
              <a:t>A criação base de dados foi executada com base no esquema lógico desenvolvido durante a fase de modelação lógica.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2000"/>
              <a:t>A equipa externa implementou um ficheiro com o esquema e definição da base de dados em MySQL.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2000"/>
              <a:t>A construção iniciou-se com a criação da estrutura inicial da base de dados “DesafioAtletico”, que incluiu a definição das tabelas e as suas relações.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29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F2EA0-2E1F-7E38-5573-58A7D701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t-PT" dirty="0"/>
              <a:t>1.1. Criação da Base de Dados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computer screen with text&#10;&#10;Description automatically generated">
            <a:extLst>
              <a:ext uri="{FF2B5EF4-FFF2-40B4-BE49-F238E27FC236}">
                <a16:creationId xmlns:a16="http://schemas.microsoft.com/office/drawing/2014/main" id="{62063637-08F0-A5EB-8B8E-1821263C09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16006" b="-1"/>
          <a:stretch/>
        </p:blipFill>
        <p:spPr>
          <a:xfrm>
            <a:off x="481007" y="1993515"/>
            <a:ext cx="5511628" cy="437462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1368-C35A-E378-DA17-975D28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171" y="2247497"/>
            <a:ext cx="5394141" cy="3888557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900"/>
              <a:t>Primeiro os engenheiros definiram as entidades principais: Incluindo tabelas como País, Cidade, Morada, Atleta, Equipa e Torneio, detalhando para cada os seus atributos e chaves primárias definidos na modelação lógica.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900"/>
              <a:t>Após as tabelas, foram estabelecidos os relacionamentos entre entidades.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900"/>
              <a:t>Depois restrições, como domínos de atributos e restrições de integridade.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900"/>
              <a:t>Finalmente foi executada a criação de tabelas associativas para representar relacionamentos de muitos-para-muitos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PT" sz="19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7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80D1A-AD25-9CC2-A735-9372D35A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r>
              <a:rPr lang="pt-PT" dirty="0"/>
              <a:t>Validação do script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AF8F-8454-E7EB-7602-1FA4C0B4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/>
          </a:bodyPr>
          <a:lstStyle/>
          <a:p>
            <a:r>
              <a:rPr lang="pt-PT" sz="2000" dirty="0"/>
              <a:t>A equipa interna formada pelos organizadores do torneio, validaram juntamente com a equipa de engenheiros o script da base de dados, verificando se todas os requisitos pedidos estavam corretos. E confirmaram que não haviam erros de comunicação entre equipas.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BF566-69CA-A2E3-B877-E91BE5389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3437673"/>
            <a:ext cx="5533671" cy="236564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5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7A025-ABDC-9723-87D9-15A7A0C8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801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5000" dirty="0"/>
              <a:t>2.1. Espaço Inicial da Base de Dados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0687-8A9D-72CE-B035-77D9DDAA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2000"/>
              <a:t>Feito de forma colaborativa entre equipas.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2000"/>
              <a:t>Equipa externa calculou o tamanho estimado de armazenamento para cada tabela com base no esquema relacional definido anteriormente.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2000"/>
              <a:t>Espaço reservado para chaves estrangeiras.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2000"/>
              <a:t>Número de registos iniciais, com suporte da equipa interna, que forneceu dados históricos e projeções baseadas no contexto operacional.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45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6B6A4-A529-A5D3-66D0-0208EF90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5000"/>
              <a:t>2.2. Taxa de Crescimento Anual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6627-7D33-DD4D-08EE-5B24450D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>
            <a:normAutofit/>
          </a:bodyPr>
          <a:lstStyle/>
          <a:p>
            <a:r>
              <a:rPr lang="pt-PT" sz="2000"/>
              <a:t>Usando as projeções da equipa interna, a equipa de engenheiros analisou o aumento esperado de eventos e participantes.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Novos Atletas.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Crescimento constante em registos de torneios.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Jogos e Classificações têm taxas de aumento proporcionais à quantidade de torneios organizados.</a:t>
            </a:r>
          </a:p>
          <a:p>
            <a:endParaRPr lang="pt-PT" sz="2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283C0-E8ED-5019-CA60-E1E24835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069786" cy="966006"/>
          </a:xfrm>
        </p:spPr>
        <p:txBody>
          <a:bodyPr/>
          <a:lstStyle/>
          <a:p>
            <a:r>
              <a:rPr lang="pt-PT" sz="4000" dirty="0"/>
              <a:t>Cálculo do espaço da base de dados 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C7F53C8C-C52F-E615-BFF2-171B87067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580154"/>
              </p:ext>
            </p:extLst>
          </p:nvPr>
        </p:nvGraphicFramePr>
        <p:xfrm>
          <a:off x="482600" y="1944414"/>
          <a:ext cx="7021785" cy="432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595">
                  <a:extLst>
                    <a:ext uri="{9D8B030D-6E8A-4147-A177-3AD203B41FA5}">
                      <a16:colId xmlns:a16="http://schemas.microsoft.com/office/drawing/2014/main" val="3183726541"/>
                    </a:ext>
                  </a:extLst>
                </a:gridCol>
                <a:gridCol w="2340595">
                  <a:extLst>
                    <a:ext uri="{9D8B030D-6E8A-4147-A177-3AD203B41FA5}">
                      <a16:colId xmlns:a16="http://schemas.microsoft.com/office/drawing/2014/main" val="300477282"/>
                    </a:ext>
                  </a:extLst>
                </a:gridCol>
                <a:gridCol w="2340595">
                  <a:extLst>
                    <a:ext uri="{9D8B030D-6E8A-4147-A177-3AD203B41FA5}">
                      <a16:colId xmlns:a16="http://schemas.microsoft.com/office/drawing/2014/main" val="2185268201"/>
                    </a:ext>
                  </a:extLst>
                </a:gridCol>
              </a:tblGrid>
              <a:tr h="541134">
                <a:tc>
                  <a:txBody>
                    <a:bodyPr/>
                    <a:lstStyle/>
                    <a:p>
                      <a:r>
                        <a:rPr lang="pt-PT" dirty="0"/>
                        <a:t>Atributos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7143"/>
                  </a:ext>
                </a:extLst>
              </a:tr>
              <a:tr h="541134">
                <a:tc>
                  <a:txBody>
                    <a:bodyPr/>
                    <a:lstStyle/>
                    <a:p>
                      <a:r>
                        <a:rPr lang="pt-PT" dirty="0" err="1"/>
                        <a:t>Id_Atleta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16824"/>
                  </a:ext>
                </a:extLst>
              </a:tr>
              <a:tr h="541134">
                <a:tc>
                  <a:txBody>
                    <a:bodyPr/>
                    <a:lstStyle/>
                    <a:p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VARCHAR(100)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18896"/>
                  </a:ext>
                </a:extLst>
              </a:tr>
              <a:tr h="541134">
                <a:tc>
                  <a:txBody>
                    <a:bodyPr/>
                    <a:lstStyle/>
                    <a:p>
                      <a:r>
                        <a:rPr lang="pt-PT" dirty="0" err="1"/>
                        <a:t>Faixa_Etaria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634495"/>
                  </a:ext>
                </a:extLst>
              </a:tr>
              <a:tr h="541134">
                <a:tc>
                  <a:txBody>
                    <a:bodyPr/>
                    <a:lstStyle/>
                    <a:p>
                      <a:r>
                        <a:rPr lang="pt-PT" dirty="0" err="1"/>
                        <a:t>Data_de_Nascimento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84673"/>
                  </a:ext>
                </a:extLst>
              </a:tr>
              <a:tr h="541134">
                <a:tc>
                  <a:txBody>
                    <a:bodyPr/>
                    <a:lstStyle/>
                    <a:p>
                      <a:r>
                        <a:rPr lang="pt-PT" dirty="0" err="1"/>
                        <a:t>Id_Pais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62953"/>
                  </a:ext>
                </a:extLst>
              </a:tr>
              <a:tr h="541134">
                <a:tc>
                  <a:txBody>
                    <a:bodyPr/>
                    <a:lstStyle/>
                    <a:p>
                      <a:r>
                        <a:rPr lang="pt-PT" dirty="0" err="1"/>
                        <a:t>Id_Equipa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98290"/>
                  </a:ext>
                </a:extLst>
              </a:tr>
              <a:tr h="541134">
                <a:tc>
                  <a:txBody>
                    <a:bodyPr/>
                    <a:lstStyle/>
                    <a:p>
                      <a:r>
                        <a:rPr lang="pt-PT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81272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D0FD7CE4-CFA7-81C3-38E6-33BDE3DF93F6}"/>
              </a:ext>
            </a:extLst>
          </p:cNvPr>
          <p:cNvSpPr txBox="1"/>
          <p:nvPr/>
        </p:nvSpPr>
        <p:spPr>
          <a:xfrm>
            <a:off x="7924799" y="1944414"/>
            <a:ext cx="356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tamanho total de todas entidades seria de 1163 bytes sem dados.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623CF89-47C1-9E2A-54EE-448708DCC234}"/>
              </a:ext>
            </a:extLst>
          </p:cNvPr>
          <p:cNvSpPr txBox="1"/>
          <p:nvPr/>
        </p:nvSpPr>
        <p:spPr>
          <a:xfrm>
            <a:off x="7924799" y="3508785"/>
            <a:ext cx="3468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Levando em consideração o povoamento do nosso modelo, o tamanho total seria aproximadamente 8000 bytes.</a:t>
            </a:r>
          </a:p>
        </p:txBody>
      </p:sp>
    </p:spTree>
    <p:extLst>
      <p:ext uri="{BB962C8B-B14F-4D97-AF65-F5344CB8AC3E}">
        <p14:creationId xmlns:p14="http://schemas.microsoft.com/office/powerpoint/2010/main" val="383524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F5EE9-C508-2345-0B1D-C4D9C440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5024920"/>
          </a:xfrm>
        </p:spPr>
        <p:txBody>
          <a:bodyPr anchor="ctr">
            <a:normAutofit/>
          </a:bodyPr>
          <a:lstStyle/>
          <a:p>
            <a:r>
              <a:rPr lang="pt-PT" dirty="0"/>
              <a:t>3. Povoação da Base de Dados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4F7EC0-B8AC-4E93-A415-71AF71B1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D42A-F4B3-3496-FBC9-3369C89D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624" y="976158"/>
            <a:ext cx="4440589" cy="5024931"/>
          </a:xfrm>
        </p:spPr>
        <p:txBody>
          <a:bodyPr anchor="ctr">
            <a:normAutofit/>
          </a:bodyPr>
          <a:lstStyle/>
          <a:p>
            <a:r>
              <a:rPr lang="pt-PT" sz="2000"/>
              <a:t>Os organizadores da instituição responsável pelo torneio disponibilizaram aos engenheiros dados de anos anteriores para testar o funcionamento e integridade da Base de Dados.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Inserção de dados básicos.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Registo de estruturas de competição (modalidades, torneios, funcionários,etc).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Após cada inserção foram realizados testes pela equipa interna para a validação.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F0AD64-835F-42E2-B4C7-47A77348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36838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818</Words>
  <Application>Microsoft Macintosh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Seaford</vt:lpstr>
      <vt:lpstr>LevelVTI</vt:lpstr>
      <vt:lpstr>Desafio Atlético</vt:lpstr>
      <vt:lpstr>Equipa de Trabalho</vt:lpstr>
      <vt:lpstr>1. Apresentação do Processo para a Implementação Física</vt:lpstr>
      <vt:lpstr>1.1. Criação da Base de Dados</vt:lpstr>
      <vt:lpstr>Validação do script</vt:lpstr>
      <vt:lpstr>2.1. Espaço Inicial da Base de Dados</vt:lpstr>
      <vt:lpstr>2.2. Taxa de Crescimento Anual</vt:lpstr>
      <vt:lpstr>Cálculo do espaço da base de dados </vt:lpstr>
      <vt:lpstr>3. Povoação da Base de Dados</vt:lpstr>
      <vt:lpstr>3.1. Exemplos</vt:lpstr>
      <vt:lpstr>4. Interrogações</vt:lpstr>
      <vt:lpstr>5. Definição de Vistas</vt:lpstr>
      <vt:lpstr>6. Perfis de Utilizador</vt:lpstr>
      <vt:lpstr>7. Indexação do Sistema de Dados</vt:lpstr>
      <vt:lpstr>8. Procedimentos Implementados</vt:lpstr>
      <vt:lpstr>9. Plano de Segurança</vt:lpstr>
      <vt:lpstr>Conclusão</vt:lpstr>
      <vt:lpstr>Desafio Atlético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Pedro da Silva Barbosa</dc:creator>
  <cp:lastModifiedBy>João Pedro da Silva Barbosa</cp:lastModifiedBy>
  <cp:revision>18</cp:revision>
  <dcterms:created xsi:type="dcterms:W3CDTF">2025-01-11T00:52:26Z</dcterms:created>
  <dcterms:modified xsi:type="dcterms:W3CDTF">2025-01-13T17:33:47Z</dcterms:modified>
</cp:coreProperties>
</file>