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530" r:id="rId5"/>
    <p:sldId id="531" r:id="rId6"/>
    <p:sldId id="533" r:id="rId7"/>
    <p:sldId id="550" r:id="rId8"/>
    <p:sldId id="534" r:id="rId9"/>
    <p:sldId id="549" r:id="rId10"/>
    <p:sldId id="547" r:id="rId11"/>
    <p:sldId id="548" r:id="rId12"/>
    <p:sldId id="545" r:id="rId13"/>
    <p:sldId id="537" r:id="rId14"/>
    <p:sldId id="535" r:id="rId15"/>
    <p:sldId id="552" r:id="rId16"/>
    <p:sldId id="551" r:id="rId17"/>
    <p:sldId id="553" r:id="rId18"/>
    <p:sldId id="536" r:id="rId19"/>
    <p:sldId id="554" r:id="rId20"/>
    <p:sldId id="556" r:id="rId21"/>
    <p:sldId id="555" r:id="rId22"/>
    <p:sldId id="546" r:id="rId23"/>
    <p:sldId id="539" r:id="rId24"/>
    <p:sldId id="543" r:id="rId25"/>
    <p:sldId id="54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422"/>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Stock price prediction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52369" y="4261104"/>
            <a:ext cx="7076263" cy="398360"/>
          </a:xfrm>
        </p:spPr>
        <p:txBody>
          <a:bodyPr/>
          <a:lstStyle/>
          <a:p>
            <a:r>
              <a:rPr lang="en-US" dirty="0"/>
              <a:t>Jyoti Prakash </a:t>
            </a:r>
            <a:r>
              <a:rPr lang="en-US" dirty="0" err="1"/>
              <a:t>Behura</a:t>
            </a:r>
            <a:endParaRPr lang="en-US" dirty="0"/>
          </a:p>
          <a:p>
            <a:r>
              <a:rPr lang="en-US" dirty="0"/>
              <a:t>20BCE7355</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Methodology</a:t>
            </a:r>
            <a:br>
              <a:rPr lang="en-US" dirty="0"/>
            </a:br>
            <a:endParaRPr lang="en-US" dirty="0"/>
          </a:p>
        </p:txBody>
      </p:sp>
    </p:spTree>
    <p:extLst>
      <p:ext uri="{BB962C8B-B14F-4D97-AF65-F5344CB8AC3E}">
        <p14:creationId xmlns:p14="http://schemas.microsoft.com/office/powerpoint/2010/main" val="121321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7" name="Content Placeholder 6">
            <a:extLst>
              <a:ext uri="{FF2B5EF4-FFF2-40B4-BE49-F238E27FC236}">
                <a16:creationId xmlns:a16="http://schemas.microsoft.com/office/drawing/2014/main" id="{AD58D1C3-8964-E448-3959-86E6D657804D}"/>
              </a:ext>
            </a:extLst>
          </p:cNvPr>
          <p:cNvSpPr>
            <a:spLocks noGrp="1"/>
          </p:cNvSpPr>
          <p:nvPr>
            <p:ph idx="1"/>
          </p:nvPr>
        </p:nvSpPr>
        <p:spPr>
          <a:xfrm>
            <a:off x="850392" y="865414"/>
            <a:ext cx="10497312" cy="4895306"/>
          </a:xfrm>
        </p:spPr>
        <p:txBody>
          <a:bodyPr/>
          <a:lstStyle/>
          <a:p>
            <a:pPr marL="0" indent="0">
              <a:buNone/>
            </a:pPr>
            <a:r>
              <a:rPr lang="en-IN" b="1" i="1" u="sng" dirty="0"/>
              <a:t>Importing Data</a:t>
            </a:r>
          </a:p>
          <a:p>
            <a:pPr marL="0" indent="0">
              <a:buNone/>
            </a:pPr>
            <a:r>
              <a:rPr lang="en-US" sz="2000" dirty="0"/>
              <a:t>The TATA Consumer dataset was collected from the NSE website. We have used the TATA Consumer Stocks.</a:t>
            </a:r>
          </a:p>
          <a:p>
            <a:pPr marL="0" indent="0">
              <a:buNone/>
            </a:pPr>
            <a:endParaRPr lang="en-IN" sz="2000" dirty="0"/>
          </a:p>
          <a:p>
            <a:pPr marL="0" indent="0">
              <a:buNone/>
            </a:pPr>
            <a:r>
              <a:rPr lang="en-US" sz="2400" b="1" i="1" u="sng" dirty="0"/>
              <a:t>Visualizing the stock prices movement</a:t>
            </a:r>
          </a:p>
          <a:p>
            <a:pPr marL="0" indent="0">
              <a:buNone/>
            </a:pPr>
            <a:endParaRPr lang="en-US" sz="2400" b="1" i="1" u="sng" dirty="0"/>
          </a:p>
          <a:p>
            <a:pPr marL="0" indent="0">
              <a:buNone/>
            </a:pPr>
            <a:endParaRPr lang="en-IN" sz="2400" b="1" i="1" u="sng" dirty="0"/>
          </a:p>
        </p:txBody>
      </p:sp>
      <p:pic>
        <p:nvPicPr>
          <p:cNvPr id="15" name="Picture 14">
            <a:extLst>
              <a:ext uri="{FF2B5EF4-FFF2-40B4-BE49-F238E27FC236}">
                <a16:creationId xmlns:a16="http://schemas.microsoft.com/office/drawing/2014/main" id="{09B7B32C-0D35-48E3-FD91-445FCCCD40FF}"/>
              </a:ext>
            </a:extLst>
          </p:cNvPr>
          <p:cNvPicPr>
            <a:picLocks noChangeAspect="1"/>
          </p:cNvPicPr>
          <p:nvPr/>
        </p:nvPicPr>
        <p:blipFill>
          <a:blip r:embed="rId2"/>
          <a:stretch>
            <a:fillRect/>
          </a:stretch>
        </p:blipFill>
        <p:spPr>
          <a:xfrm>
            <a:off x="1291472" y="3010882"/>
            <a:ext cx="9797592" cy="3302423"/>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7" name="Content Placeholder 6">
            <a:extLst>
              <a:ext uri="{FF2B5EF4-FFF2-40B4-BE49-F238E27FC236}">
                <a16:creationId xmlns:a16="http://schemas.microsoft.com/office/drawing/2014/main" id="{AD58D1C3-8964-E448-3959-86E6D657804D}"/>
              </a:ext>
            </a:extLst>
          </p:cNvPr>
          <p:cNvSpPr>
            <a:spLocks noGrp="1"/>
          </p:cNvSpPr>
          <p:nvPr>
            <p:ph idx="1"/>
          </p:nvPr>
        </p:nvSpPr>
        <p:spPr>
          <a:xfrm>
            <a:off x="850392" y="933061"/>
            <a:ext cx="10497312" cy="4827659"/>
          </a:xfrm>
        </p:spPr>
        <p:txBody>
          <a:bodyPr/>
          <a:lstStyle/>
          <a:p>
            <a:pPr marL="0" indent="0">
              <a:buNone/>
            </a:pPr>
            <a:r>
              <a:rPr lang="en-US" b="1" i="1" u="sng" dirty="0"/>
              <a:t>Prepare The Data</a:t>
            </a:r>
          </a:p>
          <a:p>
            <a:pPr marL="0" indent="0">
              <a:buNone/>
            </a:pPr>
            <a:endParaRPr lang="en-US" b="1" i="1" u="sng" dirty="0"/>
          </a:p>
          <a:p>
            <a:pPr marL="0" indent="0">
              <a:buNone/>
            </a:pPr>
            <a:r>
              <a:rPr lang="en-US" b="1" i="1" u="sng" dirty="0"/>
              <a:t>Dividing the data into test and training</a:t>
            </a:r>
          </a:p>
          <a:p>
            <a:pPr marL="0" indent="0">
              <a:buNone/>
            </a:pPr>
            <a:r>
              <a:rPr lang="en-US" sz="2400" dirty="0"/>
              <a:t>The last 5 days will be used as the testing data and the remaining will be the training data.</a:t>
            </a:r>
          </a:p>
          <a:p>
            <a:pPr marL="0" indent="0">
              <a:buNone/>
            </a:pPr>
            <a:endParaRPr lang="en-US" sz="2400" dirty="0"/>
          </a:p>
          <a:p>
            <a:pPr marL="0" indent="0">
              <a:buNone/>
            </a:pPr>
            <a:r>
              <a:rPr lang="en-IN" b="1" i="1" u="sng" dirty="0"/>
              <a:t>Construction of the Deep Learning LSTM Model</a:t>
            </a:r>
          </a:p>
          <a:p>
            <a:pPr marL="0" indent="0">
              <a:buNone/>
            </a:pPr>
            <a:r>
              <a:rPr lang="en-US" sz="2000" dirty="0"/>
              <a:t>The output layer has one neuron because we are forecasting prices for the following day. Three hidden LSTM layers and one output layer were used. The model becomes slower as you add more neurons and layers, because there must now be many more calculations made</a:t>
            </a:r>
            <a:endParaRPr lang="en-IN" sz="2000" dirty="0"/>
          </a:p>
        </p:txBody>
      </p:sp>
    </p:spTree>
    <p:extLst>
      <p:ext uri="{BB962C8B-B14F-4D97-AF65-F5344CB8AC3E}">
        <p14:creationId xmlns:p14="http://schemas.microsoft.com/office/powerpoint/2010/main" val="417416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AD58D1C3-8964-E448-3959-86E6D657804D}"/>
              </a:ext>
            </a:extLst>
          </p:cNvPr>
          <p:cNvSpPr>
            <a:spLocks noGrp="1"/>
          </p:cNvSpPr>
          <p:nvPr>
            <p:ph idx="1"/>
          </p:nvPr>
        </p:nvSpPr>
        <p:spPr>
          <a:xfrm>
            <a:off x="850392" y="849086"/>
            <a:ext cx="10497312" cy="4911634"/>
          </a:xfrm>
        </p:spPr>
        <p:txBody>
          <a:bodyPr/>
          <a:lstStyle/>
          <a:p>
            <a:pPr marL="0" indent="0">
              <a:buNone/>
            </a:pPr>
            <a:r>
              <a:rPr lang="en-US" dirty="0"/>
              <a:t>Here are a few hyperparameters</a:t>
            </a:r>
          </a:p>
          <a:p>
            <a:pPr marL="0" indent="0">
              <a:buNone/>
            </a:pPr>
            <a:endParaRPr lang="en-US" dirty="0"/>
          </a:p>
          <a:p>
            <a:pPr marL="0" indent="0">
              <a:buNone/>
            </a:pPr>
            <a:r>
              <a:rPr lang="en-IN" sz="2000" i="1" dirty="0" err="1"/>
              <a:t>input_shape</a:t>
            </a:r>
            <a:r>
              <a:rPr lang="en-IN" sz="2000" i="1" dirty="0"/>
              <a:t> = (</a:t>
            </a:r>
            <a:r>
              <a:rPr lang="en-IN" sz="2000" i="1" dirty="0" err="1"/>
              <a:t>TimeSteps</a:t>
            </a:r>
            <a:r>
              <a:rPr lang="en-IN" sz="2000" i="1" dirty="0"/>
              <a:t>, </a:t>
            </a:r>
            <a:r>
              <a:rPr lang="en-IN" sz="2000" i="1" dirty="0" err="1"/>
              <a:t>TotalFeatures</a:t>
            </a:r>
            <a:r>
              <a:rPr lang="en-IN" sz="2000" i="1" dirty="0"/>
              <a:t>)</a:t>
            </a:r>
          </a:p>
          <a:p>
            <a:pPr marL="0" indent="0">
              <a:buNone/>
            </a:pPr>
            <a:r>
              <a:rPr lang="en-IN" sz="2000" i="1" dirty="0" err="1"/>
              <a:t>kernel_initializer</a:t>
            </a:r>
            <a:r>
              <a:rPr lang="en-IN" sz="2000" i="1" dirty="0"/>
              <a:t>='uniform’</a:t>
            </a:r>
          </a:p>
          <a:p>
            <a:pPr marL="0" indent="0">
              <a:buNone/>
            </a:pPr>
            <a:r>
              <a:rPr lang="en-IN" sz="2000" i="1" dirty="0"/>
              <a:t>activation='</a:t>
            </a:r>
            <a:r>
              <a:rPr lang="en-IN" sz="2000" i="1" dirty="0" err="1"/>
              <a:t>relu</a:t>
            </a:r>
            <a:r>
              <a:rPr lang="en-IN" sz="2000" i="1" dirty="0"/>
              <a:t>’</a:t>
            </a:r>
          </a:p>
          <a:p>
            <a:pPr marL="0" indent="0">
              <a:buNone/>
            </a:pPr>
            <a:r>
              <a:rPr lang="en-IN" sz="2000" i="1" dirty="0"/>
              <a:t>optimizer='</a:t>
            </a:r>
            <a:r>
              <a:rPr lang="en-IN" sz="2000" i="1" dirty="0" err="1"/>
              <a:t>adam</a:t>
            </a:r>
            <a:r>
              <a:rPr lang="en-IN" sz="2000" i="1" dirty="0"/>
              <a:t>’</a:t>
            </a:r>
          </a:p>
          <a:p>
            <a:pPr marL="0" indent="0">
              <a:buNone/>
            </a:pPr>
            <a:endParaRPr lang="en-IN" sz="2000" i="1" dirty="0"/>
          </a:p>
          <a:p>
            <a:pPr marL="0" indent="0">
              <a:buNone/>
            </a:pPr>
            <a:r>
              <a:rPr lang="en-IN" sz="2000" dirty="0" err="1"/>
              <a:t>Relu</a:t>
            </a:r>
            <a:r>
              <a:rPr lang="en-IN" sz="2000" dirty="0"/>
              <a:t>: </a:t>
            </a:r>
            <a:r>
              <a:rPr lang="en-US" sz="2000" dirty="0"/>
              <a:t>A rectified linear unit (</a:t>
            </a:r>
            <a:r>
              <a:rPr lang="en-US" sz="2000" dirty="0" err="1"/>
              <a:t>ReLU</a:t>
            </a:r>
            <a:r>
              <a:rPr lang="en-US" sz="2000" dirty="0"/>
              <a:t>) is an activation function that introduces the property of non-linearity to a deep learning model and solves the vanishing gradients issue. "It interprets the positive part of its argument. It is one of the most popular activation functions in deep learning.</a:t>
            </a:r>
          </a:p>
          <a:p>
            <a:pPr marL="0" indent="0">
              <a:buNone/>
            </a:pPr>
            <a:endParaRPr lang="en-US" sz="2000" dirty="0"/>
          </a:p>
          <a:p>
            <a:pPr marL="0" indent="0">
              <a:buNone/>
            </a:pPr>
            <a:r>
              <a:rPr lang="en-US" sz="2000" dirty="0" err="1"/>
              <a:t>ReLU</a:t>
            </a:r>
            <a:r>
              <a:rPr lang="en-US" sz="2000" dirty="0"/>
              <a:t> is half rectified. f(z) is zero when z is less than zero and f(z) is equal to z when z is above or equal to zero.</a:t>
            </a:r>
            <a:endParaRPr lang="en-IN" sz="2000" dirty="0"/>
          </a:p>
        </p:txBody>
      </p:sp>
    </p:spTree>
    <p:extLst>
      <p:ext uri="{BB962C8B-B14F-4D97-AF65-F5344CB8AC3E}">
        <p14:creationId xmlns:p14="http://schemas.microsoft.com/office/powerpoint/2010/main" val="1323036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AD58D1C3-8964-E448-3959-86E6D657804D}"/>
              </a:ext>
            </a:extLst>
          </p:cNvPr>
          <p:cNvSpPr>
            <a:spLocks noGrp="1"/>
          </p:cNvSpPr>
          <p:nvPr>
            <p:ph idx="1"/>
          </p:nvPr>
        </p:nvSpPr>
        <p:spPr>
          <a:xfrm>
            <a:off x="850392" y="849086"/>
            <a:ext cx="10497312" cy="4911634"/>
          </a:xfrm>
        </p:spPr>
        <p:txBody>
          <a:bodyPr/>
          <a:lstStyle/>
          <a:p>
            <a:pPr marL="0" indent="0">
              <a:buNone/>
            </a:pPr>
            <a:r>
              <a:rPr lang="en-US" sz="2000" dirty="0" err="1"/>
              <a:t>adam</a:t>
            </a:r>
            <a:r>
              <a:rPr lang="en-US" sz="2000" dirty="0"/>
              <a:t>: aids in determining the ideal weight values for each node in the neural network. '</a:t>
            </a:r>
            <a:r>
              <a:rPr lang="en-US" sz="2000" dirty="0" err="1"/>
              <a:t>adam</a:t>
            </a:r>
            <a:r>
              <a:rPr lang="en-US" sz="2000" dirty="0"/>
              <a:t>' is   among the most helpful optimizers,</a:t>
            </a:r>
          </a:p>
          <a:p>
            <a:pPr marL="0" indent="0">
              <a:buNone/>
            </a:pPr>
            <a:endParaRPr lang="en-US" sz="2000" dirty="0"/>
          </a:p>
          <a:p>
            <a:pPr marL="0" indent="0">
              <a:buNone/>
            </a:pPr>
            <a:r>
              <a:rPr lang="en-US" sz="2000" dirty="0"/>
              <a:t>Other optimizers</a:t>
            </a:r>
          </a:p>
          <a:p>
            <a:pPr marL="0" indent="0">
              <a:buNone/>
            </a:pPr>
            <a:r>
              <a:rPr lang="en-US" sz="2000" dirty="0" err="1"/>
              <a:t>Adagrad</a:t>
            </a:r>
            <a:r>
              <a:rPr lang="en-US" sz="2000" dirty="0"/>
              <a:t> — Adaptive Gradient Algorithm</a:t>
            </a:r>
          </a:p>
          <a:p>
            <a:pPr marL="0" indent="0">
              <a:buNone/>
            </a:pPr>
            <a:r>
              <a:rPr lang="en-US" sz="2000" dirty="0" err="1"/>
              <a:t>RMSProp</a:t>
            </a:r>
            <a:endParaRPr lang="en-US" sz="2000" dirty="0"/>
          </a:p>
          <a:p>
            <a:pPr marL="0" indent="0">
              <a:buNone/>
            </a:pPr>
            <a:endParaRPr lang="en-US" sz="2000" dirty="0"/>
          </a:p>
          <a:p>
            <a:pPr marL="0" indent="0">
              <a:buNone/>
            </a:pPr>
            <a:r>
              <a:rPr lang="en-US" sz="2000" dirty="0"/>
              <a:t>computationally efficient, has little memory requirement, invariant to diagonal rescaling of gradients, and is well suited for problems that are large in terms of data/parameters</a:t>
            </a:r>
          </a:p>
          <a:p>
            <a:pPr marL="0" indent="0">
              <a:buNone/>
            </a:pPr>
            <a:r>
              <a:rPr lang="en-US" sz="2000" dirty="0"/>
              <a:t>Adam can be viewed as a combination of </a:t>
            </a:r>
            <a:r>
              <a:rPr lang="en-US" sz="2000" dirty="0" err="1"/>
              <a:t>Adagrad</a:t>
            </a:r>
            <a:r>
              <a:rPr lang="en-US" sz="2000" dirty="0"/>
              <a:t>, which works well on sparse gradients and RMSprop which works well in online and nonstationary settings.</a:t>
            </a:r>
          </a:p>
          <a:p>
            <a:pPr marL="0" indent="0">
              <a:buNone/>
            </a:pPr>
            <a:r>
              <a:rPr lang="en-US" sz="2000" dirty="0"/>
              <a:t>Adam implements the exponential moving average of the gradients to scale the learning rate instead of a simple average as in </a:t>
            </a:r>
            <a:r>
              <a:rPr lang="en-US" sz="2000" dirty="0" err="1"/>
              <a:t>Adagrad</a:t>
            </a:r>
            <a:r>
              <a:rPr lang="en-US" sz="2000" dirty="0"/>
              <a:t>. It keeps an exponentially decaying average of past gradients</a:t>
            </a:r>
          </a:p>
          <a:p>
            <a:pPr marL="0" indent="0">
              <a:buNone/>
            </a:pPr>
            <a:endParaRPr lang="en-US" sz="2000" dirty="0"/>
          </a:p>
        </p:txBody>
      </p:sp>
    </p:spTree>
    <p:extLst>
      <p:ext uri="{BB962C8B-B14F-4D97-AF65-F5344CB8AC3E}">
        <p14:creationId xmlns:p14="http://schemas.microsoft.com/office/powerpoint/2010/main" val="171394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Model’s Accuracy</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9" name="Content Placeholder 8">
            <a:extLst>
              <a:ext uri="{FF2B5EF4-FFF2-40B4-BE49-F238E27FC236}">
                <a16:creationId xmlns:a16="http://schemas.microsoft.com/office/drawing/2014/main" id="{6B8645EF-75F9-16FF-D95C-BCCEE0A1EA20}"/>
              </a:ext>
            </a:extLst>
          </p:cNvPr>
          <p:cNvPicPr>
            <a:picLocks noGrp="1" noChangeAspect="1"/>
          </p:cNvPicPr>
          <p:nvPr>
            <p:ph idx="1"/>
          </p:nvPr>
        </p:nvPicPr>
        <p:blipFill>
          <a:blip r:embed="rId2"/>
          <a:stretch>
            <a:fillRect/>
          </a:stretch>
        </p:blipFill>
        <p:spPr>
          <a:xfrm>
            <a:off x="1737720" y="2479219"/>
            <a:ext cx="8886423" cy="3015574"/>
          </a:xfrm>
        </p:spPr>
      </p:pic>
      <p:pic>
        <p:nvPicPr>
          <p:cNvPr id="11" name="Picture 10">
            <a:extLst>
              <a:ext uri="{FF2B5EF4-FFF2-40B4-BE49-F238E27FC236}">
                <a16:creationId xmlns:a16="http://schemas.microsoft.com/office/drawing/2014/main" id="{2B76CDE2-8A89-98C6-453C-B15AD4D38669}"/>
              </a:ext>
            </a:extLst>
          </p:cNvPr>
          <p:cNvPicPr>
            <a:picLocks noChangeAspect="1"/>
          </p:cNvPicPr>
          <p:nvPr/>
        </p:nvPicPr>
        <p:blipFill>
          <a:blip r:embed="rId3"/>
          <a:stretch>
            <a:fillRect/>
          </a:stretch>
        </p:blipFill>
        <p:spPr>
          <a:xfrm>
            <a:off x="5475514" y="5435698"/>
            <a:ext cx="2263888" cy="289567"/>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dirty="0">
                <a:ln w="28575">
                  <a:noFill/>
                  <a:prstDash val="solid"/>
                </a:ln>
                <a:latin typeface="Tw Cen MT" panose="020B0602020104020603" pitchFamily="34" charset="77"/>
              </a:rPr>
              <a:t>Prediction for entire dataset</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16</a:t>
            </a:fld>
            <a:endParaRPr lang="en-US" dirty="0"/>
          </a:p>
        </p:txBody>
      </p:sp>
      <p:pic>
        <p:nvPicPr>
          <p:cNvPr id="11" name="Picture 10">
            <a:extLst>
              <a:ext uri="{FF2B5EF4-FFF2-40B4-BE49-F238E27FC236}">
                <a16:creationId xmlns:a16="http://schemas.microsoft.com/office/drawing/2014/main" id="{2B76CDE2-8A89-98C6-453C-B15AD4D38669}"/>
              </a:ext>
            </a:extLst>
          </p:cNvPr>
          <p:cNvPicPr>
            <a:picLocks noChangeAspect="1"/>
          </p:cNvPicPr>
          <p:nvPr/>
        </p:nvPicPr>
        <p:blipFill>
          <a:blip r:embed="rId2"/>
          <a:stretch>
            <a:fillRect/>
          </a:stretch>
        </p:blipFill>
        <p:spPr>
          <a:xfrm>
            <a:off x="5475514" y="5435698"/>
            <a:ext cx="2263888" cy="289567"/>
          </a:xfrm>
          <a:prstGeom prst="rect">
            <a:avLst/>
          </a:prstGeom>
        </p:spPr>
      </p:pic>
      <p:pic>
        <p:nvPicPr>
          <p:cNvPr id="7" name="Content Placeholder 6">
            <a:extLst>
              <a:ext uri="{FF2B5EF4-FFF2-40B4-BE49-F238E27FC236}">
                <a16:creationId xmlns:a16="http://schemas.microsoft.com/office/drawing/2014/main" id="{4978BFCE-3802-15BD-1C1E-E7BA8FF87FF7}"/>
              </a:ext>
            </a:extLst>
          </p:cNvPr>
          <p:cNvPicPr>
            <a:picLocks noGrp="1" noChangeAspect="1"/>
          </p:cNvPicPr>
          <p:nvPr>
            <p:ph idx="1"/>
          </p:nvPr>
        </p:nvPicPr>
        <p:blipFill>
          <a:blip r:embed="rId3"/>
          <a:stretch>
            <a:fillRect/>
          </a:stretch>
        </p:blipFill>
        <p:spPr>
          <a:xfrm>
            <a:off x="1567542" y="1986441"/>
            <a:ext cx="9127671" cy="3958156"/>
          </a:xfrm>
        </p:spPr>
      </p:pic>
    </p:spTree>
    <p:extLst>
      <p:ext uri="{BB962C8B-B14F-4D97-AF65-F5344CB8AC3E}">
        <p14:creationId xmlns:p14="http://schemas.microsoft.com/office/powerpoint/2010/main" val="1076686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7" name="Content Placeholder 6">
            <a:extLst>
              <a:ext uri="{FF2B5EF4-FFF2-40B4-BE49-F238E27FC236}">
                <a16:creationId xmlns:a16="http://schemas.microsoft.com/office/drawing/2014/main" id="{AD58D1C3-8964-E448-3959-86E6D657804D}"/>
              </a:ext>
            </a:extLst>
          </p:cNvPr>
          <p:cNvSpPr>
            <a:spLocks noGrp="1"/>
          </p:cNvSpPr>
          <p:nvPr>
            <p:ph idx="1"/>
          </p:nvPr>
        </p:nvSpPr>
        <p:spPr>
          <a:xfrm>
            <a:off x="850392" y="849086"/>
            <a:ext cx="10497312" cy="4911634"/>
          </a:xfrm>
        </p:spPr>
        <p:txBody>
          <a:bodyPr/>
          <a:lstStyle/>
          <a:p>
            <a:pPr marL="0" indent="0">
              <a:buNone/>
            </a:pPr>
            <a:r>
              <a:rPr lang="en-US" sz="2400" b="1" i="1" u="sng" dirty="0"/>
              <a:t>Data Preparation for Multi Step LSTM</a:t>
            </a:r>
          </a:p>
          <a:p>
            <a:pPr marL="0" indent="0">
              <a:buNone/>
            </a:pPr>
            <a:r>
              <a:rPr lang="en-US" sz="2000" dirty="0"/>
              <a:t>setting </a:t>
            </a:r>
            <a:r>
              <a:rPr lang="en-US" sz="2000" dirty="0" err="1"/>
              <a:t>FutureTimeSteps</a:t>
            </a:r>
            <a:r>
              <a:rPr lang="en-US" sz="2000" dirty="0"/>
              <a:t>=5, establishes that we want to forecast prices for the next five days using data from the previous ten.</a:t>
            </a:r>
          </a:p>
          <a:p>
            <a:pPr marL="0" indent="0">
              <a:buNone/>
            </a:pPr>
            <a:endParaRPr lang="en-US" sz="2000" dirty="0"/>
          </a:p>
          <a:p>
            <a:pPr marL="0" indent="0">
              <a:buNone/>
            </a:pPr>
            <a:r>
              <a:rPr lang="en-US" sz="2400" b="1" i="1" u="sng" dirty="0"/>
              <a:t>LSTM Multi-step model input-output visualization</a:t>
            </a:r>
          </a:p>
          <a:p>
            <a:pPr marL="0" indent="0">
              <a:buNone/>
            </a:pPr>
            <a:r>
              <a:rPr lang="en-US" sz="2400" dirty="0"/>
              <a:t>the input is a 3D array of prices from the previous 10 days, and the output is an array of prices from the following 5 days.</a:t>
            </a:r>
          </a:p>
          <a:p>
            <a:pPr marL="0" indent="0">
              <a:buNone/>
            </a:pPr>
            <a:endParaRPr lang="en-US" sz="2400" dirty="0"/>
          </a:p>
          <a:p>
            <a:pPr marL="0" indent="0">
              <a:buNone/>
            </a:pPr>
            <a:r>
              <a:rPr lang="en-US" sz="2400" b="1" i="1" u="sng" dirty="0"/>
              <a:t>Deep Learning Multi-Step LSTM model's construction</a:t>
            </a:r>
          </a:p>
          <a:p>
            <a:pPr marL="0" indent="0">
              <a:buNone/>
            </a:pPr>
            <a:r>
              <a:rPr lang="en-US" sz="2400" dirty="0"/>
              <a:t>The dense layer now produces a value output that is equal to the </a:t>
            </a:r>
            <a:r>
              <a:rPr lang="en-US" sz="2400" dirty="0" err="1"/>
              <a:t>FutureTimeSteps</a:t>
            </a:r>
            <a:r>
              <a:rPr lang="en-US" sz="2400" dirty="0"/>
              <a:t>. which in this instance is 5</a:t>
            </a:r>
          </a:p>
        </p:txBody>
      </p:sp>
    </p:spTree>
    <p:extLst>
      <p:ext uri="{BB962C8B-B14F-4D97-AF65-F5344CB8AC3E}">
        <p14:creationId xmlns:p14="http://schemas.microsoft.com/office/powerpoint/2010/main" val="3697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Multi st</a:t>
            </a:r>
            <a:r>
              <a:rPr lang="en-US" dirty="0">
                <a:ln w="28575">
                  <a:noFill/>
                  <a:prstDash val="solid"/>
                </a:ln>
                <a:latin typeface="Tw Cen MT" panose="020B0602020104020603" pitchFamily="34" charset="77"/>
              </a:rPr>
              <a:t>ep </a:t>
            </a:r>
            <a:r>
              <a:rPr lang="en-US" dirty="0" err="1">
                <a:ln w="28575">
                  <a:noFill/>
                  <a:prstDash val="solid"/>
                </a:ln>
                <a:latin typeface="Tw Cen MT" panose="020B0602020104020603" pitchFamily="34" charset="77"/>
              </a:rPr>
              <a:t>lstm</a:t>
            </a:r>
            <a:r>
              <a:rPr lang="en-US" dirty="0">
                <a:ln w="28575">
                  <a:noFill/>
                  <a:prstDash val="solid"/>
                </a:ln>
                <a:latin typeface="Tw Cen MT" panose="020B0602020104020603" pitchFamily="34" charset="77"/>
              </a:rPr>
              <a:t> model</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18</a:t>
            </a:fld>
            <a:endParaRPr lang="en-US" dirty="0"/>
          </a:p>
        </p:txBody>
      </p:sp>
      <p:pic>
        <p:nvPicPr>
          <p:cNvPr id="11" name="Picture 10">
            <a:extLst>
              <a:ext uri="{FF2B5EF4-FFF2-40B4-BE49-F238E27FC236}">
                <a16:creationId xmlns:a16="http://schemas.microsoft.com/office/drawing/2014/main" id="{2B76CDE2-8A89-98C6-453C-B15AD4D38669}"/>
              </a:ext>
            </a:extLst>
          </p:cNvPr>
          <p:cNvPicPr>
            <a:picLocks noChangeAspect="1"/>
          </p:cNvPicPr>
          <p:nvPr/>
        </p:nvPicPr>
        <p:blipFill>
          <a:blip r:embed="rId2"/>
          <a:stretch>
            <a:fillRect/>
          </a:stretch>
        </p:blipFill>
        <p:spPr>
          <a:xfrm>
            <a:off x="5475514" y="5435698"/>
            <a:ext cx="2263888" cy="289567"/>
          </a:xfrm>
          <a:prstGeom prst="rect">
            <a:avLst/>
          </a:prstGeom>
        </p:spPr>
      </p:pic>
      <p:pic>
        <p:nvPicPr>
          <p:cNvPr id="8" name="Content Placeholder 7">
            <a:extLst>
              <a:ext uri="{FF2B5EF4-FFF2-40B4-BE49-F238E27FC236}">
                <a16:creationId xmlns:a16="http://schemas.microsoft.com/office/drawing/2014/main" id="{335CD592-9CB8-3BBD-B807-2BF02889E8B5}"/>
              </a:ext>
            </a:extLst>
          </p:cNvPr>
          <p:cNvPicPr>
            <a:picLocks noGrp="1" noChangeAspect="1"/>
          </p:cNvPicPr>
          <p:nvPr>
            <p:ph idx="1"/>
          </p:nvPr>
        </p:nvPicPr>
        <p:blipFill>
          <a:blip r:embed="rId3"/>
          <a:stretch>
            <a:fillRect/>
          </a:stretch>
        </p:blipFill>
        <p:spPr>
          <a:xfrm>
            <a:off x="3048848" y="2212975"/>
            <a:ext cx="6264166" cy="3548063"/>
          </a:xfrm>
        </p:spPr>
      </p:pic>
    </p:spTree>
    <p:extLst>
      <p:ext uri="{BB962C8B-B14F-4D97-AF65-F5344CB8AC3E}">
        <p14:creationId xmlns:p14="http://schemas.microsoft.com/office/powerpoint/2010/main" val="171595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80205" y="365105"/>
            <a:ext cx="3392424" cy="704089"/>
          </a:xfrm>
        </p:spPr>
        <p:txBody>
          <a:bodyPr/>
          <a:lstStyle/>
          <a:p>
            <a:r>
              <a:rPr lang="en-US" sz="2000" dirty="0"/>
              <a:t>Accuracy</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727338" y="1422224"/>
            <a:ext cx="2473062" cy="1043390"/>
          </a:xfrm>
        </p:spPr>
        <p:txBody>
          <a:bodyPr/>
          <a:lstStyle/>
          <a:p>
            <a:r>
              <a:rPr lang="en-US" dirty="0"/>
              <a:t>I Phase</a:t>
            </a:r>
          </a:p>
          <a:p>
            <a:r>
              <a:rPr lang="en-US" sz="1400" dirty="0"/>
              <a:t>(98.76%)</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a:xfrm>
            <a:off x="727338" y="2354912"/>
            <a:ext cx="2473062" cy="927463"/>
          </a:xfrm>
        </p:spPr>
        <p:txBody>
          <a:bodyPr/>
          <a:lstStyle/>
          <a:p>
            <a:r>
              <a:rPr lang="en-US" dirty="0"/>
              <a:t>II Phase</a:t>
            </a:r>
          </a:p>
          <a:p>
            <a:r>
              <a:rPr lang="en-US" sz="1400" dirty="0"/>
              <a:t>(98.19%)</a:t>
            </a:r>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a:xfrm>
            <a:off x="727338" y="4306175"/>
            <a:ext cx="2473062" cy="927462"/>
          </a:xfrm>
        </p:spPr>
        <p:txBody>
          <a:bodyPr/>
          <a:lstStyle/>
          <a:p>
            <a:endParaRPr lang="en-US" dirty="0"/>
          </a:p>
          <a:p>
            <a:r>
              <a:rPr lang="en-US" dirty="0"/>
              <a:t>IV Phase</a:t>
            </a:r>
          </a:p>
          <a:p>
            <a:r>
              <a:rPr lang="en-US" sz="1600" dirty="0"/>
              <a:t>(97. 2%)</a:t>
            </a:r>
            <a:endParaRPr lang="en-IN" sz="1600" dirty="0"/>
          </a:p>
          <a:p>
            <a:endParaRPr lang="en-US" dirty="0"/>
          </a:p>
        </p:txBody>
      </p:sp>
      <p:sp>
        <p:nvSpPr>
          <p:cNvPr id="14" name="Text Placeholder 13">
            <a:extLst>
              <a:ext uri="{FF2B5EF4-FFF2-40B4-BE49-F238E27FC236}">
                <a16:creationId xmlns:a16="http://schemas.microsoft.com/office/drawing/2014/main" id="{D06D78CA-A649-1818-AF3D-94ED3E999006}"/>
              </a:ext>
            </a:extLst>
          </p:cNvPr>
          <p:cNvSpPr>
            <a:spLocks noGrp="1"/>
          </p:cNvSpPr>
          <p:nvPr>
            <p:ph type="body" sz="quarter" idx="16"/>
          </p:nvPr>
        </p:nvSpPr>
        <p:spPr>
          <a:xfrm>
            <a:off x="727338" y="3282375"/>
            <a:ext cx="2470581" cy="1043390"/>
          </a:xfrm>
        </p:spPr>
        <p:txBody>
          <a:bodyPr/>
          <a:lstStyle/>
          <a:p>
            <a:r>
              <a:rPr lang="en-US" dirty="0"/>
              <a:t>III Phase</a:t>
            </a:r>
          </a:p>
          <a:p>
            <a:r>
              <a:rPr lang="en-US" sz="1600" dirty="0"/>
              <a:t>(97.66%)</a:t>
            </a:r>
            <a:endParaRPr lang="en-IN" sz="1600" dirty="0"/>
          </a:p>
        </p:txBody>
      </p:sp>
      <p:sp>
        <p:nvSpPr>
          <p:cNvPr id="24" name="Rectangle: Single Corner Rounded 23">
            <a:extLst>
              <a:ext uri="{FF2B5EF4-FFF2-40B4-BE49-F238E27FC236}">
                <a16:creationId xmlns:a16="http://schemas.microsoft.com/office/drawing/2014/main" id="{9A281A5A-D487-4358-D9A9-C50CE455C02C}"/>
              </a:ext>
            </a:extLst>
          </p:cNvPr>
          <p:cNvSpPr/>
          <p:nvPr/>
        </p:nvSpPr>
        <p:spPr>
          <a:xfrm rot="10800000">
            <a:off x="716280" y="5233636"/>
            <a:ext cx="2481637" cy="938563"/>
          </a:xfrm>
          <a:prstGeom prst="round1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4FF1249E-92A6-669E-2D94-14313351539E}"/>
              </a:ext>
            </a:extLst>
          </p:cNvPr>
          <p:cNvSpPr txBox="1"/>
          <p:nvPr/>
        </p:nvSpPr>
        <p:spPr>
          <a:xfrm>
            <a:off x="1141065" y="5349565"/>
            <a:ext cx="164312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F6A6F4"/>
              </a:buClr>
              <a:buSzTx/>
              <a:buFont typeface="Courier New" panose="02070309020205020404" pitchFamily="49" charset="0"/>
              <a:buNone/>
              <a:tabLst/>
              <a:defRPr/>
            </a:pPr>
            <a:r>
              <a:rPr kumimoji="0" lang="en-US" sz="2400" b="1" i="0" u="none" strike="noStrike" kern="1200" cap="none" spc="0" normalizeH="0" baseline="0" noProof="0" dirty="0">
                <a:ln>
                  <a:noFill/>
                </a:ln>
                <a:solidFill>
                  <a:srgbClr val="000000"/>
                </a:solidFill>
                <a:effectLst/>
                <a:uLnTx/>
                <a:uFillTx/>
                <a:latin typeface="Tw Cen MT"/>
                <a:ea typeface="+mn-ea"/>
                <a:cs typeface="Segoe UI" panose="020B0502040204020203" pitchFamily="34" charset="0"/>
              </a:rPr>
              <a:t>V Phase</a:t>
            </a:r>
          </a:p>
          <a:p>
            <a:pPr algn="ctr">
              <a:buClr>
                <a:srgbClr val="F6A6F4"/>
              </a:buClr>
              <a:defRPr/>
            </a:pPr>
            <a:r>
              <a:rPr lang="en-US" sz="1600" b="1" dirty="0">
                <a:latin typeface="+mj-lt"/>
              </a:rPr>
              <a:t>(96. 71%)</a:t>
            </a:r>
            <a:endParaRPr lang="en-IN" sz="1600" b="1" dirty="0">
              <a:latin typeface="+mj-lt"/>
            </a:endParaRPr>
          </a:p>
          <a:p>
            <a:pPr marL="0" marR="0" lvl="0" indent="0" algn="ctr" defTabSz="914400" rtl="0" eaLnBrk="1" fontAlgn="auto" latinLnBrk="0" hangingPunct="1">
              <a:lnSpc>
                <a:spcPct val="100000"/>
              </a:lnSpc>
              <a:spcBef>
                <a:spcPts val="0"/>
              </a:spcBef>
              <a:spcAft>
                <a:spcPts val="0"/>
              </a:spcAft>
              <a:buClr>
                <a:srgbClr val="F6A6F4"/>
              </a:buClr>
              <a:buSzTx/>
              <a:buFont typeface="Courier New" panose="02070309020205020404" pitchFamily="49" charset="0"/>
              <a:buNone/>
              <a:tabLst/>
              <a:defRPr/>
            </a:pPr>
            <a:endParaRPr kumimoji="0" lang="en-US" sz="2400" b="1" i="0" u="none" strike="noStrike" kern="1200" cap="none" spc="0" normalizeH="0" baseline="0" noProof="0" dirty="0">
              <a:ln>
                <a:noFill/>
              </a:ln>
              <a:solidFill>
                <a:srgbClr val="000000"/>
              </a:solidFill>
              <a:effectLst/>
              <a:uLnTx/>
              <a:uFillTx/>
              <a:latin typeface="Tw Cen MT"/>
              <a:ea typeface="+mn-ea"/>
              <a:cs typeface="Segoe UI" panose="020B0502040204020203" pitchFamily="34" charset="0"/>
            </a:endParaRPr>
          </a:p>
        </p:txBody>
      </p:sp>
      <p:pic>
        <p:nvPicPr>
          <p:cNvPr id="27" name="Picture 26">
            <a:extLst>
              <a:ext uri="{FF2B5EF4-FFF2-40B4-BE49-F238E27FC236}">
                <a16:creationId xmlns:a16="http://schemas.microsoft.com/office/drawing/2014/main" id="{DBFED71A-C9EC-3417-54BC-7E02CDA06461}"/>
              </a:ext>
            </a:extLst>
          </p:cNvPr>
          <p:cNvPicPr>
            <a:picLocks noChangeAspect="1"/>
          </p:cNvPicPr>
          <p:nvPr/>
        </p:nvPicPr>
        <p:blipFill>
          <a:blip r:embed="rId2"/>
          <a:stretch>
            <a:fillRect/>
          </a:stretch>
        </p:blipFill>
        <p:spPr>
          <a:xfrm>
            <a:off x="3197918" y="1422224"/>
            <a:ext cx="8001124" cy="927462"/>
          </a:xfrm>
          <a:prstGeom prst="rect">
            <a:avLst/>
          </a:prstGeom>
        </p:spPr>
      </p:pic>
      <p:pic>
        <p:nvPicPr>
          <p:cNvPr id="29" name="Picture 28">
            <a:extLst>
              <a:ext uri="{FF2B5EF4-FFF2-40B4-BE49-F238E27FC236}">
                <a16:creationId xmlns:a16="http://schemas.microsoft.com/office/drawing/2014/main" id="{7C1D4F26-7C4C-2DB5-4D8B-52C7D49A347D}"/>
              </a:ext>
            </a:extLst>
          </p:cNvPr>
          <p:cNvPicPr>
            <a:picLocks noChangeAspect="1"/>
          </p:cNvPicPr>
          <p:nvPr/>
        </p:nvPicPr>
        <p:blipFill>
          <a:blip r:embed="rId3"/>
          <a:stretch>
            <a:fillRect/>
          </a:stretch>
        </p:blipFill>
        <p:spPr>
          <a:xfrm>
            <a:off x="3197919" y="2329274"/>
            <a:ext cx="8001124" cy="953101"/>
          </a:xfrm>
          <a:prstGeom prst="rect">
            <a:avLst/>
          </a:prstGeom>
        </p:spPr>
      </p:pic>
      <p:pic>
        <p:nvPicPr>
          <p:cNvPr id="31" name="Picture 30">
            <a:extLst>
              <a:ext uri="{FF2B5EF4-FFF2-40B4-BE49-F238E27FC236}">
                <a16:creationId xmlns:a16="http://schemas.microsoft.com/office/drawing/2014/main" id="{F0592F95-EC30-A97C-A536-9D8012870D32}"/>
              </a:ext>
            </a:extLst>
          </p:cNvPr>
          <p:cNvPicPr>
            <a:picLocks noChangeAspect="1"/>
          </p:cNvPicPr>
          <p:nvPr/>
        </p:nvPicPr>
        <p:blipFill>
          <a:blip r:embed="rId4"/>
          <a:stretch>
            <a:fillRect/>
          </a:stretch>
        </p:blipFill>
        <p:spPr>
          <a:xfrm>
            <a:off x="3197919" y="3282374"/>
            <a:ext cx="8001124" cy="1043390"/>
          </a:xfrm>
          <a:prstGeom prst="rect">
            <a:avLst/>
          </a:prstGeom>
        </p:spPr>
      </p:pic>
      <p:pic>
        <p:nvPicPr>
          <p:cNvPr id="33" name="Picture 32">
            <a:extLst>
              <a:ext uri="{FF2B5EF4-FFF2-40B4-BE49-F238E27FC236}">
                <a16:creationId xmlns:a16="http://schemas.microsoft.com/office/drawing/2014/main" id="{050FE171-2204-8569-CD0A-6866FFBD61CC}"/>
              </a:ext>
            </a:extLst>
          </p:cNvPr>
          <p:cNvPicPr>
            <a:picLocks noChangeAspect="1"/>
          </p:cNvPicPr>
          <p:nvPr/>
        </p:nvPicPr>
        <p:blipFill rotWithShape="1">
          <a:blip r:embed="rId5"/>
          <a:srcRect l="547"/>
          <a:stretch/>
        </p:blipFill>
        <p:spPr>
          <a:xfrm>
            <a:off x="3197918" y="4320581"/>
            <a:ext cx="8001124" cy="918239"/>
          </a:xfrm>
          <a:prstGeom prst="rect">
            <a:avLst/>
          </a:prstGeom>
        </p:spPr>
      </p:pic>
      <p:pic>
        <p:nvPicPr>
          <p:cNvPr id="35" name="Picture 34">
            <a:extLst>
              <a:ext uri="{FF2B5EF4-FFF2-40B4-BE49-F238E27FC236}">
                <a16:creationId xmlns:a16="http://schemas.microsoft.com/office/drawing/2014/main" id="{AF1484D9-876E-2E76-7E8B-47C05241AC76}"/>
              </a:ext>
            </a:extLst>
          </p:cNvPr>
          <p:cNvPicPr>
            <a:picLocks noChangeAspect="1"/>
          </p:cNvPicPr>
          <p:nvPr/>
        </p:nvPicPr>
        <p:blipFill>
          <a:blip r:embed="rId6"/>
          <a:stretch>
            <a:fillRect/>
          </a:stretch>
        </p:blipFill>
        <p:spPr>
          <a:xfrm>
            <a:off x="3197917" y="5235975"/>
            <a:ext cx="8001124" cy="936224"/>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I</a:t>
            </a:r>
            <a:r>
              <a:rPr lang="en-US" dirty="0">
                <a:solidFill>
                  <a:schemeClr val="bg1"/>
                </a:solidFill>
                <a:latin typeface="Segoe UI Light" panose="020B0502040204020203" pitchFamily="34" charset="0"/>
                <a:cs typeface="Segoe UI Light" panose="020B0502040204020203" pitchFamily="34" charset="0"/>
              </a:rPr>
              <a:t>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Related Work</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LSTM</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Stock Price Prediction</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108014" y="187452"/>
            <a:ext cx="8878824" cy="1069848"/>
          </a:xfrm>
        </p:spPr>
        <p:txBody>
          <a:bodyPr/>
          <a:lstStyle/>
          <a:p>
            <a:r>
              <a:rPr lang="en-US" dirty="0"/>
              <a:t>Results and future scope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108014" y="1386310"/>
            <a:ext cx="2953512" cy="493776"/>
          </a:xfrm>
        </p:spPr>
        <p:txBody>
          <a:bodyPr/>
          <a:lstStyle/>
          <a:p>
            <a:r>
              <a:rPr lang="en-US" dirty="0"/>
              <a:t>Result</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108013" y="1880086"/>
            <a:ext cx="8759555" cy="1634391"/>
          </a:xfrm>
        </p:spPr>
        <p:txBody>
          <a:bodyPr/>
          <a:lstStyle/>
          <a:p>
            <a:r>
              <a:rPr lang="en-US" dirty="0"/>
              <a:t>The algorithm had an accuracy of 99.42% for measuring the model </a:t>
            </a:r>
          </a:p>
          <a:p>
            <a:r>
              <a:rPr lang="en-US" dirty="0"/>
              <a:t>accuracy of the testing data varied from 98.76 to 96.71%.</a:t>
            </a:r>
          </a:p>
          <a:p>
            <a:r>
              <a:rPr lang="en-US" dirty="0"/>
              <a:t>Training accuracy can also be improved by altering how missing data is handled, i.e., by substituting running averages or median of a specified range of data for null values.</a:t>
            </a:r>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1108014" y="3399182"/>
            <a:ext cx="2953512" cy="493776"/>
          </a:xfrm>
        </p:spPr>
        <p:txBody>
          <a:bodyPr/>
          <a:lstStyle/>
          <a:p>
            <a:r>
              <a:rPr lang="en-US" dirty="0"/>
              <a:t>Future Scope</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1108014" y="3892958"/>
            <a:ext cx="7002316" cy="1519493"/>
          </a:xfrm>
        </p:spPr>
        <p:txBody>
          <a:bodyPr/>
          <a:lstStyle/>
          <a:p>
            <a:r>
              <a:rPr lang="en-US" dirty="0"/>
              <a:t>Multiple variables could be considered</a:t>
            </a:r>
          </a:p>
          <a:p>
            <a:r>
              <a:rPr lang="en-US" dirty="0"/>
              <a:t>External influences can also be incorporated</a:t>
            </a:r>
          </a:p>
          <a:p>
            <a:endParaRPr lang="en-US" dirty="0"/>
          </a:p>
          <a:p>
            <a:endParaRPr lang="en-US" dirty="0"/>
          </a:p>
        </p:txBody>
      </p:sp>
    </p:spTree>
    <p:extLst>
      <p:ext uri="{BB962C8B-B14F-4D97-AF65-F5344CB8AC3E}">
        <p14:creationId xmlns:p14="http://schemas.microsoft.com/office/powerpoint/2010/main" val="187708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dirty="0"/>
              <a:t>LSTM is an effective method for learning interdependent sequences and making accurate predictions. However, it also cautions that stock markets are extremely volatile, and users should perform additional research before relying solely on this model for analysis.</a:t>
            </a:r>
          </a:p>
        </p:txBody>
      </p:sp>
    </p:spTree>
    <p:extLst>
      <p:ext uri="{BB962C8B-B14F-4D97-AF65-F5344CB8AC3E}">
        <p14:creationId xmlns:p14="http://schemas.microsoft.com/office/powerpoint/2010/main" val="1958759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pPr algn="just"/>
            <a:r>
              <a:rPr lang="en-US" b="0" i="0" dirty="0">
                <a:effectLst/>
                <a:latin typeface="-apple-system"/>
              </a:rPr>
              <a:t>The stock market is known for its volatility, and predicting stock prices can be a challenging task. In this file, we explore the use of LSTM, a deep learning paradigm, to overcome the challenges of predicting stock prices. We discuss how LSTM can learn long-term dependencies in data to make accurate predictions and how it differs from other methods of stock price prediction. Additionally, we touch upon the limitations of this method and its potential applications in the financial market.</a:t>
            </a:r>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Related work</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767840" y="1892807"/>
            <a:ext cx="8878824" cy="3560935"/>
          </a:xfrm>
        </p:spPr>
        <p:txBody>
          <a:bodyPr/>
          <a:lstStyle/>
          <a:p>
            <a:r>
              <a:rPr lang="en-US" dirty="0" err="1"/>
              <a:t>RautSushrut</a:t>
            </a:r>
            <a:r>
              <a:rPr lang="en-US" dirty="0"/>
              <a:t> et al. proposed using </a:t>
            </a:r>
            <a:r>
              <a:rPr lang="en-US" b="1" u="sng" dirty="0"/>
              <a:t>supervised learning classifiers </a:t>
            </a:r>
            <a:r>
              <a:rPr lang="en-US" dirty="0"/>
              <a:t>to estimate stock price movement based on financial index data and determining their capabilities</a:t>
            </a:r>
          </a:p>
          <a:p>
            <a:r>
              <a:rPr lang="en-US" dirty="0"/>
              <a:t>The </a:t>
            </a:r>
            <a:r>
              <a:rPr lang="en-US" b="1" u="sng" dirty="0"/>
              <a:t>CNN-LSTM method </a:t>
            </a:r>
            <a:r>
              <a:rPr lang="en-US" dirty="0"/>
              <a:t>was used by Lu et al. to predict the Shanghai Index's close price for the following day (000001).</a:t>
            </a:r>
          </a:p>
          <a:p>
            <a:r>
              <a:rPr lang="en-US" dirty="0"/>
              <a:t>Jordan </a:t>
            </a:r>
            <a:r>
              <a:rPr lang="en-US" dirty="0" err="1"/>
              <a:t>Prosky</a:t>
            </a:r>
            <a:r>
              <a:rPr lang="en-US" dirty="0"/>
              <a:t> et al. recommended using </a:t>
            </a:r>
            <a:r>
              <a:rPr lang="en-US" b="1" i="1" u="sng" dirty="0"/>
              <a:t>sentiment analysis </a:t>
            </a:r>
            <a:r>
              <a:rPr lang="en-US" dirty="0"/>
              <a:t>to stock prediction using </a:t>
            </a:r>
            <a:r>
              <a:rPr lang="en-US" b="1" u="sng" dirty="0"/>
              <a:t>CNN approaches </a:t>
            </a:r>
            <a:r>
              <a:rPr lang="en-US" dirty="0"/>
              <a:t>and their use in predicting stock prices.</a:t>
            </a:r>
          </a:p>
          <a:p>
            <a:r>
              <a:rPr lang="en-US" dirty="0"/>
              <a:t>Using a hybrid deep learning methodology, Li et al. [8] predicted the close price of two independent data sets, </a:t>
            </a:r>
            <a:r>
              <a:rPr lang="en-US" dirty="0" err="1"/>
              <a:t>JQData</a:t>
            </a:r>
            <a:r>
              <a:rPr lang="en-US" dirty="0"/>
              <a:t> and </a:t>
            </a:r>
            <a:r>
              <a:rPr lang="en-US" dirty="0" err="1"/>
              <a:t>Pingan</a:t>
            </a:r>
            <a:r>
              <a:rPr lang="en-US" dirty="0"/>
              <a:t> </a:t>
            </a:r>
            <a:r>
              <a:rPr lang="en-US" dirty="0" err="1"/>
              <a:t>Bank.Finding</a:t>
            </a:r>
            <a:r>
              <a:rPr lang="en-US" dirty="0"/>
              <a:t> the best features from the supplied data was CNN's primary goal. The CNN-LSTM model's output is used as an input by the LSTM model, which then performs calculations to forecast stock price and adjusts its attention mechanism to make it more scalable. SVM, LSTM, and GRU findings were used to </a:t>
            </a:r>
            <a:r>
              <a:rPr lang="en-US" dirty="0" err="1"/>
              <a:t>analyse</a:t>
            </a:r>
            <a:r>
              <a:rPr lang="en-US" dirty="0"/>
              <a:t> the CNN-LSTM model's experiment results. </a:t>
            </a:r>
          </a:p>
        </p:txBody>
      </p:sp>
    </p:spTree>
    <p:extLst>
      <p:ext uri="{BB962C8B-B14F-4D97-AF65-F5344CB8AC3E}">
        <p14:creationId xmlns:p14="http://schemas.microsoft.com/office/powerpoint/2010/main" val="273184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Long short-term memory</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It is a unique kind of RNN that uses memory cells to store significant information over time.</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WHY LSTM?</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36191" y="2253343"/>
            <a:ext cx="7933811" cy="3068465"/>
          </a:xfrm>
        </p:spPr>
        <p:txBody>
          <a:bodyPr/>
          <a:lstStyle/>
          <a:p>
            <a:pPr algn="just"/>
            <a:r>
              <a:rPr lang="en-US" sz="2400" dirty="0"/>
              <a:t>excellent method for learning interdependent sequences</a:t>
            </a:r>
          </a:p>
          <a:p>
            <a:pPr marL="0" indent="0" algn="just">
              <a:buNone/>
            </a:pPr>
            <a:endParaRPr lang="en-US" sz="2400" dirty="0"/>
          </a:p>
          <a:p>
            <a:pPr algn="just"/>
            <a:r>
              <a:rPr lang="en-US" sz="2400" dirty="0"/>
              <a:t>LSTMs are much less susceptible to the vanishing gradient problem</a:t>
            </a:r>
          </a:p>
          <a:p>
            <a:pPr marL="0" indent="0" algn="just">
              <a:buNone/>
            </a:pPr>
            <a:endParaRPr lang="en-US" sz="2400" dirty="0"/>
          </a:p>
          <a:p>
            <a:pPr algn="just"/>
            <a:r>
              <a:rPr lang="en-US" sz="2400" dirty="0"/>
              <a:t>very efficient at modeling complex sequential data because they can learn high-level representations that capture the structure of the data</a:t>
            </a:r>
            <a:r>
              <a:rPr lang="en-US" sz="1600" dirty="0"/>
              <a:t>. </a:t>
            </a:r>
          </a:p>
        </p:txBody>
      </p:sp>
    </p:spTree>
    <p:extLst>
      <p:ext uri="{BB962C8B-B14F-4D97-AF65-F5344CB8AC3E}">
        <p14:creationId xmlns:p14="http://schemas.microsoft.com/office/powerpoint/2010/main" val="102551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832104"/>
            <a:ext cx="8261803" cy="50491"/>
          </a:xfrm>
        </p:spPr>
        <p:txBody>
          <a:bodyPr/>
          <a:lstStyle/>
          <a:p>
            <a:r>
              <a:rPr lang="en-US" sz="4000" b="1" spc="600" dirty="0">
                <a:ln w="28575">
                  <a:noFill/>
                  <a:prstDash val="solid"/>
                </a:ln>
                <a:solidFill>
                  <a:schemeClr val="bg1"/>
                </a:solidFill>
                <a:latin typeface="Tw Cen MT" panose="020B0602020104020603" pitchFamily="34" charset="77"/>
              </a:rPr>
              <a:t>Long short-term memory</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dirty="0"/>
              <a:t>Stock Price Prediction</a:t>
            </a:r>
          </a:p>
        </p:txBody>
      </p:sp>
      <p:pic>
        <p:nvPicPr>
          <p:cNvPr id="8" name="Content Placeholder 7">
            <a:extLst>
              <a:ext uri="{FF2B5EF4-FFF2-40B4-BE49-F238E27FC236}">
                <a16:creationId xmlns:a16="http://schemas.microsoft.com/office/drawing/2014/main" id="{39B67F53-A909-7994-0927-7113B0F40A24}"/>
              </a:ext>
            </a:extLst>
          </p:cNvPr>
          <p:cNvPicPr>
            <a:picLocks noGrp="1" noChangeAspect="1"/>
          </p:cNvPicPr>
          <p:nvPr>
            <p:ph idx="1"/>
          </p:nvPr>
        </p:nvPicPr>
        <p:blipFill>
          <a:blip r:embed="rId2"/>
          <a:stretch>
            <a:fillRect/>
          </a:stretch>
        </p:blipFill>
        <p:spPr>
          <a:xfrm>
            <a:off x="1598212" y="980461"/>
            <a:ext cx="8460188" cy="4885061"/>
          </a:xfrm>
          <a:prstGeom prst="rect">
            <a:avLst/>
          </a:prstGeom>
        </p:spPr>
      </p:pic>
    </p:spTree>
    <p:extLst>
      <p:ext uri="{BB962C8B-B14F-4D97-AF65-F5344CB8AC3E}">
        <p14:creationId xmlns:p14="http://schemas.microsoft.com/office/powerpoint/2010/main" val="210128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947057" y="887621"/>
            <a:ext cx="6827302" cy="704088"/>
          </a:xfrm>
        </p:spPr>
        <p:txBody>
          <a:bodyPr/>
          <a:lstStyle/>
          <a:p>
            <a:r>
              <a:rPr lang="en-US" dirty="0"/>
              <a:t>GATES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a:xfrm>
            <a:off x="722766" y="1775254"/>
            <a:ext cx="3697705" cy="702770"/>
          </a:xfrm>
        </p:spPr>
        <p:txBody>
          <a:bodyPr/>
          <a:lstStyle/>
          <a:p>
            <a:r>
              <a:rPr lang="en-US" dirty="0"/>
              <a:t>Forget Gate</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a:xfrm>
            <a:off x="721809" y="2478023"/>
            <a:ext cx="3699619" cy="3436166"/>
          </a:xfrm>
        </p:spPr>
        <p:txBody>
          <a:bodyPr/>
          <a:lstStyle/>
          <a:p>
            <a:pPr algn="just"/>
            <a:r>
              <a:rPr lang="en-US" b="0" i="0" dirty="0">
                <a:solidFill>
                  <a:srgbClr val="FFFFFF"/>
                </a:solidFill>
                <a:effectLst/>
                <a:latin typeface="Nunito" panose="020B0604020202020204" pitchFamily="2" charset="0"/>
              </a:rPr>
              <a:t>The information that is no longer useful in the cell state is removed with the forget gate. Two inputs  are fed to the gate and multiplied with weight matrices followed by the addition of bias. The resultant is passed through an activation function which gives a binary output. If for a particular cell state, the output is 0, the piece of information is forgotten and for output 1, the information is retained for future use. </a:t>
            </a:r>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a:xfrm>
            <a:off x="4420471" y="1775253"/>
            <a:ext cx="3693524" cy="704088"/>
          </a:xfrm>
        </p:spPr>
        <p:txBody>
          <a:bodyPr/>
          <a:lstStyle/>
          <a:p>
            <a:r>
              <a:rPr lang="en-US" dirty="0"/>
              <a:t>Input Gate</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a:xfrm>
            <a:off x="4420949" y="2478020"/>
            <a:ext cx="3692567" cy="3436166"/>
          </a:xfrm>
        </p:spPr>
        <p:txBody>
          <a:bodyPr/>
          <a:lstStyle/>
          <a:p>
            <a:pPr algn="just"/>
            <a:r>
              <a:rPr lang="en-US" b="0" i="0" dirty="0">
                <a:solidFill>
                  <a:srgbClr val="FFFFFF"/>
                </a:solidFill>
                <a:effectLst/>
                <a:latin typeface="Nunito" pitchFamily="2" charset="0"/>
              </a:rPr>
              <a:t>The addition of useful information to the cell state is done by the input gate. First, the information is regulated using the sigmoid function and filter the values to be remembered similar to the forget gate using inputs. Then, a vector is created using</a:t>
            </a:r>
            <a:r>
              <a:rPr lang="en-US" b="0" i="1" dirty="0">
                <a:solidFill>
                  <a:srgbClr val="FFFFFF"/>
                </a:solidFill>
                <a:effectLst/>
                <a:latin typeface="Nunito" pitchFamily="2" charset="0"/>
              </a:rPr>
              <a:t> tanh </a:t>
            </a:r>
            <a:r>
              <a:rPr lang="en-US" b="0" i="0" dirty="0">
                <a:solidFill>
                  <a:srgbClr val="FFFFFF"/>
                </a:solidFill>
                <a:effectLst/>
                <a:latin typeface="Nunito" pitchFamily="2" charset="0"/>
              </a:rPr>
              <a:t>function that gives an output from -1 to +1, which contains all the possible values from the inputs. At last, the values of the vector and the regulated values are multiplied to obtain the useful information </a:t>
            </a:r>
            <a:endParaRPr lang="en-US" dirty="0"/>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a:xfrm>
            <a:off x="8118567" y="1775254"/>
            <a:ext cx="3348009" cy="702769"/>
          </a:xfrm>
        </p:spPr>
        <p:txBody>
          <a:bodyPr/>
          <a:lstStyle/>
          <a:p>
            <a:r>
              <a:rPr lang="en-US" dirty="0">
                <a:solidFill>
                  <a:schemeClr val="accent3">
                    <a:lumMod val="25000"/>
                  </a:schemeClr>
                </a:solidFill>
                <a:latin typeface="Tw Cen MT" panose="020B0602020104020603" pitchFamily="34" charset="77"/>
              </a:rPr>
              <a:t>Output Gate</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8112081" y="2478020"/>
            <a:ext cx="3352581" cy="3436165"/>
          </a:xfrm>
        </p:spPr>
        <p:txBody>
          <a:bodyPr/>
          <a:lstStyle/>
          <a:p>
            <a:pPr algn="just"/>
            <a:r>
              <a:rPr lang="en-US" b="0" i="0" dirty="0">
                <a:solidFill>
                  <a:srgbClr val="FFFFFF"/>
                </a:solidFill>
                <a:effectLst/>
                <a:latin typeface="Nunito" pitchFamily="2" charset="0"/>
              </a:rPr>
              <a:t>The task of extracting useful information from the current cell state to be presented as output is done by the output gate. First, a vector is generated by applying tanh function on the cell. Then, the information is regulated using the sigmoid function and filter by the values to be remembered using inputs</a:t>
            </a:r>
            <a:r>
              <a:rPr lang="en-US" i="1" dirty="0">
                <a:solidFill>
                  <a:srgbClr val="FFFFFF"/>
                </a:solidFill>
                <a:latin typeface="Nunito" pitchFamily="2" charset="0"/>
              </a:rPr>
              <a:t>. </a:t>
            </a:r>
            <a:r>
              <a:rPr lang="en-US" b="0" i="0" dirty="0">
                <a:solidFill>
                  <a:srgbClr val="FFFFFF"/>
                </a:solidFill>
                <a:effectLst/>
                <a:latin typeface="Nunito" pitchFamily="2" charset="0"/>
              </a:rPr>
              <a:t>At last, the values of the vector and the regulated values are multiplied to be sent as an output and input to the next cell.</a:t>
            </a:r>
            <a:endParaRPr lang="en-US" dirty="0"/>
          </a:p>
        </p:txBody>
      </p:sp>
      <p:pic>
        <p:nvPicPr>
          <p:cNvPr id="20" name="Picture 19">
            <a:extLst>
              <a:ext uri="{FF2B5EF4-FFF2-40B4-BE49-F238E27FC236}">
                <a16:creationId xmlns:a16="http://schemas.microsoft.com/office/drawing/2014/main" id="{F32B1E17-DEE2-8B49-9107-6A9F708E4480}"/>
              </a:ext>
            </a:extLst>
          </p:cNvPr>
          <p:cNvPicPr>
            <a:picLocks noChangeAspect="1"/>
          </p:cNvPicPr>
          <p:nvPr/>
        </p:nvPicPr>
        <p:blipFill>
          <a:blip r:embed="rId2"/>
          <a:stretch>
            <a:fillRect/>
          </a:stretch>
        </p:blipFill>
        <p:spPr>
          <a:xfrm>
            <a:off x="1618750" y="5561711"/>
            <a:ext cx="1695687" cy="352474"/>
          </a:xfrm>
          <a:prstGeom prst="rect">
            <a:avLst/>
          </a:prstGeom>
        </p:spPr>
      </p:pic>
      <p:pic>
        <p:nvPicPr>
          <p:cNvPr id="22" name="Picture 21">
            <a:extLst>
              <a:ext uri="{FF2B5EF4-FFF2-40B4-BE49-F238E27FC236}">
                <a16:creationId xmlns:a16="http://schemas.microsoft.com/office/drawing/2014/main" id="{DA1E44DD-BF26-3F30-4E05-AB6627295396}"/>
              </a:ext>
            </a:extLst>
          </p:cNvPr>
          <p:cNvPicPr>
            <a:picLocks noChangeAspect="1"/>
          </p:cNvPicPr>
          <p:nvPr/>
        </p:nvPicPr>
        <p:blipFill>
          <a:blip r:embed="rId3"/>
          <a:stretch>
            <a:fillRect/>
          </a:stretch>
        </p:blipFill>
        <p:spPr>
          <a:xfrm>
            <a:off x="5252920" y="5609342"/>
            <a:ext cx="1686160" cy="304843"/>
          </a:xfrm>
          <a:prstGeom prst="rect">
            <a:avLst/>
          </a:prstGeom>
        </p:spPr>
      </p:pic>
      <p:pic>
        <p:nvPicPr>
          <p:cNvPr id="26" name="Picture 25">
            <a:extLst>
              <a:ext uri="{FF2B5EF4-FFF2-40B4-BE49-F238E27FC236}">
                <a16:creationId xmlns:a16="http://schemas.microsoft.com/office/drawing/2014/main" id="{CB687495-927E-F412-6EE6-B1F78B230C5C}"/>
              </a:ext>
            </a:extLst>
          </p:cNvPr>
          <p:cNvPicPr>
            <a:picLocks noChangeAspect="1"/>
          </p:cNvPicPr>
          <p:nvPr/>
        </p:nvPicPr>
        <p:blipFill>
          <a:blip r:embed="rId4"/>
          <a:stretch>
            <a:fillRect/>
          </a:stretch>
        </p:blipFill>
        <p:spPr>
          <a:xfrm>
            <a:off x="8680008" y="5655115"/>
            <a:ext cx="1893242" cy="253107"/>
          </a:xfrm>
          <a:prstGeom prst="rect">
            <a:avLst/>
          </a:prstGeom>
        </p:spPr>
      </p:pic>
    </p:spTree>
    <p:extLst>
      <p:ext uri="{BB962C8B-B14F-4D97-AF65-F5344CB8AC3E}">
        <p14:creationId xmlns:p14="http://schemas.microsoft.com/office/powerpoint/2010/main" val="363177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Working of </a:t>
            </a:r>
            <a:r>
              <a:rPr lang="en-US" dirty="0" err="1"/>
              <a:t>lstm</a:t>
            </a:r>
            <a:endParaRPr lang="en-US" dirty="0"/>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380744" y="4114800"/>
            <a:ext cx="1362456" cy="484632"/>
          </a:xfrm>
        </p:spPr>
        <p:txBody>
          <a:bodyPr/>
          <a:lstStyle/>
          <a:p>
            <a:r>
              <a:rPr lang="en-US" dirty="0"/>
              <a:t>Forget Gate</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Input Gate</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Output </a:t>
            </a:r>
          </a:p>
          <a:p>
            <a:pPr lvl="0"/>
            <a:r>
              <a:rPr lang="en-US" dirty="0"/>
              <a:t>Gate</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Output</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pic>
        <p:nvPicPr>
          <p:cNvPr id="16" name="Picture 15">
            <a:extLst>
              <a:ext uri="{FF2B5EF4-FFF2-40B4-BE49-F238E27FC236}">
                <a16:creationId xmlns:a16="http://schemas.microsoft.com/office/drawing/2014/main" id="{F9B4D731-94FA-57E9-20A2-7D5E6CF6445E}"/>
              </a:ext>
            </a:extLst>
          </p:cNvPr>
          <p:cNvPicPr>
            <a:picLocks noChangeAspect="1"/>
          </p:cNvPicPr>
          <p:nvPr/>
        </p:nvPicPr>
        <p:blipFill>
          <a:blip r:embed="rId2"/>
          <a:stretch>
            <a:fillRect/>
          </a:stretch>
        </p:blipFill>
        <p:spPr>
          <a:xfrm>
            <a:off x="1076092" y="5039639"/>
            <a:ext cx="1667108" cy="276264"/>
          </a:xfrm>
          <a:prstGeom prst="rect">
            <a:avLst/>
          </a:prstGeom>
        </p:spPr>
      </p:pic>
      <p:pic>
        <p:nvPicPr>
          <p:cNvPr id="18" name="Picture 17">
            <a:extLst>
              <a:ext uri="{FF2B5EF4-FFF2-40B4-BE49-F238E27FC236}">
                <a16:creationId xmlns:a16="http://schemas.microsoft.com/office/drawing/2014/main" id="{0619E14D-631A-9E67-C9D0-861AFDBCF6C6}"/>
              </a:ext>
            </a:extLst>
          </p:cNvPr>
          <p:cNvPicPr>
            <a:picLocks noChangeAspect="1"/>
          </p:cNvPicPr>
          <p:nvPr/>
        </p:nvPicPr>
        <p:blipFill>
          <a:blip r:embed="rId3"/>
          <a:stretch>
            <a:fillRect/>
          </a:stretch>
        </p:blipFill>
        <p:spPr>
          <a:xfrm>
            <a:off x="3234076" y="5058692"/>
            <a:ext cx="1667108" cy="257211"/>
          </a:xfrm>
          <a:prstGeom prst="rect">
            <a:avLst/>
          </a:prstGeom>
        </p:spPr>
      </p:pic>
      <p:pic>
        <p:nvPicPr>
          <p:cNvPr id="20" name="Picture 19">
            <a:extLst>
              <a:ext uri="{FF2B5EF4-FFF2-40B4-BE49-F238E27FC236}">
                <a16:creationId xmlns:a16="http://schemas.microsoft.com/office/drawing/2014/main" id="{224E1619-8D8B-BEAA-2200-50EAC8458F49}"/>
              </a:ext>
            </a:extLst>
          </p:cNvPr>
          <p:cNvPicPr>
            <a:picLocks noChangeAspect="1"/>
          </p:cNvPicPr>
          <p:nvPr/>
        </p:nvPicPr>
        <p:blipFill>
          <a:blip r:embed="rId4"/>
          <a:stretch>
            <a:fillRect/>
          </a:stretch>
        </p:blipFill>
        <p:spPr>
          <a:xfrm>
            <a:off x="5392060" y="5076266"/>
            <a:ext cx="1952898" cy="247685"/>
          </a:xfrm>
          <a:prstGeom prst="rect">
            <a:avLst/>
          </a:prstGeom>
        </p:spPr>
      </p:pic>
      <p:pic>
        <p:nvPicPr>
          <p:cNvPr id="22" name="Picture 21">
            <a:extLst>
              <a:ext uri="{FF2B5EF4-FFF2-40B4-BE49-F238E27FC236}">
                <a16:creationId xmlns:a16="http://schemas.microsoft.com/office/drawing/2014/main" id="{B1C2717B-B479-BF4E-2B7D-024F1A3A9D7E}"/>
              </a:ext>
            </a:extLst>
          </p:cNvPr>
          <p:cNvPicPr>
            <a:picLocks noChangeAspect="1"/>
          </p:cNvPicPr>
          <p:nvPr/>
        </p:nvPicPr>
        <p:blipFill>
          <a:blip r:embed="rId5"/>
          <a:stretch>
            <a:fillRect/>
          </a:stretch>
        </p:blipFill>
        <p:spPr>
          <a:xfrm>
            <a:off x="5701666" y="5323951"/>
            <a:ext cx="1333686" cy="285790"/>
          </a:xfrm>
          <a:prstGeom prst="rect">
            <a:avLst/>
          </a:prstGeom>
        </p:spPr>
      </p:pic>
      <p:pic>
        <p:nvPicPr>
          <p:cNvPr id="24" name="Picture 23">
            <a:extLst>
              <a:ext uri="{FF2B5EF4-FFF2-40B4-BE49-F238E27FC236}">
                <a16:creationId xmlns:a16="http://schemas.microsoft.com/office/drawing/2014/main" id="{D4C65416-1C6C-C74F-7600-A2EDD059789C}"/>
              </a:ext>
            </a:extLst>
          </p:cNvPr>
          <p:cNvPicPr>
            <a:picLocks noChangeAspect="1"/>
          </p:cNvPicPr>
          <p:nvPr/>
        </p:nvPicPr>
        <p:blipFill>
          <a:blip r:embed="rId6"/>
          <a:stretch>
            <a:fillRect/>
          </a:stretch>
        </p:blipFill>
        <p:spPr>
          <a:xfrm>
            <a:off x="7835834" y="5095319"/>
            <a:ext cx="1724266" cy="228632"/>
          </a:xfrm>
          <a:prstGeom prst="rect">
            <a:avLst/>
          </a:prstGeom>
        </p:spPr>
      </p:pic>
      <p:pic>
        <p:nvPicPr>
          <p:cNvPr id="26" name="Picture 25">
            <a:extLst>
              <a:ext uri="{FF2B5EF4-FFF2-40B4-BE49-F238E27FC236}">
                <a16:creationId xmlns:a16="http://schemas.microsoft.com/office/drawing/2014/main" id="{15BFA1C4-33E2-C0EC-CA0A-A2AFE2536DA1}"/>
              </a:ext>
            </a:extLst>
          </p:cNvPr>
          <p:cNvPicPr>
            <a:picLocks noChangeAspect="1"/>
          </p:cNvPicPr>
          <p:nvPr/>
        </p:nvPicPr>
        <p:blipFill>
          <a:blip r:embed="rId7"/>
          <a:stretch>
            <a:fillRect/>
          </a:stretch>
        </p:blipFill>
        <p:spPr>
          <a:xfrm>
            <a:off x="9993818" y="5057213"/>
            <a:ext cx="1238423" cy="285790"/>
          </a:xfrm>
          <a:prstGeom prst="rect">
            <a:avLst/>
          </a:prstGeom>
        </p:spPr>
      </p:pic>
    </p:spTree>
    <p:extLst>
      <p:ext uri="{BB962C8B-B14F-4D97-AF65-F5344CB8AC3E}">
        <p14:creationId xmlns:p14="http://schemas.microsoft.com/office/powerpoint/2010/main" val="351013098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531</TotalTime>
  <Words>1228</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Courier New</vt:lpstr>
      <vt:lpstr>Nunito</vt:lpstr>
      <vt:lpstr>Segoe UI Light</vt:lpstr>
      <vt:lpstr>Tw Cen MT</vt:lpstr>
      <vt:lpstr>Office Theme</vt:lpstr>
      <vt:lpstr>Stock price prediction</vt:lpstr>
      <vt:lpstr>CONTENTS</vt:lpstr>
      <vt:lpstr>INTRODUCTION</vt:lpstr>
      <vt:lpstr>Related work</vt:lpstr>
      <vt:lpstr>Long short-term memory</vt:lpstr>
      <vt:lpstr>WHY LSTM?</vt:lpstr>
      <vt:lpstr>Long short-term memory</vt:lpstr>
      <vt:lpstr>GATES</vt:lpstr>
      <vt:lpstr>Working of lstm</vt:lpstr>
      <vt:lpstr>Methodology </vt:lpstr>
      <vt:lpstr>PowerPoint Presentation</vt:lpstr>
      <vt:lpstr>PowerPoint Presentation</vt:lpstr>
      <vt:lpstr>PowerPoint Presentation</vt:lpstr>
      <vt:lpstr>PowerPoint Presentation</vt:lpstr>
      <vt:lpstr>Model’s Accuracy</vt:lpstr>
      <vt:lpstr>Prediction for entire dataset</vt:lpstr>
      <vt:lpstr>PowerPoint Presentation</vt:lpstr>
      <vt:lpstr>Multi step lstm model</vt:lpstr>
      <vt:lpstr>Accuracy</vt:lpstr>
      <vt:lpstr>Results and 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sankalpa swain</dc:creator>
  <cp:lastModifiedBy>sankalpa swain</cp:lastModifiedBy>
  <cp:revision>2</cp:revision>
  <dcterms:created xsi:type="dcterms:W3CDTF">2023-04-19T13:10:19Z</dcterms:created>
  <dcterms:modified xsi:type="dcterms:W3CDTF">2023-04-20T06:39:52Z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