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AD3DF-3165-4B22-AA52-D33F44A083F9}" v="7" dt="2020-08-25T19:45:53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6296"/>
  </p:normalViewPr>
  <p:slideViewPr>
    <p:cSldViewPr snapToGrid="0">
      <p:cViewPr varScale="1">
        <p:scale>
          <a:sx n="117" d="100"/>
          <a:sy n="117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image" Target="../media/image90.pn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DEB78-7AD2-43E4-8E31-4710684591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3D219B4-D76F-4FF7-826A-BF4478BB61F1}">
          <dgm:prSet custT="1"/>
          <dgm:spPr/>
          <dgm:t>
            <a:bodyPr/>
            <a:lstStyle/>
            <a:p>
              <a:pPr>
                <a:lnSpc>
                  <a:spcPct val="100000"/>
                </a:lnSpc>
              </a:pPr>
              <a14:m>
                <m:oMath xmlns:m="http://schemas.openxmlformats.org/officeDocument/2006/math">
                  <m:sSub>
                    <m:sSubPr>
                      <m:ctrlPr>
                        <a:rPr lang="en-CA" sz="210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CA" sz="2100" b="0" i="1" kern="1200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CA" sz="2100" i="1" kern="1200" dirty="0"/>
                <a:t>: Course required -</a:t>
              </a:r>
              <a:r>
                <a:rPr lang="en-CA" sz="2100" i="0" kern="1200" dirty="0"/>
                <a:t> Where </a:t>
              </a:r>
              <a14:m>
                <m:oMath xmlns:m="http://schemas.openxmlformats.org/officeDocument/2006/math">
                  <m:r>
                    <a:rPr lang="en-CA" sz="2100" b="0" i="1" kern="1200" dirty="0" smtClean="0">
                      <a:latin typeface="Cambria Math" panose="02040503050406030204" pitchFamily="18" charset="0"/>
                    </a:rPr>
                    <m:t>𝑖</m:t>
                  </m:r>
                </m:oMath>
              </a14:m>
              <a:r>
                <a:rPr lang="en-CA" sz="2100" i="1" kern="1200" dirty="0"/>
                <a:t> </a:t>
              </a:r>
              <a:r>
                <a:rPr lang="en-CA" sz="2100" i="0" kern="1200" dirty="0"/>
                <a:t>is a specific course required for graduation (ex</a:t>
              </a:r>
              <a:r>
                <a:rPr lang="en-CA" sz="2100" i="0" kern="1200" dirty="0">
                  <a:solidFill>
                    <a:schemeClr val="tx1"/>
                  </a:solidFill>
                </a:rPr>
                <a:t>. </a:t>
              </a:r>
              <a14:m>
                <m:oMath xmlns:m="http://schemas.openxmlformats.org/officeDocument/2006/math">
                  <m:r>
                    <a:rPr lang="en-CA" sz="21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𝑦</m:t>
                  </m:r>
                </m:oMath>
              </a14:m>
              <a:r>
                <a:rPr lang="en-CA" sz="2200" b="0" i="1" kern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101</a:t>
              </a:r>
              <a:r>
                <a:rPr lang="en-CA" sz="2100" i="0" kern="1200" dirty="0">
                  <a:solidFill>
                    <a:schemeClr val="tx1"/>
                  </a:solidFill>
                </a:rPr>
                <a:t>, </a:t>
              </a:r>
              <a14:m>
                <m:oMath xmlns:m="http://schemas.openxmlformats.org/officeDocument/2006/math">
                  <m:r>
                    <a:rPr lang="en-CA" sz="21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𝑦</m:t>
                  </m:r>
                </m:oMath>
              </a14:m>
              <a:r>
                <a:rPr lang="en-CA" sz="2200" b="0" i="1" kern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110</a:t>
              </a:r>
              <a:r>
                <a:rPr lang="en-CA" sz="2100" i="0" kern="1200" dirty="0">
                  <a:solidFill>
                    <a:schemeClr val="tx1"/>
                  </a:solidFill>
                </a:rPr>
                <a:t>, </a:t>
              </a:r>
              <a14:m>
                <m:oMath xmlns:m="http://schemas.openxmlformats.org/officeDocument/2006/math">
                  <m:r>
                    <a:rPr lang="en-CA" sz="21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𝑦</m:t>
                  </m:r>
                </m:oMath>
              </a14:m>
              <a:r>
                <a:rPr lang="en-CA" sz="2200" b="0" i="1" kern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121</a:t>
              </a:r>
              <a:r>
                <a:rPr lang="en-CA" sz="2100" i="0" kern="1200" dirty="0">
                  <a:solidFill>
                    <a:schemeClr val="tx1"/>
                  </a:solidFill>
                </a:rPr>
                <a:t>…, </a:t>
              </a:r>
              <a14:m>
                <m:oMath xmlns:m="http://schemas.openxmlformats.org/officeDocument/2006/math">
                  <m:r>
                    <a:rPr lang="en-CA" sz="21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𝑦</m:t>
                  </m:r>
                </m:oMath>
              </a14:m>
              <a:r>
                <a:rPr lang="en-CA" sz="2200" b="0" i="1" kern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MATH</a:t>
              </a:r>
              <a:r>
                <a:rPr lang="en-CA" sz="2200" b="0" i="0" kern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121</a:t>
              </a:r>
              <a:r>
                <a:rPr lang="en-CA" sz="2100" i="0" kern="1200" dirty="0"/>
                <a:t>)</a:t>
              </a:r>
              <a:endParaRPr lang="en-US" sz="2100" i="1" kern="1200" dirty="0"/>
            </a:p>
          </dgm:t>
        </dgm:pt>
      </mc:Choice>
      <mc:Fallback xmlns="">
        <dgm:pt modelId="{43D219B4-D76F-4FF7-826A-BF4478BB61F1}">
          <dgm:prSet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CA" sz="2100" b="0" i="0" kern="1200">
                  <a:latin typeface="Cambria Math" panose="02040503050406030204" pitchFamily="18" charset="0"/>
                </a:rPr>
                <a:t>𝑦_</a:t>
              </a:r>
              <a:r>
                <a:rPr lang="en-US" sz="2100" b="0" i="0" kern="1200">
                  <a:latin typeface="Cambria Math" panose="02040503050406030204" pitchFamily="18" charset="0"/>
                </a:rPr>
                <a:t>𝑖</a:t>
              </a:r>
              <a:r>
                <a:rPr lang="en-CA" sz="2100" i="1" kern="1200" dirty="0"/>
                <a:t>: Course required -</a:t>
              </a:r>
              <a:r>
                <a:rPr lang="en-CA" sz="2100" i="0" kern="1200" dirty="0"/>
                <a:t> Where </a:t>
              </a:r>
              <a:r>
                <a:rPr lang="en-CA" sz="2100" b="0" i="0" kern="1200" dirty="0">
                  <a:latin typeface="Cambria Math" panose="02040503050406030204" pitchFamily="18" charset="0"/>
                </a:rPr>
                <a:t>𝑖</a:t>
              </a:r>
              <a:r>
                <a:rPr lang="en-CA" sz="2100" i="1" kern="1200" dirty="0"/>
                <a:t> </a:t>
              </a:r>
              <a:r>
                <a:rPr lang="en-CA" sz="2100" i="0" kern="1200" dirty="0"/>
                <a:t>is a specific course required for graduation (ex</a:t>
              </a:r>
              <a:r>
                <a:rPr lang="en-CA" sz="2100" i="0" kern="1200" dirty="0">
                  <a:solidFill>
                    <a:schemeClr val="tx1"/>
                  </a:solidFill>
                </a:rPr>
                <a:t>. </a:t>
              </a:r>
              <a:r>
                <a:rPr lang="en-CA" sz="2100" b="0" i="0" kern="1200">
                  <a:solidFill>
                    <a:schemeClr val="tx1"/>
                  </a:solidFill>
                  <a:latin typeface="Cambria Math" panose="02040503050406030204" pitchFamily="18" charset="0"/>
                </a:rPr>
                <a:t>𝑦</a:t>
              </a:r>
              <a:r>
                <a:rPr lang="en-CA" sz="2200" b="0" i="1" kern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101</a:t>
              </a:r>
              <a:r>
                <a:rPr lang="en-CA" sz="2100" i="0" kern="1200" dirty="0">
                  <a:solidFill>
                    <a:schemeClr val="tx1"/>
                  </a:solidFill>
                </a:rPr>
                <a:t>, </a:t>
              </a:r>
              <a:r>
                <a:rPr lang="en-CA" sz="2100" b="0" i="0" kern="1200">
                  <a:solidFill>
                    <a:schemeClr val="tx1"/>
                  </a:solidFill>
                  <a:latin typeface="Cambria Math" panose="02040503050406030204" pitchFamily="18" charset="0"/>
                </a:rPr>
                <a:t>𝑦</a:t>
              </a:r>
              <a:r>
                <a:rPr lang="en-CA" sz="2200" b="0" i="1" kern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110</a:t>
              </a:r>
              <a:r>
                <a:rPr lang="en-CA" sz="2100" i="0" kern="1200" dirty="0">
                  <a:solidFill>
                    <a:schemeClr val="tx1"/>
                  </a:solidFill>
                </a:rPr>
                <a:t>, </a:t>
              </a:r>
              <a:r>
                <a:rPr lang="en-CA" sz="2100" b="0" i="0" kern="1200">
                  <a:solidFill>
                    <a:schemeClr val="tx1"/>
                  </a:solidFill>
                  <a:latin typeface="Cambria Math" panose="02040503050406030204" pitchFamily="18" charset="0"/>
                </a:rPr>
                <a:t>𝑦</a:t>
              </a:r>
              <a:r>
                <a:rPr lang="en-CA" sz="2200" b="0" i="1" kern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121</a:t>
              </a:r>
              <a:r>
                <a:rPr lang="en-CA" sz="2100" i="0" kern="1200" dirty="0">
                  <a:solidFill>
                    <a:schemeClr val="tx1"/>
                  </a:solidFill>
                </a:rPr>
                <a:t>…, </a:t>
              </a:r>
              <a:r>
                <a:rPr lang="en-CA" sz="2100" b="0" i="0" kern="1200">
                  <a:solidFill>
                    <a:schemeClr val="tx1"/>
                  </a:solidFill>
                  <a:latin typeface="Cambria Math" panose="02040503050406030204" pitchFamily="18" charset="0"/>
                </a:rPr>
                <a:t>𝑦</a:t>
              </a:r>
              <a:r>
                <a:rPr lang="en-CA" sz="2200" b="0" i="1" kern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MATH</a:t>
              </a:r>
              <a:r>
                <a:rPr lang="en-CA" sz="2200" b="0" i="0" kern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121</a:t>
              </a:r>
              <a:r>
                <a:rPr lang="en-CA" sz="2100" i="0" kern="1200" dirty="0"/>
                <a:t>)</a:t>
              </a:r>
              <a:endParaRPr lang="en-US" sz="2100" i="1" kern="1200" dirty="0"/>
            </a:p>
          </dgm:t>
        </dgm:pt>
      </mc:Fallback>
    </mc:AlternateContent>
    <dgm:pt modelId="{937E5585-95BE-4A90-88A9-D8232E90FBE2}" type="parTrans" cxnId="{8222C032-9ED8-43B4-9137-11751E7FB6DE}">
      <dgm:prSet/>
      <dgm:spPr/>
      <dgm:t>
        <a:bodyPr/>
        <a:lstStyle/>
        <a:p>
          <a:endParaRPr lang="en-US"/>
        </a:p>
      </dgm:t>
    </dgm:pt>
    <dgm:pt modelId="{736C3FCB-FF18-461E-BA1D-D4DAC5AE58B1}" type="sibTrans" cxnId="{8222C032-9ED8-43B4-9137-11751E7FB6DE}">
      <dgm:prSet/>
      <dgm:spPr/>
      <dgm:t>
        <a:bodyPr/>
        <a:lstStyle/>
        <a:p>
          <a:endParaRPr lang="en-US"/>
        </a:p>
      </dgm:t>
    </dgm:pt>
    <dgm:pt modelId="{66A01187-DAB2-45A2-8D2F-5D595B42A44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True if a course is required for student’s graduation in their plan</a:t>
          </a:r>
          <a:endParaRPr lang="en-US" dirty="0"/>
        </a:p>
      </dgm:t>
    </dgm:pt>
    <dgm:pt modelId="{35295354-9C02-4A7C-ABA1-71BEF48CCD7B}" type="parTrans" cxnId="{95406286-1A22-4A0F-8DE0-80CBFF1F4413}">
      <dgm:prSet/>
      <dgm:spPr/>
      <dgm:t>
        <a:bodyPr/>
        <a:lstStyle/>
        <a:p>
          <a:endParaRPr lang="en-US"/>
        </a:p>
      </dgm:t>
    </dgm:pt>
    <dgm:pt modelId="{58E3CC3A-B60C-4D17-A35B-5D74A2BEB9D7}" type="sibTrans" cxnId="{95406286-1A22-4A0F-8DE0-80CBFF1F441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3592779-2E5B-4072-B1F1-CDFCF25E03CA}">
          <dgm:prSet custT="1"/>
          <dgm:spPr/>
          <dgm:t>
            <a:bodyPr/>
            <a:lstStyle/>
            <a:p>
              <a:pPr>
                <a:lnSpc>
                  <a:spcPct val="100000"/>
                </a:lnSpc>
              </a:pPr>
              <a14:m>
                <m:oMath xmlns:m="http://schemas.openxmlformats.org/officeDocument/2006/math">
                  <m:sSub>
                    <m:sSubPr>
                      <m:ctrlPr>
                        <a:rPr lang="en-CA" sz="220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b="0" i="1" kern="120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CA" sz="22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CA" sz="2200" kern="1200" dirty="0"/>
                <a:t>: </a:t>
              </a:r>
              <a:r>
                <a:rPr lang="en-CA" sz="2200" i="1" kern="1200" dirty="0"/>
                <a:t>Course taken </a:t>
              </a:r>
              <a:r>
                <a:rPr lang="en-CA" sz="2200" kern="1200" dirty="0"/>
                <a:t>- Where </a:t>
              </a:r>
              <a14:m>
                <m:oMath xmlns:m="http://schemas.openxmlformats.org/officeDocument/2006/math">
                  <m:r>
                    <a:rPr lang="en-CA" sz="2200" b="0" i="1" kern="1200" dirty="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CA" sz="2200" i="1" kern="1200" dirty="0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CA" sz="2200" kern="1200" dirty="0"/>
                <a:t>is a specific course (</a:t>
              </a:r>
              <a:r>
                <a:rPr lang="en-CA" sz="2200" i="0" kern="1200" dirty="0"/>
                <a:t>ex. </a:t>
              </a:r>
              <a14:m>
                <m:oMath xmlns:m="http://schemas.openxmlformats.org/officeDocument/2006/math"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𝑥</m:t>
                  </m:r>
                </m:oMath>
              </a14:m>
              <a:r>
                <a:rPr lang="en-CA" sz="2200" b="0" i="1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101</a:t>
              </a:r>
              <a:r>
                <a:rPr lang="en-CA" sz="2200" i="0" kern="1200" dirty="0"/>
                <a:t>, </a:t>
              </a:r>
              <a14:m>
                <m:oMath xmlns:m="http://schemas.openxmlformats.org/officeDocument/2006/math"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𝑥</m:t>
                  </m:r>
                </m:oMath>
              </a14:m>
              <a:r>
                <a:rPr lang="en-CA" sz="2200" b="0" i="1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110</a:t>
              </a:r>
              <a:r>
                <a:rPr lang="en-CA" sz="2200" i="0" kern="1200" dirty="0"/>
                <a:t>, </a:t>
              </a:r>
              <a14:m>
                <m:oMath xmlns:m="http://schemas.openxmlformats.org/officeDocument/2006/math"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𝑥</m:t>
                  </m:r>
                </m:oMath>
              </a14:m>
              <a:r>
                <a:rPr lang="en-CA" sz="2200" b="0" i="1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121</a:t>
              </a:r>
              <a:r>
                <a:rPr lang="en-CA" sz="2200" i="0" kern="1200" dirty="0"/>
                <a:t>…, </a:t>
              </a:r>
              <a14:m>
                <m:oMath xmlns:m="http://schemas.openxmlformats.org/officeDocument/2006/math"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𝑥</m:t>
                  </m:r>
                </m:oMath>
              </a14:m>
              <a:r>
                <a:rPr lang="en-CA" sz="2200" b="0" i="1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MATH</a:t>
              </a:r>
              <a:r>
                <a:rPr lang="en-CA" sz="2200" b="0" i="0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121</a:t>
              </a:r>
              <a:r>
                <a:rPr lang="en-CA" sz="2200" kern="1200" dirty="0"/>
                <a:t>)</a:t>
              </a:r>
              <a:endParaRPr lang="en-US" sz="2200" kern="1200" dirty="0"/>
            </a:p>
          </dgm:t>
        </dgm:pt>
      </mc:Choice>
      <mc:Fallback xmlns="">
        <dgm:pt modelId="{E3592779-2E5B-4072-B1F1-CDFCF25E03CA}">
          <dgm:prSet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sz="2200" b="0" i="0" kern="1200">
                  <a:latin typeface="Cambria Math" panose="02040503050406030204" pitchFamily="18" charset="0"/>
                </a:rPr>
                <a:t>𝑥</a:t>
              </a:r>
              <a:r>
                <a:rPr lang="en-CA" sz="2200" b="0" i="0" kern="1200">
                  <a:latin typeface="Cambria Math" panose="02040503050406030204" pitchFamily="18" charset="0"/>
                </a:rPr>
                <a:t>_𝑖</a:t>
              </a:r>
              <a:r>
                <a:rPr lang="en-CA" sz="2200" kern="1200" dirty="0"/>
                <a:t>: </a:t>
              </a:r>
              <a:r>
                <a:rPr lang="en-CA" sz="2200" i="1" kern="1200" dirty="0"/>
                <a:t>Course taken </a:t>
              </a:r>
              <a:r>
                <a:rPr lang="en-CA" sz="2200" kern="1200" dirty="0"/>
                <a:t>- Where </a:t>
              </a:r>
              <a:r>
                <a:rPr lang="en-CA" sz="2200" b="0" i="0" kern="1200" dirty="0">
                  <a:latin typeface="Cambria Math" panose="02040503050406030204" pitchFamily="18" charset="0"/>
                </a:rPr>
                <a:t>𝑖</a:t>
              </a:r>
              <a:r>
                <a:rPr lang="en-CA" sz="2200" i="0" kern="1200" dirty="0">
                  <a:latin typeface="Cambria Math" panose="02040503050406030204" pitchFamily="18" charset="0"/>
                </a:rPr>
                <a:t> </a:t>
              </a:r>
              <a:r>
                <a:rPr lang="en-CA" sz="2200" kern="1200" dirty="0"/>
                <a:t>is a specific course (</a:t>
              </a:r>
              <a:r>
                <a:rPr lang="en-CA" sz="2200" i="0" kern="1200" dirty="0"/>
                <a:t>ex. </a:t>
              </a:r>
              <a:r>
                <a:rPr lang="en-US" sz="2200" b="0" i="0" kern="1200">
                  <a:latin typeface="Cambria Math" panose="02040503050406030204" pitchFamily="18" charset="0"/>
                </a:rPr>
                <a:t>𝑥</a:t>
              </a:r>
              <a:r>
                <a:rPr lang="en-CA" sz="2200" b="0" i="1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101</a:t>
              </a:r>
              <a:r>
                <a:rPr lang="en-CA" sz="2200" i="0" kern="1200" dirty="0"/>
                <a:t>, </a:t>
              </a:r>
              <a:r>
                <a:rPr lang="en-US" sz="2200" b="0" i="0" kern="1200">
                  <a:latin typeface="Cambria Math" panose="02040503050406030204" pitchFamily="18" charset="0"/>
                </a:rPr>
                <a:t>𝑥</a:t>
              </a:r>
              <a:r>
                <a:rPr lang="en-CA" sz="2200" b="0" i="1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110</a:t>
              </a:r>
              <a:r>
                <a:rPr lang="en-CA" sz="2200" i="0" kern="1200" dirty="0"/>
                <a:t>, </a:t>
              </a:r>
              <a:r>
                <a:rPr lang="en-US" sz="2200" b="0" i="0" kern="1200">
                  <a:latin typeface="Cambria Math" panose="02040503050406030204" pitchFamily="18" charset="0"/>
                </a:rPr>
                <a:t>𝑥</a:t>
              </a:r>
              <a:r>
                <a:rPr lang="en-CA" sz="2200" b="0" i="1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121</a:t>
              </a:r>
              <a:r>
                <a:rPr lang="en-CA" sz="2200" i="0" kern="1200" dirty="0"/>
                <a:t>…, </a:t>
              </a:r>
              <a:r>
                <a:rPr lang="en-US" sz="2200" b="0" i="0" kern="1200">
                  <a:latin typeface="Cambria Math" panose="02040503050406030204" pitchFamily="18" charset="0"/>
                </a:rPr>
                <a:t>𝑥</a:t>
              </a:r>
              <a:r>
                <a:rPr lang="en-CA" sz="2200" b="0" i="1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MATH</a:t>
              </a:r>
              <a:r>
                <a:rPr lang="en-CA" sz="2200" b="0" i="0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121</a:t>
              </a:r>
              <a:r>
                <a:rPr lang="en-CA" sz="2200" kern="1200" dirty="0"/>
                <a:t>)</a:t>
              </a:r>
              <a:endParaRPr lang="en-US" sz="2200" kern="1200" dirty="0"/>
            </a:p>
          </dgm:t>
        </dgm:pt>
      </mc:Fallback>
    </mc:AlternateContent>
    <dgm:pt modelId="{CA8903D7-68C9-4750-8151-ECB48F346E34}" type="parTrans" cxnId="{E8A0057E-00F1-4722-BD87-8DE49FED27F3}">
      <dgm:prSet/>
      <dgm:spPr/>
      <dgm:t>
        <a:bodyPr/>
        <a:lstStyle/>
        <a:p>
          <a:endParaRPr lang="en-US"/>
        </a:p>
      </dgm:t>
    </dgm:pt>
    <dgm:pt modelId="{61959257-9091-407C-8E95-07BFE81CF1C3}" type="sibTrans" cxnId="{E8A0057E-00F1-4722-BD87-8DE49FED27F3}">
      <dgm:prSet/>
      <dgm:spPr/>
      <dgm:t>
        <a:bodyPr/>
        <a:lstStyle/>
        <a:p>
          <a:endParaRPr lang="en-US"/>
        </a:p>
      </dgm:t>
    </dgm:pt>
    <dgm:pt modelId="{69F5ED45-5014-4F13-9D17-1EE90BEE8F7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True if a student has taken the course</a:t>
          </a:r>
          <a:endParaRPr lang="en-US" dirty="0"/>
        </a:p>
      </dgm:t>
    </dgm:pt>
    <dgm:pt modelId="{3815CA14-803B-4037-A0C6-E0F2F4D692EC}" type="parTrans" cxnId="{2BE1548E-82D8-48E3-A93F-F1CC93CE554C}">
      <dgm:prSet/>
      <dgm:spPr/>
      <dgm:t>
        <a:bodyPr/>
        <a:lstStyle/>
        <a:p>
          <a:endParaRPr lang="en-US"/>
        </a:p>
      </dgm:t>
    </dgm:pt>
    <dgm:pt modelId="{B3E8DD61-D74D-4D24-857D-94D51DEACCA0}" type="sibTrans" cxnId="{2BE1548E-82D8-48E3-A93F-F1CC93CE554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2F7F0D7-4137-416B-940D-63C3EA5DBE86}">
          <dgm:prSet custT="1"/>
          <dgm:spPr/>
          <dgm:t>
            <a:bodyPr/>
            <a:lstStyle/>
            <a:p>
              <a:pPr>
                <a:lnSpc>
                  <a:spcPct val="100000"/>
                </a:lnSpc>
              </a:pPr>
              <a14:m>
                <m:oMath xmlns:m="http://schemas.openxmlformats.org/officeDocument/2006/math">
                  <m:sSub>
                    <m:sSubPr>
                      <m:ctrlPr>
                        <a:rPr lang="en-CA" sz="2200" i="1" kern="1200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CA" sz="2200" b="0" i="1" kern="1200" dirty="0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en-CA" sz="2200" b="0" i="1" kern="1200" dirty="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CA" sz="2200" kern="1200" dirty="0"/>
                <a:t>: </a:t>
              </a:r>
              <a:r>
                <a:rPr lang="en-CA" sz="2200" i="1" kern="1200" dirty="0"/>
                <a:t>Course can be taken – </a:t>
              </a:r>
              <a:r>
                <a:rPr lang="en-CA" sz="2200" i="0" kern="1200" dirty="0"/>
                <a:t>Where</a:t>
              </a:r>
              <a14:m>
                <m:oMath xmlns:m="http://schemas.openxmlformats.org/officeDocument/2006/math">
                  <m:r>
                    <a:rPr lang="en-CA" sz="2200" i="1" kern="1200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200" b="0" i="1" kern="1200" dirty="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CA" sz="2200" i="1" kern="1200" dirty="0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CA" sz="2200" i="0" kern="1200" dirty="0"/>
                <a:t>is a specific course </a:t>
              </a:r>
              <a:r>
                <a:rPr lang="en-CA" sz="2200" kern="1200" dirty="0"/>
                <a:t>(</a:t>
              </a:r>
              <a:r>
                <a:rPr lang="en-CA" sz="2200" i="0" kern="1200" dirty="0"/>
                <a:t>ex. </a:t>
              </a:r>
              <a14:m>
                <m:oMath xmlns:m="http://schemas.openxmlformats.org/officeDocument/2006/math">
                  <m:r>
                    <a:rPr lang="en-CA" sz="2200" b="0" i="1" kern="1200" dirty="0" smtClean="0">
                      <a:latin typeface="Cambria Math" panose="02040503050406030204" pitchFamily="18" charset="0"/>
                    </a:rPr>
                    <m:t>𝑧</m:t>
                  </m:r>
                </m:oMath>
              </a14:m>
              <a:r>
                <a:rPr lang="en-CA" sz="2200" b="0" i="1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101</a:t>
              </a:r>
              <a:r>
                <a:rPr lang="en-CA" sz="2200" i="0" kern="1200" dirty="0"/>
                <a:t>, </a:t>
              </a:r>
              <a14:m>
                <m:oMath xmlns:m="http://schemas.openxmlformats.org/officeDocument/2006/math">
                  <m:r>
                    <a:rPr lang="en-CA" sz="2200" b="0" i="1" kern="1200" dirty="0" smtClean="0">
                      <a:latin typeface="Cambria Math" panose="02040503050406030204" pitchFamily="18" charset="0"/>
                    </a:rPr>
                    <m:t>𝑧</m:t>
                  </m:r>
                </m:oMath>
              </a14:m>
              <a:r>
                <a:rPr lang="en-CA" sz="2200" b="0" i="1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110</a:t>
              </a:r>
              <a:r>
                <a:rPr lang="en-CA" sz="2200" i="0" kern="1200" dirty="0"/>
                <a:t>, </a:t>
              </a:r>
              <a14:m>
                <m:oMath xmlns:m="http://schemas.openxmlformats.org/officeDocument/2006/math">
                  <m:r>
                    <a:rPr lang="en-CA" sz="2200" b="0" i="1" kern="1200" dirty="0" smtClean="0">
                      <a:latin typeface="Cambria Math" panose="02040503050406030204" pitchFamily="18" charset="0"/>
                    </a:rPr>
                    <m:t>𝑧</m:t>
                  </m:r>
                </m:oMath>
              </a14:m>
              <a:r>
                <a:rPr lang="en-CA" sz="2200" b="0" i="1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121</a:t>
              </a:r>
              <a:r>
                <a:rPr lang="en-CA" sz="2200" i="0" kern="1200" dirty="0"/>
                <a:t>…, </a:t>
              </a:r>
              <a14:m>
                <m:oMath xmlns:m="http://schemas.openxmlformats.org/officeDocument/2006/math">
                  <m:r>
                    <a:rPr lang="en-CA" sz="2200" b="0" i="1" kern="1200" dirty="0" smtClean="0">
                      <a:latin typeface="Cambria Math" panose="02040503050406030204" pitchFamily="18" charset="0"/>
                    </a:rPr>
                    <m:t>𝑧</m:t>
                  </m:r>
                </m:oMath>
              </a14:m>
              <a:r>
                <a:rPr lang="en-CA" sz="2200" b="0" i="1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MATH</a:t>
              </a:r>
              <a:r>
                <a:rPr lang="en-CA" sz="2200" b="0" i="0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121</a:t>
              </a:r>
              <a:r>
                <a:rPr lang="en-CA" sz="2200" kern="1200" dirty="0"/>
                <a:t>)</a:t>
              </a:r>
              <a:endParaRPr lang="en-US" sz="2200" i="1" kern="1200" dirty="0"/>
            </a:p>
          </dgm:t>
        </dgm:pt>
      </mc:Choice>
      <mc:Fallback xmlns="">
        <dgm:pt modelId="{A2F7F0D7-4137-416B-940D-63C3EA5DBE86}">
          <dgm:prSet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CA" sz="2200" b="0" i="0" kern="1200" dirty="0">
                  <a:latin typeface="Cambria Math" panose="02040503050406030204" pitchFamily="18" charset="0"/>
                </a:rPr>
                <a:t>𝑧_𝑖</a:t>
              </a:r>
              <a:r>
                <a:rPr lang="en-CA" sz="2200" kern="1200" dirty="0"/>
                <a:t>: </a:t>
              </a:r>
              <a:r>
                <a:rPr lang="en-CA" sz="2200" i="1" kern="1200" dirty="0"/>
                <a:t>Course can be taken – </a:t>
              </a:r>
              <a:r>
                <a:rPr lang="en-CA" sz="2200" i="0" kern="1200" dirty="0"/>
                <a:t>Where</a:t>
              </a:r>
              <a:r>
                <a:rPr lang="en-CA" sz="2200" i="0" kern="1200" dirty="0">
                  <a:latin typeface="Cambria Math" panose="02040503050406030204" pitchFamily="18" charset="0"/>
                </a:rPr>
                <a:t> </a:t>
              </a:r>
              <a:r>
                <a:rPr lang="en-CA" sz="2200" b="0" i="0" kern="1200" dirty="0">
                  <a:latin typeface="Cambria Math" panose="02040503050406030204" pitchFamily="18" charset="0"/>
                </a:rPr>
                <a:t>𝑖</a:t>
              </a:r>
              <a:r>
                <a:rPr lang="en-CA" sz="2200" i="0" kern="1200" dirty="0">
                  <a:latin typeface="Cambria Math" panose="02040503050406030204" pitchFamily="18" charset="0"/>
                </a:rPr>
                <a:t> </a:t>
              </a:r>
              <a:r>
                <a:rPr lang="en-CA" sz="2200" i="0" kern="1200" dirty="0"/>
                <a:t>is a specific course </a:t>
              </a:r>
              <a:r>
                <a:rPr lang="en-CA" sz="2200" kern="1200" dirty="0"/>
                <a:t>(</a:t>
              </a:r>
              <a:r>
                <a:rPr lang="en-CA" sz="2200" i="0" kern="1200" dirty="0"/>
                <a:t>ex. </a:t>
              </a:r>
              <a:r>
                <a:rPr lang="en-CA" sz="2200" b="0" i="0" kern="1200" dirty="0">
                  <a:latin typeface="Cambria Math" panose="02040503050406030204" pitchFamily="18" charset="0"/>
                </a:rPr>
                <a:t>𝑧</a:t>
              </a:r>
              <a:r>
                <a:rPr lang="en-CA" sz="2200" b="0" i="1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101</a:t>
              </a:r>
              <a:r>
                <a:rPr lang="en-CA" sz="2200" i="0" kern="1200" dirty="0"/>
                <a:t>, </a:t>
              </a:r>
              <a:r>
                <a:rPr lang="en-CA" sz="2200" b="0" i="0" kern="1200" dirty="0">
                  <a:latin typeface="Cambria Math" panose="02040503050406030204" pitchFamily="18" charset="0"/>
                </a:rPr>
                <a:t>𝑧</a:t>
              </a:r>
              <a:r>
                <a:rPr lang="en-CA" sz="2200" b="0" i="1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110</a:t>
              </a:r>
              <a:r>
                <a:rPr lang="en-CA" sz="2200" i="0" kern="1200" dirty="0"/>
                <a:t>, </a:t>
              </a:r>
              <a:r>
                <a:rPr lang="en-CA" sz="2200" b="0" i="0" kern="1200" dirty="0">
                  <a:latin typeface="Cambria Math" panose="02040503050406030204" pitchFamily="18" charset="0"/>
                </a:rPr>
                <a:t>𝑧</a:t>
              </a:r>
              <a:r>
                <a:rPr lang="en-CA" sz="2200" b="0" i="1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CISC</a:t>
              </a:r>
              <a:r>
                <a:rPr lang="en-CA" sz="2200" b="0" i="0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121</a:t>
              </a:r>
              <a:r>
                <a:rPr lang="en-CA" sz="2200" i="0" kern="1200" dirty="0"/>
                <a:t>…, </a:t>
              </a:r>
              <a:r>
                <a:rPr lang="en-CA" sz="2200" b="0" i="0" kern="1200" dirty="0">
                  <a:latin typeface="Cambria Math" panose="02040503050406030204" pitchFamily="18" charset="0"/>
                </a:rPr>
                <a:t>𝑧</a:t>
              </a:r>
              <a:r>
                <a:rPr lang="en-CA" sz="2200" b="0" i="1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MATH</a:t>
              </a:r>
              <a:r>
                <a:rPr lang="en-CA" sz="2200" b="0" i="0" kern="12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121</a:t>
              </a:r>
              <a:r>
                <a:rPr lang="en-CA" sz="2200" kern="1200" dirty="0"/>
                <a:t>)</a:t>
              </a:r>
              <a:endParaRPr lang="en-US" sz="2200" i="1" kern="1200" dirty="0"/>
            </a:p>
          </dgm:t>
        </dgm:pt>
      </mc:Fallback>
    </mc:AlternateContent>
    <dgm:pt modelId="{D7139AB6-274E-4661-86AD-2BFB55495CCA}" type="parTrans" cxnId="{B5821342-05CF-4B17-BDF3-8FACE794820A}">
      <dgm:prSet/>
      <dgm:spPr/>
      <dgm:t>
        <a:bodyPr/>
        <a:lstStyle/>
        <a:p>
          <a:endParaRPr lang="en-US"/>
        </a:p>
      </dgm:t>
    </dgm:pt>
    <dgm:pt modelId="{57BD04BA-9B8C-4B8F-A40B-98A58B6478F7}" type="sibTrans" cxnId="{B5821342-05CF-4B17-BDF3-8FACE794820A}">
      <dgm:prSet/>
      <dgm:spPr/>
      <dgm:t>
        <a:bodyPr/>
        <a:lstStyle/>
        <a:p>
          <a:endParaRPr lang="en-US"/>
        </a:p>
      </dgm:t>
    </dgm:pt>
    <dgm:pt modelId="{78CAEB58-E799-40F8-9A21-24B17A32416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True if the course can be taken</a:t>
          </a:r>
          <a:br>
            <a:rPr lang="en-CA" dirty="0"/>
          </a:br>
          <a:endParaRPr lang="en-US" dirty="0"/>
        </a:p>
      </dgm:t>
    </dgm:pt>
    <dgm:pt modelId="{AFD02FDF-9B8F-4C9C-8E1A-051126340901}" type="parTrans" cxnId="{A5116029-9B1D-40E6-B25F-6F45D53BE9C1}">
      <dgm:prSet/>
      <dgm:spPr/>
      <dgm:t>
        <a:bodyPr/>
        <a:lstStyle/>
        <a:p>
          <a:endParaRPr lang="en-US"/>
        </a:p>
      </dgm:t>
    </dgm:pt>
    <dgm:pt modelId="{5CB10AC7-242A-40B3-9255-50884852DEA4}" type="sibTrans" cxnId="{A5116029-9B1D-40E6-B25F-6F45D53BE9C1}">
      <dgm:prSet/>
      <dgm:spPr/>
      <dgm:t>
        <a:bodyPr/>
        <a:lstStyle/>
        <a:p>
          <a:endParaRPr lang="en-US"/>
        </a:p>
      </dgm:t>
    </dgm:pt>
    <dgm:pt modelId="{C764FB08-4995-467C-B709-400F09AC9641}" type="pres">
      <dgm:prSet presAssocID="{97DDEB78-7AD2-43E4-8E31-47106845917B}" presName="root" presStyleCnt="0">
        <dgm:presLayoutVars>
          <dgm:dir/>
          <dgm:resizeHandles val="exact"/>
        </dgm:presLayoutVars>
      </dgm:prSet>
      <dgm:spPr/>
    </dgm:pt>
    <dgm:pt modelId="{5677A5D9-C0F5-4625-931B-1AF27B385A70}" type="pres">
      <dgm:prSet presAssocID="{43D219B4-D76F-4FF7-826A-BF4478BB61F1}" presName="compNode" presStyleCnt="0"/>
      <dgm:spPr/>
    </dgm:pt>
    <dgm:pt modelId="{502A7821-1020-4AED-B0F6-3825DEA8204C}" type="pres">
      <dgm:prSet presAssocID="{43D219B4-D76F-4FF7-826A-BF4478BB61F1}" presName="bgRect" presStyleLbl="bgShp" presStyleIdx="0" presStyleCnt="3"/>
      <dgm:spPr/>
    </dgm:pt>
    <dgm:pt modelId="{884DCCDE-8510-4C33-82CE-F7BFB7AD0176}" type="pres">
      <dgm:prSet presAssocID="{43D219B4-D76F-4FF7-826A-BF4478BB61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922FF889-0703-421C-BB83-482D185AEDE9}" type="pres">
      <dgm:prSet presAssocID="{43D219B4-D76F-4FF7-826A-BF4478BB61F1}" presName="spaceRect" presStyleCnt="0"/>
      <dgm:spPr/>
    </dgm:pt>
    <dgm:pt modelId="{501C7AB2-A331-410D-9EF1-163EC8EBF296}" type="pres">
      <dgm:prSet presAssocID="{43D219B4-D76F-4FF7-826A-BF4478BB61F1}" presName="parTx" presStyleLbl="revTx" presStyleIdx="0" presStyleCnt="6" custLinFactNeighborX="-413" custLinFactNeighborY="-11853">
        <dgm:presLayoutVars>
          <dgm:chMax val="0"/>
          <dgm:chPref val="0"/>
        </dgm:presLayoutVars>
      </dgm:prSet>
      <dgm:spPr/>
    </dgm:pt>
    <dgm:pt modelId="{E8AC4667-6B42-4AA5-8BD8-CCAB0D12E2A9}" type="pres">
      <dgm:prSet presAssocID="{43D219B4-D76F-4FF7-826A-BF4478BB61F1}" presName="desTx" presStyleLbl="revTx" presStyleIdx="1" presStyleCnt="6">
        <dgm:presLayoutVars/>
      </dgm:prSet>
      <dgm:spPr/>
    </dgm:pt>
    <dgm:pt modelId="{76FE18F2-1F64-457B-8C04-4CBC4C7E309A}" type="pres">
      <dgm:prSet presAssocID="{736C3FCB-FF18-461E-BA1D-D4DAC5AE58B1}" presName="sibTrans" presStyleCnt="0"/>
      <dgm:spPr/>
    </dgm:pt>
    <dgm:pt modelId="{95910489-7A42-451A-BA58-A4FEE76FF4EF}" type="pres">
      <dgm:prSet presAssocID="{E3592779-2E5B-4072-B1F1-CDFCF25E03CA}" presName="compNode" presStyleCnt="0"/>
      <dgm:spPr/>
    </dgm:pt>
    <dgm:pt modelId="{2E320290-7387-4908-AD67-805FBC5578C7}" type="pres">
      <dgm:prSet presAssocID="{E3592779-2E5B-4072-B1F1-CDFCF25E03CA}" presName="bgRect" presStyleLbl="bgShp" presStyleIdx="1" presStyleCnt="3"/>
      <dgm:spPr/>
    </dgm:pt>
    <dgm:pt modelId="{57A1420C-E5D5-4094-BB9E-8C920E57876C}" type="pres">
      <dgm:prSet presAssocID="{E3592779-2E5B-4072-B1F1-CDFCF25E03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CF5E658-C142-492E-92F3-032067DBBDD8}" type="pres">
      <dgm:prSet presAssocID="{E3592779-2E5B-4072-B1F1-CDFCF25E03CA}" presName="spaceRect" presStyleCnt="0"/>
      <dgm:spPr/>
    </dgm:pt>
    <dgm:pt modelId="{9EB1C263-02FC-4124-9615-5F7484B6E114}" type="pres">
      <dgm:prSet presAssocID="{E3592779-2E5B-4072-B1F1-CDFCF25E03CA}" presName="parTx" presStyleLbl="revTx" presStyleIdx="2" presStyleCnt="6" custLinFactNeighborX="-413" custLinFactNeighborY="-1728">
        <dgm:presLayoutVars>
          <dgm:chMax val="0"/>
          <dgm:chPref val="0"/>
        </dgm:presLayoutVars>
      </dgm:prSet>
      <dgm:spPr/>
    </dgm:pt>
    <dgm:pt modelId="{930A845D-88F9-4AA9-9762-1A9DDF68F67F}" type="pres">
      <dgm:prSet presAssocID="{E3592779-2E5B-4072-B1F1-CDFCF25E03CA}" presName="desTx" presStyleLbl="revTx" presStyleIdx="3" presStyleCnt="6">
        <dgm:presLayoutVars/>
      </dgm:prSet>
      <dgm:spPr/>
    </dgm:pt>
    <dgm:pt modelId="{9EA6A879-620C-4F58-BCA7-F1226E481F03}" type="pres">
      <dgm:prSet presAssocID="{61959257-9091-407C-8E95-07BFE81CF1C3}" presName="sibTrans" presStyleCnt="0"/>
      <dgm:spPr/>
    </dgm:pt>
    <dgm:pt modelId="{990F69A0-F763-4C50-98AC-D6B7C4A17BA9}" type="pres">
      <dgm:prSet presAssocID="{A2F7F0D7-4137-416B-940D-63C3EA5DBE86}" presName="compNode" presStyleCnt="0"/>
      <dgm:spPr/>
    </dgm:pt>
    <dgm:pt modelId="{3034BF5C-3A0D-427B-B3A1-560248D34043}" type="pres">
      <dgm:prSet presAssocID="{A2F7F0D7-4137-416B-940D-63C3EA5DBE86}" presName="bgRect" presStyleLbl="bgShp" presStyleIdx="2" presStyleCnt="3"/>
      <dgm:spPr/>
    </dgm:pt>
    <dgm:pt modelId="{F24C4BD1-A2BA-413C-AB3F-7B82728E2E52}" type="pres">
      <dgm:prSet presAssocID="{A2F7F0D7-4137-416B-940D-63C3EA5DBE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7B22987-FCC8-4E95-8FEC-B5E441B6CF03}" type="pres">
      <dgm:prSet presAssocID="{A2F7F0D7-4137-416B-940D-63C3EA5DBE86}" presName="spaceRect" presStyleCnt="0"/>
      <dgm:spPr/>
    </dgm:pt>
    <dgm:pt modelId="{D5DBE12C-AF12-453D-BE54-1FAD834C943B}" type="pres">
      <dgm:prSet presAssocID="{A2F7F0D7-4137-416B-940D-63C3EA5DBE86}" presName="parTx" presStyleLbl="revTx" presStyleIdx="4" presStyleCnt="6" custLinFactNeighborX="-413" custLinFactNeighborY="-13271">
        <dgm:presLayoutVars>
          <dgm:chMax val="0"/>
          <dgm:chPref val="0"/>
        </dgm:presLayoutVars>
      </dgm:prSet>
      <dgm:spPr/>
    </dgm:pt>
    <dgm:pt modelId="{72A79441-27A5-4715-B3CF-07D61C319DD3}" type="pres">
      <dgm:prSet presAssocID="{A2F7F0D7-4137-416B-940D-63C3EA5DBE86}" presName="desTx" presStyleLbl="revTx" presStyleIdx="5" presStyleCnt="6">
        <dgm:presLayoutVars/>
      </dgm:prSet>
      <dgm:spPr/>
    </dgm:pt>
  </dgm:ptLst>
  <dgm:cxnLst>
    <dgm:cxn modelId="{91436B00-5173-E349-9787-326B244597FE}" type="presOf" srcId="{69F5ED45-5014-4F13-9D17-1EE90BEE8F7A}" destId="{930A845D-88F9-4AA9-9762-1A9DDF68F67F}" srcOrd="0" destOrd="0" presId="urn:microsoft.com/office/officeart/2018/2/layout/IconVerticalSolidList"/>
    <dgm:cxn modelId="{CBF0320F-6F08-2648-8B1D-659D0A9F2CE9}" type="presOf" srcId="{A2F7F0D7-4137-416B-940D-63C3EA5DBE86}" destId="{D5DBE12C-AF12-453D-BE54-1FAD834C943B}" srcOrd="0" destOrd="0" presId="urn:microsoft.com/office/officeart/2018/2/layout/IconVerticalSolidList"/>
    <dgm:cxn modelId="{A5116029-9B1D-40E6-B25F-6F45D53BE9C1}" srcId="{A2F7F0D7-4137-416B-940D-63C3EA5DBE86}" destId="{78CAEB58-E799-40F8-9A21-24B17A324160}" srcOrd="0" destOrd="0" parTransId="{AFD02FDF-9B8F-4C9C-8E1A-051126340901}" sibTransId="{5CB10AC7-242A-40B3-9255-50884852DEA4}"/>
    <dgm:cxn modelId="{8222C032-9ED8-43B4-9137-11751E7FB6DE}" srcId="{97DDEB78-7AD2-43E4-8E31-47106845917B}" destId="{43D219B4-D76F-4FF7-826A-BF4478BB61F1}" srcOrd="0" destOrd="0" parTransId="{937E5585-95BE-4A90-88A9-D8232E90FBE2}" sibTransId="{736C3FCB-FF18-461E-BA1D-D4DAC5AE58B1}"/>
    <dgm:cxn modelId="{B5821342-05CF-4B17-BDF3-8FACE794820A}" srcId="{97DDEB78-7AD2-43E4-8E31-47106845917B}" destId="{A2F7F0D7-4137-416B-940D-63C3EA5DBE86}" srcOrd="2" destOrd="0" parTransId="{D7139AB6-274E-4661-86AD-2BFB55495CCA}" sibTransId="{57BD04BA-9B8C-4B8F-A40B-98A58B6478F7}"/>
    <dgm:cxn modelId="{40CF2B48-09DA-344D-9A12-920AFEE0E2F0}" type="presOf" srcId="{78CAEB58-E799-40F8-9A21-24B17A324160}" destId="{72A79441-27A5-4715-B3CF-07D61C319DD3}" srcOrd="0" destOrd="0" presId="urn:microsoft.com/office/officeart/2018/2/layout/IconVerticalSolidList"/>
    <dgm:cxn modelId="{8BE8E760-8D6B-E94F-94BB-8C47842892F4}" type="presOf" srcId="{97DDEB78-7AD2-43E4-8E31-47106845917B}" destId="{C764FB08-4995-467C-B709-400F09AC9641}" srcOrd="0" destOrd="0" presId="urn:microsoft.com/office/officeart/2018/2/layout/IconVerticalSolidList"/>
    <dgm:cxn modelId="{62E5936B-CF3F-7C4E-BD87-82983EF80880}" type="presOf" srcId="{E3592779-2E5B-4072-B1F1-CDFCF25E03CA}" destId="{9EB1C263-02FC-4124-9615-5F7484B6E114}" srcOrd="0" destOrd="0" presId="urn:microsoft.com/office/officeart/2018/2/layout/IconVerticalSolidList"/>
    <dgm:cxn modelId="{E8A0057E-00F1-4722-BD87-8DE49FED27F3}" srcId="{97DDEB78-7AD2-43E4-8E31-47106845917B}" destId="{E3592779-2E5B-4072-B1F1-CDFCF25E03CA}" srcOrd="1" destOrd="0" parTransId="{CA8903D7-68C9-4750-8151-ECB48F346E34}" sibTransId="{61959257-9091-407C-8E95-07BFE81CF1C3}"/>
    <dgm:cxn modelId="{95406286-1A22-4A0F-8DE0-80CBFF1F4413}" srcId="{43D219B4-D76F-4FF7-826A-BF4478BB61F1}" destId="{66A01187-DAB2-45A2-8D2F-5D595B42A447}" srcOrd="0" destOrd="0" parTransId="{35295354-9C02-4A7C-ABA1-71BEF48CCD7B}" sibTransId="{58E3CC3A-B60C-4D17-A35B-5D74A2BEB9D7}"/>
    <dgm:cxn modelId="{2BE1548E-82D8-48E3-A93F-F1CC93CE554C}" srcId="{E3592779-2E5B-4072-B1F1-CDFCF25E03CA}" destId="{69F5ED45-5014-4F13-9D17-1EE90BEE8F7A}" srcOrd="0" destOrd="0" parTransId="{3815CA14-803B-4037-A0C6-E0F2F4D692EC}" sibTransId="{B3E8DD61-D74D-4D24-857D-94D51DEACCA0}"/>
    <dgm:cxn modelId="{50DBACC4-8BE2-664F-AC73-24BE3E0D5EE2}" type="presOf" srcId="{43D219B4-D76F-4FF7-826A-BF4478BB61F1}" destId="{501C7AB2-A331-410D-9EF1-163EC8EBF296}" srcOrd="0" destOrd="0" presId="urn:microsoft.com/office/officeart/2018/2/layout/IconVerticalSolidList"/>
    <dgm:cxn modelId="{64122BE0-964B-C646-875C-FC367B541DE1}" type="presOf" srcId="{66A01187-DAB2-45A2-8D2F-5D595B42A447}" destId="{E8AC4667-6B42-4AA5-8BD8-CCAB0D12E2A9}" srcOrd="0" destOrd="0" presId="urn:microsoft.com/office/officeart/2018/2/layout/IconVerticalSolidList"/>
    <dgm:cxn modelId="{AD2711DE-1B41-534F-A95A-80435C6046F6}" type="presParOf" srcId="{C764FB08-4995-467C-B709-400F09AC9641}" destId="{5677A5D9-C0F5-4625-931B-1AF27B385A70}" srcOrd="0" destOrd="0" presId="urn:microsoft.com/office/officeart/2018/2/layout/IconVerticalSolidList"/>
    <dgm:cxn modelId="{D91F9E87-A644-3A4F-A180-103C22274014}" type="presParOf" srcId="{5677A5D9-C0F5-4625-931B-1AF27B385A70}" destId="{502A7821-1020-4AED-B0F6-3825DEA8204C}" srcOrd="0" destOrd="0" presId="urn:microsoft.com/office/officeart/2018/2/layout/IconVerticalSolidList"/>
    <dgm:cxn modelId="{A5839589-343E-3747-AA51-39E00BBC26F1}" type="presParOf" srcId="{5677A5D9-C0F5-4625-931B-1AF27B385A70}" destId="{884DCCDE-8510-4C33-82CE-F7BFB7AD0176}" srcOrd="1" destOrd="0" presId="urn:microsoft.com/office/officeart/2018/2/layout/IconVerticalSolidList"/>
    <dgm:cxn modelId="{AD4CC77A-61A1-454B-A9DC-4B71A3D098C8}" type="presParOf" srcId="{5677A5D9-C0F5-4625-931B-1AF27B385A70}" destId="{922FF889-0703-421C-BB83-482D185AEDE9}" srcOrd="2" destOrd="0" presId="urn:microsoft.com/office/officeart/2018/2/layout/IconVerticalSolidList"/>
    <dgm:cxn modelId="{E52C9EC4-3F3E-8F42-8D4C-FC21477C1BC8}" type="presParOf" srcId="{5677A5D9-C0F5-4625-931B-1AF27B385A70}" destId="{501C7AB2-A331-410D-9EF1-163EC8EBF296}" srcOrd="3" destOrd="0" presId="urn:microsoft.com/office/officeart/2018/2/layout/IconVerticalSolidList"/>
    <dgm:cxn modelId="{59DD6199-88B2-6B4A-AEEE-17419871947F}" type="presParOf" srcId="{5677A5D9-C0F5-4625-931B-1AF27B385A70}" destId="{E8AC4667-6B42-4AA5-8BD8-CCAB0D12E2A9}" srcOrd="4" destOrd="0" presId="urn:microsoft.com/office/officeart/2018/2/layout/IconVerticalSolidList"/>
    <dgm:cxn modelId="{5C17DAF7-0144-4D46-AF0B-105919DAD6A6}" type="presParOf" srcId="{C764FB08-4995-467C-B709-400F09AC9641}" destId="{76FE18F2-1F64-457B-8C04-4CBC4C7E309A}" srcOrd="1" destOrd="0" presId="urn:microsoft.com/office/officeart/2018/2/layout/IconVerticalSolidList"/>
    <dgm:cxn modelId="{34273F80-1C2D-C74A-987B-1842ED5BAC2E}" type="presParOf" srcId="{C764FB08-4995-467C-B709-400F09AC9641}" destId="{95910489-7A42-451A-BA58-A4FEE76FF4EF}" srcOrd="2" destOrd="0" presId="urn:microsoft.com/office/officeart/2018/2/layout/IconVerticalSolidList"/>
    <dgm:cxn modelId="{DF8D72E9-1B33-E140-AC8A-5C9209AB3C57}" type="presParOf" srcId="{95910489-7A42-451A-BA58-A4FEE76FF4EF}" destId="{2E320290-7387-4908-AD67-805FBC5578C7}" srcOrd="0" destOrd="0" presId="urn:microsoft.com/office/officeart/2018/2/layout/IconVerticalSolidList"/>
    <dgm:cxn modelId="{E8677464-97A5-4342-A6A5-77537909591C}" type="presParOf" srcId="{95910489-7A42-451A-BA58-A4FEE76FF4EF}" destId="{57A1420C-E5D5-4094-BB9E-8C920E57876C}" srcOrd="1" destOrd="0" presId="urn:microsoft.com/office/officeart/2018/2/layout/IconVerticalSolidList"/>
    <dgm:cxn modelId="{2A5F65A3-4D54-A342-8230-71956B481525}" type="presParOf" srcId="{95910489-7A42-451A-BA58-A4FEE76FF4EF}" destId="{CCF5E658-C142-492E-92F3-032067DBBDD8}" srcOrd="2" destOrd="0" presId="urn:microsoft.com/office/officeart/2018/2/layout/IconVerticalSolidList"/>
    <dgm:cxn modelId="{AA31A40A-E7EB-4643-9565-5F4C317909CD}" type="presParOf" srcId="{95910489-7A42-451A-BA58-A4FEE76FF4EF}" destId="{9EB1C263-02FC-4124-9615-5F7484B6E114}" srcOrd="3" destOrd="0" presId="urn:microsoft.com/office/officeart/2018/2/layout/IconVerticalSolidList"/>
    <dgm:cxn modelId="{7DEF606E-75D9-CE4E-BE22-12E236818968}" type="presParOf" srcId="{95910489-7A42-451A-BA58-A4FEE76FF4EF}" destId="{930A845D-88F9-4AA9-9762-1A9DDF68F67F}" srcOrd="4" destOrd="0" presId="urn:microsoft.com/office/officeart/2018/2/layout/IconVerticalSolidList"/>
    <dgm:cxn modelId="{CC49C0BC-01C6-3440-B878-2F02EA16C8DE}" type="presParOf" srcId="{C764FB08-4995-467C-B709-400F09AC9641}" destId="{9EA6A879-620C-4F58-BCA7-F1226E481F03}" srcOrd="3" destOrd="0" presId="urn:microsoft.com/office/officeart/2018/2/layout/IconVerticalSolidList"/>
    <dgm:cxn modelId="{EFC2B514-E17F-F447-AB33-251702C47658}" type="presParOf" srcId="{C764FB08-4995-467C-B709-400F09AC9641}" destId="{990F69A0-F763-4C50-98AC-D6B7C4A17BA9}" srcOrd="4" destOrd="0" presId="urn:microsoft.com/office/officeart/2018/2/layout/IconVerticalSolidList"/>
    <dgm:cxn modelId="{80D78B95-D074-FF44-B22E-073E629C51C4}" type="presParOf" srcId="{990F69A0-F763-4C50-98AC-D6B7C4A17BA9}" destId="{3034BF5C-3A0D-427B-B3A1-560248D34043}" srcOrd="0" destOrd="0" presId="urn:microsoft.com/office/officeart/2018/2/layout/IconVerticalSolidList"/>
    <dgm:cxn modelId="{568FB16A-F2E3-7943-86E5-4901DAE611B7}" type="presParOf" srcId="{990F69A0-F763-4C50-98AC-D6B7C4A17BA9}" destId="{F24C4BD1-A2BA-413C-AB3F-7B82728E2E52}" srcOrd="1" destOrd="0" presId="urn:microsoft.com/office/officeart/2018/2/layout/IconVerticalSolidList"/>
    <dgm:cxn modelId="{437FE176-6862-CE4B-99DC-0F4A83BB2C7A}" type="presParOf" srcId="{990F69A0-F763-4C50-98AC-D6B7C4A17BA9}" destId="{87B22987-FCC8-4E95-8FEC-B5E441B6CF03}" srcOrd="2" destOrd="0" presId="urn:microsoft.com/office/officeart/2018/2/layout/IconVerticalSolidList"/>
    <dgm:cxn modelId="{66E9314D-535A-4A4B-9C84-C4CD74B32120}" type="presParOf" srcId="{990F69A0-F763-4C50-98AC-D6B7C4A17BA9}" destId="{D5DBE12C-AF12-453D-BE54-1FAD834C943B}" srcOrd="3" destOrd="0" presId="urn:microsoft.com/office/officeart/2018/2/layout/IconVerticalSolidList"/>
    <dgm:cxn modelId="{BF613DA8-447B-4F4E-AF57-10CB9E6EFBD2}" type="presParOf" srcId="{990F69A0-F763-4C50-98AC-D6B7C4A17BA9}" destId="{72A79441-27A5-4715-B3CF-07D61C319DD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DEB78-7AD2-43E4-8E31-4710684591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3D219B4-D76F-4FF7-826A-BF4478BB61F1}">
      <dgm:prSet custT="1"/>
      <dgm:spPr>
        <a:blipFill>
          <a:blip xmlns:r="http://schemas.openxmlformats.org/officeDocument/2006/relationships" r:embed="rId1"/>
          <a:stretch>
            <a:fillRect l="-373" b="-3774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937E5585-95BE-4A90-88A9-D8232E90FBE2}" type="parTrans" cxnId="{8222C032-9ED8-43B4-9137-11751E7FB6DE}">
      <dgm:prSet/>
      <dgm:spPr/>
      <dgm:t>
        <a:bodyPr/>
        <a:lstStyle/>
        <a:p>
          <a:endParaRPr lang="en-US"/>
        </a:p>
      </dgm:t>
    </dgm:pt>
    <dgm:pt modelId="{736C3FCB-FF18-461E-BA1D-D4DAC5AE58B1}" type="sibTrans" cxnId="{8222C032-9ED8-43B4-9137-11751E7FB6DE}">
      <dgm:prSet/>
      <dgm:spPr/>
      <dgm:t>
        <a:bodyPr/>
        <a:lstStyle/>
        <a:p>
          <a:endParaRPr lang="en-US"/>
        </a:p>
      </dgm:t>
    </dgm:pt>
    <dgm:pt modelId="{66A01187-DAB2-45A2-8D2F-5D595B42A44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True if a course is required for student’s graduation in their plan</a:t>
          </a:r>
          <a:endParaRPr lang="en-US" dirty="0"/>
        </a:p>
      </dgm:t>
    </dgm:pt>
    <dgm:pt modelId="{35295354-9C02-4A7C-ABA1-71BEF48CCD7B}" type="parTrans" cxnId="{95406286-1A22-4A0F-8DE0-80CBFF1F4413}">
      <dgm:prSet/>
      <dgm:spPr/>
      <dgm:t>
        <a:bodyPr/>
        <a:lstStyle/>
        <a:p>
          <a:endParaRPr lang="en-US"/>
        </a:p>
      </dgm:t>
    </dgm:pt>
    <dgm:pt modelId="{58E3CC3A-B60C-4D17-A35B-5D74A2BEB9D7}" type="sibTrans" cxnId="{95406286-1A22-4A0F-8DE0-80CBFF1F4413}">
      <dgm:prSet/>
      <dgm:spPr/>
      <dgm:t>
        <a:bodyPr/>
        <a:lstStyle/>
        <a:p>
          <a:endParaRPr lang="en-US"/>
        </a:p>
      </dgm:t>
    </dgm:pt>
    <dgm:pt modelId="{E3592779-2E5B-4072-B1F1-CDFCF25E03CA}">
      <dgm:prSet custT="1"/>
      <dgm:spPr>
        <a:blipFill>
          <a:blip xmlns:r="http://schemas.openxmlformats.org/officeDocument/2006/relationships" r:embed="rId2"/>
          <a:stretch>
            <a:fillRect l="-497" b="-5660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CA8903D7-68C9-4750-8151-ECB48F346E34}" type="parTrans" cxnId="{E8A0057E-00F1-4722-BD87-8DE49FED27F3}">
      <dgm:prSet/>
      <dgm:spPr/>
      <dgm:t>
        <a:bodyPr/>
        <a:lstStyle/>
        <a:p>
          <a:endParaRPr lang="en-US"/>
        </a:p>
      </dgm:t>
    </dgm:pt>
    <dgm:pt modelId="{61959257-9091-407C-8E95-07BFE81CF1C3}" type="sibTrans" cxnId="{E8A0057E-00F1-4722-BD87-8DE49FED27F3}">
      <dgm:prSet/>
      <dgm:spPr/>
      <dgm:t>
        <a:bodyPr/>
        <a:lstStyle/>
        <a:p>
          <a:endParaRPr lang="en-US"/>
        </a:p>
      </dgm:t>
    </dgm:pt>
    <dgm:pt modelId="{69F5ED45-5014-4F13-9D17-1EE90BEE8F7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True if a student has taken the course</a:t>
          </a:r>
          <a:endParaRPr lang="en-US" dirty="0"/>
        </a:p>
      </dgm:t>
    </dgm:pt>
    <dgm:pt modelId="{3815CA14-803B-4037-A0C6-E0F2F4D692EC}" type="parTrans" cxnId="{2BE1548E-82D8-48E3-A93F-F1CC93CE554C}">
      <dgm:prSet/>
      <dgm:spPr/>
      <dgm:t>
        <a:bodyPr/>
        <a:lstStyle/>
        <a:p>
          <a:endParaRPr lang="en-US"/>
        </a:p>
      </dgm:t>
    </dgm:pt>
    <dgm:pt modelId="{B3E8DD61-D74D-4D24-857D-94D51DEACCA0}" type="sibTrans" cxnId="{2BE1548E-82D8-48E3-A93F-F1CC93CE554C}">
      <dgm:prSet/>
      <dgm:spPr/>
      <dgm:t>
        <a:bodyPr/>
        <a:lstStyle/>
        <a:p>
          <a:endParaRPr lang="en-US"/>
        </a:p>
      </dgm:t>
    </dgm:pt>
    <dgm:pt modelId="{A2F7F0D7-4137-416B-940D-63C3EA5DBE86}">
      <dgm:prSet custT="1"/>
      <dgm:spPr>
        <a:blipFill>
          <a:blip xmlns:r="http://schemas.openxmlformats.org/officeDocument/2006/relationships" r:embed="rId3"/>
          <a:stretch>
            <a:fillRect l="-497" b="-5660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7139AB6-274E-4661-86AD-2BFB55495CCA}" type="parTrans" cxnId="{B5821342-05CF-4B17-BDF3-8FACE794820A}">
      <dgm:prSet/>
      <dgm:spPr/>
      <dgm:t>
        <a:bodyPr/>
        <a:lstStyle/>
        <a:p>
          <a:endParaRPr lang="en-US"/>
        </a:p>
      </dgm:t>
    </dgm:pt>
    <dgm:pt modelId="{57BD04BA-9B8C-4B8F-A40B-98A58B6478F7}" type="sibTrans" cxnId="{B5821342-05CF-4B17-BDF3-8FACE794820A}">
      <dgm:prSet/>
      <dgm:spPr/>
      <dgm:t>
        <a:bodyPr/>
        <a:lstStyle/>
        <a:p>
          <a:endParaRPr lang="en-US"/>
        </a:p>
      </dgm:t>
    </dgm:pt>
    <dgm:pt modelId="{78CAEB58-E799-40F8-9A21-24B17A32416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True if the course can be taken</a:t>
          </a:r>
          <a:br>
            <a:rPr lang="en-CA" dirty="0"/>
          </a:br>
          <a:endParaRPr lang="en-US" dirty="0"/>
        </a:p>
      </dgm:t>
    </dgm:pt>
    <dgm:pt modelId="{AFD02FDF-9B8F-4C9C-8E1A-051126340901}" type="parTrans" cxnId="{A5116029-9B1D-40E6-B25F-6F45D53BE9C1}">
      <dgm:prSet/>
      <dgm:spPr/>
      <dgm:t>
        <a:bodyPr/>
        <a:lstStyle/>
        <a:p>
          <a:endParaRPr lang="en-US"/>
        </a:p>
      </dgm:t>
    </dgm:pt>
    <dgm:pt modelId="{5CB10AC7-242A-40B3-9255-50884852DEA4}" type="sibTrans" cxnId="{A5116029-9B1D-40E6-B25F-6F45D53BE9C1}">
      <dgm:prSet/>
      <dgm:spPr/>
      <dgm:t>
        <a:bodyPr/>
        <a:lstStyle/>
        <a:p>
          <a:endParaRPr lang="en-US"/>
        </a:p>
      </dgm:t>
    </dgm:pt>
    <dgm:pt modelId="{C764FB08-4995-467C-B709-400F09AC9641}" type="pres">
      <dgm:prSet presAssocID="{97DDEB78-7AD2-43E4-8E31-47106845917B}" presName="root" presStyleCnt="0">
        <dgm:presLayoutVars>
          <dgm:dir/>
          <dgm:resizeHandles val="exact"/>
        </dgm:presLayoutVars>
      </dgm:prSet>
      <dgm:spPr/>
    </dgm:pt>
    <dgm:pt modelId="{5677A5D9-C0F5-4625-931B-1AF27B385A70}" type="pres">
      <dgm:prSet presAssocID="{43D219B4-D76F-4FF7-826A-BF4478BB61F1}" presName="compNode" presStyleCnt="0"/>
      <dgm:spPr/>
    </dgm:pt>
    <dgm:pt modelId="{502A7821-1020-4AED-B0F6-3825DEA8204C}" type="pres">
      <dgm:prSet presAssocID="{43D219B4-D76F-4FF7-826A-BF4478BB61F1}" presName="bgRect" presStyleLbl="bgShp" presStyleIdx="0" presStyleCnt="3"/>
      <dgm:spPr/>
    </dgm:pt>
    <dgm:pt modelId="{884DCCDE-8510-4C33-82CE-F7BFB7AD0176}" type="pres">
      <dgm:prSet presAssocID="{43D219B4-D76F-4FF7-826A-BF4478BB61F1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922FF889-0703-421C-BB83-482D185AEDE9}" type="pres">
      <dgm:prSet presAssocID="{43D219B4-D76F-4FF7-826A-BF4478BB61F1}" presName="spaceRect" presStyleCnt="0"/>
      <dgm:spPr/>
    </dgm:pt>
    <dgm:pt modelId="{501C7AB2-A331-410D-9EF1-163EC8EBF296}" type="pres">
      <dgm:prSet presAssocID="{43D219B4-D76F-4FF7-826A-BF4478BB61F1}" presName="parTx" presStyleLbl="revTx" presStyleIdx="0" presStyleCnt="6" custLinFactNeighborX="-413" custLinFactNeighborY="-11853">
        <dgm:presLayoutVars>
          <dgm:chMax val="0"/>
          <dgm:chPref val="0"/>
        </dgm:presLayoutVars>
      </dgm:prSet>
      <dgm:spPr/>
    </dgm:pt>
    <dgm:pt modelId="{E8AC4667-6B42-4AA5-8BD8-CCAB0D12E2A9}" type="pres">
      <dgm:prSet presAssocID="{43D219B4-D76F-4FF7-826A-BF4478BB61F1}" presName="desTx" presStyleLbl="revTx" presStyleIdx="1" presStyleCnt="6">
        <dgm:presLayoutVars/>
      </dgm:prSet>
      <dgm:spPr/>
    </dgm:pt>
    <dgm:pt modelId="{76FE18F2-1F64-457B-8C04-4CBC4C7E309A}" type="pres">
      <dgm:prSet presAssocID="{736C3FCB-FF18-461E-BA1D-D4DAC5AE58B1}" presName="sibTrans" presStyleCnt="0"/>
      <dgm:spPr/>
    </dgm:pt>
    <dgm:pt modelId="{95910489-7A42-451A-BA58-A4FEE76FF4EF}" type="pres">
      <dgm:prSet presAssocID="{E3592779-2E5B-4072-B1F1-CDFCF25E03CA}" presName="compNode" presStyleCnt="0"/>
      <dgm:spPr/>
    </dgm:pt>
    <dgm:pt modelId="{2E320290-7387-4908-AD67-805FBC5578C7}" type="pres">
      <dgm:prSet presAssocID="{E3592779-2E5B-4072-B1F1-CDFCF25E03CA}" presName="bgRect" presStyleLbl="bgShp" presStyleIdx="1" presStyleCnt="3"/>
      <dgm:spPr/>
    </dgm:pt>
    <dgm:pt modelId="{57A1420C-E5D5-4094-BB9E-8C920E57876C}" type="pres">
      <dgm:prSet presAssocID="{E3592779-2E5B-4072-B1F1-CDFCF25E03CA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CF5E658-C142-492E-92F3-032067DBBDD8}" type="pres">
      <dgm:prSet presAssocID="{E3592779-2E5B-4072-B1F1-CDFCF25E03CA}" presName="spaceRect" presStyleCnt="0"/>
      <dgm:spPr/>
    </dgm:pt>
    <dgm:pt modelId="{9EB1C263-02FC-4124-9615-5F7484B6E114}" type="pres">
      <dgm:prSet presAssocID="{E3592779-2E5B-4072-B1F1-CDFCF25E03CA}" presName="parTx" presStyleLbl="revTx" presStyleIdx="2" presStyleCnt="6" custLinFactNeighborX="-413" custLinFactNeighborY="-1728">
        <dgm:presLayoutVars>
          <dgm:chMax val="0"/>
          <dgm:chPref val="0"/>
        </dgm:presLayoutVars>
      </dgm:prSet>
      <dgm:spPr/>
    </dgm:pt>
    <dgm:pt modelId="{930A845D-88F9-4AA9-9762-1A9DDF68F67F}" type="pres">
      <dgm:prSet presAssocID="{E3592779-2E5B-4072-B1F1-CDFCF25E03CA}" presName="desTx" presStyleLbl="revTx" presStyleIdx="3" presStyleCnt="6">
        <dgm:presLayoutVars/>
      </dgm:prSet>
      <dgm:spPr/>
    </dgm:pt>
    <dgm:pt modelId="{9EA6A879-620C-4F58-BCA7-F1226E481F03}" type="pres">
      <dgm:prSet presAssocID="{61959257-9091-407C-8E95-07BFE81CF1C3}" presName="sibTrans" presStyleCnt="0"/>
      <dgm:spPr/>
    </dgm:pt>
    <dgm:pt modelId="{990F69A0-F763-4C50-98AC-D6B7C4A17BA9}" type="pres">
      <dgm:prSet presAssocID="{A2F7F0D7-4137-416B-940D-63C3EA5DBE86}" presName="compNode" presStyleCnt="0"/>
      <dgm:spPr/>
    </dgm:pt>
    <dgm:pt modelId="{3034BF5C-3A0D-427B-B3A1-560248D34043}" type="pres">
      <dgm:prSet presAssocID="{A2F7F0D7-4137-416B-940D-63C3EA5DBE86}" presName="bgRect" presStyleLbl="bgShp" presStyleIdx="2" presStyleCnt="3"/>
      <dgm:spPr/>
    </dgm:pt>
    <dgm:pt modelId="{F24C4BD1-A2BA-413C-AB3F-7B82728E2E52}" type="pres">
      <dgm:prSet presAssocID="{A2F7F0D7-4137-416B-940D-63C3EA5DBE86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7B22987-FCC8-4E95-8FEC-B5E441B6CF03}" type="pres">
      <dgm:prSet presAssocID="{A2F7F0D7-4137-416B-940D-63C3EA5DBE86}" presName="spaceRect" presStyleCnt="0"/>
      <dgm:spPr/>
    </dgm:pt>
    <dgm:pt modelId="{D5DBE12C-AF12-453D-BE54-1FAD834C943B}" type="pres">
      <dgm:prSet presAssocID="{A2F7F0D7-4137-416B-940D-63C3EA5DBE86}" presName="parTx" presStyleLbl="revTx" presStyleIdx="4" presStyleCnt="6" custLinFactNeighborX="-413" custLinFactNeighborY="-13271">
        <dgm:presLayoutVars>
          <dgm:chMax val="0"/>
          <dgm:chPref val="0"/>
        </dgm:presLayoutVars>
      </dgm:prSet>
      <dgm:spPr/>
    </dgm:pt>
    <dgm:pt modelId="{72A79441-27A5-4715-B3CF-07D61C319DD3}" type="pres">
      <dgm:prSet presAssocID="{A2F7F0D7-4137-416B-940D-63C3EA5DBE86}" presName="desTx" presStyleLbl="revTx" presStyleIdx="5" presStyleCnt="6">
        <dgm:presLayoutVars/>
      </dgm:prSet>
      <dgm:spPr/>
    </dgm:pt>
  </dgm:ptLst>
  <dgm:cxnLst>
    <dgm:cxn modelId="{91436B00-5173-E349-9787-326B244597FE}" type="presOf" srcId="{69F5ED45-5014-4F13-9D17-1EE90BEE8F7A}" destId="{930A845D-88F9-4AA9-9762-1A9DDF68F67F}" srcOrd="0" destOrd="0" presId="urn:microsoft.com/office/officeart/2018/2/layout/IconVerticalSolidList"/>
    <dgm:cxn modelId="{CBF0320F-6F08-2648-8B1D-659D0A9F2CE9}" type="presOf" srcId="{A2F7F0D7-4137-416B-940D-63C3EA5DBE86}" destId="{D5DBE12C-AF12-453D-BE54-1FAD834C943B}" srcOrd="0" destOrd="0" presId="urn:microsoft.com/office/officeart/2018/2/layout/IconVerticalSolidList"/>
    <dgm:cxn modelId="{A5116029-9B1D-40E6-B25F-6F45D53BE9C1}" srcId="{A2F7F0D7-4137-416B-940D-63C3EA5DBE86}" destId="{78CAEB58-E799-40F8-9A21-24B17A324160}" srcOrd="0" destOrd="0" parTransId="{AFD02FDF-9B8F-4C9C-8E1A-051126340901}" sibTransId="{5CB10AC7-242A-40B3-9255-50884852DEA4}"/>
    <dgm:cxn modelId="{8222C032-9ED8-43B4-9137-11751E7FB6DE}" srcId="{97DDEB78-7AD2-43E4-8E31-47106845917B}" destId="{43D219B4-D76F-4FF7-826A-BF4478BB61F1}" srcOrd="0" destOrd="0" parTransId="{937E5585-95BE-4A90-88A9-D8232E90FBE2}" sibTransId="{736C3FCB-FF18-461E-BA1D-D4DAC5AE58B1}"/>
    <dgm:cxn modelId="{8BE8E760-8D6B-E94F-94BB-8C47842892F4}" type="presOf" srcId="{97DDEB78-7AD2-43E4-8E31-47106845917B}" destId="{C764FB08-4995-467C-B709-400F09AC9641}" srcOrd="0" destOrd="0" presId="urn:microsoft.com/office/officeart/2018/2/layout/IconVerticalSolidList"/>
    <dgm:cxn modelId="{B5821342-05CF-4B17-BDF3-8FACE794820A}" srcId="{97DDEB78-7AD2-43E4-8E31-47106845917B}" destId="{A2F7F0D7-4137-416B-940D-63C3EA5DBE86}" srcOrd="2" destOrd="0" parTransId="{D7139AB6-274E-4661-86AD-2BFB55495CCA}" sibTransId="{57BD04BA-9B8C-4B8F-A40B-98A58B6478F7}"/>
    <dgm:cxn modelId="{40CF2B48-09DA-344D-9A12-920AFEE0E2F0}" type="presOf" srcId="{78CAEB58-E799-40F8-9A21-24B17A324160}" destId="{72A79441-27A5-4715-B3CF-07D61C319DD3}" srcOrd="0" destOrd="0" presId="urn:microsoft.com/office/officeart/2018/2/layout/IconVerticalSolidList"/>
    <dgm:cxn modelId="{62E5936B-CF3F-7C4E-BD87-82983EF80880}" type="presOf" srcId="{E3592779-2E5B-4072-B1F1-CDFCF25E03CA}" destId="{9EB1C263-02FC-4124-9615-5F7484B6E114}" srcOrd="0" destOrd="0" presId="urn:microsoft.com/office/officeart/2018/2/layout/IconVerticalSolidList"/>
    <dgm:cxn modelId="{E8A0057E-00F1-4722-BD87-8DE49FED27F3}" srcId="{97DDEB78-7AD2-43E4-8E31-47106845917B}" destId="{E3592779-2E5B-4072-B1F1-CDFCF25E03CA}" srcOrd="1" destOrd="0" parTransId="{CA8903D7-68C9-4750-8151-ECB48F346E34}" sibTransId="{61959257-9091-407C-8E95-07BFE81CF1C3}"/>
    <dgm:cxn modelId="{95406286-1A22-4A0F-8DE0-80CBFF1F4413}" srcId="{43D219B4-D76F-4FF7-826A-BF4478BB61F1}" destId="{66A01187-DAB2-45A2-8D2F-5D595B42A447}" srcOrd="0" destOrd="0" parTransId="{35295354-9C02-4A7C-ABA1-71BEF48CCD7B}" sibTransId="{58E3CC3A-B60C-4D17-A35B-5D74A2BEB9D7}"/>
    <dgm:cxn modelId="{2BE1548E-82D8-48E3-A93F-F1CC93CE554C}" srcId="{E3592779-2E5B-4072-B1F1-CDFCF25E03CA}" destId="{69F5ED45-5014-4F13-9D17-1EE90BEE8F7A}" srcOrd="0" destOrd="0" parTransId="{3815CA14-803B-4037-A0C6-E0F2F4D692EC}" sibTransId="{B3E8DD61-D74D-4D24-857D-94D51DEACCA0}"/>
    <dgm:cxn modelId="{50DBACC4-8BE2-664F-AC73-24BE3E0D5EE2}" type="presOf" srcId="{43D219B4-D76F-4FF7-826A-BF4478BB61F1}" destId="{501C7AB2-A331-410D-9EF1-163EC8EBF296}" srcOrd="0" destOrd="0" presId="urn:microsoft.com/office/officeart/2018/2/layout/IconVerticalSolidList"/>
    <dgm:cxn modelId="{64122BE0-964B-C646-875C-FC367B541DE1}" type="presOf" srcId="{66A01187-DAB2-45A2-8D2F-5D595B42A447}" destId="{E8AC4667-6B42-4AA5-8BD8-CCAB0D12E2A9}" srcOrd="0" destOrd="0" presId="urn:microsoft.com/office/officeart/2018/2/layout/IconVerticalSolidList"/>
    <dgm:cxn modelId="{AD2711DE-1B41-534F-A95A-80435C6046F6}" type="presParOf" srcId="{C764FB08-4995-467C-B709-400F09AC9641}" destId="{5677A5D9-C0F5-4625-931B-1AF27B385A70}" srcOrd="0" destOrd="0" presId="urn:microsoft.com/office/officeart/2018/2/layout/IconVerticalSolidList"/>
    <dgm:cxn modelId="{D91F9E87-A644-3A4F-A180-103C22274014}" type="presParOf" srcId="{5677A5D9-C0F5-4625-931B-1AF27B385A70}" destId="{502A7821-1020-4AED-B0F6-3825DEA8204C}" srcOrd="0" destOrd="0" presId="urn:microsoft.com/office/officeart/2018/2/layout/IconVerticalSolidList"/>
    <dgm:cxn modelId="{A5839589-343E-3747-AA51-39E00BBC26F1}" type="presParOf" srcId="{5677A5D9-C0F5-4625-931B-1AF27B385A70}" destId="{884DCCDE-8510-4C33-82CE-F7BFB7AD0176}" srcOrd="1" destOrd="0" presId="urn:microsoft.com/office/officeart/2018/2/layout/IconVerticalSolidList"/>
    <dgm:cxn modelId="{AD4CC77A-61A1-454B-A9DC-4B71A3D098C8}" type="presParOf" srcId="{5677A5D9-C0F5-4625-931B-1AF27B385A70}" destId="{922FF889-0703-421C-BB83-482D185AEDE9}" srcOrd="2" destOrd="0" presId="urn:microsoft.com/office/officeart/2018/2/layout/IconVerticalSolidList"/>
    <dgm:cxn modelId="{E52C9EC4-3F3E-8F42-8D4C-FC21477C1BC8}" type="presParOf" srcId="{5677A5D9-C0F5-4625-931B-1AF27B385A70}" destId="{501C7AB2-A331-410D-9EF1-163EC8EBF296}" srcOrd="3" destOrd="0" presId="urn:microsoft.com/office/officeart/2018/2/layout/IconVerticalSolidList"/>
    <dgm:cxn modelId="{59DD6199-88B2-6B4A-AEEE-17419871947F}" type="presParOf" srcId="{5677A5D9-C0F5-4625-931B-1AF27B385A70}" destId="{E8AC4667-6B42-4AA5-8BD8-CCAB0D12E2A9}" srcOrd="4" destOrd="0" presId="urn:microsoft.com/office/officeart/2018/2/layout/IconVerticalSolidList"/>
    <dgm:cxn modelId="{5C17DAF7-0144-4D46-AF0B-105919DAD6A6}" type="presParOf" srcId="{C764FB08-4995-467C-B709-400F09AC9641}" destId="{76FE18F2-1F64-457B-8C04-4CBC4C7E309A}" srcOrd="1" destOrd="0" presId="urn:microsoft.com/office/officeart/2018/2/layout/IconVerticalSolidList"/>
    <dgm:cxn modelId="{34273F80-1C2D-C74A-987B-1842ED5BAC2E}" type="presParOf" srcId="{C764FB08-4995-467C-B709-400F09AC9641}" destId="{95910489-7A42-451A-BA58-A4FEE76FF4EF}" srcOrd="2" destOrd="0" presId="urn:microsoft.com/office/officeart/2018/2/layout/IconVerticalSolidList"/>
    <dgm:cxn modelId="{DF8D72E9-1B33-E140-AC8A-5C9209AB3C57}" type="presParOf" srcId="{95910489-7A42-451A-BA58-A4FEE76FF4EF}" destId="{2E320290-7387-4908-AD67-805FBC5578C7}" srcOrd="0" destOrd="0" presId="urn:microsoft.com/office/officeart/2018/2/layout/IconVerticalSolidList"/>
    <dgm:cxn modelId="{E8677464-97A5-4342-A6A5-77537909591C}" type="presParOf" srcId="{95910489-7A42-451A-BA58-A4FEE76FF4EF}" destId="{57A1420C-E5D5-4094-BB9E-8C920E57876C}" srcOrd="1" destOrd="0" presId="urn:microsoft.com/office/officeart/2018/2/layout/IconVerticalSolidList"/>
    <dgm:cxn modelId="{2A5F65A3-4D54-A342-8230-71956B481525}" type="presParOf" srcId="{95910489-7A42-451A-BA58-A4FEE76FF4EF}" destId="{CCF5E658-C142-492E-92F3-032067DBBDD8}" srcOrd="2" destOrd="0" presId="urn:microsoft.com/office/officeart/2018/2/layout/IconVerticalSolidList"/>
    <dgm:cxn modelId="{AA31A40A-E7EB-4643-9565-5F4C317909CD}" type="presParOf" srcId="{95910489-7A42-451A-BA58-A4FEE76FF4EF}" destId="{9EB1C263-02FC-4124-9615-5F7484B6E114}" srcOrd="3" destOrd="0" presId="urn:microsoft.com/office/officeart/2018/2/layout/IconVerticalSolidList"/>
    <dgm:cxn modelId="{7DEF606E-75D9-CE4E-BE22-12E236818968}" type="presParOf" srcId="{95910489-7A42-451A-BA58-A4FEE76FF4EF}" destId="{930A845D-88F9-4AA9-9762-1A9DDF68F67F}" srcOrd="4" destOrd="0" presId="urn:microsoft.com/office/officeart/2018/2/layout/IconVerticalSolidList"/>
    <dgm:cxn modelId="{CC49C0BC-01C6-3440-B878-2F02EA16C8DE}" type="presParOf" srcId="{C764FB08-4995-467C-B709-400F09AC9641}" destId="{9EA6A879-620C-4F58-BCA7-F1226E481F03}" srcOrd="3" destOrd="0" presId="urn:microsoft.com/office/officeart/2018/2/layout/IconVerticalSolidList"/>
    <dgm:cxn modelId="{EFC2B514-E17F-F447-AB33-251702C47658}" type="presParOf" srcId="{C764FB08-4995-467C-B709-400F09AC9641}" destId="{990F69A0-F763-4C50-98AC-D6B7C4A17BA9}" srcOrd="4" destOrd="0" presId="urn:microsoft.com/office/officeart/2018/2/layout/IconVerticalSolidList"/>
    <dgm:cxn modelId="{80D78B95-D074-FF44-B22E-073E629C51C4}" type="presParOf" srcId="{990F69A0-F763-4C50-98AC-D6B7C4A17BA9}" destId="{3034BF5C-3A0D-427B-B3A1-560248D34043}" srcOrd="0" destOrd="0" presId="urn:microsoft.com/office/officeart/2018/2/layout/IconVerticalSolidList"/>
    <dgm:cxn modelId="{568FB16A-F2E3-7943-86E5-4901DAE611B7}" type="presParOf" srcId="{990F69A0-F763-4C50-98AC-D6B7C4A17BA9}" destId="{F24C4BD1-A2BA-413C-AB3F-7B82728E2E52}" srcOrd="1" destOrd="0" presId="urn:microsoft.com/office/officeart/2018/2/layout/IconVerticalSolidList"/>
    <dgm:cxn modelId="{437FE176-6862-CE4B-99DC-0F4A83BB2C7A}" type="presParOf" srcId="{990F69A0-F763-4C50-98AC-D6B7C4A17BA9}" destId="{87B22987-FCC8-4E95-8FEC-B5E441B6CF03}" srcOrd="2" destOrd="0" presId="urn:microsoft.com/office/officeart/2018/2/layout/IconVerticalSolidList"/>
    <dgm:cxn modelId="{66E9314D-535A-4A4B-9C84-C4CD74B32120}" type="presParOf" srcId="{990F69A0-F763-4C50-98AC-D6B7C4A17BA9}" destId="{D5DBE12C-AF12-453D-BE54-1FAD834C943B}" srcOrd="3" destOrd="0" presId="urn:microsoft.com/office/officeart/2018/2/layout/IconVerticalSolidList"/>
    <dgm:cxn modelId="{BF613DA8-447B-4F4E-AF57-10CB9E6EFBD2}" type="presParOf" srcId="{990F69A0-F763-4C50-98AC-D6B7C4A17BA9}" destId="{72A79441-27A5-4715-B3CF-07D61C319DD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A7821-1020-4AED-B0F6-3825DEA8204C}">
      <dsp:nvSpPr>
        <dsp:cNvPr id="0" name=""/>
        <dsp:cNvSpPr/>
      </dsp:nvSpPr>
      <dsp:spPr>
        <a:xfrm>
          <a:off x="0" y="550"/>
          <a:ext cx="10906125" cy="1289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DCCDE-8510-4C33-82CE-F7BFB7AD0176}">
      <dsp:nvSpPr>
        <dsp:cNvPr id="0" name=""/>
        <dsp:cNvSpPr/>
      </dsp:nvSpPr>
      <dsp:spPr>
        <a:xfrm>
          <a:off x="389982" y="290620"/>
          <a:ext cx="709059" cy="7090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C7AB2-A331-410D-9EF1-163EC8EBF296}">
      <dsp:nvSpPr>
        <dsp:cNvPr id="0" name=""/>
        <dsp:cNvSpPr/>
      </dsp:nvSpPr>
      <dsp:spPr>
        <a:xfrm>
          <a:off x="1468756" y="0"/>
          <a:ext cx="4907756" cy="12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440" tIns="136440" rIns="136440" bIns="1364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CA" sz="21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CA" sz="2100" b="0" i="1" kern="1200" smtClean="0"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CA" sz="2100" i="1" kern="1200" dirty="0"/>
            <a:t>: Course required -</a:t>
          </a:r>
          <a:r>
            <a:rPr lang="en-CA" sz="2100" i="0" kern="1200" dirty="0"/>
            <a:t> Where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dirty="0" smtClean="0">
                  <a:latin typeface="Cambria Math" panose="02040503050406030204" pitchFamily="18" charset="0"/>
                </a:rPr>
                <m:t>𝑖</m:t>
              </m:r>
            </m:oMath>
          </a14:m>
          <a:r>
            <a:rPr lang="en-CA" sz="2100" i="1" kern="1200" dirty="0"/>
            <a:t> </a:t>
          </a:r>
          <a:r>
            <a:rPr lang="en-CA" sz="2100" i="0" kern="1200" dirty="0"/>
            <a:t>is a specific course required for graduation (ex</a:t>
          </a:r>
          <a:r>
            <a:rPr lang="en-CA" sz="2100" i="0" kern="1200" dirty="0">
              <a:solidFill>
                <a:schemeClr val="tx1"/>
              </a:solidFill>
            </a:rPr>
            <a:t>.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𝑦</m:t>
              </m:r>
            </m:oMath>
          </a14:m>
          <a:r>
            <a:rPr lang="en-CA" sz="2200" b="0" i="1" kern="1200" baseline="-25000" dirty="0">
              <a:solidFill>
                <a:schemeClr val="tx1"/>
              </a:solidFill>
              <a:latin typeface="Cambria Math" panose="02040503050406030204" pitchFamily="18" charset="0"/>
              <a:ea typeface="+mn-ea"/>
              <a:cs typeface="+mn-cs"/>
            </a:rPr>
            <a:t>CISC</a:t>
          </a:r>
          <a:r>
            <a:rPr lang="en-CA" sz="2200" b="0" i="0" kern="1200" baseline="-25000" dirty="0">
              <a:solidFill>
                <a:schemeClr val="tx1"/>
              </a:solidFill>
              <a:latin typeface="Cambria Math" panose="02040503050406030204" pitchFamily="18" charset="0"/>
              <a:ea typeface="+mn-ea"/>
              <a:cs typeface="+mn-cs"/>
            </a:rPr>
            <a:t>101</a:t>
          </a:r>
          <a:r>
            <a:rPr lang="en-CA" sz="2100" i="0" kern="1200" dirty="0">
              <a:solidFill>
                <a:schemeClr val="tx1"/>
              </a:solidFill>
            </a:rPr>
            <a:t>,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𝑦</m:t>
              </m:r>
            </m:oMath>
          </a14:m>
          <a:r>
            <a:rPr lang="en-CA" sz="2200" b="0" i="1" kern="1200" baseline="-25000" dirty="0">
              <a:solidFill>
                <a:schemeClr val="tx1"/>
              </a:solidFill>
              <a:latin typeface="Cambria Math" panose="02040503050406030204" pitchFamily="18" charset="0"/>
              <a:ea typeface="+mn-ea"/>
              <a:cs typeface="+mn-cs"/>
            </a:rPr>
            <a:t>CISC</a:t>
          </a:r>
          <a:r>
            <a:rPr lang="en-CA" sz="2200" b="0" i="0" kern="1200" baseline="-25000" dirty="0">
              <a:solidFill>
                <a:schemeClr val="tx1"/>
              </a:solidFill>
              <a:latin typeface="Cambria Math" panose="02040503050406030204" pitchFamily="18" charset="0"/>
              <a:ea typeface="+mn-ea"/>
              <a:cs typeface="+mn-cs"/>
            </a:rPr>
            <a:t>110</a:t>
          </a:r>
          <a:r>
            <a:rPr lang="en-CA" sz="2100" i="0" kern="1200" dirty="0">
              <a:solidFill>
                <a:schemeClr val="tx1"/>
              </a:solidFill>
            </a:rPr>
            <a:t>,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𝑦</m:t>
              </m:r>
            </m:oMath>
          </a14:m>
          <a:r>
            <a:rPr lang="en-CA" sz="2200" b="0" i="1" kern="1200" baseline="-25000" dirty="0">
              <a:solidFill>
                <a:schemeClr val="tx1"/>
              </a:solidFill>
              <a:latin typeface="Cambria Math" panose="02040503050406030204" pitchFamily="18" charset="0"/>
              <a:ea typeface="+mn-ea"/>
              <a:cs typeface="+mn-cs"/>
            </a:rPr>
            <a:t>CISC</a:t>
          </a:r>
          <a:r>
            <a:rPr lang="en-CA" sz="2200" b="0" i="0" kern="1200" baseline="-25000" dirty="0">
              <a:solidFill>
                <a:schemeClr val="tx1"/>
              </a:solidFill>
              <a:latin typeface="Cambria Math" panose="02040503050406030204" pitchFamily="18" charset="0"/>
              <a:ea typeface="+mn-ea"/>
              <a:cs typeface="+mn-cs"/>
            </a:rPr>
            <a:t>121</a:t>
          </a:r>
          <a:r>
            <a:rPr lang="en-CA" sz="2100" i="0" kern="1200" dirty="0">
              <a:solidFill>
                <a:schemeClr val="tx1"/>
              </a:solidFill>
            </a:rPr>
            <a:t>…,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𝑦</m:t>
              </m:r>
            </m:oMath>
          </a14:m>
          <a:r>
            <a:rPr lang="en-CA" sz="2200" b="0" i="1" kern="1200" baseline="-25000" dirty="0">
              <a:solidFill>
                <a:schemeClr val="tx1"/>
              </a:solidFill>
              <a:latin typeface="Cambria Math" panose="02040503050406030204" pitchFamily="18" charset="0"/>
              <a:ea typeface="+mn-ea"/>
              <a:cs typeface="+mn-cs"/>
            </a:rPr>
            <a:t>MATH</a:t>
          </a:r>
          <a:r>
            <a:rPr lang="en-CA" sz="2200" b="0" i="0" kern="1200" baseline="-25000" dirty="0">
              <a:solidFill>
                <a:schemeClr val="tx1"/>
              </a:solidFill>
              <a:latin typeface="Cambria Math" panose="02040503050406030204" pitchFamily="18" charset="0"/>
              <a:ea typeface="+mn-ea"/>
              <a:cs typeface="+mn-cs"/>
            </a:rPr>
            <a:t>121</a:t>
          </a:r>
          <a:r>
            <a:rPr lang="en-CA" sz="2100" i="0" kern="1200" dirty="0"/>
            <a:t>)</a:t>
          </a:r>
          <a:endParaRPr lang="en-US" sz="2100" i="1" kern="1200" dirty="0"/>
        </a:p>
      </dsp:txBody>
      <dsp:txXfrm>
        <a:off x="1468756" y="0"/>
        <a:ext cx="4907756" cy="1289199"/>
      </dsp:txXfrm>
    </dsp:sp>
    <dsp:sp modelId="{E8AC4667-6B42-4AA5-8BD8-CCAB0D12E2A9}">
      <dsp:nvSpPr>
        <dsp:cNvPr id="0" name=""/>
        <dsp:cNvSpPr/>
      </dsp:nvSpPr>
      <dsp:spPr>
        <a:xfrm>
          <a:off x="6396781" y="550"/>
          <a:ext cx="4509343" cy="12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440" tIns="136440" rIns="136440" bIns="1364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True if a course is required for student’s graduation in their plan</a:t>
          </a:r>
          <a:endParaRPr lang="en-US" sz="1800" kern="1200" dirty="0"/>
        </a:p>
      </dsp:txBody>
      <dsp:txXfrm>
        <a:off x="6396781" y="550"/>
        <a:ext cx="4509343" cy="1289199"/>
      </dsp:txXfrm>
    </dsp:sp>
    <dsp:sp modelId="{2E320290-7387-4908-AD67-805FBC5578C7}">
      <dsp:nvSpPr>
        <dsp:cNvPr id="0" name=""/>
        <dsp:cNvSpPr/>
      </dsp:nvSpPr>
      <dsp:spPr>
        <a:xfrm>
          <a:off x="0" y="1612050"/>
          <a:ext cx="10906125" cy="1289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1420C-E5D5-4094-BB9E-8C920E57876C}">
      <dsp:nvSpPr>
        <dsp:cNvPr id="0" name=""/>
        <dsp:cNvSpPr/>
      </dsp:nvSpPr>
      <dsp:spPr>
        <a:xfrm>
          <a:off x="389982" y="1902120"/>
          <a:ext cx="709059" cy="7090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1C263-02FC-4124-9615-5F7484B6E114}">
      <dsp:nvSpPr>
        <dsp:cNvPr id="0" name=""/>
        <dsp:cNvSpPr/>
      </dsp:nvSpPr>
      <dsp:spPr>
        <a:xfrm>
          <a:off x="1468756" y="1589772"/>
          <a:ext cx="4907756" cy="12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440" tIns="136440" rIns="136440" bIns="1364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CA" sz="22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CA" sz="22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CA" sz="2200" kern="1200" dirty="0"/>
            <a:t>: </a:t>
          </a:r>
          <a:r>
            <a:rPr lang="en-CA" sz="2200" i="1" kern="1200" dirty="0"/>
            <a:t>Course taken </a:t>
          </a:r>
          <a:r>
            <a:rPr lang="en-CA" sz="2200" kern="1200" dirty="0"/>
            <a:t>- Where </a:t>
          </a:r>
          <a14:m xmlns:a14="http://schemas.microsoft.com/office/drawing/2010/main">
            <m:oMath xmlns:m="http://schemas.openxmlformats.org/officeDocument/2006/math">
              <m:r>
                <a:rPr lang="en-CA" sz="2200" b="0" i="1" kern="1200" dirty="0" smtClean="0">
                  <a:latin typeface="Cambria Math" panose="02040503050406030204" pitchFamily="18" charset="0"/>
                </a:rPr>
                <m:t>𝑖</m:t>
              </m:r>
              <m:r>
                <a:rPr lang="en-CA" sz="2200" i="1" kern="1200" dirty="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en-CA" sz="2200" kern="1200" dirty="0"/>
            <a:t>is a specific course (</a:t>
          </a:r>
          <a:r>
            <a:rPr lang="en-CA" sz="2200" i="0" kern="1200" dirty="0"/>
            <a:t>ex.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</a:rPr>
                <m:t>𝑥</m:t>
              </m:r>
            </m:oMath>
          </a14:m>
          <a:r>
            <a:rPr lang="en-CA" sz="2200" b="0" i="1" kern="1200" baseline="-25000" dirty="0">
              <a:solidFill>
                <a:srgbClr val="000000"/>
              </a:solidFill>
              <a:latin typeface="Cambria Math" panose="02040503050406030204" pitchFamily="18" charset="0"/>
              <a:ea typeface="+mn-ea"/>
              <a:cs typeface="+mn-cs"/>
            </a:rPr>
            <a:t>CISC</a:t>
          </a:r>
          <a:r>
            <a:rPr lang="en-CA" sz="2200" b="0" i="0" kern="1200" baseline="-25000" dirty="0">
              <a:solidFill>
                <a:srgbClr val="000000"/>
              </a:solidFill>
              <a:latin typeface="Cambria Math" panose="02040503050406030204" pitchFamily="18" charset="0"/>
              <a:ea typeface="+mn-ea"/>
              <a:cs typeface="+mn-cs"/>
            </a:rPr>
            <a:t>101</a:t>
          </a:r>
          <a:r>
            <a:rPr lang="en-CA" sz="2200" i="0" kern="1200" dirty="0"/>
            <a:t>,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</a:rPr>
                <m:t>𝑥</m:t>
              </m:r>
            </m:oMath>
          </a14:m>
          <a:r>
            <a:rPr lang="en-CA" sz="2200" b="0" i="1" kern="1200" baseline="-25000" dirty="0">
              <a:solidFill>
                <a:srgbClr val="000000"/>
              </a:solidFill>
              <a:latin typeface="Cambria Math" panose="02040503050406030204" pitchFamily="18" charset="0"/>
              <a:ea typeface="+mn-ea"/>
              <a:cs typeface="+mn-cs"/>
            </a:rPr>
            <a:t>CISC</a:t>
          </a:r>
          <a:r>
            <a:rPr lang="en-CA" sz="2200" b="0" i="0" kern="1200" baseline="-25000" dirty="0">
              <a:solidFill>
                <a:srgbClr val="000000"/>
              </a:solidFill>
              <a:latin typeface="Cambria Math" panose="02040503050406030204" pitchFamily="18" charset="0"/>
              <a:ea typeface="+mn-ea"/>
              <a:cs typeface="+mn-cs"/>
            </a:rPr>
            <a:t>110</a:t>
          </a:r>
          <a:r>
            <a:rPr lang="en-CA" sz="2200" i="0" kern="1200" dirty="0"/>
            <a:t>,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</a:rPr>
                <m:t>𝑥</m:t>
              </m:r>
            </m:oMath>
          </a14:m>
          <a:r>
            <a:rPr lang="en-CA" sz="2200" b="0" i="1" kern="1200" baseline="-25000" dirty="0">
              <a:solidFill>
                <a:srgbClr val="000000"/>
              </a:solidFill>
              <a:latin typeface="Cambria Math" panose="02040503050406030204" pitchFamily="18" charset="0"/>
              <a:ea typeface="+mn-ea"/>
              <a:cs typeface="+mn-cs"/>
            </a:rPr>
            <a:t>CISC</a:t>
          </a:r>
          <a:r>
            <a:rPr lang="en-CA" sz="2200" b="0" i="0" kern="1200" baseline="-25000" dirty="0">
              <a:solidFill>
                <a:srgbClr val="000000"/>
              </a:solidFill>
              <a:latin typeface="Cambria Math" panose="02040503050406030204" pitchFamily="18" charset="0"/>
              <a:ea typeface="+mn-ea"/>
              <a:cs typeface="+mn-cs"/>
            </a:rPr>
            <a:t>121</a:t>
          </a:r>
          <a:r>
            <a:rPr lang="en-CA" sz="2200" i="0" kern="1200" dirty="0"/>
            <a:t>…,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</a:rPr>
                <m:t>𝑥</m:t>
              </m:r>
            </m:oMath>
          </a14:m>
          <a:r>
            <a:rPr lang="en-CA" sz="2200" b="0" i="1" kern="1200" baseline="-25000" dirty="0">
              <a:solidFill>
                <a:srgbClr val="000000"/>
              </a:solidFill>
              <a:latin typeface="Cambria Math" panose="02040503050406030204" pitchFamily="18" charset="0"/>
              <a:ea typeface="+mn-ea"/>
              <a:cs typeface="+mn-cs"/>
            </a:rPr>
            <a:t>MATH</a:t>
          </a:r>
          <a:r>
            <a:rPr lang="en-CA" sz="2200" b="0" i="0" kern="1200" baseline="-25000" dirty="0">
              <a:solidFill>
                <a:srgbClr val="000000"/>
              </a:solidFill>
              <a:latin typeface="Cambria Math" panose="02040503050406030204" pitchFamily="18" charset="0"/>
              <a:ea typeface="+mn-ea"/>
              <a:cs typeface="+mn-cs"/>
            </a:rPr>
            <a:t>121</a:t>
          </a:r>
          <a:r>
            <a:rPr lang="en-CA" sz="2200" kern="1200" dirty="0"/>
            <a:t>)</a:t>
          </a:r>
          <a:endParaRPr lang="en-US" sz="2200" kern="1200" dirty="0"/>
        </a:p>
      </dsp:txBody>
      <dsp:txXfrm>
        <a:off x="1468756" y="1589772"/>
        <a:ext cx="4907756" cy="1289199"/>
      </dsp:txXfrm>
    </dsp:sp>
    <dsp:sp modelId="{930A845D-88F9-4AA9-9762-1A9DDF68F67F}">
      <dsp:nvSpPr>
        <dsp:cNvPr id="0" name=""/>
        <dsp:cNvSpPr/>
      </dsp:nvSpPr>
      <dsp:spPr>
        <a:xfrm>
          <a:off x="6396781" y="1612050"/>
          <a:ext cx="4509343" cy="12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440" tIns="136440" rIns="136440" bIns="1364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True if a student has taken the course</a:t>
          </a:r>
          <a:endParaRPr lang="en-US" sz="1800" kern="1200" dirty="0"/>
        </a:p>
      </dsp:txBody>
      <dsp:txXfrm>
        <a:off x="6396781" y="1612050"/>
        <a:ext cx="4509343" cy="1289199"/>
      </dsp:txXfrm>
    </dsp:sp>
    <dsp:sp modelId="{3034BF5C-3A0D-427B-B3A1-560248D34043}">
      <dsp:nvSpPr>
        <dsp:cNvPr id="0" name=""/>
        <dsp:cNvSpPr/>
      </dsp:nvSpPr>
      <dsp:spPr>
        <a:xfrm>
          <a:off x="0" y="3223549"/>
          <a:ext cx="10906125" cy="1289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C4BD1-A2BA-413C-AB3F-7B82728E2E52}">
      <dsp:nvSpPr>
        <dsp:cNvPr id="0" name=""/>
        <dsp:cNvSpPr/>
      </dsp:nvSpPr>
      <dsp:spPr>
        <a:xfrm>
          <a:off x="389982" y="3513619"/>
          <a:ext cx="709059" cy="7090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BE12C-AF12-453D-BE54-1FAD834C943B}">
      <dsp:nvSpPr>
        <dsp:cNvPr id="0" name=""/>
        <dsp:cNvSpPr/>
      </dsp:nvSpPr>
      <dsp:spPr>
        <a:xfrm>
          <a:off x="1468756" y="3052459"/>
          <a:ext cx="4907756" cy="12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440" tIns="136440" rIns="136440" bIns="1364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CA" sz="22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CA" sz="2200" b="0" i="1" kern="1200" dirty="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CA" sz="2200" b="0" i="1" kern="1200" dirty="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CA" sz="2200" kern="1200" dirty="0"/>
            <a:t>: </a:t>
          </a:r>
          <a:r>
            <a:rPr lang="en-CA" sz="2200" i="1" kern="1200" dirty="0"/>
            <a:t>Course can be taken – </a:t>
          </a:r>
          <a:r>
            <a:rPr lang="en-CA" sz="2200" i="0" kern="1200" dirty="0"/>
            <a:t>Where</a:t>
          </a:r>
          <a14:m xmlns:a14="http://schemas.microsoft.com/office/drawing/2010/main">
            <m:oMath xmlns:m="http://schemas.openxmlformats.org/officeDocument/2006/math">
              <m:r>
                <a:rPr lang="en-CA" sz="22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200" b="0" i="1" kern="1200" dirty="0" smtClean="0">
                  <a:latin typeface="Cambria Math" panose="02040503050406030204" pitchFamily="18" charset="0"/>
                </a:rPr>
                <m:t>𝑖</m:t>
              </m:r>
              <m:r>
                <a:rPr lang="en-CA" sz="2200" i="1" kern="1200" dirty="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en-CA" sz="2200" i="0" kern="1200" dirty="0"/>
            <a:t>is a specific course </a:t>
          </a:r>
          <a:r>
            <a:rPr lang="en-CA" sz="2200" kern="1200" dirty="0"/>
            <a:t>(</a:t>
          </a:r>
          <a:r>
            <a:rPr lang="en-CA" sz="2200" i="0" kern="1200" dirty="0"/>
            <a:t>ex. </a:t>
          </a:r>
          <a14:m xmlns:a14="http://schemas.microsoft.com/office/drawing/2010/main">
            <m:oMath xmlns:m="http://schemas.openxmlformats.org/officeDocument/2006/math">
              <m:r>
                <a:rPr lang="en-CA" sz="2200" b="0" i="1" kern="1200" dirty="0" smtClean="0">
                  <a:latin typeface="Cambria Math" panose="02040503050406030204" pitchFamily="18" charset="0"/>
                </a:rPr>
                <m:t>𝑧</m:t>
              </m:r>
            </m:oMath>
          </a14:m>
          <a:r>
            <a:rPr lang="en-CA" sz="2200" b="0" i="1" kern="1200" baseline="-25000" dirty="0">
              <a:solidFill>
                <a:srgbClr val="000000"/>
              </a:solidFill>
              <a:latin typeface="Cambria Math" panose="02040503050406030204" pitchFamily="18" charset="0"/>
              <a:ea typeface="+mn-ea"/>
              <a:cs typeface="+mn-cs"/>
            </a:rPr>
            <a:t>CISC</a:t>
          </a:r>
          <a:r>
            <a:rPr lang="en-CA" sz="2200" b="0" i="0" kern="1200" baseline="-25000" dirty="0">
              <a:solidFill>
                <a:srgbClr val="000000"/>
              </a:solidFill>
              <a:latin typeface="Cambria Math" panose="02040503050406030204" pitchFamily="18" charset="0"/>
              <a:ea typeface="+mn-ea"/>
              <a:cs typeface="+mn-cs"/>
            </a:rPr>
            <a:t>101</a:t>
          </a:r>
          <a:r>
            <a:rPr lang="en-CA" sz="2200" i="0" kern="1200" dirty="0"/>
            <a:t>, </a:t>
          </a:r>
          <a14:m xmlns:a14="http://schemas.microsoft.com/office/drawing/2010/main">
            <m:oMath xmlns:m="http://schemas.openxmlformats.org/officeDocument/2006/math">
              <m:r>
                <a:rPr lang="en-CA" sz="2200" b="0" i="1" kern="1200" dirty="0" smtClean="0">
                  <a:latin typeface="Cambria Math" panose="02040503050406030204" pitchFamily="18" charset="0"/>
                </a:rPr>
                <m:t>𝑧</m:t>
              </m:r>
            </m:oMath>
          </a14:m>
          <a:r>
            <a:rPr lang="en-CA" sz="2200" b="0" i="1" kern="1200" baseline="-25000" dirty="0">
              <a:solidFill>
                <a:srgbClr val="000000"/>
              </a:solidFill>
              <a:latin typeface="Cambria Math" panose="02040503050406030204" pitchFamily="18" charset="0"/>
              <a:ea typeface="+mn-ea"/>
              <a:cs typeface="+mn-cs"/>
            </a:rPr>
            <a:t>CISC</a:t>
          </a:r>
          <a:r>
            <a:rPr lang="en-CA" sz="2200" b="0" i="0" kern="1200" baseline="-25000" dirty="0">
              <a:solidFill>
                <a:srgbClr val="000000"/>
              </a:solidFill>
              <a:latin typeface="Cambria Math" panose="02040503050406030204" pitchFamily="18" charset="0"/>
              <a:ea typeface="+mn-ea"/>
              <a:cs typeface="+mn-cs"/>
            </a:rPr>
            <a:t>110</a:t>
          </a:r>
          <a:r>
            <a:rPr lang="en-CA" sz="2200" i="0" kern="1200" dirty="0"/>
            <a:t>, </a:t>
          </a:r>
          <a14:m xmlns:a14="http://schemas.microsoft.com/office/drawing/2010/main">
            <m:oMath xmlns:m="http://schemas.openxmlformats.org/officeDocument/2006/math">
              <m:r>
                <a:rPr lang="en-CA" sz="2200" b="0" i="1" kern="1200" dirty="0" smtClean="0">
                  <a:latin typeface="Cambria Math" panose="02040503050406030204" pitchFamily="18" charset="0"/>
                </a:rPr>
                <m:t>𝑧</m:t>
              </m:r>
            </m:oMath>
          </a14:m>
          <a:r>
            <a:rPr lang="en-CA" sz="2200" b="0" i="1" kern="1200" baseline="-25000" dirty="0">
              <a:solidFill>
                <a:srgbClr val="000000"/>
              </a:solidFill>
              <a:latin typeface="Cambria Math" panose="02040503050406030204" pitchFamily="18" charset="0"/>
              <a:ea typeface="+mn-ea"/>
              <a:cs typeface="+mn-cs"/>
            </a:rPr>
            <a:t>CISC</a:t>
          </a:r>
          <a:r>
            <a:rPr lang="en-CA" sz="2200" b="0" i="0" kern="1200" baseline="-25000" dirty="0">
              <a:solidFill>
                <a:srgbClr val="000000"/>
              </a:solidFill>
              <a:latin typeface="Cambria Math" panose="02040503050406030204" pitchFamily="18" charset="0"/>
              <a:ea typeface="+mn-ea"/>
              <a:cs typeface="+mn-cs"/>
            </a:rPr>
            <a:t>121</a:t>
          </a:r>
          <a:r>
            <a:rPr lang="en-CA" sz="2200" i="0" kern="1200" dirty="0"/>
            <a:t>…, </a:t>
          </a:r>
          <a14:m xmlns:a14="http://schemas.microsoft.com/office/drawing/2010/main">
            <m:oMath xmlns:m="http://schemas.openxmlformats.org/officeDocument/2006/math">
              <m:r>
                <a:rPr lang="en-CA" sz="2200" b="0" i="1" kern="1200" dirty="0" smtClean="0">
                  <a:latin typeface="Cambria Math" panose="02040503050406030204" pitchFamily="18" charset="0"/>
                </a:rPr>
                <m:t>𝑧</m:t>
              </m:r>
            </m:oMath>
          </a14:m>
          <a:r>
            <a:rPr lang="en-CA" sz="2200" b="0" i="1" kern="1200" baseline="-25000" dirty="0">
              <a:solidFill>
                <a:srgbClr val="000000"/>
              </a:solidFill>
              <a:latin typeface="Cambria Math" panose="02040503050406030204" pitchFamily="18" charset="0"/>
              <a:ea typeface="+mn-ea"/>
              <a:cs typeface="+mn-cs"/>
            </a:rPr>
            <a:t>MATH</a:t>
          </a:r>
          <a:r>
            <a:rPr lang="en-CA" sz="2200" b="0" i="0" kern="1200" baseline="-25000" dirty="0">
              <a:solidFill>
                <a:srgbClr val="000000"/>
              </a:solidFill>
              <a:latin typeface="Cambria Math" panose="02040503050406030204" pitchFamily="18" charset="0"/>
              <a:ea typeface="+mn-ea"/>
              <a:cs typeface="+mn-cs"/>
            </a:rPr>
            <a:t>121</a:t>
          </a:r>
          <a:r>
            <a:rPr lang="en-CA" sz="2200" kern="1200" dirty="0"/>
            <a:t>)</a:t>
          </a:r>
          <a:endParaRPr lang="en-US" sz="2200" i="1" kern="1200" dirty="0"/>
        </a:p>
      </dsp:txBody>
      <dsp:txXfrm>
        <a:off x="1468756" y="3052459"/>
        <a:ext cx="4907756" cy="1289199"/>
      </dsp:txXfrm>
    </dsp:sp>
    <dsp:sp modelId="{72A79441-27A5-4715-B3CF-07D61C319DD3}">
      <dsp:nvSpPr>
        <dsp:cNvPr id="0" name=""/>
        <dsp:cNvSpPr/>
      </dsp:nvSpPr>
      <dsp:spPr>
        <a:xfrm>
          <a:off x="6396781" y="3223549"/>
          <a:ext cx="4509343" cy="128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440" tIns="136440" rIns="136440" bIns="1364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True if the course can be taken</a:t>
          </a:r>
          <a:br>
            <a:rPr lang="en-CA" sz="1800" kern="1200" dirty="0"/>
          </a:br>
          <a:endParaRPr lang="en-US" sz="1800" kern="1200" dirty="0"/>
        </a:p>
      </dsp:txBody>
      <dsp:txXfrm>
        <a:off x="6396781" y="3223549"/>
        <a:ext cx="4509343" cy="1289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56A3-28D6-4D46-A26C-322654FB7164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EF49F-B4D9-F645-8E33-8DE6CB29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2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EF49F-B4D9-F645-8E33-8DE6CB293F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EF49F-B4D9-F645-8E33-8DE6CB293F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14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EF49F-B4D9-F645-8E33-8DE6CB293F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2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1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1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2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4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26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6F23470-A439-4C05-8318-1C6F8D8D5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2" b="9308"/>
          <a:stretch/>
        </p:blipFill>
        <p:spPr>
          <a:xfrm>
            <a:off x="20" y="-16536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9CA8FE-17DC-43A9-83E5-D24CDA9FA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22: Academic planner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47D94-A056-45D1-B854-B40148882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ellen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Barss</a:t>
            </a:r>
            <a:r>
              <a:rPr lang="en-US" dirty="0">
                <a:solidFill>
                  <a:schemeClr val="bg1"/>
                </a:solidFill>
              </a:rPr>
              <a:t>, Daniil </a:t>
            </a:r>
            <a:r>
              <a:rPr lang="en-US" dirty="0" err="1">
                <a:solidFill>
                  <a:schemeClr val="bg1"/>
                </a:solidFill>
              </a:rPr>
              <a:t>pavlov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zihang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chen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Rueban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rasaselvan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8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5FD8-F3D9-4A37-9FBF-C3AE5642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E851-95D4-48AE-91BF-1D36871AD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6546355" cy="3634486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modelling problem will help students and university administrators determine class schedules according to an individual’s degree plan. We plan to create an algorithm that checks if a student can or cannot take a specified course, and by extension, whether this student qualifies for graduation.  </a:t>
            </a:r>
          </a:p>
          <a:p>
            <a:pPr marL="0" indent="0">
              <a:buNone/>
            </a:pPr>
            <a:r>
              <a:rPr lang="en-CA" dirty="0"/>
              <a:t>This problem is modelled around the system that Queen’s currently uses with SOLUS.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D693310-7BFD-43B3-97A8-8C5E22CE3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935" y="593908"/>
            <a:ext cx="4644198" cy="60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0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CF0AB-A3EC-4509-897B-492633C4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57" y="948032"/>
            <a:ext cx="10883444" cy="958513"/>
          </a:xfrm>
        </p:spPr>
        <p:txBody>
          <a:bodyPr anchor="ctr">
            <a:normAutofit/>
          </a:bodyPr>
          <a:lstStyle/>
          <a:p>
            <a:r>
              <a:rPr lang="en-US" dirty="0"/>
              <a:t>Propositions</a:t>
            </a:r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5C6BB3-F359-4E0C-B8DA-4CEA9EE8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12FDBA-7374-4A50-B15C-1C421A40B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9D451D-9C66-42CF-BC10-324A4F64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A8187116-8DC3-4885-A731-37CFFA2657D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98514130"/>
                  </p:ext>
                </p:extLst>
              </p:nvPr>
            </p:nvGraphicFramePr>
            <p:xfrm>
              <a:off x="620257" y="1885994"/>
              <a:ext cx="10906125" cy="4513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A8187116-8DC3-4885-A731-37CFFA2657D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98514130"/>
                  </p:ext>
                </p:extLst>
              </p:nvPr>
            </p:nvGraphicFramePr>
            <p:xfrm>
              <a:off x="620257" y="1885994"/>
              <a:ext cx="10906125" cy="4513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33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0D5C2-D1E5-47A2-BD3E-BE04399A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Constraints</a:t>
            </a:r>
            <a:endParaRPr lang="en-CA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DFAF3-0CA1-4F62-8BAE-D5E6FE2ED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5324" y="634093"/>
                <a:ext cx="7036096" cy="5583668"/>
              </a:xfrm>
            </p:spPr>
            <p:txBody>
              <a:bodyPr anchor="ctr">
                <a:normAutofit/>
              </a:bodyPr>
              <a:lstStyle/>
              <a:p>
                <a:pPr lvl="1" fontAlgn="base">
                  <a:lnSpc>
                    <a:spcPct val="100000"/>
                  </a:lnSpc>
                </a:pPr>
                <a:r>
                  <a:rPr lang="en-CA" sz="1700" dirty="0"/>
                  <a:t>Students must choose one course or another </a:t>
                </a:r>
              </a:p>
              <a:p>
                <a:pPr lvl="2" fontAlgn="base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𝑀𝐴𝑇𝐻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𝑀𝐴𝑇𝐻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111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𝐶𝐼𝑆𝐶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102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700" dirty="0"/>
              </a:p>
              <a:p>
                <a:pPr lvl="2" fontAlgn="base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700" b="0" i="1" smtClean="0">
                            <a:latin typeface="Cambria Math" panose="02040503050406030204" pitchFamily="18" charset="0"/>
                          </a:rPr>
                          <m:t>𝐶𝐼𝑆𝐶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</m:oMath>
                </a14:m>
                <a:r>
                  <a:rPr lang="en-CA" sz="1700" dirty="0"/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CA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CA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CA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sz="1700" dirty="0"/>
              </a:p>
              <a:p>
                <a:pPr lvl="2" fontAlgn="base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700" b="0" i="1" smtClean="0">
                            <a:latin typeface="Cambria Math" panose="02040503050406030204" pitchFamily="18" charset="0"/>
                          </a:rPr>
                          <m:t>𝐶𝐼𝑆𝐶</m:t>
                        </m:r>
                        <m:r>
                          <a:rPr lang="en-CA" sz="1700" b="0" i="1" smtClean="0">
                            <a:latin typeface="Cambria Math" panose="02040503050406030204" pitchFamily="18" charset="0"/>
                          </a:rPr>
                          <m:t>322</m:t>
                        </m:r>
                      </m:sub>
                    </m:sSub>
                  </m:oMath>
                </a14:m>
                <a:r>
                  <a:rPr lang="en-CA" sz="1700" dirty="0"/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CA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CA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CA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CA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endParaRPr lang="en-CA" sz="1700" dirty="0"/>
              </a:p>
              <a:p>
                <a:pPr lvl="1" fontAlgn="base">
                  <a:lnSpc>
                    <a:spcPct val="100000"/>
                  </a:lnSpc>
                </a:pPr>
                <a:r>
                  <a:rPr lang="en-CA" sz="1700" dirty="0"/>
                  <a:t>Prerequisite – Students must complete prerequisite to take a course</a:t>
                </a:r>
              </a:p>
              <a:p>
                <a:pPr lvl="2" fontAlgn="base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𝐶𝐼𝑆𝐶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𝐶𝐼𝑆𝐶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101</m:t>
                        </m:r>
                      </m:sub>
                    </m:sSub>
                    <m:r>
                      <m:rPr>
                        <m:nor/>
                      </m:rPr>
                      <a:rPr lang="en-CA" sz="1700"/>
                      <m:t>→</m:t>
                    </m:r>
                    <m:r>
                      <a:rPr lang="en-CA" sz="17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1800" b="0" i="1" dirty="0" smtClean="0">
                            <a:latin typeface="Cambria Math" panose="02040503050406030204" pitchFamily="18" charset="0"/>
                          </a:rPr>
                          <m:t>𝐶𝐼𝑆𝐶</m:t>
                        </m:r>
                        <m:r>
                          <a:rPr lang="en-CA" sz="1800" b="0" i="0" dirty="0" smtClean="0">
                            <a:latin typeface="Cambria Math" panose="02040503050406030204" pitchFamily="18" charset="0"/>
                          </a:rPr>
                          <m:t>121</m:t>
                        </m:r>
                      </m:sub>
                    </m:sSub>
                  </m:oMath>
                </a14:m>
                <a:endParaRPr lang="en-CA" sz="1700" dirty="0"/>
              </a:p>
              <a:p>
                <a:pPr lvl="2" fontAlgn="base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7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𝐶𝐼𝑆𝐶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CA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𝐶𝐼𝑆𝐶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101</m:t>
                        </m:r>
                      </m:sub>
                    </m:sSub>
                    <m:r>
                      <a:rPr lang="en-CA" sz="17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𝐶𝐼𝑆𝐶</m:t>
                        </m:r>
                        <m:r>
                          <a:rPr lang="en-CA" sz="1700" b="0" i="1" smtClean="0">
                            <a:latin typeface="Cambria Math" panose="02040503050406030204" pitchFamily="18" charset="0"/>
                          </a:rPr>
                          <m:t>121</m:t>
                        </m:r>
                      </m:sub>
                    </m:sSub>
                    <m:r>
                      <m:rPr>
                        <m:nor/>
                      </m:rPr>
                      <a:rPr lang="en-CA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700"/>
                      <m:t>→</m:t>
                    </m:r>
                    <m:r>
                      <a:rPr lang="en-CA" sz="17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7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1700" b="0" i="1" dirty="0" smtClean="0">
                            <a:latin typeface="Cambria Math" panose="02040503050406030204" pitchFamily="18" charset="0"/>
                          </a:rPr>
                          <m:t>𝐶𝐼𝑆𝐶</m:t>
                        </m:r>
                        <m:r>
                          <a:rPr lang="en-CA" sz="1700" b="0" i="0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CA" sz="17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CA" sz="1700" dirty="0"/>
              </a:p>
              <a:p>
                <a:pPr lvl="2" fontAlgn="base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7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700" b="0" i="1" smtClean="0">
                            <a:latin typeface="Cambria Math" panose="02040503050406030204" pitchFamily="18" charset="0"/>
                          </a:rPr>
                          <m:t>𝑀𝐴𝑇𝐻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CA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CA" sz="17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700" b="0" i="1" smtClean="0">
                            <a:latin typeface="Cambria Math" panose="02040503050406030204" pitchFamily="18" charset="0"/>
                          </a:rPr>
                          <m:t>𝑀𝐴𝑇𝐻</m:t>
                        </m:r>
                        <m:r>
                          <a:rPr lang="en-CA" sz="1700" b="0" i="1" smtClean="0">
                            <a:latin typeface="Cambria Math" panose="02040503050406030204" pitchFamily="18" charset="0"/>
                          </a:rPr>
                          <m:t>111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700" b="0" i="1" smtClean="0">
                            <a:latin typeface="Cambria Math" panose="02040503050406030204" pitchFamily="18" charset="0"/>
                          </a:rPr>
                          <m:t>𝐶𝐼𝑆𝐶</m:t>
                        </m:r>
                        <m:r>
                          <a:rPr lang="en-CA" sz="1700" b="0" i="1" smtClean="0">
                            <a:latin typeface="Cambria Math" panose="02040503050406030204" pitchFamily="18" charset="0"/>
                          </a:rPr>
                          <m:t>102</m:t>
                        </m:r>
                      </m:sub>
                    </m:sSub>
                    <m:r>
                      <a:rPr lang="en-CA" sz="1700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𝐶𝐼𝑆𝐶</m:t>
                        </m:r>
                        <m:r>
                          <a:rPr lang="en-CA" sz="1700" b="0" i="1" smtClean="0">
                            <a:latin typeface="Cambria Math" panose="02040503050406030204" pitchFamily="18" charset="0"/>
                          </a:rPr>
                          <m:t>121</m:t>
                        </m:r>
                      </m:sub>
                    </m:sSub>
                    <m:r>
                      <m:rPr>
                        <m:nor/>
                      </m:rPr>
                      <a:rPr lang="en-CA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700"/>
                      <m:t>→</m:t>
                    </m:r>
                    <m:r>
                      <a:rPr lang="en-CA" sz="17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7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1700" b="0" i="1" dirty="0" smtClean="0">
                            <a:latin typeface="Cambria Math" panose="02040503050406030204" pitchFamily="18" charset="0"/>
                          </a:rPr>
                          <m:t>𝐶𝐼𝑆𝐶</m:t>
                        </m:r>
                        <m:r>
                          <a:rPr lang="en-CA" sz="1700" b="0" i="0" dirty="0" smtClean="0">
                            <a:latin typeface="Cambria Math" panose="02040503050406030204" pitchFamily="18" charset="0"/>
                          </a:rPr>
                          <m:t>204</m:t>
                        </m:r>
                      </m:sub>
                    </m:sSub>
                  </m:oMath>
                </a14:m>
                <a:endParaRPr lang="en-CA" sz="1700" b="0" dirty="0"/>
              </a:p>
              <a:p>
                <a:pPr lvl="2" fontAlgn="base">
                  <a:lnSpc>
                    <a:spcPct val="100000"/>
                  </a:lnSpc>
                </a:pPr>
                <a:r>
                  <a:rPr lang="en-CA" sz="1700" dirty="0"/>
                  <a:t>Etc. for each course</a:t>
                </a:r>
              </a:p>
              <a:p>
                <a:pPr lvl="1" fontAlgn="base">
                  <a:lnSpc>
                    <a:spcPct val="100000"/>
                  </a:lnSpc>
                </a:pPr>
                <a:r>
                  <a:rPr lang="en-CA" sz="1700" dirty="0"/>
                  <a:t>Courses with an unfulfilled prerequisite cannot be taken</a:t>
                </a:r>
              </a:p>
              <a:p>
                <a:pPr lvl="2" fontAlgn="base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𝐶𝐼𝑆𝐶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101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𝐶𝐼𝑆𝐶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121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𝐶𝐼𝑆𝐶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124</m:t>
                        </m:r>
                      </m:sub>
                    </m:sSub>
                  </m:oMath>
                </a14:m>
                <a:endParaRPr lang="en-CA" sz="1600" dirty="0"/>
              </a:p>
              <a:p>
                <a:pPr marL="630000" lvl="2" indent="0" fontAlgn="base">
                  <a:lnSpc>
                    <a:spcPct val="100000"/>
                  </a:lnSpc>
                  <a:buNone/>
                </a:pPr>
                <a:endParaRPr lang="en-CA" sz="1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DFAF3-0CA1-4F62-8BAE-D5E6FE2ED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5324" y="634093"/>
                <a:ext cx="7036096" cy="5583668"/>
              </a:xfrm>
              <a:blipFill>
                <a:blip r:embed="rId3"/>
                <a:stretch>
                  <a:fillRect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97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D5C2-D1E5-47A2-BD3E-BE04399A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PROGRESS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FAF3-0CA1-4F62-8BAE-D5E6FE2ED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583088" cy="3634486"/>
          </a:xfrm>
        </p:spPr>
        <p:txBody>
          <a:bodyPr/>
          <a:lstStyle/>
          <a:p>
            <a:r>
              <a:rPr lang="en-US" dirty="0"/>
              <a:t>Instead of having a separate variable for a degree plan, we looked at a specific plan (Fundamental Computation, see picture) and based our constraints and propositions on it to decrease the complexity of our modelling problem.</a:t>
            </a:r>
          </a:p>
          <a:p>
            <a:r>
              <a:rPr lang="en-US" dirty="0"/>
              <a:t>As a result, we removed the following propositions: “Degree Plan”, “Time Conflict”, “Credit Requirement”, “Course Requested” and added “Course can be taken”. We </a:t>
            </a:r>
            <a:r>
              <a:rPr lang="en-CA" dirty="0"/>
              <a:t>rearranged our model according to our current propositions.</a:t>
            </a:r>
            <a:r>
              <a:rPr lang="en-US" dirty="0"/>
              <a:t> We are still deciding on whether to include certain propositions or not.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A652EE2-16EC-4502-84E4-0937F7C31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935" y="593908"/>
            <a:ext cx="4644198" cy="60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D5C2-D1E5-47A2-BD3E-BE04399A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REQUESTS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FAF3-0CA1-4F62-8BAE-D5E6FE2ED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74807"/>
            <a:ext cx="11029615" cy="3634486"/>
          </a:xfrm>
        </p:spPr>
        <p:txBody>
          <a:bodyPr/>
          <a:lstStyle/>
          <a:p>
            <a:r>
              <a:rPr lang="en-US" dirty="0"/>
              <a:t>Should we include “</a:t>
            </a:r>
            <a:r>
              <a:rPr lang="en-US" i="1" dirty="0"/>
              <a:t>Courses with an unfulfilled prerequisite cannot be taken</a:t>
            </a:r>
            <a:r>
              <a:rPr lang="en-US" dirty="0"/>
              <a:t>” as a constraint or is it unnecessary since we have “</a:t>
            </a:r>
            <a:r>
              <a:rPr lang="en-CA" i="1" dirty="0"/>
              <a:t>Prerequisite – Students must complete prerequisite to take a course</a:t>
            </a:r>
            <a:r>
              <a:rPr lang="en-US" dirty="0"/>
              <a:t>”?</a:t>
            </a:r>
          </a:p>
          <a:p>
            <a:r>
              <a:rPr lang="en-US" dirty="0"/>
              <a:t>Should we keep some of the propositions that we removed?</a:t>
            </a:r>
          </a:p>
        </p:txBody>
      </p:sp>
    </p:spTree>
    <p:extLst>
      <p:ext uri="{BB962C8B-B14F-4D97-AF65-F5344CB8AC3E}">
        <p14:creationId xmlns:p14="http://schemas.microsoft.com/office/powerpoint/2010/main" val="31208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BE8D8C-B58D-4CCB-945C-B97A3ED9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339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412724"/>
      </a:dk2>
      <a:lt2>
        <a:srgbClr val="E8E4E2"/>
      </a:lt2>
      <a:accent1>
        <a:srgbClr val="7FA5BA"/>
      </a:accent1>
      <a:accent2>
        <a:srgbClr val="80A9A6"/>
      </a:accent2>
      <a:accent3>
        <a:srgbClr val="96A2C6"/>
      </a:accent3>
      <a:accent4>
        <a:srgbClr val="BA857F"/>
      </a:accent4>
      <a:accent5>
        <a:srgbClr val="B99C7E"/>
      </a:accent5>
      <a:accent6>
        <a:srgbClr val="A7A372"/>
      </a:accent6>
      <a:hlink>
        <a:srgbClr val="A7765D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415</Words>
  <Application>Microsoft Macintosh PowerPoint</Application>
  <PresentationFormat>Widescreen</PresentationFormat>
  <Paragraphs>34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 Math</vt:lpstr>
      <vt:lpstr>Century Schoolbook</vt:lpstr>
      <vt:lpstr>Franklin Gothic Book</vt:lpstr>
      <vt:lpstr>Wingdings 2</vt:lpstr>
      <vt:lpstr>DividendVTI</vt:lpstr>
      <vt:lpstr>22: Academic planner</vt:lpstr>
      <vt:lpstr>Summary</vt:lpstr>
      <vt:lpstr>Propositions</vt:lpstr>
      <vt:lpstr>Constraints</vt:lpstr>
      <vt:lpstr>Modeling PROGRESS</vt:lpstr>
      <vt:lpstr>FEEDBACK REQUESTS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{22}: {Academic planner}</dc:title>
  <dc:creator>Rueban Rasaselvan</dc:creator>
  <cp:lastModifiedBy>Ellen Barss</cp:lastModifiedBy>
  <cp:revision>35</cp:revision>
  <dcterms:created xsi:type="dcterms:W3CDTF">2020-10-04T18:04:03Z</dcterms:created>
  <dcterms:modified xsi:type="dcterms:W3CDTF">2020-11-03T01:37:30Z</dcterms:modified>
</cp:coreProperties>
</file>