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4"/>
  </p:sldMasterIdLst>
  <p:notesMasterIdLst>
    <p:notesMasterId r:id="rId16"/>
  </p:notesMasterIdLst>
  <p:sldIdLst>
    <p:sldId id="256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91" r:id="rId14"/>
    <p:sldId id="29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13DF9-EB43-45D1-BB55-1B4794FA6008}" v="26" dt="2020-07-13T02:47:24.900"/>
    <p1510:client id="{5B55ACC6-254C-EBAD-3FF1-508D8302C1A7}" v="12" dt="2020-07-12T17:34:16.080"/>
  </p1510:revLst>
</p1510:revInfo>
</file>

<file path=ppt/tableStyles.xml><?xml version="1.0" encoding="utf-8"?>
<a:tblStyleLst xmlns:a="http://schemas.openxmlformats.org/drawingml/2006/main" def="{07902D83-134D-4C73-AABC-D27F07DF112A}">
  <a:tblStyle styleId="{07902D83-134D-4C73-AABC-D27F07DF11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852"/>
                </a:solidFill>
              </a:rPr>
              <a:t>HARDWARE</a:t>
            </a:r>
            <a:r>
              <a:rPr lang="en" dirty="0"/>
              <a:t> ASSISTED “</a:t>
            </a:r>
            <a:r>
              <a:rPr lang="en" dirty="0">
                <a:solidFill>
                  <a:srgbClr val="FF0000"/>
                </a:solidFill>
              </a:rPr>
              <a:t>WHO’</a:t>
            </a:r>
            <a:r>
              <a:rPr lang="pt-PT" dirty="0">
                <a:solidFill>
                  <a:srgbClr val="FF0000"/>
                </a:solidFill>
              </a:rPr>
              <a:t>S WHO?</a:t>
            </a:r>
            <a:r>
              <a:rPr lang="pt-PT" dirty="0"/>
              <a:t>”</a:t>
            </a:r>
            <a:endParaRPr dirty="0"/>
          </a:p>
        </p:txBody>
      </p:sp>
      <p:pic>
        <p:nvPicPr>
          <p:cNvPr id="11" name="Imagem 10" descr="Uma imagem com camisa&#10;&#10;Descrição gerada automaticamente">
            <a:extLst>
              <a:ext uri="{FF2B5EF4-FFF2-40B4-BE49-F238E27FC236}">
                <a16:creationId xmlns:a16="http://schemas.microsoft.com/office/drawing/2014/main" id="{CA36A1BF-C1F0-4A52-93AD-C4D48D07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60" y="177792"/>
            <a:ext cx="1588358" cy="59594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017E40D-A4A7-424B-95C7-8F1C6845C424}"/>
              </a:ext>
            </a:extLst>
          </p:cNvPr>
          <p:cNvSpPr/>
          <p:nvPr/>
        </p:nvSpPr>
        <p:spPr>
          <a:xfrm>
            <a:off x="4421951" y="376537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PT" sz="1800" dirty="0">
                <a:solidFill>
                  <a:schemeClr val="bg1"/>
                </a:solidFill>
                <a:latin typeface="Karla"/>
              </a:rPr>
              <a:t>Fábio Alves, 84735, MIECT</a:t>
            </a:r>
          </a:p>
          <a:p>
            <a:pPr algn="r"/>
            <a:r>
              <a:rPr lang="pt-PT" sz="1800" dirty="0">
                <a:solidFill>
                  <a:schemeClr val="bg1"/>
                </a:solidFill>
                <a:latin typeface="Karla"/>
              </a:rPr>
              <a:t>Jorge Catarino, 85028, MIECT</a:t>
            </a:r>
          </a:p>
          <a:p>
            <a:pPr algn="r"/>
            <a:r>
              <a:rPr lang="pt-PT" sz="1800" dirty="0">
                <a:solidFill>
                  <a:schemeClr val="bg1"/>
                </a:solidFill>
                <a:latin typeface="Karla"/>
              </a:rPr>
              <a:t>CR – P2G3</a:t>
            </a:r>
          </a:p>
          <a:p>
            <a:pPr algn="r"/>
            <a:r>
              <a:rPr lang="en-GB" sz="1800" dirty="0">
                <a:solidFill>
                  <a:schemeClr val="bg1"/>
                </a:solidFill>
                <a:latin typeface="Karla"/>
              </a:rPr>
              <a:t> </a:t>
            </a:r>
            <a:r>
              <a:rPr lang="pt-PT" sz="1800" dirty="0">
                <a:solidFill>
                  <a:schemeClr val="bg1"/>
                </a:solidFill>
                <a:latin typeface="Karla"/>
              </a:rPr>
              <a:t>Projeto</a:t>
            </a:r>
            <a:r>
              <a:rPr lang="en-GB" sz="1800" dirty="0">
                <a:solidFill>
                  <a:schemeClr val="bg1"/>
                </a:solidFill>
                <a:latin typeface="Karla"/>
              </a:rPr>
              <a:t> Final</a:t>
            </a:r>
            <a:endParaRPr lang="pt-PT" dirty="0">
              <a:solidFill>
                <a:schemeClr val="bg1"/>
              </a:solidFill>
              <a:latin typeface="Karla"/>
            </a:endParaRPr>
          </a:p>
        </p:txBody>
      </p:sp>
      <p:pic>
        <p:nvPicPr>
          <p:cNvPr id="5" name="Gráfico 4" descr="Perguntas">
            <a:extLst>
              <a:ext uri="{FF2B5EF4-FFF2-40B4-BE49-F238E27FC236}">
                <a16:creationId xmlns:a16="http://schemas.microsoft.com/office/drawing/2014/main" id="{826D2F7D-4BBB-47AB-A4C1-750BB3874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813" y="2455436"/>
            <a:ext cx="761314" cy="761314"/>
          </a:xfrm>
          <a:prstGeom prst="rect">
            <a:avLst/>
          </a:prstGeom>
        </p:spPr>
      </p:pic>
      <p:pic>
        <p:nvPicPr>
          <p:cNvPr id="7" name="Gráfico 6" descr="Processador">
            <a:extLst>
              <a:ext uri="{FF2B5EF4-FFF2-40B4-BE49-F238E27FC236}">
                <a16:creationId xmlns:a16="http://schemas.microsoft.com/office/drawing/2014/main" id="{7C8E9385-08F1-411F-B34F-6F015C3644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00" y="2545237"/>
            <a:ext cx="671513" cy="6715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7BA60-CC0C-4445-9B3A-633242E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Resultados</a:t>
            </a:r>
            <a:r>
              <a:rPr lang="en-GB" dirty="0"/>
              <a:t> - </a:t>
            </a:r>
            <a:r>
              <a:rPr lang="en-GB" dirty="0" err="1">
                <a:solidFill>
                  <a:srgbClr val="FF0000"/>
                </a:solidFill>
              </a:rPr>
              <a:t>Ganhos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7AED0F1-4070-45F1-B3A5-EE96BFC6E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 dirty="0"/>
          </a:p>
        </p:txBody>
      </p:sp>
      <p:pic>
        <p:nvPicPr>
          <p:cNvPr id="5" name="Imagem 4" descr="Uma imagem com captura de ecrã, pássaro&#10;&#10;Descrição gerada automaticamente">
            <a:extLst>
              <a:ext uri="{FF2B5EF4-FFF2-40B4-BE49-F238E27FC236}">
                <a16:creationId xmlns:a16="http://schemas.microsoft.com/office/drawing/2014/main" id="{57B4E107-13C4-489B-8E12-AE728391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70" y="607542"/>
            <a:ext cx="5052907" cy="39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3874323F-9DE6-4F92-B1D4-13589BED5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19BA72-C841-4A35-8D28-9FC1D31F43FE}"/>
              </a:ext>
            </a:extLst>
          </p:cNvPr>
          <p:cNvSpPr txBox="1"/>
          <p:nvPr/>
        </p:nvSpPr>
        <p:spPr>
          <a:xfrm>
            <a:off x="3255614" y="1971585"/>
            <a:ext cx="263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Montserrat" panose="020B0604020202020204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355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352C759-A419-4902-9963-5B23405395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</a:t>
            </a:fld>
            <a:endParaRPr lang="pt-P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2C49FD-A34E-49EF-9434-DBEB4000404F}"/>
              </a:ext>
            </a:extLst>
          </p:cNvPr>
          <p:cNvSpPr/>
          <p:nvPr/>
        </p:nvSpPr>
        <p:spPr>
          <a:xfrm>
            <a:off x="838350" y="1972600"/>
            <a:ext cx="1181100" cy="12170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CA4302-9CC3-4B3B-A35D-40B51236E17F}"/>
              </a:ext>
            </a:extLst>
          </p:cNvPr>
          <p:cNvSpPr/>
          <p:nvPr/>
        </p:nvSpPr>
        <p:spPr>
          <a:xfrm>
            <a:off x="3273575" y="1972600"/>
            <a:ext cx="1181100" cy="11983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0A0C23-B749-4AAC-B43F-7E474BFC9415}"/>
              </a:ext>
            </a:extLst>
          </p:cNvPr>
          <p:cNvSpPr/>
          <p:nvPr/>
        </p:nvSpPr>
        <p:spPr>
          <a:xfrm>
            <a:off x="5708800" y="1972600"/>
            <a:ext cx="1181100" cy="11983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52735E-F370-4970-822C-1DA4D826FAE5}"/>
              </a:ext>
            </a:extLst>
          </p:cNvPr>
          <p:cNvSpPr txBox="1"/>
          <p:nvPr/>
        </p:nvSpPr>
        <p:spPr>
          <a:xfrm>
            <a:off x="631481" y="3312850"/>
            <a:ext cx="1594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/>
                </a:solidFill>
                <a:latin typeface="Karla" pitchFamily="2" charset="0"/>
                <a:ea typeface="Karla" pitchFamily="2" charset="0"/>
              </a:rPr>
              <a:t>“Quem é Quem?” é um famoso jogo de tabuleiro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A61124-0E37-4CF7-B78D-BFB58C65EEC5}"/>
              </a:ext>
            </a:extLst>
          </p:cNvPr>
          <p:cNvSpPr txBox="1"/>
          <p:nvPr/>
        </p:nvSpPr>
        <p:spPr>
          <a:xfrm>
            <a:off x="3066706" y="3312850"/>
            <a:ext cx="1594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/>
                </a:solidFill>
                <a:latin typeface="Karla" pitchFamily="2" charset="0"/>
                <a:ea typeface="Karla" pitchFamily="2" charset="0"/>
              </a:rPr>
              <a:t>Versão</a:t>
            </a:r>
            <a:r>
              <a:rPr lang="pt-PT" dirty="0">
                <a:latin typeface="Karla" pitchFamily="2" charset="0"/>
                <a:ea typeface="Karla" pitchFamily="2" charset="0"/>
              </a:rPr>
              <a:t> “</a:t>
            </a:r>
            <a:r>
              <a:rPr lang="pt-PT" dirty="0">
                <a:solidFill>
                  <a:srgbClr val="FF0000"/>
                </a:solidFill>
                <a:latin typeface="Karla" pitchFamily="2" charset="0"/>
                <a:ea typeface="Karla" pitchFamily="2" charset="0"/>
              </a:rPr>
              <a:t>Único Jogador</a:t>
            </a:r>
            <a:r>
              <a:rPr lang="pt-PT" dirty="0">
                <a:latin typeface="Karla" pitchFamily="2" charset="0"/>
                <a:ea typeface="Karla" pitchFamily="2" charset="0"/>
              </a:rPr>
              <a:t>” </a:t>
            </a:r>
            <a:r>
              <a:rPr lang="pt-PT" dirty="0">
                <a:solidFill>
                  <a:schemeClr val="bg2"/>
                </a:solidFill>
                <a:latin typeface="Karla" pitchFamily="2" charset="0"/>
                <a:ea typeface="Karla" pitchFamily="2" charset="0"/>
              </a:rPr>
              <a:t>implementada em </a:t>
            </a:r>
            <a:r>
              <a:rPr lang="pt-PT" dirty="0">
                <a:solidFill>
                  <a:srgbClr val="FF0000"/>
                </a:solidFill>
                <a:latin typeface="Karla" pitchFamily="2" charset="0"/>
                <a:ea typeface="Karla" pitchFamily="2" charset="0"/>
              </a:rPr>
              <a:t>FPGA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63D495-8D59-4A82-9896-C4D9C9D04F44}"/>
              </a:ext>
            </a:extLst>
          </p:cNvPr>
          <p:cNvSpPr txBox="1"/>
          <p:nvPr/>
        </p:nvSpPr>
        <p:spPr>
          <a:xfrm>
            <a:off x="5501931" y="3312850"/>
            <a:ext cx="1594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/>
                </a:solidFill>
                <a:latin typeface="Karla" pitchFamily="2" charset="0"/>
                <a:ea typeface="Karla" pitchFamily="2" charset="0"/>
              </a:rPr>
              <a:t>Módulos de </a:t>
            </a:r>
            <a:r>
              <a:rPr lang="pt-PT" dirty="0">
                <a:solidFill>
                  <a:srgbClr val="FF0000"/>
                </a:solidFill>
                <a:latin typeface="Karla" pitchFamily="2" charset="0"/>
                <a:ea typeface="Karla" pitchFamily="2" charset="0"/>
              </a:rPr>
              <a:t>Hardware</a:t>
            </a:r>
            <a:r>
              <a:rPr lang="pt-PT" dirty="0">
                <a:latin typeface="Karla" pitchFamily="2" charset="0"/>
                <a:ea typeface="Karla" pitchFamily="2" charset="0"/>
              </a:rPr>
              <a:t> </a:t>
            </a:r>
            <a:r>
              <a:rPr lang="pt-PT" dirty="0">
                <a:solidFill>
                  <a:schemeClr val="bg2"/>
                </a:solidFill>
                <a:latin typeface="Karla" pitchFamily="2" charset="0"/>
                <a:ea typeface="Karla" pitchFamily="2" charset="0"/>
              </a:rPr>
              <a:t>e</a:t>
            </a:r>
            <a:r>
              <a:rPr lang="pt-PT" dirty="0">
                <a:latin typeface="Karla" pitchFamily="2" charset="0"/>
                <a:ea typeface="Karla" pitchFamily="2" charset="0"/>
              </a:rPr>
              <a:t> </a:t>
            </a:r>
            <a:r>
              <a:rPr lang="pt-PT" dirty="0">
                <a:solidFill>
                  <a:srgbClr val="FF0000"/>
                </a:solidFill>
                <a:latin typeface="Karla" pitchFamily="2" charset="0"/>
                <a:ea typeface="Karla" pitchFamily="2" charset="0"/>
              </a:rPr>
              <a:t>Software</a:t>
            </a:r>
          </a:p>
        </p:txBody>
      </p:sp>
      <p:pic>
        <p:nvPicPr>
          <p:cNvPr id="10" name="Gráfico 9" descr="Executar">
            <a:extLst>
              <a:ext uri="{FF2B5EF4-FFF2-40B4-BE49-F238E27FC236}">
                <a16:creationId xmlns:a16="http://schemas.microsoft.com/office/drawing/2014/main" id="{1C74D8BD-F9D4-4AF3-92A6-D5B273F1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373" y="2298567"/>
            <a:ext cx="747654" cy="759337"/>
          </a:xfrm>
          <a:prstGeom prst="rect">
            <a:avLst/>
          </a:prstGeom>
        </p:spPr>
      </p:pic>
      <p:pic>
        <p:nvPicPr>
          <p:cNvPr id="11" name="Gráfico 10" descr="Programador">
            <a:extLst>
              <a:ext uri="{FF2B5EF4-FFF2-40B4-BE49-F238E27FC236}">
                <a16:creationId xmlns:a16="http://schemas.microsoft.com/office/drawing/2014/main" id="{D584843A-E8A2-40D3-8A5C-8C512D576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2149" y="2114550"/>
            <a:ext cx="914400" cy="9144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3A04F57-B606-44CB-97C6-3AF26224347B}"/>
              </a:ext>
            </a:extLst>
          </p:cNvPr>
          <p:cNvSpPr txBox="1">
            <a:spLocks/>
          </p:cNvSpPr>
          <p:nvPr/>
        </p:nvSpPr>
        <p:spPr>
          <a:xfrm>
            <a:off x="838350" y="893500"/>
            <a:ext cx="5324100" cy="485700"/>
          </a:xfrm>
          <a:prstGeom prst="rect">
            <a:avLst/>
          </a:prstGeom>
          <a:noFill/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400" b="1" dirty="0">
                <a:solidFill>
                  <a:srgbClr val="002060"/>
                </a:solidFill>
                <a:latin typeface="Montserrat" panose="020B0604020202020204" charset="0"/>
              </a:rPr>
              <a:t>Introdução</a:t>
            </a:r>
            <a:endParaRPr lang="pt-PT" sz="3200" b="1" dirty="0">
              <a:solidFill>
                <a:srgbClr val="002060"/>
              </a:solidFill>
              <a:latin typeface="Montserrat" panose="020B0604020202020204" charset="0"/>
            </a:endParaRPr>
          </a:p>
        </p:txBody>
      </p:sp>
      <p:pic>
        <p:nvPicPr>
          <p:cNvPr id="14" name="Gráfico 13" descr="Peças de xadrez">
            <a:extLst>
              <a:ext uri="{FF2B5EF4-FFF2-40B4-BE49-F238E27FC236}">
                <a16:creationId xmlns:a16="http://schemas.microsoft.com/office/drawing/2014/main" id="{D898AF29-3D7E-4DFA-8999-0E43CA423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699" y="2114550"/>
            <a:ext cx="914400" cy="914400"/>
          </a:xfrm>
          <a:prstGeom prst="rect">
            <a:avLst/>
          </a:prstGeom>
        </p:spPr>
      </p:pic>
      <p:pic>
        <p:nvPicPr>
          <p:cNvPr id="16" name="Gráfico 15" descr="Processador">
            <a:extLst>
              <a:ext uri="{FF2B5EF4-FFF2-40B4-BE49-F238E27FC236}">
                <a16:creationId xmlns:a16="http://schemas.microsoft.com/office/drawing/2014/main" id="{A2F6E7A2-5368-4290-A849-F2AA1C3628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2225" y="2114550"/>
            <a:ext cx="457200" cy="457200"/>
          </a:xfrm>
          <a:prstGeom prst="rect">
            <a:avLst/>
          </a:prstGeom>
        </p:spPr>
      </p:pic>
      <p:pic>
        <p:nvPicPr>
          <p:cNvPr id="17" name="Gráfico 16" descr="Sinal de interrogação RTL">
            <a:extLst>
              <a:ext uri="{FF2B5EF4-FFF2-40B4-BE49-F238E27FC236}">
                <a16:creationId xmlns:a16="http://schemas.microsoft.com/office/drawing/2014/main" id="{0513DC6B-9DF0-4CC0-BD93-E07B7D8BA0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7527" y="2219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9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13587A5-F4BC-4A78-BA7D-EF192E94D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3</a:t>
            </a:fld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697DDD9-55A4-45E4-B562-17D0826BA185}"/>
              </a:ext>
            </a:extLst>
          </p:cNvPr>
          <p:cNvSpPr txBox="1">
            <a:spLocks/>
          </p:cNvSpPr>
          <p:nvPr/>
        </p:nvSpPr>
        <p:spPr>
          <a:xfrm>
            <a:off x="838350" y="91382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/>
                <a:sym typeface="Montserrat"/>
              </a:rPr>
              <a:t>Bloom</a:t>
            </a:r>
            <a:r>
              <a:rPr kumimoji="0" lang="pt-PT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r>
              <a:rPr kumimoji="0" lang="pt-P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/>
                <a:sym typeface="Montserrat"/>
              </a:rPr>
              <a:t>Filter</a:t>
            </a:r>
            <a:endParaRPr kumimoji="0" lang="pt-PT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6" name="Marcador de Posição do Texto 2">
            <a:extLst>
              <a:ext uri="{FF2B5EF4-FFF2-40B4-BE49-F238E27FC236}">
                <a16:creationId xmlns:a16="http://schemas.microsoft.com/office/drawing/2014/main" id="{7413089F-9614-4F72-9481-62A7ABEBA0E4}"/>
              </a:ext>
            </a:extLst>
          </p:cNvPr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Clr>
                <a:srgbClr val="666666"/>
              </a:buClr>
            </a:pPr>
            <a:r>
              <a:rPr lang="pt-PT" dirty="0">
                <a:solidFill>
                  <a:schemeClr val="bg2"/>
                </a:solidFill>
              </a:rPr>
              <a:t>Implementado em </a:t>
            </a:r>
            <a:r>
              <a:rPr lang="pt-PT" dirty="0">
                <a:solidFill>
                  <a:srgbClr val="FF0000"/>
                </a:solidFill>
              </a:rPr>
              <a:t>Software</a:t>
            </a:r>
            <a:r>
              <a:rPr lang="pt-PT" dirty="0">
                <a:solidFill>
                  <a:schemeClr val="bg2"/>
                </a:solidFill>
              </a:rPr>
              <a:t>.</a:t>
            </a: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tabLst/>
              <a:defRPr/>
            </a:pP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Estrutura de dados </a:t>
            </a: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probabilística</a:t>
            </a:r>
            <a:r>
              <a:rPr kumimoji="0" 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;</a:t>
            </a: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tabLst/>
              <a:defRPr/>
            </a:pPr>
            <a:r>
              <a:rPr lang="pt-PT" dirty="0">
                <a:solidFill>
                  <a:schemeClr val="bg2"/>
                </a:solidFill>
              </a:rPr>
              <a:t>Permite testar se um elemento é </a:t>
            </a:r>
            <a:r>
              <a:rPr lang="pt-PT" dirty="0">
                <a:solidFill>
                  <a:srgbClr val="FF0000"/>
                </a:solidFill>
              </a:rPr>
              <a:t>membro</a:t>
            </a:r>
            <a:r>
              <a:rPr lang="pt-PT" dirty="0">
                <a:solidFill>
                  <a:schemeClr val="bg2"/>
                </a:solidFill>
              </a:rPr>
              <a:t> de um determinado conjunto;</a:t>
            </a: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sym typeface="Karla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tabLst/>
              <a:defRPr/>
            </a:pPr>
            <a:r>
              <a:rPr lang="pt-PT" dirty="0">
                <a:solidFill>
                  <a:schemeClr val="bg2"/>
                </a:solidFill>
              </a:rPr>
              <a:t>Para adicionar um elemento, é necessário passar por </a:t>
            </a:r>
            <a:r>
              <a:rPr lang="pt-PT" i="1" dirty="0">
                <a:solidFill>
                  <a:schemeClr val="bg2"/>
                </a:solidFill>
              </a:rPr>
              <a:t>k </a:t>
            </a:r>
            <a:r>
              <a:rPr lang="pt-PT" dirty="0">
                <a:solidFill>
                  <a:srgbClr val="FF0000"/>
                </a:solidFill>
              </a:rPr>
              <a:t>funções</a:t>
            </a:r>
            <a:r>
              <a:rPr lang="pt-PT" i="1" dirty="0">
                <a:solidFill>
                  <a:schemeClr val="bg2"/>
                </a:solidFill>
              </a:rPr>
              <a:t> </a:t>
            </a:r>
            <a:r>
              <a:rPr lang="pt-PT" dirty="0" err="1">
                <a:solidFill>
                  <a:srgbClr val="FF0000"/>
                </a:solidFill>
              </a:rPr>
              <a:t>hash</a:t>
            </a:r>
            <a:r>
              <a:rPr lang="pt-PT" dirty="0">
                <a:solidFill>
                  <a:schemeClr val="bg2"/>
                </a:solidFill>
              </a:rPr>
              <a:t>;</a:t>
            </a:r>
          </a:p>
        </p:txBody>
      </p:sp>
      <p:pic>
        <p:nvPicPr>
          <p:cNvPr id="8" name="Gráfico 7" descr="Disco">
            <a:extLst>
              <a:ext uri="{FF2B5EF4-FFF2-40B4-BE49-F238E27FC236}">
                <a16:creationId xmlns:a16="http://schemas.microsoft.com/office/drawing/2014/main" id="{37B6A59F-2DF8-4EFD-B04C-F0C834CDF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027" y="2219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9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4AF499D-1260-49C7-B198-4BB6382FE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A35B36C-B56F-4E7E-B961-52D7CF40E0B0}"/>
              </a:ext>
            </a:extLst>
          </p:cNvPr>
          <p:cNvSpPr txBox="1">
            <a:spLocks/>
          </p:cNvSpPr>
          <p:nvPr/>
        </p:nvSpPr>
        <p:spPr>
          <a:xfrm>
            <a:off x="8382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/>
                <a:sym typeface="Montserrat"/>
              </a:rPr>
              <a:t>Funções </a:t>
            </a:r>
            <a:r>
              <a:rPr kumimoji="0" lang="pt-P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/>
                <a:sym typeface="Montserrat"/>
              </a:rPr>
              <a:t>Hash</a:t>
            </a:r>
            <a:endParaRPr kumimoji="0" lang="pt-PT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" name="Marcador de Posição do Texto 2">
            <a:extLst>
              <a:ext uri="{FF2B5EF4-FFF2-40B4-BE49-F238E27FC236}">
                <a16:creationId xmlns:a16="http://schemas.microsoft.com/office/drawing/2014/main" id="{293EF119-0B5F-4297-B9F0-DA7A99FEBB88}"/>
              </a:ext>
            </a:extLst>
          </p:cNvPr>
          <p:cNvSpPr txBox="1">
            <a:spLocks/>
          </p:cNvSpPr>
          <p:nvPr/>
        </p:nvSpPr>
        <p:spPr>
          <a:xfrm>
            <a:off x="838250" y="1504949"/>
            <a:ext cx="5324100" cy="307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Clr>
                <a:srgbClr val="666666"/>
              </a:buClr>
            </a:pPr>
            <a:r>
              <a:rPr lang="pt-PT" dirty="0">
                <a:solidFill>
                  <a:schemeClr val="bg2"/>
                </a:solidFill>
              </a:rPr>
              <a:t>Implementado em </a:t>
            </a:r>
            <a:r>
              <a:rPr lang="pt-PT" dirty="0">
                <a:solidFill>
                  <a:srgbClr val="FF0000"/>
                </a:solidFill>
              </a:rPr>
              <a:t>Hardware</a:t>
            </a:r>
            <a:r>
              <a:rPr lang="pt-PT" dirty="0">
                <a:solidFill>
                  <a:schemeClr val="bg2"/>
                </a:solidFill>
              </a:rPr>
              <a:t>.</a:t>
            </a: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Karla"/>
              <a:ea typeface="Karla"/>
              <a:sym typeface="Karla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tabLst/>
              <a:defRPr/>
            </a:pPr>
            <a:r>
              <a:rPr lang="pt-PT" dirty="0">
                <a:solidFill>
                  <a:schemeClr val="bg2"/>
                </a:solidFill>
              </a:rPr>
              <a:t>Foram consideradas três:</a:t>
            </a:r>
          </a:p>
          <a:p>
            <a:pPr lvl="1">
              <a:spcBef>
                <a:spcPts val="600"/>
              </a:spcBef>
              <a:buClr>
                <a:srgbClr val="666666"/>
              </a:buClr>
              <a:buFont typeface="Karla"/>
              <a:buChar char="▸"/>
            </a:pPr>
            <a:r>
              <a:rPr kumimoji="0" lang="pt-PT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Pearson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 </a:t>
            </a:r>
            <a:r>
              <a:rPr kumimoji="0" lang="pt-PT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Hash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 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– AXI Lite IP</a:t>
            </a: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Karla"/>
                <a:ea typeface="Karla"/>
                <a:sym typeface="Karla"/>
              </a:rPr>
              <a:t>;</a:t>
            </a:r>
          </a:p>
          <a:p>
            <a:pPr lvl="1">
              <a:spcBef>
                <a:spcPts val="600"/>
              </a:spcBef>
              <a:buClr>
                <a:srgbClr val="666666"/>
              </a:buClr>
              <a:buFont typeface="Karla"/>
              <a:buChar char="▸"/>
            </a:pPr>
            <a:r>
              <a:rPr lang="pt-PT" dirty="0" err="1">
                <a:solidFill>
                  <a:srgbClr val="FF0000"/>
                </a:solidFill>
              </a:rPr>
              <a:t>Jenkins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 err="1">
                <a:solidFill>
                  <a:srgbClr val="FF0000"/>
                </a:solidFill>
              </a:rPr>
              <a:t>Hash</a:t>
            </a:r>
            <a:r>
              <a:rPr lang="pt-PT" dirty="0">
                <a:solidFill>
                  <a:schemeClr val="bg2"/>
                </a:solidFill>
              </a:rPr>
              <a:t>;</a:t>
            </a:r>
          </a:p>
          <a:p>
            <a:pPr lvl="1">
              <a:spcBef>
                <a:spcPts val="600"/>
              </a:spcBef>
              <a:buClr>
                <a:srgbClr val="666666"/>
              </a:buClr>
              <a:buFont typeface="Karla"/>
              <a:buChar char="▸"/>
            </a:pPr>
            <a:r>
              <a:rPr lang="pt-PT" dirty="0">
                <a:solidFill>
                  <a:srgbClr val="FF0000"/>
                </a:solidFill>
              </a:rPr>
              <a:t>djb2 </a:t>
            </a:r>
            <a:r>
              <a:rPr lang="pt-PT" dirty="0">
                <a:solidFill>
                  <a:srgbClr val="002060"/>
                </a:solidFill>
              </a:rPr>
              <a:t>– AXI </a:t>
            </a:r>
            <a:r>
              <a:rPr lang="pt-PT" dirty="0" err="1">
                <a:solidFill>
                  <a:srgbClr val="002060"/>
                </a:solidFill>
              </a:rPr>
              <a:t>Stream</a:t>
            </a:r>
            <a:r>
              <a:rPr lang="pt-PT" dirty="0">
                <a:solidFill>
                  <a:srgbClr val="002060"/>
                </a:solidFill>
              </a:rPr>
              <a:t> IP</a:t>
            </a:r>
          </a:p>
          <a:p>
            <a:pPr marL="101600" indent="0">
              <a:buClr>
                <a:srgbClr val="666666"/>
              </a:buClr>
              <a:buNone/>
            </a:pPr>
            <a:endParaRPr lang="pt-PT" dirty="0">
              <a:solidFill>
                <a:schemeClr val="bg2"/>
              </a:solidFill>
            </a:endParaRPr>
          </a:p>
          <a:p>
            <a:pPr>
              <a:buClr>
                <a:srgbClr val="666666"/>
              </a:buClr>
            </a:pPr>
            <a:endParaRPr lang="pt-PT" dirty="0">
              <a:solidFill>
                <a:schemeClr val="bg2"/>
              </a:solidFill>
            </a:endParaRPr>
          </a:p>
          <a:p>
            <a:pPr lvl="1">
              <a:spcBef>
                <a:spcPts val="600"/>
              </a:spcBef>
              <a:buClr>
                <a:srgbClr val="666666"/>
              </a:buClr>
              <a:buFont typeface="Karla"/>
              <a:buChar char="▸"/>
            </a:pPr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6" name="Gráfico 5" descr="Ábaco">
            <a:extLst>
              <a:ext uri="{FF2B5EF4-FFF2-40B4-BE49-F238E27FC236}">
                <a16:creationId xmlns:a16="http://schemas.microsoft.com/office/drawing/2014/main" id="{40BA0258-3F00-4EB1-8D84-B07361B8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027" y="2219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2275F3B-749F-48C7-A309-3016C47C5E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09A82C-61D0-4007-B6A8-A04532E12060}"/>
              </a:ext>
            </a:extLst>
          </p:cNvPr>
          <p:cNvSpPr txBox="1">
            <a:spLocks/>
          </p:cNvSpPr>
          <p:nvPr/>
        </p:nvSpPr>
        <p:spPr>
          <a:xfrm>
            <a:off x="418303" y="338087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tabLst/>
              <a:defRPr/>
            </a:pPr>
            <a:r>
              <a:rPr kumimoji="0" lang="pt-PT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sym typeface="Montserrat"/>
              </a:rPr>
              <a:t>Diagrama do Sistema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9788D1-2CAC-4A07-B073-C270A6B2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31" y="980399"/>
            <a:ext cx="5473538" cy="3905713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2BB0E79-40CC-4139-B308-01ABF182BC84}"/>
              </a:ext>
            </a:extLst>
          </p:cNvPr>
          <p:cNvCxnSpPr/>
          <p:nvPr/>
        </p:nvCxnSpPr>
        <p:spPr>
          <a:xfrm flipH="1" flipV="1">
            <a:off x="1104053" y="3528907"/>
            <a:ext cx="799254" cy="65701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DAC07F-E08C-4060-9F8D-01797B56DA04}"/>
              </a:ext>
            </a:extLst>
          </p:cNvPr>
          <p:cNvSpPr txBox="1"/>
          <p:nvPr/>
        </p:nvSpPr>
        <p:spPr>
          <a:xfrm>
            <a:off x="418303" y="2878667"/>
            <a:ext cx="121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Karla"/>
              </a:rPr>
              <a:t>djb2 – AXI Stream IP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B3AAB7BC-BBDC-4D56-87AD-C903E06E24A9}"/>
              </a:ext>
            </a:extLst>
          </p:cNvPr>
          <p:cNvCxnSpPr>
            <a:cxnSpLocks/>
          </p:cNvCxnSpPr>
          <p:nvPr/>
        </p:nvCxnSpPr>
        <p:spPr>
          <a:xfrm>
            <a:off x="7003627" y="1266613"/>
            <a:ext cx="699396" cy="460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FF3312-69BC-49BA-ACE4-21A52F54A415}"/>
              </a:ext>
            </a:extLst>
          </p:cNvPr>
          <p:cNvSpPr txBox="1"/>
          <p:nvPr/>
        </p:nvSpPr>
        <p:spPr>
          <a:xfrm>
            <a:off x="7703023" y="1677297"/>
            <a:ext cx="1305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Karla"/>
              </a:rPr>
              <a:t>Pearson Hashing  –  AXI Lite IP</a:t>
            </a:r>
          </a:p>
        </p:txBody>
      </p:sp>
    </p:spTree>
    <p:extLst>
      <p:ext uri="{BB962C8B-B14F-4D97-AF65-F5344CB8AC3E}">
        <p14:creationId xmlns:p14="http://schemas.microsoft.com/office/powerpoint/2010/main" val="299834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87138-22DB-4CF7-B63D-DCEA500C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Simulação</a:t>
            </a:r>
            <a:r>
              <a:rPr lang="en-GB" dirty="0"/>
              <a:t> – </a:t>
            </a:r>
            <a:r>
              <a:rPr lang="en-GB" dirty="0">
                <a:solidFill>
                  <a:srgbClr val="FF0000"/>
                </a:solidFill>
              </a:rPr>
              <a:t>Pearson Hashing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ABD3B31-2252-45E1-A093-6F0C3057C7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A6C828-6BC3-40E4-BEE2-D1C9CCB3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15" y="1150209"/>
            <a:ext cx="5205912" cy="28430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276D7B-53F0-40A4-8C3A-7DD9325D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93" y="2910563"/>
            <a:ext cx="3232934" cy="10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9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87138-22DB-4CF7-B63D-DCEA500C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Simulação</a:t>
            </a:r>
            <a:r>
              <a:rPr lang="en-GB" dirty="0"/>
              <a:t> – </a:t>
            </a:r>
            <a:r>
              <a:rPr lang="en-GB" dirty="0">
                <a:solidFill>
                  <a:srgbClr val="FF0000"/>
                </a:solidFill>
              </a:rPr>
              <a:t>Pearson Hashing AXI Lite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ABD3B31-2252-45E1-A093-6F0C3057C7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073902-C745-4B18-A8BE-8AA69673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353314"/>
            <a:ext cx="6145527" cy="25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87138-22DB-4CF7-B63D-DCEA500C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Simulação</a:t>
            </a:r>
            <a:r>
              <a:rPr lang="en-GB" dirty="0"/>
              <a:t> – </a:t>
            </a:r>
            <a:r>
              <a:rPr lang="en-GB" dirty="0">
                <a:solidFill>
                  <a:srgbClr val="FF0000"/>
                </a:solidFill>
              </a:rPr>
              <a:t>djb2</a:t>
            </a:r>
            <a:r>
              <a:rPr lang="en-GB" dirty="0"/>
              <a:t> 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ABD3B31-2252-45E1-A093-6F0C3057C7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54ECC9-BC89-48E8-9662-0EC2ADC5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18" y="1402080"/>
            <a:ext cx="5779259" cy="22982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C9305F-46A9-4608-BC9D-DFFA9197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408" y="2682240"/>
            <a:ext cx="3215169" cy="10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4AF499D-1260-49C7-B198-4BB6382FE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A35B36C-B56F-4E7E-B961-52D7CF40E0B0}"/>
              </a:ext>
            </a:extLst>
          </p:cNvPr>
          <p:cNvSpPr txBox="1">
            <a:spLocks/>
          </p:cNvSpPr>
          <p:nvPr/>
        </p:nvSpPr>
        <p:spPr>
          <a:xfrm>
            <a:off x="8382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tabLst/>
              <a:defRPr/>
            </a:pPr>
            <a:r>
              <a:rPr lang="pt-PT" dirty="0">
                <a:solidFill>
                  <a:srgbClr val="002060"/>
                </a:solidFill>
              </a:rPr>
              <a:t>Análise Temporal / Caminho Crítico</a:t>
            </a:r>
            <a:endParaRPr kumimoji="0" lang="pt-PT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" name="Marcador de Posição do Texto 2">
            <a:extLst>
              <a:ext uri="{FF2B5EF4-FFF2-40B4-BE49-F238E27FC236}">
                <a16:creationId xmlns:a16="http://schemas.microsoft.com/office/drawing/2014/main" id="{293EF119-0B5F-4297-B9F0-DA7A99FEBB88}"/>
              </a:ext>
            </a:extLst>
          </p:cNvPr>
          <p:cNvSpPr txBox="1">
            <a:spLocks/>
          </p:cNvSpPr>
          <p:nvPr/>
        </p:nvSpPr>
        <p:spPr>
          <a:xfrm>
            <a:off x="838250" y="1504949"/>
            <a:ext cx="5324100" cy="307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tabLst/>
              <a:defRPr/>
            </a:pPr>
            <a:r>
              <a:rPr lang="pt-PT" dirty="0">
                <a:solidFill>
                  <a:schemeClr val="bg2"/>
                </a:solidFill>
              </a:rPr>
              <a:t>Devido a sua natureza, as funções </a:t>
            </a:r>
            <a:r>
              <a:rPr lang="pt-PT" dirty="0" err="1">
                <a:solidFill>
                  <a:schemeClr val="bg2"/>
                </a:solidFill>
              </a:rPr>
              <a:t>hash</a:t>
            </a:r>
            <a:r>
              <a:rPr lang="pt-PT" dirty="0">
                <a:solidFill>
                  <a:schemeClr val="bg2"/>
                </a:solidFill>
              </a:rPr>
              <a:t> geram caminhos lógicos consideráveis.</a:t>
            </a: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tabLst/>
              <a:defRPr/>
            </a:pPr>
            <a:endParaRPr lang="pt-PT" dirty="0">
              <a:solidFill>
                <a:schemeClr val="bg2"/>
              </a:solidFill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tabLst/>
              <a:defRPr/>
            </a:pPr>
            <a:r>
              <a:rPr lang="pt-PT" dirty="0">
                <a:solidFill>
                  <a:schemeClr val="bg2"/>
                </a:solidFill>
              </a:rPr>
              <a:t>Por isso, foi necessário reduzir o </a:t>
            </a:r>
            <a:r>
              <a:rPr lang="pt-PT" dirty="0" err="1">
                <a:solidFill>
                  <a:schemeClr val="bg2"/>
                </a:solidFill>
              </a:rPr>
              <a:t>clock</a:t>
            </a:r>
            <a:r>
              <a:rPr lang="pt-PT" dirty="0">
                <a:solidFill>
                  <a:schemeClr val="bg2"/>
                </a:solidFill>
              </a:rPr>
              <a:t> rate para 93 MHz.</a:t>
            </a:r>
          </a:p>
          <a:p>
            <a:pPr>
              <a:buClr>
                <a:srgbClr val="666666"/>
              </a:buClr>
            </a:pPr>
            <a:endParaRPr lang="pt-PT" dirty="0">
              <a:solidFill>
                <a:schemeClr val="bg2"/>
              </a:solidFill>
            </a:endParaRPr>
          </a:p>
          <a:p>
            <a:pPr lvl="1">
              <a:spcBef>
                <a:spcPts val="600"/>
              </a:spcBef>
              <a:buClr>
                <a:srgbClr val="666666"/>
              </a:buClr>
              <a:buFont typeface="Karla"/>
              <a:buChar char="▸"/>
            </a:pPr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6" name="Gráfico 5" descr="Definições">
            <a:extLst>
              <a:ext uri="{FF2B5EF4-FFF2-40B4-BE49-F238E27FC236}">
                <a16:creationId xmlns:a16="http://schemas.microsoft.com/office/drawing/2014/main" id="{40BA0258-3F00-4EB1-8D84-B07361B8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86027" y="201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8887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dwal · SlidesCarnival.pptx" id="{3E713D20-1F63-4C91-BBB3-37E7B3D4C183}" vid="{49249D03-9CBF-4514-B112-BA4E064A2CA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BBCAAAB2EF043AF74C2CFA9FD1685" ma:contentTypeVersion="7" ma:contentTypeDescription="Create a new document." ma:contentTypeScope="" ma:versionID="3cc506ffe3edc46efb618d7d58cfe0ad">
  <xsd:schema xmlns:xsd="http://www.w3.org/2001/XMLSchema" xmlns:xs="http://www.w3.org/2001/XMLSchema" xmlns:p="http://schemas.microsoft.com/office/2006/metadata/properties" xmlns:ns3="cb538431-b7f7-475a-931e-82838b9ef81e" xmlns:ns4="0ab84358-59a1-4394-9e41-57ad53760b8b" targetNamespace="http://schemas.microsoft.com/office/2006/metadata/properties" ma:root="true" ma:fieldsID="cd0b051ec1c95dcd2c941fb82aa693ff" ns3:_="" ns4:_="">
    <xsd:import namespace="cb538431-b7f7-475a-931e-82838b9ef81e"/>
    <xsd:import namespace="0ab84358-59a1-4394-9e41-57ad53760b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38431-b7f7-475a-931e-82838b9ef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84358-59a1-4394-9e41-57ad53760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A01C62-D537-49D0-B667-DC7E253D3C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54E470-E4E8-490B-AD2D-579748EE3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38431-b7f7-475a-931e-82838b9ef81e"/>
    <ds:schemaRef ds:uri="0ab84358-59a1-4394-9e41-57ad53760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00A118-9AC7-49A4-BDAE-FBEBC1D34453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0ab84358-59a1-4394-9e41-57ad53760b8b"/>
    <ds:schemaRef ds:uri="cb538431-b7f7-475a-931e-82838b9ef81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Cadwal · SlidesCarnival</Template>
  <TotalTime>303</TotalTime>
  <Words>183</Words>
  <Application>Microsoft Office PowerPoint</Application>
  <PresentationFormat>Apresentação no Ecrã (16:9)</PresentationFormat>
  <Paragraphs>43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Karla</vt:lpstr>
      <vt:lpstr>Montserrat</vt:lpstr>
      <vt:lpstr>Cadwal template</vt:lpstr>
      <vt:lpstr>HARDWARE ASSISTED “WHO’S WHO?”</vt:lpstr>
      <vt:lpstr>Apresentação do PowerPoint</vt:lpstr>
      <vt:lpstr>Apresentação do PowerPoint</vt:lpstr>
      <vt:lpstr>Apresentação do PowerPoint</vt:lpstr>
      <vt:lpstr>Apresentação do PowerPoint</vt:lpstr>
      <vt:lpstr>Simulação – Pearson Hashing</vt:lpstr>
      <vt:lpstr>Simulação – Pearson Hashing AXI Lite</vt:lpstr>
      <vt:lpstr>Simulação – djb2 </vt:lpstr>
      <vt:lpstr>Apresentação do PowerPoint</vt:lpstr>
      <vt:lpstr>Resultados - Ganhos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ASSISTED “WHO’S WHO?”</dc:title>
  <dc:creator>Jorge Catarino</dc:creator>
  <cp:lastModifiedBy>Jorge Catarino</cp:lastModifiedBy>
  <cp:revision>10</cp:revision>
  <dcterms:created xsi:type="dcterms:W3CDTF">2020-07-10T16:13:11Z</dcterms:created>
  <dcterms:modified xsi:type="dcterms:W3CDTF">2020-07-13T02:47:24Z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0x010100B7FBBCAAAB2EF043AF74C2CFA9FD1685</vt:lpwstr>
  </property>
</Properties>
</file>