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5F18E0-963F-4534-AC1F-78A99FD461E3}">
  <a:tblStyle styleId="{A15F18E0-963F-4534-AC1F-78A99FD461E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378EE4A-241D-4767-84DD-905D4BAC2FE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c9554e962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c9554e96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c9554e962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c9554e96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c9554e962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c9554e96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r1R7pjJBipw" TargetMode="External"/><Relationship Id="rId4" Type="http://schemas.openxmlformats.org/officeDocument/2006/relationships/image" Target="../media/image5.png"/><Relationship Id="rId5" Type="http://schemas.openxmlformats.org/officeDocument/2006/relationships/hyperlink" Target="http://drive.google.com/file/d/1y104lr5PECye5xmRajIN9yAZgSJsOmD8/view"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drive.google.com/file/d/1fFx5BtQMPMi5NRrsnHnFV8ImokR3JSeA/view"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drive.google.com/file/d/1WUUwvkdYuNSwVO00jpQKdIH4-QerbouQ/view"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hyperlink" Target="http://drive.google.com/file/d/1MWIH5-kHfwy_NkpU1PBnnVqta5iguaZ9/view" TargetMode="External"/><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hyperlink" Target="http://drive.google.com/file/d/1chkgGtdY7hQbX82LeYXEm0wtaEqgYUeL/view" TargetMode="External"/><Relationship Id="rId8"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drive.google.com/file/d/1uJ4kekLgUomXd2xBt7wZDOPf5gwy0hco/view"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hyperlink" Target="http://drive.google.com/file/d/1JsK-oiF9ePiLREPPC9QvvE-mUaLycPMJ/view" TargetMode="External"/><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hyperlink" Target="http://drive.google.com/file/d/1UiVKAEXBrWCHm7zN2ch2QTrsK-c9q6zq/view" TargetMode="External"/><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microsoft.com/en-us/security/business/security-101/what-is-devsecops#:~:text=DevSecOps%20is%20an%20enhancement%20to,code%20integration%20but%20also%20security" TargetMode="External"/><Relationship Id="rId4" Type="http://schemas.openxmlformats.org/officeDocument/2006/relationships/hyperlink" Target="https://www.peerbits.com/blog/devsecops-complete-guide.html" TargetMode="External"/><Relationship Id="rId5" Type="http://schemas.openxmlformats.org/officeDocument/2006/relationships/hyperlink" Target="https://stock.adobe.com" TargetMode="External"/><Relationship Id="rId6" Type="http://schemas.openxmlformats.org/officeDocument/2006/relationships/image" Target="../media/image5.png"/><Relationship Id="rId7" Type="http://schemas.openxmlformats.org/officeDocument/2006/relationships/hyperlink" Target="http://drive.google.com/file/d/17fwAoCYxtkuWUJbbOARhRAYEfugRsZ40/view" TargetMode="External"/><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drive.google.com/file/d/1R1CGldWfHzsOufrjBqBn9PEwMoVOLF81/view" TargetMode="External"/><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drive.google.com/file/d/15YI-AQfjIsSbzFWI9oeGKC25pwq7HoRr/view"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drive.google.com/file/d/1G8wdja0yp-o1LpdSR5tHWtvg100QWcAm/view"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drive.google.com/file/d/17mZ9x1_WFw202PkmVAqtmhoHOgwHdt33/view"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hyperlink" Target="http://drive.google.com/file/d/1C58qLdZgocm1fBZdSyYi3zj0-mU_aXPg/view" TargetMode="External"/><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hyperlink" Target="http://drive.google.com/file/d/13JISA-fbW-g8N6yNeeSaDKBFfUTxCS3T/view"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hyperlink" Target="http://drive.google.com/file/d/1UlZ7iuc_v9xTPzGif2jrlM5iF2VN7Law/view"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drive.google.com/file/d/1FzVYsJWNJPblGAhnUWqN6Kkz5mtOrK1Y/view"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Joseph Dengler</a:t>
            </a:r>
            <a:br>
              <a:rPr i="1" lang="en-US" sz="1850"/>
            </a:br>
            <a:br>
              <a:rPr i="1" lang="en-US" sz="1850"/>
            </a:br>
            <a:br>
              <a:rPr i="1" lang="en-US" sz="1850"/>
            </a:br>
            <a:endParaRPr/>
          </a:p>
          <a:p>
            <a:pPr indent="0" lvl="0" marL="0" rtl="0" algn="l">
              <a:lnSpc>
                <a:spcPct val="70000"/>
              </a:lnSpc>
              <a:spcBef>
                <a:spcPts val="1000"/>
              </a:spcBef>
              <a:spcAft>
                <a:spcPts val="0"/>
              </a:spcAft>
              <a:buSzPts val="1850"/>
              <a:buNone/>
            </a:pPr>
            <a:r>
              <a:rPr i="1" lang="en-US" u="sng">
                <a:solidFill>
                  <a:schemeClr val="hlink"/>
                </a:solidFill>
                <a:hlinkClick r:id="rId3"/>
              </a:rPr>
              <a:t>https://youtu.be/r1R7pjJBipw</a:t>
            </a:r>
            <a:endParaRPr i="1"/>
          </a:p>
        </p:txBody>
      </p:sp>
      <p:pic>
        <p:nvPicPr>
          <p:cNvPr descr="Green Pace logo" id="146" name="Google Shape;146;p19"/>
          <p:cNvPicPr preferRelativeResize="0"/>
          <p:nvPr/>
        </p:nvPicPr>
        <p:blipFill rotWithShape="1">
          <a:blip r:embed="rId4">
            <a:alphaModFix/>
          </a:blip>
          <a:srcRect b="0" l="0" r="0" t="0"/>
          <a:stretch/>
        </p:blipFill>
        <p:spPr>
          <a:xfrm>
            <a:off x="7440774" y="659854"/>
            <a:ext cx="2921424" cy="3786772"/>
          </a:xfrm>
          <a:prstGeom prst="rect">
            <a:avLst/>
          </a:prstGeom>
          <a:noFill/>
          <a:ln>
            <a:noFill/>
          </a:ln>
        </p:spPr>
      </p:pic>
      <p:pic>
        <p:nvPicPr>
          <p:cNvPr id="147" name="Google Shape;147;p19" title="Slide 1.mp3">
            <a:hlinkClick r:id="rId5"/>
          </p:cNvPr>
          <p:cNvPicPr preferRelativeResize="0"/>
          <p:nvPr/>
        </p:nvPicPr>
        <p:blipFill>
          <a:blip r:embed="rId6">
            <a:alphaModFix/>
          </a:blip>
          <a:stretch>
            <a:fillRect/>
          </a:stretch>
        </p:blipFill>
        <p:spPr>
          <a:xfrm>
            <a:off x="139375" y="137567"/>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809925" y="611975"/>
            <a:ext cx="96963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2: Input Validation</a:t>
            </a:r>
            <a:endParaRPr/>
          </a:p>
        </p:txBody>
      </p:sp>
      <p:sp>
        <p:nvSpPr>
          <p:cNvPr id="224" name="Google Shape;224;p28"/>
          <p:cNvSpPr txBox="1"/>
          <p:nvPr>
            <p:ph idx="1" type="body"/>
          </p:nvPr>
        </p:nvSpPr>
        <p:spPr>
          <a:xfrm>
            <a:off x="685800" y="3471350"/>
            <a:ext cx="10820400" cy="2994600"/>
          </a:xfrm>
          <a:prstGeom prst="rect">
            <a:avLst/>
          </a:prstGeom>
        </p:spPr>
        <p:txBody>
          <a:bodyPr anchorCtr="0" anchor="t" bIns="45700" lIns="91425" spcFirstLastPara="1" rIns="91425" wrap="square" tIns="45700">
            <a:normAutofit fontScale="85000" lnSpcReduction="20000"/>
          </a:bodyPr>
          <a:lstStyle/>
          <a:p>
            <a:pPr indent="0" lvl="0" marL="0" rtl="0" algn="ctr">
              <a:spcBef>
                <a:spcPts val="1000"/>
              </a:spcBef>
              <a:spcAft>
                <a:spcPts val="0"/>
              </a:spcAft>
              <a:buNone/>
            </a:pPr>
            <a:r>
              <a:rPr b="1" lang="en-US"/>
              <a:t>Input Validation Handling</a:t>
            </a:r>
            <a:endParaRPr b="1"/>
          </a:p>
          <a:p>
            <a:pPr indent="0" lvl="0" marL="0" rtl="0" algn="ctr">
              <a:spcBef>
                <a:spcPts val="1000"/>
              </a:spcBef>
              <a:spcAft>
                <a:spcPts val="0"/>
              </a:spcAft>
              <a:buClr>
                <a:schemeClr val="dk1"/>
              </a:buClr>
              <a:buSzPct val="50000"/>
              <a:buFont typeface="Arial"/>
              <a:buNone/>
            </a:pPr>
            <a:r>
              <a:t/>
            </a:r>
            <a:endParaRPr b="1"/>
          </a:p>
          <a:p>
            <a:pPr indent="-325755" lvl="0" marL="457200" rtl="0" algn="ctr">
              <a:spcBef>
                <a:spcPts val="1000"/>
              </a:spcBef>
              <a:spcAft>
                <a:spcPts val="0"/>
              </a:spcAft>
              <a:buSzPct val="81818"/>
              <a:buChar char="•"/>
            </a:pPr>
            <a:r>
              <a:rPr lang="en-US"/>
              <a:t>Ensure all inputs are sanitized before processing.</a:t>
            </a:r>
            <a:endParaRPr/>
          </a:p>
          <a:p>
            <a:pPr indent="0" lvl="0" marL="457200" rtl="0" algn="ctr">
              <a:spcBef>
                <a:spcPts val="1000"/>
              </a:spcBef>
              <a:spcAft>
                <a:spcPts val="0"/>
              </a:spcAft>
              <a:buNone/>
            </a:pPr>
            <a:r>
              <a:t/>
            </a:r>
            <a:endParaRPr/>
          </a:p>
          <a:p>
            <a:pPr indent="-325755" lvl="0" marL="457200" rtl="0" algn="ctr">
              <a:spcBef>
                <a:spcPts val="1000"/>
              </a:spcBef>
              <a:spcAft>
                <a:spcPts val="0"/>
              </a:spcAft>
              <a:buSzPct val="81818"/>
              <a:buChar char="•"/>
            </a:pPr>
            <a:r>
              <a:rPr lang="en-US"/>
              <a:t>Positive Test: Correct input format is accepted.</a:t>
            </a:r>
            <a:endParaRPr/>
          </a:p>
          <a:p>
            <a:pPr indent="0" lvl="0" marL="457200" rtl="0" algn="ctr">
              <a:spcBef>
                <a:spcPts val="1000"/>
              </a:spcBef>
              <a:spcAft>
                <a:spcPts val="0"/>
              </a:spcAft>
              <a:buNone/>
            </a:pPr>
            <a:r>
              <a:t/>
            </a:r>
            <a:endParaRPr/>
          </a:p>
          <a:p>
            <a:pPr indent="-325755" lvl="0" marL="457200" rtl="0" algn="ctr">
              <a:spcBef>
                <a:spcPts val="1000"/>
              </a:spcBef>
              <a:spcAft>
                <a:spcPts val="0"/>
              </a:spcAft>
              <a:buSzPct val="81818"/>
              <a:buChar char="•"/>
            </a:pPr>
            <a:r>
              <a:rPr lang="en-US"/>
              <a:t>Negative Test: Malicious input is rejected with proper error messages.</a:t>
            </a:r>
            <a:endParaRPr/>
          </a:p>
          <a:p>
            <a:pPr indent="0" lvl="0" marL="0" rtl="0" algn="ctr">
              <a:spcBef>
                <a:spcPts val="1000"/>
              </a:spcBef>
              <a:spcAft>
                <a:spcPts val="0"/>
              </a:spcAft>
              <a:buNone/>
            </a:pPr>
            <a:r>
              <a:t/>
            </a:r>
            <a:endParaRPr/>
          </a:p>
          <a:p>
            <a:pPr indent="-325755" lvl="0" marL="457200" rtl="0" algn="ctr">
              <a:spcBef>
                <a:spcPts val="1000"/>
              </a:spcBef>
              <a:spcAft>
                <a:spcPts val="0"/>
              </a:spcAft>
              <a:buSzPct val="81818"/>
              <a:buChar char="•"/>
            </a:pPr>
            <a:r>
              <a:rPr lang="en-US"/>
              <a:t>Framework Application: Use PyTest for testing edge cases in input validation.</a:t>
            </a:r>
            <a:endParaRPr/>
          </a:p>
        </p:txBody>
      </p:sp>
      <p:pic>
        <p:nvPicPr>
          <p:cNvPr id="225" name="Google Shape;225;p28"/>
          <p:cNvPicPr preferRelativeResize="0"/>
          <p:nvPr/>
        </p:nvPicPr>
        <p:blipFill>
          <a:blip r:embed="rId3">
            <a:alphaModFix/>
          </a:blip>
          <a:stretch>
            <a:fillRect/>
          </a:stretch>
        </p:blipFill>
        <p:spPr>
          <a:xfrm>
            <a:off x="2676525" y="1648250"/>
            <a:ext cx="6838950" cy="1600200"/>
          </a:xfrm>
          <a:prstGeom prst="rect">
            <a:avLst/>
          </a:prstGeom>
          <a:noFill/>
          <a:ln>
            <a:noFill/>
          </a:ln>
        </p:spPr>
      </p:pic>
      <p:pic>
        <p:nvPicPr>
          <p:cNvPr id="226" name="Google Shape;226;p28" title="Slide 8B.mp3">
            <a:hlinkClick r:id="rId4"/>
          </p:cNvPr>
          <p:cNvPicPr preferRelativeResize="0"/>
          <p:nvPr/>
        </p:nvPicPr>
        <p:blipFill>
          <a:blip r:embed="rId5">
            <a:alphaModFix/>
          </a:blip>
          <a:stretch>
            <a:fillRect/>
          </a:stretch>
        </p:blipFill>
        <p:spPr>
          <a:xfrm>
            <a:off x="159825" y="143925"/>
            <a:ext cx="468050" cy="46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3: Integer Overflow</a:t>
            </a:r>
            <a:endParaRPr/>
          </a:p>
        </p:txBody>
      </p:sp>
      <p:sp>
        <p:nvSpPr>
          <p:cNvPr id="232" name="Google Shape;232;p29"/>
          <p:cNvSpPr txBox="1"/>
          <p:nvPr>
            <p:ph idx="1" type="body"/>
          </p:nvPr>
        </p:nvSpPr>
        <p:spPr>
          <a:xfrm>
            <a:off x="330400" y="1944450"/>
            <a:ext cx="7330500" cy="452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a:t>Integer Overflow Detection</a:t>
            </a:r>
            <a:endParaRPr b="1"/>
          </a:p>
          <a:p>
            <a:pPr indent="-342900" lvl="0" marL="457200" rtl="0" algn="l">
              <a:spcBef>
                <a:spcPts val="1000"/>
              </a:spcBef>
              <a:spcAft>
                <a:spcPts val="0"/>
              </a:spcAft>
              <a:buSzPts val="1800"/>
              <a:buChar char="•"/>
            </a:pPr>
            <a:r>
              <a:rPr lang="en-US"/>
              <a:t>Detect and prevent integer overflows.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Positive Test: Inputs within the valid range behave as expected.</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Negative Test: Inputs exceeding the limit are rejected with appropriate safeguards.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Framework Application: Use NUnit to automate the detection of integer overflow vulnerabilities.</a:t>
            </a:r>
            <a:endParaRPr/>
          </a:p>
        </p:txBody>
      </p:sp>
      <p:pic>
        <p:nvPicPr>
          <p:cNvPr id="233" name="Google Shape;233;p29"/>
          <p:cNvPicPr preferRelativeResize="0"/>
          <p:nvPr/>
        </p:nvPicPr>
        <p:blipFill>
          <a:blip r:embed="rId3">
            <a:alphaModFix/>
          </a:blip>
          <a:stretch>
            <a:fillRect/>
          </a:stretch>
        </p:blipFill>
        <p:spPr>
          <a:xfrm>
            <a:off x="7688250" y="1944448"/>
            <a:ext cx="4226300" cy="3934328"/>
          </a:xfrm>
          <a:prstGeom prst="rect">
            <a:avLst/>
          </a:prstGeom>
          <a:noFill/>
          <a:ln>
            <a:noFill/>
          </a:ln>
        </p:spPr>
      </p:pic>
      <p:pic>
        <p:nvPicPr>
          <p:cNvPr id="234" name="Google Shape;234;p29" title="Slide 8C.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40" name="Google Shape;240;p30"/>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41" name="Google Shape;241;p3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pic>
        <p:nvPicPr>
          <p:cNvPr id="242" name="Google Shape;242;p30" title="Slide 9.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pic>
        <p:nvPicPr>
          <p:cNvPr descr="Green Pace logo" id="248" name="Google Shape;248;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49" name="Google Shape;249;p31"/>
          <p:cNvPicPr preferRelativeResize="0"/>
          <p:nvPr/>
        </p:nvPicPr>
        <p:blipFill rotWithShape="1">
          <a:blip r:embed="rId4">
            <a:alphaModFix/>
          </a:blip>
          <a:srcRect b="5882" l="4519" r="4172" t="3611"/>
          <a:stretch/>
        </p:blipFill>
        <p:spPr>
          <a:xfrm>
            <a:off x="526525" y="1573000"/>
            <a:ext cx="6489426" cy="3554050"/>
          </a:xfrm>
          <a:prstGeom prst="rect">
            <a:avLst/>
          </a:prstGeom>
          <a:noFill/>
          <a:ln>
            <a:noFill/>
          </a:ln>
        </p:spPr>
      </p:pic>
      <p:pic>
        <p:nvPicPr>
          <p:cNvPr id="250" name="Google Shape;250;p31"/>
          <p:cNvPicPr preferRelativeResize="0"/>
          <p:nvPr/>
        </p:nvPicPr>
        <p:blipFill>
          <a:blip r:embed="rId5">
            <a:alphaModFix/>
          </a:blip>
          <a:stretch>
            <a:fillRect/>
          </a:stretch>
        </p:blipFill>
        <p:spPr>
          <a:xfrm rot="801534">
            <a:off x="6938675" y="719987"/>
            <a:ext cx="2413799" cy="1697674"/>
          </a:xfrm>
          <a:prstGeom prst="rect">
            <a:avLst/>
          </a:prstGeom>
          <a:noFill/>
          <a:ln>
            <a:noFill/>
          </a:ln>
        </p:spPr>
      </p:pic>
      <p:pic>
        <p:nvPicPr>
          <p:cNvPr id="251" name="Google Shape;251;p31"/>
          <p:cNvPicPr preferRelativeResize="0"/>
          <p:nvPr/>
        </p:nvPicPr>
        <p:blipFill>
          <a:blip r:embed="rId6">
            <a:alphaModFix/>
          </a:blip>
          <a:stretch>
            <a:fillRect/>
          </a:stretch>
        </p:blipFill>
        <p:spPr>
          <a:xfrm>
            <a:off x="7400825" y="2326050"/>
            <a:ext cx="4569849" cy="3051100"/>
          </a:xfrm>
          <a:prstGeom prst="rect">
            <a:avLst/>
          </a:prstGeom>
          <a:noFill/>
          <a:ln>
            <a:noFill/>
          </a:ln>
        </p:spPr>
      </p:pic>
      <p:pic>
        <p:nvPicPr>
          <p:cNvPr id="252" name="Google Shape;252;p31" title="Slide 10.mp3">
            <a:hlinkClick r:id="rId7"/>
          </p:cNvPr>
          <p:cNvPicPr preferRelativeResize="0"/>
          <p:nvPr/>
        </p:nvPicPr>
        <p:blipFill>
          <a:blip r:embed="rId8">
            <a:alphaModFix/>
          </a:blip>
          <a:stretch>
            <a:fillRect/>
          </a:stretch>
        </p:blipFill>
        <p:spPr>
          <a:xfrm>
            <a:off x="163825" y="129899"/>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8" name="Google Shape;258;p3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000"/>
              <a:t>Immediate Action: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Benefits: Stronger security posture, reduced vulnerabilities, better compliance.</a:t>
            </a:r>
            <a:endParaRPr sz="2000"/>
          </a:p>
          <a:p>
            <a:pPr indent="-355600" lvl="0" marL="457200" rtl="0" algn="l">
              <a:spcBef>
                <a:spcPts val="0"/>
              </a:spcBef>
              <a:spcAft>
                <a:spcPts val="0"/>
              </a:spcAft>
              <a:buSzPts val="2000"/>
              <a:buChar char="•"/>
            </a:pPr>
            <a:r>
              <a:rPr lang="en-US" sz="2000"/>
              <a:t>Risks: Potential disruption to current systems, increased upfront costs.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Delayed Action: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Benefits: Time to refine strategy, potential cost savings in the short term.</a:t>
            </a:r>
            <a:endParaRPr sz="2000"/>
          </a:p>
          <a:p>
            <a:pPr indent="-355600" lvl="0" marL="457200" rtl="0" algn="l">
              <a:spcBef>
                <a:spcPts val="0"/>
              </a:spcBef>
              <a:spcAft>
                <a:spcPts val="0"/>
              </a:spcAft>
              <a:buSzPts val="2000"/>
              <a:buChar char="•"/>
            </a:pPr>
            <a:r>
              <a:rPr lang="en-US" sz="2000"/>
              <a:t>Risks: Increased exposure to attacks, missed opportunities for mitigation.</a:t>
            </a:r>
            <a:endParaRPr sz="2000"/>
          </a:p>
          <a:p>
            <a:pPr indent="-355600" lvl="0" marL="457200" rtl="0" algn="l">
              <a:spcBef>
                <a:spcPts val="0"/>
              </a:spcBef>
              <a:spcAft>
                <a:spcPts val="0"/>
              </a:spcAft>
              <a:buSzPts val="2000"/>
              <a:buChar char="•"/>
            </a:pPr>
            <a:r>
              <a:rPr lang="en-US" sz="2000"/>
              <a:t>Areas for Improvement: Evaluate continuous monitoring and automation tools.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Next Steps: Identify the highest-priority vulnerabilities and address them promptly.</a:t>
            </a:r>
            <a:endParaRPr sz="2000"/>
          </a:p>
          <a:p>
            <a:pPr indent="0" lvl="0" marL="0" rtl="0" algn="l">
              <a:lnSpc>
                <a:spcPct val="90000"/>
              </a:lnSpc>
              <a:spcBef>
                <a:spcPts val="0"/>
              </a:spcBef>
              <a:spcAft>
                <a:spcPts val="0"/>
              </a:spcAft>
              <a:buNone/>
            </a:pPr>
            <a:r>
              <a:t/>
            </a:r>
            <a:endParaRPr sz="2000"/>
          </a:p>
        </p:txBody>
      </p:sp>
      <p:pic>
        <p:nvPicPr>
          <p:cNvPr descr="Green Pace logo" id="259" name="Google Shape;259;p3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60" name="Google Shape;260;p32" title="Slide 11.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6" name="Google Shape;266;p33"/>
          <p:cNvSpPr txBox="1"/>
          <p:nvPr>
            <p:ph idx="1" type="body"/>
          </p:nvPr>
        </p:nvSpPr>
        <p:spPr>
          <a:xfrm>
            <a:off x="534450" y="2221875"/>
            <a:ext cx="5889300" cy="42609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AutoNum type="arabicPeriod"/>
            </a:pPr>
            <a:r>
              <a:rPr lang="en-US"/>
              <a:t>Insufficient Incident Response Plan</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368300" lvl="0" marL="457200" rtl="0" algn="l">
              <a:lnSpc>
                <a:spcPct val="90000"/>
              </a:lnSpc>
              <a:spcBef>
                <a:spcPts val="0"/>
              </a:spcBef>
              <a:spcAft>
                <a:spcPts val="0"/>
              </a:spcAft>
              <a:buSzPts val="2200"/>
              <a:buAutoNum type="arabicPeriod"/>
            </a:pPr>
            <a:r>
              <a:rPr lang="en-US"/>
              <a:t>Lack of Employee Training</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368300" lvl="0" marL="457200" rtl="0" algn="l">
              <a:lnSpc>
                <a:spcPct val="90000"/>
              </a:lnSpc>
              <a:spcBef>
                <a:spcPts val="0"/>
              </a:spcBef>
              <a:spcAft>
                <a:spcPts val="0"/>
              </a:spcAft>
              <a:buSzPts val="2200"/>
              <a:buAutoNum type="arabicPeriod"/>
            </a:pPr>
            <a:r>
              <a:rPr lang="en-US"/>
              <a:t>Minimal Third-Party Risk Management</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368300" lvl="0" marL="457200" rtl="0" algn="l">
              <a:lnSpc>
                <a:spcPct val="90000"/>
              </a:lnSpc>
              <a:spcBef>
                <a:spcPts val="0"/>
              </a:spcBef>
              <a:spcAft>
                <a:spcPts val="0"/>
              </a:spcAft>
              <a:buSzPts val="2200"/>
              <a:buAutoNum type="arabicPeriod"/>
            </a:pPr>
            <a:r>
              <a:rPr lang="en-US"/>
              <a:t>No Regular Penetration Testing</a:t>
            </a:r>
            <a:endParaRPr/>
          </a:p>
          <a:p>
            <a:pPr indent="0" lvl="0" marL="0" rtl="0" algn="l">
              <a:lnSpc>
                <a:spcPct val="90000"/>
              </a:lnSpc>
              <a:spcBef>
                <a:spcPts val="0"/>
              </a:spcBef>
              <a:spcAft>
                <a:spcPts val="0"/>
              </a:spcAft>
              <a:buNone/>
            </a:pPr>
            <a:r>
              <a:t/>
            </a:r>
            <a:endParaRPr/>
          </a:p>
        </p:txBody>
      </p:sp>
      <p:pic>
        <p:nvPicPr>
          <p:cNvPr descr="Green Pace logo" id="267" name="Google Shape;267;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68" name="Google Shape;268;p33"/>
          <p:cNvPicPr preferRelativeResize="0"/>
          <p:nvPr/>
        </p:nvPicPr>
        <p:blipFill rotWithShape="1">
          <a:blip r:embed="rId4">
            <a:alphaModFix/>
          </a:blip>
          <a:srcRect b="11103" l="0" r="0" t="0"/>
          <a:stretch/>
        </p:blipFill>
        <p:spPr>
          <a:xfrm>
            <a:off x="6466975" y="2868955"/>
            <a:ext cx="4495800" cy="3996625"/>
          </a:xfrm>
          <a:prstGeom prst="rect">
            <a:avLst/>
          </a:prstGeom>
          <a:noFill/>
          <a:ln>
            <a:noFill/>
          </a:ln>
        </p:spPr>
      </p:pic>
      <p:pic>
        <p:nvPicPr>
          <p:cNvPr id="269" name="Google Shape;269;p33" title="Slide 12.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75" name="Google Shape;275;p34"/>
          <p:cNvSpPr txBox="1"/>
          <p:nvPr>
            <p:ph idx="1" type="body"/>
          </p:nvPr>
        </p:nvSpPr>
        <p:spPr>
          <a:xfrm>
            <a:off x="211925" y="1990535"/>
            <a:ext cx="10820400" cy="4024200"/>
          </a:xfrm>
          <a:prstGeom prst="rect">
            <a:avLst/>
          </a:prstGeom>
          <a:noFill/>
          <a:ln>
            <a:noFill/>
          </a:ln>
        </p:spPr>
        <p:txBody>
          <a:bodyPr anchorCtr="0" anchor="t" bIns="45700" lIns="91425" spcFirstLastPara="1" rIns="91425" wrap="square" tIns="45700">
            <a:normAutofit/>
          </a:bodyPr>
          <a:lstStyle/>
          <a:p>
            <a:pPr indent="-368300" lvl="0" marL="457200" rtl="0" algn="l">
              <a:spcBef>
                <a:spcPts val="0"/>
              </a:spcBef>
              <a:spcAft>
                <a:spcPts val="0"/>
              </a:spcAft>
              <a:buSzPts val="2200"/>
              <a:buAutoNum type="arabicPeriod"/>
            </a:pPr>
            <a:r>
              <a:rPr lang="en-US"/>
              <a:t>Adopt a Comprehensive Incident Response Standard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AutoNum type="arabicPeriod"/>
            </a:pPr>
            <a:r>
              <a:rPr lang="en-US"/>
              <a:t>Regular Employee Security Training</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AutoNum type="arabicPeriod"/>
            </a:pPr>
            <a:r>
              <a:rPr lang="en-US"/>
              <a:t>Enhanced Third-Party Risk Management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AutoNum type="arabicPeriod"/>
            </a:pPr>
            <a:r>
              <a:rPr lang="en-US"/>
              <a:t>Scheduled Penetration Testing</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76" name="Google Shape;276;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77" name="Google Shape;277;p34"/>
          <p:cNvPicPr preferRelativeResize="0"/>
          <p:nvPr/>
        </p:nvPicPr>
        <p:blipFill>
          <a:blip r:embed="rId4">
            <a:alphaModFix/>
          </a:blip>
          <a:stretch>
            <a:fillRect/>
          </a:stretch>
        </p:blipFill>
        <p:spPr>
          <a:xfrm>
            <a:off x="8162200" y="2242300"/>
            <a:ext cx="3013325" cy="3013325"/>
          </a:xfrm>
          <a:prstGeom prst="rect">
            <a:avLst/>
          </a:prstGeom>
          <a:noFill/>
          <a:ln>
            <a:noFill/>
          </a:ln>
        </p:spPr>
      </p:pic>
      <p:pic>
        <p:nvPicPr>
          <p:cNvPr id="278" name="Google Shape;278;p34" title="Slide 13.mp3">
            <a:hlinkClick r:id="rId5"/>
          </p:cNvPr>
          <p:cNvPicPr preferRelativeResize="0"/>
          <p:nvPr/>
        </p:nvPicPr>
        <p:blipFill>
          <a:blip r:embed="rId6">
            <a:alphaModFix/>
          </a:blip>
          <a:stretch>
            <a:fillRect/>
          </a:stretch>
        </p:blipFill>
        <p:spPr>
          <a:xfrm>
            <a:off x="211925" y="173885"/>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84" name="Google Shape;284;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368300" lvl="0" marL="457200" rtl="0" algn="l">
              <a:spcBef>
                <a:spcPts val="0"/>
              </a:spcBef>
              <a:spcAft>
                <a:spcPts val="0"/>
              </a:spcAft>
              <a:buSzPts val="2200"/>
              <a:buChar char="•"/>
            </a:pPr>
            <a:r>
              <a:rPr lang="en-US"/>
              <a:t>Microsoft. (n.d.). What is DevSecOps? Definition and best practices. Microsoft Security. </a:t>
            </a:r>
            <a:r>
              <a:rPr lang="en-US" u="sng">
                <a:solidFill>
                  <a:schemeClr val="hlink"/>
                </a:solidFill>
                <a:hlinkClick r:id="rId3"/>
              </a:rPr>
              <a:t>https://www.microsoft.com/en-us/security/business/security-101/what-is-devsecops#:~:text=DevSecOps%20is%20an%20enhancement%20to,code%20integration%20but%20also%20security</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Char char="•"/>
            </a:pPr>
            <a:r>
              <a:rPr lang="en-US"/>
              <a:t>Peerbits. (2022). Complete DevSecOps guide: Key differences, tools, and best practices. Peerbits. </a:t>
            </a:r>
            <a:r>
              <a:rPr lang="en-US" u="sng">
                <a:solidFill>
                  <a:schemeClr val="hlink"/>
                </a:solidFill>
                <a:hlinkClick r:id="rId4"/>
              </a:rPr>
              <a:t>https://www.peerbits.com/blog/devsecops-complete-guide.html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Adobe Stock. (n.d.). Adobe Stock. </a:t>
            </a:r>
            <a:r>
              <a:rPr lang="en-US" u="sng">
                <a:solidFill>
                  <a:schemeClr val="hlink"/>
                </a:solidFill>
                <a:hlinkClick r:id="rId5"/>
              </a:rPr>
              <a:t>https://stock.adobe.com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descr="Green Pace logo" id="285" name="Google Shape;285;p35"/>
          <p:cNvPicPr preferRelativeResize="0"/>
          <p:nvPr/>
        </p:nvPicPr>
        <p:blipFill rotWithShape="1">
          <a:blip r:embed="rId6">
            <a:alphaModFix/>
          </a:blip>
          <a:srcRect b="0" l="0" r="0" t="0"/>
          <a:stretch/>
        </p:blipFill>
        <p:spPr>
          <a:xfrm>
            <a:off x="11084074" y="5440526"/>
            <a:ext cx="886601" cy="1149225"/>
          </a:xfrm>
          <a:prstGeom prst="rect">
            <a:avLst/>
          </a:prstGeom>
          <a:noFill/>
          <a:ln>
            <a:noFill/>
          </a:ln>
        </p:spPr>
      </p:pic>
      <p:pic>
        <p:nvPicPr>
          <p:cNvPr id="286" name="Google Shape;286;p35" title="Slide 14.mp3">
            <a:hlinkClick r:id="rId7"/>
          </p:cNvPr>
          <p:cNvPicPr preferRelativeResize="0"/>
          <p:nvPr/>
        </p:nvPicPr>
        <p:blipFill>
          <a:blip r:embed="rId8">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3" name="Google Shape;153;p20"/>
          <p:cNvSpPr txBox="1"/>
          <p:nvPr>
            <p:ph idx="1" type="body"/>
          </p:nvPr>
        </p:nvSpPr>
        <p:spPr>
          <a:xfrm>
            <a:off x="0" y="1729700"/>
            <a:ext cx="3924600" cy="47619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en-US" sz="2000"/>
              <a:t>Covers technical vulnerabilities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Establishes coding and architectural standards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Necessary for standardizing practices as team grows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Supports defense-in-depth with multiple security layers across development lifecycle</a:t>
            </a:r>
            <a:endParaRPr sz="2000"/>
          </a:p>
          <a:p>
            <a:pPr indent="0" lvl="0" marL="0" rtl="0" algn="l">
              <a:lnSpc>
                <a:spcPct val="90000"/>
              </a:lnSpc>
              <a:spcBef>
                <a:spcPts val="1000"/>
              </a:spcBef>
              <a:spcAft>
                <a:spcPts val="0"/>
              </a:spcAft>
              <a:buNone/>
            </a:pPr>
            <a:r>
              <a:t/>
            </a:r>
            <a:endParaRPr sz="2000"/>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4" name="Google Shape;154;p20"/>
          <p:cNvPicPr preferRelativeResize="0"/>
          <p:nvPr/>
        </p:nvPicPr>
        <p:blipFill rotWithShape="1">
          <a:blip r:embed="rId3">
            <a:alphaModFix/>
          </a:blip>
          <a:srcRect b="0" l="0" r="0" t="0"/>
          <a:stretch/>
        </p:blipFill>
        <p:spPr>
          <a:xfrm>
            <a:off x="4008350" y="1866024"/>
            <a:ext cx="7075726" cy="4163475"/>
          </a:xfrm>
          <a:prstGeom prst="rect">
            <a:avLst/>
          </a:prstGeom>
          <a:noFill/>
          <a:ln>
            <a:noFill/>
          </a:ln>
        </p:spPr>
      </p:pic>
      <p:pic>
        <p:nvPicPr>
          <p:cNvPr descr="Green Pace logo" id="155" name="Google Shape;155;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pic>
        <p:nvPicPr>
          <p:cNvPr id="156" name="Google Shape;156;p20" title="Slide 2.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2" name="Google Shape;162;p21"/>
          <p:cNvGraphicFramePr/>
          <p:nvPr/>
        </p:nvGraphicFramePr>
        <p:xfrm>
          <a:off x="1998025" y="2057400"/>
          <a:ext cx="3000000" cy="3000000"/>
        </p:xfrm>
        <a:graphic>
          <a:graphicData uri="http://schemas.openxmlformats.org/drawingml/2006/table">
            <a:tbl>
              <a:tblPr firstCol="1" firstRow="1">
                <a:noFill/>
                <a:tableStyleId>{A15F18E0-963F-4534-AC1F-78A99FD461E3}</a:tableStyleId>
              </a:tblPr>
              <a:tblGrid>
                <a:gridCol w="4096925"/>
                <a:gridCol w="4099025"/>
              </a:tblGrid>
              <a:tr h="20240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100">
                          <a:solidFill>
                            <a:schemeClr val="dk2"/>
                          </a:solidFill>
                        </a:rPr>
                        <a:t>Code injection from unsanitized inputs</a:t>
                      </a:r>
                      <a:endParaRPr sz="3100" u="none" cap="none" strike="noStrike">
                        <a:solidFill>
                          <a:schemeClr val="dk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rtl="0" algn="ctr">
                        <a:spcBef>
                          <a:spcPts val="0"/>
                        </a:spcBef>
                        <a:spcAft>
                          <a:spcPts val="0"/>
                        </a:spcAft>
                        <a:buClr>
                          <a:schemeClr val="dk1"/>
                        </a:buClr>
                        <a:buSzPts val="3600"/>
                        <a:buFont typeface="Arial"/>
                        <a:buNone/>
                      </a:pPr>
                      <a:r>
                        <a:rPr lang="en-US" sz="3100">
                          <a:solidFill>
                            <a:schemeClr val="dk2"/>
                          </a:solidFill>
                        </a:rPr>
                        <a:t>Unencrypted sensitive data in transit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201260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rtl="0" algn="ctr">
                        <a:spcBef>
                          <a:spcPts val="0"/>
                        </a:spcBef>
                        <a:spcAft>
                          <a:spcPts val="0"/>
                        </a:spcAft>
                        <a:buClr>
                          <a:schemeClr val="dk1"/>
                        </a:buClr>
                        <a:buSzPts val="3600"/>
                        <a:buFont typeface="Arial"/>
                        <a:buNone/>
                      </a:pPr>
                      <a:r>
                        <a:rPr lang="en-US" sz="3100">
                          <a:solidFill>
                            <a:schemeClr val="dk2"/>
                          </a:solidFill>
                        </a:rPr>
                        <a:t>Missing comments or documentation for certain functions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rtl="0" algn="ctr">
                        <a:spcBef>
                          <a:spcPts val="0"/>
                        </a:spcBef>
                        <a:spcAft>
                          <a:spcPts val="0"/>
                        </a:spcAft>
                        <a:buClr>
                          <a:schemeClr val="dk1"/>
                        </a:buClr>
                        <a:buSzPts val="3600"/>
                        <a:buFont typeface="Arial"/>
                        <a:buNone/>
                      </a:pPr>
                      <a:r>
                        <a:rPr lang="en-US" sz="3100">
                          <a:solidFill>
                            <a:schemeClr val="dk2"/>
                          </a:solidFill>
                        </a:rPr>
                        <a:t>Obsolete code libraries without known vulnerabilities</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3" name="Google Shape;163;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64" name="Google Shape;164;p21" title="Slide 3.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70" name="Google Shape;170;p22"/>
          <p:cNvSpPr txBox="1"/>
          <p:nvPr>
            <p:ph idx="1" type="body"/>
          </p:nvPr>
        </p:nvSpPr>
        <p:spPr>
          <a:xfrm>
            <a:off x="490200" y="2338950"/>
            <a:ext cx="6610800" cy="4832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i="1" lang="en-US" sz="2000">
                <a:solidFill>
                  <a:srgbClr val="6AA84F"/>
                </a:solidFill>
              </a:rPr>
              <a:t>1. </a:t>
            </a:r>
            <a:r>
              <a:rPr b="1" i="1" lang="en-US" sz="2000">
                <a:solidFill>
                  <a:srgbClr val="6AA84F"/>
                </a:solidFill>
              </a:rPr>
              <a:t>Validate Input Data</a:t>
            </a:r>
            <a:endParaRPr b="1" i="1" sz="2000">
              <a:solidFill>
                <a:srgbClr val="6AA84F"/>
              </a:solidFill>
            </a:endParaRPr>
          </a:p>
          <a:p>
            <a:pPr indent="0" lvl="0" marL="457200" rtl="0" algn="l">
              <a:lnSpc>
                <a:spcPct val="90000"/>
              </a:lnSpc>
              <a:spcBef>
                <a:spcPts val="0"/>
              </a:spcBef>
              <a:spcAft>
                <a:spcPts val="0"/>
              </a:spcAft>
              <a:buNone/>
            </a:pPr>
            <a:r>
              <a:t/>
            </a:r>
            <a:endParaRPr b="1" i="1" sz="2000">
              <a:solidFill>
                <a:srgbClr val="6AA84F"/>
              </a:solidFill>
            </a:endParaRPr>
          </a:p>
          <a:p>
            <a:pPr indent="0" lvl="0" marL="0" rtl="0" algn="l">
              <a:lnSpc>
                <a:spcPct val="90000"/>
              </a:lnSpc>
              <a:spcBef>
                <a:spcPts val="0"/>
              </a:spcBef>
              <a:spcAft>
                <a:spcPts val="0"/>
              </a:spcAft>
              <a:buNone/>
            </a:pPr>
            <a:r>
              <a:rPr b="1" i="1" lang="en-US" sz="2000">
                <a:solidFill>
                  <a:srgbClr val="6AA84F"/>
                </a:solidFill>
              </a:rPr>
              <a:t>2. Heed Compiler Warnings</a:t>
            </a:r>
            <a:endParaRPr b="1" i="1" sz="2000">
              <a:solidFill>
                <a:srgbClr val="6AA84F"/>
              </a:solidFill>
            </a:endParaRPr>
          </a:p>
          <a:p>
            <a:pPr indent="0" lvl="0" marL="457200" rtl="0" algn="l">
              <a:lnSpc>
                <a:spcPct val="90000"/>
              </a:lnSpc>
              <a:spcBef>
                <a:spcPts val="0"/>
              </a:spcBef>
              <a:spcAft>
                <a:spcPts val="0"/>
              </a:spcAft>
              <a:buNone/>
            </a:pPr>
            <a:r>
              <a:t/>
            </a:r>
            <a:endParaRPr b="1" i="1" sz="2000">
              <a:solidFill>
                <a:srgbClr val="6AA84F"/>
              </a:solidFill>
            </a:endParaRPr>
          </a:p>
          <a:p>
            <a:pPr indent="0" lvl="0" marL="0" rtl="0" algn="l">
              <a:lnSpc>
                <a:spcPct val="90000"/>
              </a:lnSpc>
              <a:spcBef>
                <a:spcPts val="0"/>
              </a:spcBef>
              <a:spcAft>
                <a:spcPts val="0"/>
              </a:spcAft>
              <a:buNone/>
            </a:pPr>
            <a:r>
              <a:rPr b="1" i="1" lang="en-US" sz="2000">
                <a:solidFill>
                  <a:srgbClr val="6AA84F"/>
                </a:solidFill>
              </a:rPr>
              <a:t>3. Architect and Design for Security Policies</a:t>
            </a:r>
            <a:endParaRPr b="1" i="1" sz="2000">
              <a:solidFill>
                <a:srgbClr val="6AA84F"/>
              </a:solidFill>
            </a:endParaRPr>
          </a:p>
          <a:p>
            <a:pPr indent="0" lvl="0" marL="457200" rtl="0" algn="l">
              <a:lnSpc>
                <a:spcPct val="90000"/>
              </a:lnSpc>
              <a:spcBef>
                <a:spcPts val="0"/>
              </a:spcBef>
              <a:spcAft>
                <a:spcPts val="0"/>
              </a:spcAft>
              <a:buNone/>
            </a:pPr>
            <a:r>
              <a:t/>
            </a:r>
            <a:endParaRPr b="1" i="1" sz="2000">
              <a:solidFill>
                <a:srgbClr val="6AA84F"/>
              </a:solidFill>
            </a:endParaRPr>
          </a:p>
          <a:p>
            <a:pPr indent="0" lvl="0" marL="0" rtl="0" algn="l">
              <a:lnSpc>
                <a:spcPct val="90000"/>
              </a:lnSpc>
              <a:spcBef>
                <a:spcPts val="0"/>
              </a:spcBef>
              <a:spcAft>
                <a:spcPts val="0"/>
              </a:spcAft>
              <a:buNone/>
            </a:pPr>
            <a:r>
              <a:rPr b="1" i="1" lang="en-US" sz="2000">
                <a:solidFill>
                  <a:srgbClr val="6AA84F"/>
                </a:solidFill>
              </a:rPr>
              <a:t>4. Keep it Simple</a:t>
            </a:r>
            <a:endParaRPr b="1" i="1" sz="2000">
              <a:solidFill>
                <a:srgbClr val="6AA84F"/>
              </a:solidFill>
            </a:endParaRPr>
          </a:p>
          <a:p>
            <a:pPr indent="0" lvl="0" marL="457200" rtl="0" algn="l">
              <a:lnSpc>
                <a:spcPct val="90000"/>
              </a:lnSpc>
              <a:spcBef>
                <a:spcPts val="0"/>
              </a:spcBef>
              <a:spcAft>
                <a:spcPts val="0"/>
              </a:spcAft>
              <a:buNone/>
            </a:pPr>
            <a:r>
              <a:t/>
            </a:r>
            <a:endParaRPr b="1" i="1" sz="2000">
              <a:solidFill>
                <a:srgbClr val="6AA84F"/>
              </a:solidFill>
            </a:endParaRPr>
          </a:p>
          <a:p>
            <a:pPr indent="0" lvl="0" marL="0" rtl="0" algn="l">
              <a:lnSpc>
                <a:spcPct val="90000"/>
              </a:lnSpc>
              <a:spcBef>
                <a:spcPts val="0"/>
              </a:spcBef>
              <a:spcAft>
                <a:spcPts val="0"/>
              </a:spcAft>
              <a:buNone/>
            </a:pPr>
            <a:r>
              <a:rPr b="1" i="1" lang="en-US" sz="2000">
                <a:solidFill>
                  <a:srgbClr val="6AA84F"/>
                </a:solidFill>
              </a:rPr>
              <a:t>5. Default Deny</a:t>
            </a:r>
            <a:endParaRPr b="1" i="1" sz="2000">
              <a:solidFill>
                <a:srgbClr val="6AA84F"/>
              </a:solidFill>
            </a:endParaRPr>
          </a:p>
          <a:p>
            <a:pPr indent="0" lvl="0" marL="457200" rtl="0" algn="l">
              <a:lnSpc>
                <a:spcPct val="90000"/>
              </a:lnSpc>
              <a:spcBef>
                <a:spcPts val="0"/>
              </a:spcBef>
              <a:spcAft>
                <a:spcPts val="0"/>
              </a:spcAft>
              <a:buNone/>
            </a:pPr>
            <a:r>
              <a:t/>
            </a:r>
            <a:endParaRPr b="1" i="1" sz="2000">
              <a:solidFill>
                <a:srgbClr val="6AA84F"/>
              </a:solidFill>
            </a:endParaRPr>
          </a:p>
          <a:p>
            <a:pPr indent="0" lvl="0" marL="0" rtl="0" algn="l">
              <a:lnSpc>
                <a:spcPct val="90000"/>
              </a:lnSpc>
              <a:spcBef>
                <a:spcPts val="0"/>
              </a:spcBef>
              <a:spcAft>
                <a:spcPts val="0"/>
              </a:spcAft>
              <a:buNone/>
            </a:pPr>
            <a:r>
              <a:t/>
            </a:r>
            <a:endParaRPr b="1" i="1" sz="2000">
              <a:solidFill>
                <a:srgbClr val="6AA84F"/>
              </a:solidFill>
            </a:endParaRPr>
          </a:p>
        </p:txBody>
      </p:sp>
      <p:pic>
        <p:nvPicPr>
          <p:cNvPr descr="Green Pace logo" id="171" name="Google Shape;171;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2" name="Google Shape;172;p22"/>
          <p:cNvSpPr txBox="1"/>
          <p:nvPr/>
        </p:nvSpPr>
        <p:spPr>
          <a:xfrm>
            <a:off x="6188650" y="2271300"/>
            <a:ext cx="6202200" cy="2955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6. </a:t>
            </a:r>
            <a:r>
              <a:rPr b="1" i="1" lang="en-US" sz="2000">
                <a:solidFill>
                  <a:srgbClr val="6AA84F"/>
                </a:solidFill>
                <a:latin typeface="Century Gothic"/>
                <a:ea typeface="Century Gothic"/>
                <a:cs typeface="Century Gothic"/>
                <a:sym typeface="Century Gothic"/>
              </a:rPr>
              <a:t>Adhere to the Principle of Least Privilege</a:t>
            </a:r>
            <a:endParaRPr b="1" i="1" sz="2000">
              <a:solidFill>
                <a:srgbClr val="6AA84F"/>
              </a:solidFill>
              <a:latin typeface="Century Gothic"/>
              <a:ea typeface="Century Gothic"/>
              <a:cs typeface="Century Gothic"/>
              <a:sym typeface="Century Gothic"/>
            </a:endParaRPr>
          </a:p>
          <a:p>
            <a:pPr indent="0" lvl="0" marL="457200" rtl="0" algn="l">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7. Sanitize Data Sent to Other Systems</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8. Practice Defense in Depth</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9. Use Effective Quality Assurance                                  Techniques</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i="1" sz="2000">
              <a:solidFill>
                <a:srgbClr val="6AA84F"/>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10. Adopt a Secure Coding Standard</a:t>
            </a:r>
            <a:endParaRPr b="1" i="1" sz="2000">
              <a:solidFill>
                <a:srgbClr val="6AA84F"/>
              </a:solidFill>
              <a:latin typeface="Century Gothic"/>
              <a:ea typeface="Century Gothic"/>
              <a:cs typeface="Century Gothic"/>
              <a:sym typeface="Century Gothic"/>
            </a:endParaRPr>
          </a:p>
        </p:txBody>
      </p:sp>
      <p:pic>
        <p:nvPicPr>
          <p:cNvPr id="173" name="Google Shape;173;p22" title="Slide 4.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79" name="Google Shape;179;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0" name="Google Shape;180;p23"/>
          <p:cNvGraphicFramePr/>
          <p:nvPr/>
        </p:nvGraphicFramePr>
        <p:xfrm>
          <a:off x="952500" y="1981425"/>
          <a:ext cx="3000000" cy="3000000"/>
        </p:xfrm>
        <a:graphic>
          <a:graphicData uri="http://schemas.openxmlformats.org/drawingml/2006/table">
            <a:tbl>
              <a:tblPr>
                <a:noFill/>
                <a:tableStyleId>{9378EE4A-241D-4767-84DD-905D4BAC2FEE}</a:tableStyleId>
              </a:tblPr>
              <a:tblGrid>
                <a:gridCol w="5143500"/>
                <a:gridCol w="5143500"/>
              </a:tblGrid>
              <a:tr h="2974875">
                <a:tc>
                  <a:txBody>
                    <a:bodyPr/>
                    <a:lstStyle/>
                    <a:p>
                      <a:pPr indent="0" lvl="0" marL="45720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STD-001-CPP</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STD-002-INT</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STD-003-STR</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STD-004-SQL</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STD-005-MEM</a:t>
                      </a:r>
                      <a:endParaRPr/>
                    </a:p>
                  </a:txBody>
                  <a:tcPr marT="91425" marB="91425" marR="91425" marL="91425"/>
                </a:tc>
                <a:tc>
                  <a:txBody>
                    <a:bodyPr/>
                    <a:lstStyle/>
                    <a:p>
                      <a:pPr indent="0" lvl="0" marL="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STD-006-ASR</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STD-007-EXC</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STD-008-RSC</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STD-009-VAL</a:t>
                      </a:r>
                      <a:endParaRPr b="1" i="1" sz="2000">
                        <a:solidFill>
                          <a:srgbClr val="6AA84F"/>
                        </a:solidFill>
                        <a:latin typeface="Century Gothic"/>
                        <a:ea typeface="Century Gothic"/>
                        <a:cs typeface="Century Gothic"/>
                        <a:sym typeface="Century Gothic"/>
                      </a:endParaRPr>
                    </a:p>
                    <a:p>
                      <a:pPr indent="0" lvl="0" marL="457200" rtl="0" algn="ctr">
                        <a:lnSpc>
                          <a:spcPct val="90000"/>
                        </a:lnSpc>
                        <a:spcBef>
                          <a:spcPts val="0"/>
                        </a:spcBef>
                        <a:spcAft>
                          <a:spcPts val="0"/>
                        </a:spcAft>
                        <a:buClr>
                          <a:schemeClr val="dk1"/>
                        </a:buClr>
                        <a:buSzPts val="1100"/>
                        <a:buFont typeface="Arial"/>
                        <a:buNone/>
                      </a:pPr>
                      <a:r>
                        <a:t/>
                      </a:r>
                      <a:endParaRPr b="1" i="1" sz="2000">
                        <a:solidFill>
                          <a:srgbClr val="6AA84F"/>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i="1" lang="en-US" sz="2000">
                          <a:solidFill>
                            <a:srgbClr val="6AA84F"/>
                          </a:solidFill>
                          <a:latin typeface="Century Gothic"/>
                          <a:ea typeface="Century Gothic"/>
                          <a:cs typeface="Century Gothic"/>
                          <a:sym typeface="Century Gothic"/>
                        </a:rPr>
                        <a:t>STD-010-ERR</a:t>
                      </a:r>
                      <a:endParaRPr/>
                    </a:p>
                  </a:txBody>
                  <a:tcPr marT="91425" marB="91425" marR="91425" marL="91425"/>
                </a:tc>
              </a:tr>
            </a:tbl>
          </a:graphicData>
        </a:graphic>
      </p:graphicFrame>
      <p:pic>
        <p:nvPicPr>
          <p:cNvPr id="181" name="Google Shape;181;p23" title="Slide 5.mp3">
            <a:hlinkClick r:id="rId4"/>
          </p:cNvPr>
          <p:cNvPicPr preferRelativeResize="0"/>
          <p:nvPr/>
        </p:nvPicPr>
        <p:blipFill>
          <a:blip r:embed="rId5">
            <a:alphaModFix/>
          </a:blip>
          <a:stretch>
            <a:fillRect/>
          </a:stretch>
        </p:blipFill>
        <p:spPr>
          <a:xfrm>
            <a:off x="152381" y="158778"/>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7" name="Google Shape;187;p24"/>
          <p:cNvSpPr txBox="1"/>
          <p:nvPr>
            <p:ph idx="1" type="body"/>
          </p:nvPr>
        </p:nvSpPr>
        <p:spPr>
          <a:xfrm>
            <a:off x="369900" y="2057400"/>
            <a:ext cx="7080600" cy="5225700"/>
          </a:xfrm>
          <a:prstGeom prst="rect">
            <a:avLst/>
          </a:prstGeom>
          <a:noFill/>
          <a:ln>
            <a:noFill/>
          </a:ln>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Encryption in Flight: Encrypts data while it is being transmitted across networks.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Encryption at Rest: Secures data stored on hard drives or databases.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Encryption in Use: Protects data currently being processed or actively used by applications.</a:t>
            </a:r>
            <a:endParaRPr sz="2000"/>
          </a:p>
          <a:p>
            <a:pPr indent="-88900" lvl="0" marL="228600" rtl="0" algn="l">
              <a:lnSpc>
                <a:spcPct val="90000"/>
              </a:lnSpc>
              <a:spcBef>
                <a:spcPts val="1000"/>
              </a:spcBef>
              <a:spcAft>
                <a:spcPts val="0"/>
              </a:spcAft>
              <a:buClr>
                <a:schemeClr val="lt1"/>
              </a:buClr>
              <a:buSzPts val="2200"/>
              <a:buNone/>
            </a:pPr>
            <a:r>
              <a:t/>
            </a:r>
            <a:endParaRPr sz="2000"/>
          </a:p>
        </p:txBody>
      </p:sp>
      <p:pic>
        <p:nvPicPr>
          <p:cNvPr descr="Green Pace logo" id="188" name="Google Shape;188;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89" name="Google Shape;189;p24"/>
          <p:cNvPicPr preferRelativeResize="0"/>
          <p:nvPr/>
        </p:nvPicPr>
        <p:blipFill>
          <a:blip r:embed="rId4">
            <a:alphaModFix/>
          </a:blip>
          <a:stretch>
            <a:fillRect/>
          </a:stretch>
        </p:blipFill>
        <p:spPr>
          <a:xfrm>
            <a:off x="7543475" y="2057401"/>
            <a:ext cx="1819275" cy="1162050"/>
          </a:xfrm>
          <a:prstGeom prst="rect">
            <a:avLst/>
          </a:prstGeom>
          <a:noFill/>
          <a:ln>
            <a:noFill/>
          </a:ln>
        </p:spPr>
      </p:pic>
      <p:pic>
        <p:nvPicPr>
          <p:cNvPr id="190" name="Google Shape;190;p24"/>
          <p:cNvPicPr preferRelativeResize="0"/>
          <p:nvPr/>
        </p:nvPicPr>
        <p:blipFill rotWithShape="1">
          <a:blip r:embed="rId5">
            <a:alphaModFix/>
          </a:blip>
          <a:srcRect b="0" l="1039" r="0" t="0"/>
          <a:stretch/>
        </p:blipFill>
        <p:spPr>
          <a:xfrm>
            <a:off x="7543475" y="3398175"/>
            <a:ext cx="1819275" cy="1219200"/>
          </a:xfrm>
          <a:prstGeom prst="rect">
            <a:avLst/>
          </a:prstGeom>
          <a:noFill/>
          <a:ln>
            <a:noFill/>
          </a:ln>
        </p:spPr>
      </p:pic>
      <p:pic>
        <p:nvPicPr>
          <p:cNvPr id="191" name="Google Shape;191;p24"/>
          <p:cNvPicPr preferRelativeResize="0"/>
          <p:nvPr/>
        </p:nvPicPr>
        <p:blipFill>
          <a:blip r:embed="rId6">
            <a:alphaModFix/>
          </a:blip>
          <a:stretch>
            <a:fillRect/>
          </a:stretch>
        </p:blipFill>
        <p:spPr>
          <a:xfrm>
            <a:off x="7543475" y="4849026"/>
            <a:ext cx="1819275" cy="1190625"/>
          </a:xfrm>
          <a:prstGeom prst="rect">
            <a:avLst/>
          </a:prstGeom>
          <a:noFill/>
          <a:ln>
            <a:noFill/>
          </a:ln>
        </p:spPr>
      </p:pic>
      <p:pic>
        <p:nvPicPr>
          <p:cNvPr id="192" name="Google Shape;192;p24" title="Slide 6.mp3">
            <a:hlinkClick r:id="rId7"/>
          </p:cNvPr>
          <p:cNvPicPr preferRelativeResize="0"/>
          <p:nvPr/>
        </p:nvPicPr>
        <p:blipFill>
          <a:blip r:embed="rId8">
            <a:alphaModFix/>
          </a:blip>
          <a:stretch>
            <a:fillRect/>
          </a:stretch>
        </p:blipFill>
        <p:spPr>
          <a:xfrm>
            <a:off x="141575" y="158801"/>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8" name="Google Shape;198;p25"/>
          <p:cNvSpPr txBox="1"/>
          <p:nvPr>
            <p:ph idx="1" type="body"/>
          </p:nvPr>
        </p:nvSpPr>
        <p:spPr>
          <a:xfrm>
            <a:off x="118450" y="2023425"/>
            <a:ext cx="11886300" cy="26100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Authentication: Verifies identity via MFA (passwords, tokens, biometrics)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Authorization: Uses Role-Based Access Control (RBAC)</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Accounting: Logs and monitors user actions for auditing and compliance</a:t>
            </a:r>
            <a:endParaRPr sz="2400"/>
          </a:p>
          <a:p>
            <a:pPr indent="0" lvl="0" marL="0" rtl="0" algn="l">
              <a:lnSpc>
                <a:spcPct val="90000"/>
              </a:lnSpc>
              <a:spcBef>
                <a:spcPts val="0"/>
              </a:spcBef>
              <a:spcAft>
                <a:spcPts val="0"/>
              </a:spcAft>
              <a:buNone/>
            </a:pPr>
            <a:r>
              <a:t/>
            </a:r>
            <a:endParaRPr sz="2400"/>
          </a:p>
        </p:txBody>
      </p:sp>
      <p:pic>
        <p:nvPicPr>
          <p:cNvPr descr="Green Pace logo" id="199" name="Google Shape;199;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0" name="Google Shape;200;p25"/>
          <p:cNvPicPr preferRelativeResize="0"/>
          <p:nvPr/>
        </p:nvPicPr>
        <p:blipFill rotWithShape="1">
          <a:blip r:embed="rId4">
            <a:alphaModFix/>
          </a:blip>
          <a:srcRect b="3883" l="0" r="3595" t="9227"/>
          <a:stretch/>
        </p:blipFill>
        <p:spPr>
          <a:xfrm>
            <a:off x="2877513" y="4027925"/>
            <a:ext cx="6436975" cy="2482850"/>
          </a:xfrm>
          <a:prstGeom prst="rect">
            <a:avLst/>
          </a:prstGeom>
          <a:noFill/>
          <a:ln>
            <a:noFill/>
          </a:ln>
        </p:spPr>
      </p:pic>
      <p:pic>
        <p:nvPicPr>
          <p:cNvPr id="201" name="Google Shape;201;p25" title="Slide 7.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07" name="Google Shape;207;p26"/>
          <p:cNvSpPr txBox="1"/>
          <p:nvPr>
            <p:ph idx="1" type="body"/>
          </p:nvPr>
        </p:nvSpPr>
        <p:spPr>
          <a:xfrm>
            <a:off x="263675" y="1707525"/>
            <a:ext cx="7950000" cy="4882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Purpose of Unit Testing</a:t>
            </a:r>
            <a:br>
              <a:rPr lang="en-US"/>
            </a:br>
            <a:r>
              <a:rPr lang="en-US"/>
              <a:t>Ensure that individual components of the code function as expected and detect potential vulnerabilities early.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b="1" lang="en-US"/>
              <a:t>Unit Testing Frameworks</a:t>
            </a:r>
            <a:br>
              <a:rPr lang="en-US"/>
            </a:br>
            <a:r>
              <a:rPr lang="en-US"/>
              <a:t>Use of frameworks like JUnit, PyTest, or NUnit to automate testing and verify code against edge cases and expected inputs.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b="1" lang="en-US"/>
              <a:t>Vulnerability Focus</a:t>
            </a:r>
            <a:br>
              <a:rPr lang="en-US"/>
            </a:br>
            <a:r>
              <a:rPr lang="en-US"/>
              <a:t>Focus on key vulnerabilities like buffer overflows, integer overflows, and input validation errors.</a:t>
            </a:r>
            <a:endParaRPr/>
          </a:p>
          <a:p>
            <a:pPr indent="0" lvl="0" marL="0" rtl="0" algn="l">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p:txBody>
      </p:sp>
      <p:pic>
        <p:nvPicPr>
          <p:cNvPr descr="Green Pace logo" id="208" name="Google Shape;208;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9" name="Google Shape;209;p26"/>
          <p:cNvPicPr preferRelativeResize="0"/>
          <p:nvPr/>
        </p:nvPicPr>
        <p:blipFill rotWithShape="1">
          <a:blip r:embed="rId4">
            <a:alphaModFix/>
          </a:blip>
          <a:srcRect b="0" l="0" r="0" t="9453"/>
          <a:stretch/>
        </p:blipFill>
        <p:spPr>
          <a:xfrm>
            <a:off x="8839950" y="2583312"/>
            <a:ext cx="2565600" cy="2331275"/>
          </a:xfrm>
          <a:prstGeom prst="rect">
            <a:avLst/>
          </a:prstGeom>
          <a:noFill/>
          <a:ln>
            <a:noFill/>
          </a:ln>
        </p:spPr>
      </p:pic>
      <p:pic>
        <p:nvPicPr>
          <p:cNvPr id="210" name="Google Shape;210;p26" title="Slide 8.mp3">
            <a:hlinkClick r:id="rId5"/>
          </p:cNvPr>
          <p:cNvPicPr preferRelativeResize="0"/>
          <p:nvPr/>
        </p:nvPicPr>
        <p:blipFill>
          <a:blip r:embed="rId6">
            <a:alphaModFix/>
          </a:blip>
          <a:stretch>
            <a:fillRect/>
          </a:stretch>
        </p:blipFill>
        <p:spPr>
          <a:xfrm>
            <a:off x="152400" y="1524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1: Buffer Overflow</a:t>
            </a:r>
            <a:endParaRPr/>
          </a:p>
        </p:txBody>
      </p:sp>
      <p:sp>
        <p:nvSpPr>
          <p:cNvPr id="216" name="Google Shape;216;p27"/>
          <p:cNvSpPr txBox="1"/>
          <p:nvPr>
            <p:ph idx="1" type="body"/>
          </p:nvPr>
        </p:nvSpPr>
        <p:spPr>
          <a:xfrm>
            <a:off x="211925" y="1820425"/>
            <a:ext cx="5272200" cy="41613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Clr>
                <a:schemeClr val="dk1"/>
              </a:buClr>
              <a:buSzPct val="50000"/>
              <a:buFont typeface="Arial"/>
              <a:buNone/>
            </a:pPr>
            <a:r>
              <a:rPr b="1" lang="en-US"/>
              <a:t>Buffer Overflow Prevention</a:t>
            </a:r>
            <a:endParaRPr b="1"/>
          </a:p>
          <a:p>
            <a:pPr indent="-325755" lvl="0" marL="457200" rtl="0" algn="l">
              <a:spcBef>
                <a:spcPts val="1000"/>
              </a:spcBef>
              <a:spcAft>
                <a:spcPts val="0"/>
              </a:spcAft>
              <a:buSzPct val="81818"/>
              <a:buChar char="•"/>
            </a:pPr>
            <a:r>
              <a:rPr lang="en-US"/>
              <a:t>Validate that the input is correctly checked to prevent buffer overflows.</a:t>
            </a:r>
            <a:endParaRPr/>
          </a:p>
          <a:p>
            <a:pPr indent="0" lvl="0" marL="457200" rtl="0" algn="l">
              <a:spcBef>
                <a:spcPts val="1000"/>
              </a:spcBef>
              <a:spcAft>
                <a:spcPts val="0"/>
              </a:spcAft>
              <a:buNone/>
            </a:pPr>
            <a:r>
              <a:t/>
            </a:r>
            <a:endParaRPr/>
          </a:p>
          <a:p>
            <a:pPr indent="-325755" lvl="0" marL="457200" rtl="0" algn="l">
              <a:spcBef>
                <a:spcPts val="1000"/>
              </a:spcBef>
              <a:spcAft>
                <a:spcPts val="0"/>
              </a:spcAft>
              <a:buSzPct val="81818"/>
              <a:buChar char="•"/>
            </a:pPr>
            <a:r>
              <a:rPr lang="en-US"/>
              <a:t>Positive Test: Input within allowed limits returns valid results.</a:t>
            </a:r>
            <a:endParaRPr/>
          </a:p>
          <a:p>
            <a:pPr indent="0" lvl="0" marL="457200" rtl="0" algn="l">
              <a:spcBef>
                <a:spcPts val="1000"/>
              </a:spcBef>
              <a:spcAft>
                <a:spcPts val="0"/>
              </a:spcAft>
              <a:buNone/>
            </a:pPr>
            <a:r>
              <a:t/>
            </a:r>
            <a:endParaRPr/>
          </a:p>
          <a:p>
            <a:pPr indent="-325755" lvl="0" marL="457200" rtl="0" algn="l">
              <a:spcBef>
                <a:spcPts val="1000"/>
              </a:spcBef>
              <a:spcAft>
                <a:spcPts val="0"/>
              </a:spcAft>
              <a:buSzPct val="81818"/>
              <a:buChar char="•"/>
            </a:pPr>
            <a:r>
              <a:rPr lang="en-US"/>
              <a:t>Negative Test: Input exceeding buffer limits triggers an error or prevents overflow.</a:t>
            </a:r>
            <a:endParaRPr/>
          </a:p>
          <a:p>
            <a:pPr indent="0" lvl="0" marL="457200" rtl="0" algn="l">
              <a:spcBef>
                <a:spcPts val="1000"/>
              </a:spcBef>
              <a:spcAft>
                <a:spcPts val="0"/>
              </a:spcAft>
              <a:buNone/>
            </a:pPr>
            <a:r>
              <a:t/>
            </a:r>
            <a:endParaRPr/>
          </a:p>
          <a:p>
            <a:pPr indent="-325755" lvl="0" marL="457200" rtl="0" algn="l">
              <a:spcBef>
                <a:spcPts val="1000"/>
              </a:spcBef>
              <a:spcAft>
                <a:spcPts val="0"/>
              </a:spcAft>
              <a:buSzPct val="81818"/>
              <a:buChar char="•"/>
            </a:pPr>
            <a:r>
              <a:rPr lang="en-US"/>
              <a:t>Framework Application: Integration with JUnit to test boundary conditions.</a:t>
            </a:r>
            <a:endParaRPr/>
          </a:p>
        </p:txBody>
      </p:sp>
      <p:pic>
        <p:nvPicPr>
          <p:cNvPr id="217" name="Google Shape;217;p27"/>
          <p:cNvPicPr preferRelativeResize="0"/>
          <p:nvPr/>
        </p:nvPicPr>
        <p:blipFill rotWithShape="1">
          <a:blip r:embed="rId3">
            <a:alphaModFix/>
          </a:blip>
          <a:srcRect b="15647" l="1846" r="4415" t="0"/>
          <a:stretch/>
        </p:blipFill>
        <p:spPr>
          <a:xfrm>
            <a:off x="5484050" y="2798075"/>
            <a:ext cx="6022149" cy="1888000"/>
          </a:xfrm>
          <a:prstGeom prst="rect">
            <a:avLst/>
          </a:prstGeom>
          <a:noFill/>
          <a:ln>
            <a:noFill/>
          </a:ln>
        </p:spPr>
      </p:pic>
      <p:pic>
        <p:nvPicPr>
          <p:cNvPr id="218" name="Google Shape;218;p27" title="Slide 8A.mp3">
            <a:hlinkClick r:id="rId4"/>
          </p:cNvPr>
          <p:cNvPicPr preferRelativeResize="0"/>
          <p:nvPr/>
        </p:nvPicPr>
        <p:blipFill>
          <a:blip r:embed="rId5">
            <a:alphaModFix/>
          </a:blip>
          <a:stretch>
            <a:fillRect/>
          </a:stretch>
        </p:blipFill>
        <p:spPr>
          <a:xfrm>
            <a:off x="143441" y="158025"/>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