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7" r:id="rId2"/>
  </p:sldIdLst>
  <p:sldSz cx="43891200" cy="329184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79A0C0-23F5-F2A2-1E86-15CA089F5F5B}" v="184" dt="2025-03-03T01:16:32.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471" autoAdjust="0"/>
    <p:restoredTop sz="94660"/>
  </p:normalViewPr>
  <p:slideViewPr>
    <p:cSldViewPr snapToGrid="0">
      <p:cViewPr>
        <p:scale>
          <a:sx n="25" d="100"/>
          <a:sy n="25" d="100"/>
        </p:scale>
        <p:origin x="974" y="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8000"/>
            </a:lvl1pPr>
          </a:lstStyle>
          <a:p>
            <a:r>
              <a:rPr lang="en-US" dirty="0"/>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569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3514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848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352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8000"/>
            </a:lvl1pPr>
          </a:lstStyle>
          <a:p>
            <a:r>
              <a:rPr lang="en-US" dirty="0"/>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3200">
                <a:solidFill>
                  <a:schemeClr val="tx1">
                    <a:tint val="82000"/>
                  </a:schemeClr>
                </a:solidFill>
              </a:defRPr>
            </a:lvl1pPr>
            <a:lvl2pPr marL="609585" indent="0">
              <a:buNone/>
              <a:defRPr sz="2667">
                <a:solidFill>
                  <a:schemeClr val="tx1">
                    <a:tint val="82000"/>
                  </a:schemeClr>
                </a:solidFill>
              </a:defRPr>
            </a:lvl2pPr>
            <a:lvl3pPr marL="1219170" indent="0">
              <a:buNone/>
              <a:defRPr sz="2400">
                <a:solidFill>
                  <a:schemeClr val="tx1">
                    <a:tint val="82000"/>
                  </a:schemeClr>
                </a:solidFill>
              </a:defRPr>
            </a:lvl3pPr>
            <a:lvl4pPr marL="1828754" indent="0">
              <a:buNone/>
              <a:defRPr sz="2133">
                <a:solidFill>
                  <a:schemeClr val="tx1">
                    <a:tint val="82000"/>
                  </a:schemeClr>
                </a:solidFill>
              </a:defRPr>
            </a:lvl4pPr>
            <a:lvl5pPr marL="2438339" indent="0">
              <a:buNone/>
              <a:defRPr sz="2133">
                <a:solidFill>
                  <a:schemeClr val="tx1">
                    <a:tint val="82000"/>
                  </a:schemeClr>
                </a:solidFill>
              </a:defRPr>
            </a:lvl5pPr>
            <a:lvl6pPr marL="3047924" indent="0">
              <a:buNone/>
              <a:defRPr sz="2133">
                <a:solidFill>
                  <a:schemeClr val="tx1">
                    <a:tint val="82000"/>
                  </a:schemeClr>
                </a:solidFill>
              </a:defRPr>
            </a:lvl6pPr>
            <a:lvl7pPr marL="3657509" indent="0">
              <a:buNone/>
              <a:defRPr sz="2133">
                <a:solidFill>
                  <a:schemeClr val="tx1">
                    <a:tint val="82000"/>
                  </a:schemeClr>
                </a:solidFill>
              </a:defRPr>
            </a:lvl7pPr>
            <a:lvl8pPr marL="4267093" indent="0">
              <a:buNone/>
              <a:defRPr sz="2133">
                <a:solidFill>
                  <a:schemeClr val="tx1">
                    <a:tint val="82000"/>
                  </a:schemeClr>
                </a:solidFill>
              </a:defRPr>
            </a:lvl8pPr>
            <a:lvl9pPr marL="4876678" indent="0">
              <a:buNone/>
              <a:defRPr sz="2133">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4053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34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dirty="0"/>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25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62836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822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4267"/>
            </a:lvl1pPr>
          </a:lstStyle>
          <a:p>
            <a:r>
              <a:rPr lang="en-US" dirty="0"/>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1258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4267"/>
            </a:lvl1pPr>
          </a:lstStyle>
          <a:p>
            <a:r>
              <a:rPr lang="en-US" dirty="0"/>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50330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1600">
                <a:solidFill>
                  <a:schemeClr val="tx1">
                    <a:tint val="82000"/>
                  </a:schemeClr>
                </a:solidFill>
              </a:defRPr>
            </a:lvl1pPr>
          </a:lstStyle>
          <a:p>
            <a:fld id="{C764DE79-268F-4C1A-8933-263129D2AF90}" type="datetimeFigureOut">
              <a:rPr lang="en-US" dirty="0"/>
              <a:t>3/2/2025</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16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16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116324697"/>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hyperlink" Target="https://www.freelogovectors.net/uc-university-of-cincinnati-logo-eps-file/" TargetMode="External"/><Relationship Id="rId10" Type="http://schemas.openxmlformats.org/officeDocument/2006/relationships/image" Target="../media/image8.png"/><Relationship Id="rId4" Type="http://schemas.openxmlformats.org/officeDocument/2006/relationships/image" Target="../media/image3.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846B1D0-F166-4371-C0DE-87B52727FD9E}"/>
              </a:ext>
            </a:extLst>
          </p:cNvPr>
          <p:cNvGrpSpPr/>
          <p:nvPr/>
        </p:nvGrpSpPr>
        <p:grpSpPr>
          <a:xfrm>
            <a:off x="0" y="-31669"/>
            <a:ext cx="43964352" cy="32931780"/>
            <a:chOff x="0" y="-31669"/>
            <a:chExt cx="43964352" cy="32931780"/>
          </a:xfrm>
        </p:grpSpPr>
        <p:sp>
          <p:nvSpPr>
            <p:cNvPr id="3" name="Rectangle 2">
              <a:extLst>
                <a:ext uri="{FF2B5EF4-FFF2-40B4-BE49-F238E27FC236}">
                  <a16:creationId xmlns:a16="http://schemas.microsoft.com/office/drawing/2014/main" id="{DE225603-C103-EDED-22A6-8B7A5DFFEACD}"/>
                </a:ext>
              </a:extLst>
            </p:cNvPr>
            <p:cNvSpPr/>
            <p:nvPr/>
          </p:nvSpPr>
          <p:spPr>
            <a:xfrm>
              <a:off x="2049" y="-17170"/>
              <a:ext cx="43945901" cy="405987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t>Templated Android App Architecture</a:t>
              </a:r>
            </a:p>
            <a:p>
              <a:pPr algn="ctr"/>
              <a:r>
                <a:rPr lang="en-US" sz="6000" dirty="0"/>
                <a:t>Jeremy Oosterbaan</a:t>
              </a:r>
            </a:p>
            <a:p>
              <a:pPr algn="ctr"/>
              <a:r>
                <a:rPr lang="en-US" sz="6000" dirty="0"/>
                <a:t>Advisor (Professional): Isaac Rose</a:t>
              </a:r>
            </a:p>
          </p:txBody>
        </p:sp>
        <p:sp>
          <p:nvSpPr>
            <p:cNvPr id="5" name="Rectangle 4">
              <a:extLst>
                <a:ext uri="{FF2B5EF4-FFF2-40B4-BE49-F238E27FC236}">
                  <a16:creationId xmlns:a16="http://schemas.microsoft.com/office/drawing/2014/main" id="{75835692-8831-5A39-4E2D-98634EC7231C}"/>
                </a:ext>
              </a:extLst>
            </p:cNvPr>
            <p:cNvSpPr/>
            <p:nvPr/>
          </p:nvSpPr>
          <p:spPr>
            <a:xfrm>
              <a:off x="0" y="4023359"/>
              <a:ext cx="14630400" cy="278082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17C8930-F302-CD0B-A64B-6A78A6DE1BC3}"/>
                </a:ext>
              </a:extLst>
            </p:cNvPr>
            <p:cNvSpPr/>
            <p:nvPr/>
          </p:nvSpPr>
          <p:spPr>
            <a:xfrm>
              <a:off x="14630400" y="4023360"/>
              <a:ext cx="14630400" cy="278082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02D07B-7528-0387-BBBE-5C7AE35B90A4}"/>
                </a:ext>
              </a:extLst>
            </p:cNvPr>
            <p:cNvSpPr/>
            <p:nvPr/>
          </p:nvSpPr>
          <p:spPr>
            <a:xfrm>
              <a:off x="29260800" y="4023359"/>
              <a:ext cx="14687150" cy="278082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55C313B-FB4B-3886-B997-C1D8D8CEB4CA}"/>
                </a:ext>
              </a:extLst>
            </p:cNvPr>
            <p:cNvSpPr/>
            <p:nvPr/>
          </p:nvSpPr>
          <p:spPr>
            <a:xfrm>
              <a:off x="0" y="31831653"/>
              <a:ext cx="43964352" cy="1068458"/>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ndroid Robot Logo">
              <a:extLst>
                <a:ext uri="{FF2B5EF4-FFF2-40B4-BE49-F238E27FC236}">
                  <a16:creationId xmlns:a16="http://schemas.microsoft.com/office/drawing/2014/main" id="{A3431738-283F-EEEA-9FD4-A7763311B81F}"/>
                </a:ext>
              </a:extLst>
            </p:cNvPr>
            <p:cNvPicPr>
              <a:picLocks noChangeAspect="1"/>
            </p:cNvPicPr>
            <p:nvPr/>
          </p:nvPicPr>
          <p:blipFill>
            <a:blip r:embed="rId2"/>
            <a:stretch>
              <a:fillRect/>
            </a:stretch>
          </p:blipFill>
          <p:spPr>
            <a:xfrm>
              <a:off x="6644912" y="-31669"/>
              <a:ext cx="6324436" cy="4060749"/>
            </a:xfrm>
            <a:prstGeom prst="rect">
              <a:avLst/>
            </a:prstGeom>
            <a:ln>
              <a:noFill/>
            </a:ln>
          </p:spPr>
        </p:pic>
        <p:pic>
          <p:nvPicPr>
            <p:cNvPr id="16" name="Graphic 15">
              <a:extLst>
                <a:ext uri="{FF2B5EF4-FFF2-40B4-BE49-F238E27FC236}">
                  <a16:creationId xmlns:a16="http://schemas.microsoft.com/office/drawing/2014/main" id="{CB850856-2527-6DEA-9C4B-CCD6728562B4}"/>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1296561" y="0"/>
              <a:ext cx="4053839" cy="4053839"/>
            </a:xfrm>
            <a:prstGeom prst="rect">
              <a:avLst/>
            </a:prstGeom>
          </p:spPr>
        </p:pic>
      </p:grpSp>
      <p:sp>
        <p:nvSpPr>
          <p:cNvPr id="18" name="Rectangle: Rounded Corners 17">
            <a:extLst>
              <a:ext uri="{FF2B5EF4-FFF2-40B4-BE49-F238E27FC236}">
                <a16:creationId xmlns:a16="http://schemas.microsoft.com/office/drawing/2014/main" id="{67018CB7-F1D9-8A65-5241-45483693530E}"/>
              </a:ext>
            </a:extLst>
          </p:cNvPr>
          <p:cNvSpPr/>
          <p:nvPr/>
        </p:nvSpPr>
        <p:spPr>
          <a:xfrm>
            <a:off x="2796540" y="4372758"/>
            <a:ext cx="9037320" cy="1381471"/>
          </a:xfrm>
          <a:prstGeom prst="roundRect">
            <a:avLst>
              <a:gd name="adj" fmla="val 151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t>My Employer</a:t>
            </a:r>
          </a:p>
        </p:txBody>
      </p:sp>
      <p:sp>
        <p:nvSpPr>
          <p:cNvPr id="22" name="Rectangle 21">
            <a:extLst>
              <a:ext uri="{FF2B5EF4-FFF2-40B4-BE49-F238E27FC236}">
                <a16:creationId xmlns:a16="http://schemas.microsoft.com/office/drawing/2014/main" id="{3984B81C-8222-9E66-9F86-97C5AF224287}"/>
              </a:ext>
            </a:extLst>
          </p:cNvPr>
          <p:cNvSpPr/>
          <p:nvPr/>
        </p:nvSpPr>
        <p:spPr>
          <a:xfrm>
            <a:off x="2796541" y="5918185"/>
            <a:ext cx="11620500" cy="49586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I’ve completed this capstone project for my current co-op &amp; part-time employer: </a:t>
            </a:r>
            <a:r>
              <a:rPr lang="en-US" sz="4400" b="1" dirty="0">
                <a:solidFill>
                  <a:schemeClr val="tx1"/>
                </a:solidFill>
              </a:rPr>
              <a:t>Performance Electronics, Ltd</a:t>
            </a:r>
            <a:r>
              <a:rPr lang="en-US" sz="4400" dirty="0">
                <a:solidFill>
                  <a:schemeClr val="tx1"/>
                </a:solidFill>
              </a:rPr>
              <a:t>. (PE). The resources &amp; support they’ve provided has enabled me to take on such a project. The project’s success is largely due to the freedom &amp; responsibility which PE awarded me.</a:t>
            </a:r>
          </a:p>
        </p:txBody>
      </p:sp>
      <p:pic>
        <p:nvPicPr>
          <p:cNvPr id="26" name="Picture 25">
            <a:extLst>
              <a:ext uri="{FF2B5EF4-FFF2-40B4-BE49-F238E27FC236}">
                <a16:creationId xmlns:a16="http://schemas.microsoft.com/office/drawing/2014/main" id="{A1827CC5-737A-070D-EEFD-F0A9394B87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577" y="6084277"/>
            <a:ext cx="2989784" cy="2989784"/>
          </a:xfrm>
          <a:prstGeom prst="rect">
            <a:avLst/>
          </a:prstGeom>
        </p:spPr>
      </p:pic>
      <p:sp>
        <p:nvSpPr>
          <p:cNvPr id="27" name="Rectangle 26">
            <a:extLst>
              <a:ext uri="{FF2B5EF4-FFF2-40B4-BE49-F238E27FC236}">
                <a16:creationId xmlns:a16="http://schemas.microsoft.com/office/drawing/2014/main" id="{648C8D91-EABF-81C8-973A-999BC7421E12}"/>
              </a:ext>
            </a:extLst>
          </p:cNvPr>
          <p:cNvSpPr/>
          <p:nvPr/>
        </p:nvSpPr>
        <p:spPr>
          <a:xfrm>
            <a:off x="271577" y="13016246"/>
            <a:ext cx="14145464" cy="78250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PE is an embedded systems company, developing both hardware &amp; software. We build physical modules which communicate to mobile apps developed for Android/iOS. Previously, the process of creating a new mobile app was costly and inefficient. Each mobile app had to be started essentially from scratch. Moreover, there is little to no reusability in the previous mobile app structure, which means a large portion of time is spent merely copying or reimplementing already previously developed components. This outdated approach to mobile development is tedious &amp; not easily scalable.</a:t>
            </a:r>
          </a:p>
        </p:txBody>
      </p:sp>
      <p:sp>
        <p:nvSpPr>
          <p:cNvPr id="30" name="Rectangle: Rounded Corners 29">
            <a:extLst>
              <a:ext uri="{FF2B5EF4-FFF2-40B4-BE49-F238E27FC236}">
                <a16:creationId xmlns:a16="http://schemas.microsoft.com/office/drawing/2014/main" id="{0C0C80DE-C58E-0592-9B16-A67ACAE382E7}"/>
              </a:ext>
            </a:extLst>
          </p:cNvPr>
          <p:cNvSpPr/>
          <p:nvPr/>
        </p:nvSpPr>
        <p:spPr>
          <a:xfrm>
            <a:off x="2796540" y="11480815"/>
            <a:ext cx="9037320" cy="1381471"/>
          </a:xfrm>
          <a:prstGeom prst="roundRect">
            <a:avLst>
              <a:gd name="adj" fmla="val 151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t>The Problem</a:t>
            </a:r>
          </a:p>
        </p:txBody>
      </p:sp>
      <p:sp>
        <p:nvSpPr>
          <p:cNvPr id="31" name="Rectangle: Rounded Corners 30">
            <a:extLst>
              <a:ext uri="{FF2B5EF4-FFF2-40B4-BE49-F238E27FC236}">
                <a16:creationId xmlns:a16="http://schemas.microsoft.com/office/drawing/2014/main" id="{D9162EE9-0053-8C34-4287-D07847F1DD52}"/>
              </a:ext>
            </a:extLst>
          </p:cNvPr>
          <p:cNvSpPr/>
          <p:nvPr/>
        </p:nvSpPr>
        <p:spPr>
          <a:xfrm>
            <a:off x="2796540" y="21896379"/>
            <a:ext cx="9037320" cy="1381471"/>
          </a:xfrm>
          <a:prstGeom prst="roundRect">
            <a:avLst>
              <a:gd name="adj" fmla="val 151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t>My Proposed Solution</a:t>
            </a:r>
          </a:p>
        </p:txBody>
      </p:sp>
      <p:sp>
        <p:nvSpPr>
          <p:cNvPr id="32" name="Rectangle 31">
            <a:extLst>
              <a:ext uri="{FF2B5EF4-FFF2-40B4-BE49-F238E27FC236}">
                <a16:creationId xmlns:a16="http://schemas.microsoft.com/office/drawing/2014/main" id="{F1859BE3-1087-9114-211D-7BBFFF656062}"/>
              </a:ext>
            </a:extLst>
          </p:cNvPr>
          <p:cNvSpPr/>
          <p:nvPr/>
        </p:nvSpPr>
        <p:spPr>
          <a:xfrm>
            <a:off x="242468" y="23447823"/>
            <a:ext cx="14145464" cy="78250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I proposed a templated structure with one consistent, generic framework app. Additionally, we’d implement a collection of UI widgets that can be populated throughout the app(s). Each project or app would be a fork of the template app repository, with a different configuration of widgets &amp; themes. Moreover, this should be a less monolithic application, following closer to the popular microservices architecture pattern. In this way, the various components of the app would be distinct, independent libraries/modules that communicate via a publisher/subscriber communication protocol.</a:t>
            </a:r>
          </a:p>
        </p:txBody>
      </p:sp>
      <p:sp>
        <p:nvSpPr>
          <p:cNvPr id="33" name="Rectangle: Rounded Corners 32">
            <a:extLst>
              <a:ext uri="{FF2B5EF4-FFF2-40B4-BE49-F238E27FC236}">
                <a16:creationId xmlns:a16="http://schemas.microsoft.com/office/drawing/2014/main" id="{FDE825F3-9EAD-E8A7-4D3B-259A70DE163E}"/>
              </a:ext>
            </a:extLst>
          </p:cNvPr>
          <p:cNvSpPr/>
          <p:nvPr/>
        </p:nvSpPr>
        <p:spPr>
          <a:xfrm>
            <a:off x="17424891" y="4372757"/>
            <a:ext cx="9037320" cy="1381471"/>
          </a:xfrm>
          <a:prstGeom prst="roundRect">
            <a:avLst>
              <a:gd name="adj" fmla="val 151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t>Architecture Diagram</a:t>
            </a:r>
          </a:p>
        </p:txBody>
      </p:sp>
      <p:pic>
        <p:nvPicPr>
          <p:cNvPr id="1038" name="Picture 14">
            <a:extLst>
              <a:ext uri="{FF2B5EF4-FFF2-40B4-BE49-F238E27FC236}">
                <a16:creationId xmlns:a16="http://schemas.microsoft.com/office/drawing/2014/main" id="{58A7681B-8640-BA3F-933D-3D1D687EBC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30400" y="6419556"/>
            <a:ext cx="14628351" cy="860491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38CDF700-37C2-3351-61E8-C2C37278AE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106152" y="140801"/>
            <a:ext cx="3488487" cy="3727015"/>
          </a:xfrm>
          <a:prstGeom prst="ellipse">
            <a:avLst/>
          </a:prstGeom>
          <a:ln w="63500" cap="rnd">
            <a:solidFill>
              <a:srgbClr val="333333"/>
            </a:solidFill>
          </a:ln>
          <a:effectLst/>
        </p:spPr>
      </p:pic>
      <p:sp>
        <p:nvSpPr>
          <p:cNvPr id="36" name="Rectangle: Rounded Corners 35">
            <a:extLst>
              <a:ext uri="{FF2B5EF4-FFF2-40B4-BE49-F238E27FC236}">
                <a16:creationId xmlns:a16="http://schemas.microsoft.com/office/drawing/2014/main" id="{95B419A9-BAD6-989D-7477-C0E5219AEAD5}"/>
              </a:ext>
            </a:extLst>
          </p:cNvPr>
          <p:cNvSpPr/>
          <p:nvPr/>
        </p:nvSpPr>
        <p:spPr>
          <a:xfrm>
            <a:off x="17424891" y="16235969"/>
            <a:ext cx="9037320" cy="1381471"/>
          </a:xfrm>
          <a:prstGeom prst="roundRect">
            <a:avLst>
              <a:gd name="adj" fmla="val 151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t>Key Components</a:t>
            </a:r>
          </a:p>
        </p:txBody>
      </p:sp>
      <p:sp>
        <p:nvSpPr>
          <p:cNvPr id="38" name="Rectangle 37">
            <a:extLst>
              <a:ext uri="{FF2B5EF4-FFF2-40B4-BE49-F238E27FC236}">
                <a16:creationId xmlns:a16="http://schemas.microsoft.com/office/drawing/2014/main" id="{EED6A49A-723B-CA57-6BB8-ADAC79E44C1F}"/>
              </a:ext>
            </a:extLst>
          </p:cNvPr>
          <p:cNvSpPr/>
          <p:nvPr/>
        </p:nvSpPr>
        <p:spPr>
          <a:xfrm>
            <a:off x="14871843" y="17794691"/>
            <a:ext cx="14145464" cy="20932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A lot of foundational items needed to be developed in tangent to enable this project. A few of these items are briefly outline below:</a:t>
            </a:r>
          </a:p>
        </p:txBody>
      </p:sp>
      <p:sp>
        <p:nvSpPr>
          <p:cNvPr id="39" name="Rectangle 38">
            <a:extLst>
              <a:ext uri="{FF2B5EF4-FFF2-40B4-BE49-F238E27FC236}">
                <a16:creationId xmlns:a16="http://schemas.microsoft.com/office/drawing/2014/main" id="{608DBC50-2927-0071-080B-41810B51C9B0}"/>
              </a:ext>
            </a:extLst>
          </p:cNvPr>
          <p:cNvSpPr/>
          <p:nvPr/>
        </p:nvSpPr>
        <p:spPr>
          <a:xfrm>
            <a:off x="14871843" y="20065207"/>
            <a:ext cx="14145464" cy="110552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Arial" panose="020B0604020202020204" pitchFamily="34" charset="0"/>
              <a:buChar char="•"/>
            </a:pPr>
            <a:r>
              <a:rPr lang="en-US" sz="4400" b="1" dirty="0">
                <a:solidFill>
                  <a:schemeClr val="tx1"/>
                </a:solidFill>
              </a:rPr>
              <a:t>PE UI Specification Document </a:t>
            </a:r>
            <a:r>
              <a:rPr lang="en-US" sz="4400" dirty="0">
                <a:solidFill>
                  <a:schemeClr val="tx1"/>
                </a:solidFill>
              </a:rPr>
              <a:t>– A 100+ UI specification document outlining available widgets, theming, template app screens, etc. See physical handout or GitHub repo for details.</a:t>
            </a:r>
          </a:p>
          <a:p>
            <a:pPr marL="571500" indent="-571500" algn="ctr">
              <a:buFont typeface="Arial" panose="020B0604020202020204" pitchFamily="34" charset="0"/>
              <a:buChar char="•"/>
            </a:pPr>
            <a:r>
              <a:rPr lang="en-US" sz="4400" b="1" dirty="0">
                <a:solidFill>
                  <a:schemeClr val="tx1"/>
                </a:solidFill>
              </a:rPr>
              <a:t>PE Communication Protocol</a:t>
            </a:r>
            <a:r>
              <a:rPr lang="en-US" sz="4400" dirty="0">
                <a:solidFill>
                  <a:schemeClr val="tx1"/>
                </a:solidFill>
              </a:rPr>
              <a:t> – An entirely new communication protocol to be implemented across any medium (BLE/CAN/etc.).</a:t>
            </a:r>
          </a:p>
          <a:p>
            <a:pPr marL="571500" indent="-571500" algn="ctr">
              <a:buFont typeface="Arial" panose="020B0604020202020204" pitchFamily="34" charset="0"/>
              <a:buChar char="•"/>
            </a:pPr>
            <a:r>
              <a:rPr lang="en-US" sz="4400" b="1" dirty="0">
                <a:solidFill>
                  <a:schemeClr val="tx1"/>
                </a:solidFill>
              </a:rPr>
              <a:t>PE Pub/Sub Library</a:t>
            </a:r>
            <a:r>
              <a:rPr lang="en-US" sz="4400" dirty="0">
                <a:solidFill>
                  <a:schemeClr val="tx1"/>
                </a:solidFill>
              </a:rPr>
              <a:t> – A generic publisher/subscriber library for enabling cross-module communication.</a:t>
            </a:r>
          </a:p>
          <a:p>
            <a:pPr marL="571500" indent="-571500" algn="ctr">
              <a:buFont typeface="Arial" panose="020B0604020202020204" pitchFamily="34" charset="0"/>
              <a:buChar char="•"/>
            </a:pPr>
            <a:r>
              <a:rPr lang="en-US" sz="4400" b="1" dirty="0">
                <a:solidFill>
                  <a:schemeClr val="tx1"/>
                </a:solidFill>
              </a:rPr>
              <a:t>PE Communication Processing Library</a:t>
            </a:r>
            <a:r>
              <a:rPr lang="en-US" sz="4400" dirty="0">
                <a:solidFill>
                  <a:schemeClr val="tx1"/>
                </a:solidFill>
              </a:rPr>
              <a:t> – A routing library to actually implement the designed communication protocol. Lots of unit tests in this library, ensuring the comms are implemented properly.</a:t>
            </a:r>
          </a:p>
          <a:p>
            <a:pPr marL="571500" indent="-571500" algn="ctr">
              <a:buFont typeface="Arial" panose="020B0604020202020204" pitchFamily="34" charset="0"/>
              <a:buChar char="•"/>
            </a:pPr>
            <a:r>
              <a:rPr lang="en-US" sz="4400" b="1" dirty="0">
                <a:solidFill>
                  <a:schemeClr val="tx1"/>
                </a:solidFill>
              </a:rPr>
              <a:t>Device Firmware Update (DFU)</a:t>
            </a:r>
            <a:r>
              <a:rPr lang="en-US" sz="4400" dirty="0">
                <a:solidFill>
                  <a:schemeClr val="tx1"/>
                </a:solidFill>
              </a:rPr>
              <a:t> – A custom DFU mechanism for updating the firmware of our boards over-the-air (OTA).</a:t>
            </a:r>
            <a:endParaRPr lang="en-US" sz="4400" b="1" dirty="0">
              <a:solidFill>
                <a:schemeClr val="tx1"/>
              </a:solidFill>
            </a:endParaRPr>
          </a:p>
        </p:txBody>
      </p:sp>
      <p:sp>
        <p:nvSpPr>
          <p:cNvPr id="40" name="Rectangle: Rounded Corners 39">
            <a:extLst>
              <a:ext uri="{FF2B5EF4-FFF2-40B4-BE49-F238E27FC236}">
                <a16:creationId xmlns:a16="http://schemas.microsoft.com/office/drawing/2014/main" id="{7B41407D-B31D-6BB1-73D1-29CEF71DED04}"/>
              </a:ext>
            </a:extLst>
          </p:cNvPr>
          <p:cNvSpPr/>
          <p:nvPr/>
        </p:nvSpPr>
        <p:spPr>
          <a:xfrm>
            <a:off x="32098488" y="4372756"/>
            <a:ext cx="9037320" cy="1381471"/>
          </a:xfrm>
          <a:prstGeom prst="roundRect">
            <a:avLst>
              <a:gd name="adj" fmla="val 151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t>Constraints</a:t>
            </a:r>
          </a:p>
        </p:txBody>
      </p:sp>
      <p:sp>
        <p:nvSpPr>
          <p:cNvPr id="41" name="Rectangle 40">
            <a:extLst>
              <a:ext uri="{FF2B5EF4-FFF2-40B4-BE49-F238E27FC236}">
                <a16:creationId xmlns:a16="http://schemas.microsoft.com/office/drawing/2014/main" id="{F5223592-A398-6B44-A9B4-373CE8354D18}"/>
              </a:ext>
            </a:extLst>
          </p:cNvPr>
          <p:cNvSpPr/>
          <p:nvPr/>
        </p:nvSpPr>
        <p:spPr>
          <a:xfrm>
            <a:off x="29472110" y="5909771"/>
            <a:ext cx="14147513" cy="57335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Arial" panose="020B0604020202020204" pitchFamily="34" charset="0"/>
              <a:buChar char="•"/>
            </a:pPr>
            <a:r>
              <a:rPr lang="en-US" sz="4400" b="1" dirty="0">
                <a:solidFill>
                  <a:schemeClr val="tx1"/>
                </a:solidFill>
              </a:rPr>
              <a:t>Developers &amp; Resources</a:t>
            </a:r>
            <a:r>
              <a:rPr lang="en-US" sz="4400" dirty="0">
                <a:solidFill>
                  <a:schemeClr val="tx1"/>
                </a:solidFill>
              </a:rPr>
              <a:t> – The #1 constraint for this project was the lack of resources &amp; developers available. This was a large, complicated project for a single (junior) developer to take on alone.</a:t>
            </a:r>
          </a:p>
          <a:p>
            <a:pPr marL="571500" indent="-571500" algn="ctr">
              <a:buFont typeface="Arial" panose="020B0604020202020204" pitchFamily="34" charset="0"/>
              <a:buChar char="•"/>
            </a:pPr>
            <a:r>
              <a:rPr lang="en-US" sz="4400" b="1" dirty="0">
                <a:solidFill>
                  <a:schemeClr val="tx1"/>
                </a:solidFill>
              </a:rPr>
              <a:t>Hardware</a:t>
            </a:r>
            <a:r>
              <a:rPr lang="en-US" sz="4400" dirty="0">
                <a:solidFill>
                  <a:schemeClr val="tx1"/>
                </a:solidFill>
              </a:rPr>
              <a:t> – PE products are physical devices, and thus software development was reliant on hardware’s progress. If hardware wasn’t available, I was not able to continue until I could get updated hardware.</a:t>
            </a:r>
            <a:endParaRPr lang="en-US" sz="4400" b="1" dirty="0">
              <a:solidFill>
                <a:schemeClr val="tx1"/>
              </a:solidFill>
            </a:endParaRPr>
          </a:p>
        </p:txBody>
      </p:sp>
      <p:sp>
        <p:nvSpPr>
          <p:cNvPr id="42" name="Rectangle: Rounded Corners 41">
            <a:extLst>
              <a:ext uri="{FF2B5EF4-FFF2-40B4-BE49-F238E27FC236}">
                <a16:creationId xmlns:a16="http://schemas.microsoft.com/office/drawing/2014/main" id="{4D52D531-66A8-279D-03CA-8B755C9CF7EF}"/>
              </a:ext>
            </a:extLst>
          </p:cNvPr>
          <p:cNvSpPr/>
          <p:nvPr/>
        </p:nvSpPr>
        <p:spPr>
          <a:xfrm>
            <a:off x="32098488" y="12506830"/>
            <a:ext cx="9037320" cy="1381471"/>
          </a:xfrm>
          <a:prstGeom prst="roundRect">
            <a:avLst>
              <a:gd name="adj" fmla="val 151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t>Future Improvements</a:t>
            </a:r>
          </a:p>
        </p:txBody>
      </p:sp>
      <p:sp>
        <p:nvSpPr>
          <p:cNvPr id="43" name="Rectangle 42">
            <a:extLst>
              <a:ext uri="{FF2B5EF4-FFF2-40B4-BE49-F238E27FC236}">
                <a16:creationId xmlns:a16="http://schemas.microsoft.com/office/drawing/2014/main" id="{411D1DDB-A534-AD69-8D86-F43651648B2B}"/>
              </a:ext>
            </a:extLst>
          </p:cNvPr>
          <p:cNvSpPr/>
          <p:nvPr/>
        </p:nvSpPr>
        <p:spPr>
          <a:xfrm>
            <a:off x="29543391" y="14211463"/>
            <a:ext cx="14147513" cy="57335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Arial" panose="020B0604020202020204" pitchFamily="34" charset="0"/>
              <a:buChar char="•"/>
            </a:pPr>
            <a:r>
              <a:rPr lang="en-US" sz="4400" b="1" dirty="0">
                <a:solidFill>
                  <a:schemeClr val="tx1"/>
                </a:solidFill>
              </a:rPr>
              <a:t>More Extensive Testing</a:t>
            </a:r>
            <a:r>
              <a:rPr lang="en-US" sz="4400" dirty="0">
                <a:solidFill>
                  <a:schemeClr val="tx1"/>
                </a:solidFill>
              </a:rPr>
              <a:t> – Due to the resourcing constraints, testing is not as thorough as I personally would’ve liked. A future effort to make even more extensive unit &amp; integration tests would be beneficial.</a:t>
            </a:r>
            <a:endParaRPr lang="en-US" sz="4400" b="1" dirty="0">
              <a:solidFill>
                <a:schemeClr val="tx1"/>
              </a:solidFill>
            </a:endParaRPr>
          </a:p>
          <a:p>
            <a:pPr marL="571500" indent="-571500" algn="ctr">
              <a:buFont typeface="Arial" panose="020B0604020202020204" pitchFamily="34" charset="0"/>
              <a:buChar char="•"/>
            </a:pPr>
            <a:r>
              <a:rPr lang="en-US" sz="4400" b="1" dirty="0">
                <a:solidFill>
                  <a:schemeClr val="tx1"/>
                </a:solidFill>
              </a:rPr>
              <a:t>Improved Documentation</a:t>
            </a:r>
            <a:r>
              <a:rPr lang="en-US" sz="4400" dirty="0">
                <a:solidFill>
                  <a:schemeClr val="tx1"/>
                </a:solidFill>
              </a:rPr>
              <a:t> – Similarly, documentation on some of the components (UI Spec or Comms Spec) is great. But other aspects like the DFU/BLE, or Pub/Sub libraries are lacking thorough documentation.</a:t>
            </a:r>
            <a:endParaRPr lang="en-US" sz="4400" b="1" dirty="0">
              <a:solidFill>
                <a:schemeClr val="tx1"/>
              </a:solidFill>
            </a:endParaRPr>
          </a:p>
        </p:txBody>
      </p:sp>
      <p:sp>
        <p:nvSpPr>
          <p:cNvPr id="44" name="Rectangle: Rounded Corners 43">
            <a:extLst>
              <a:ext uri="{FF2B5EF4-FFF2-40B4-BE49-F238E27FC236}">
                <a16:creationId xmlns:a16="http://schemas.microsoft.com/office/drawing/2014/main" id="{AF920988-3660-193D-6601-D243F6B1F584}"/>
              </a:ext>
            </a:extLst>
          </p:cNvPr>
          <p:cNvSpPr/>
          <p:nvPr/>
        </p:nvSpPr>
        <p:spPr>
          <a:xfrm>
            <a:off x="32098488" y="20864608"/>
            <a:ext cx="9037320" cy="1381471"/>
          </a:xfrm>
          <a:prstGeom prst="roundRect">
            <a:avLst>
              <a:gd name="adj" fmla="val 151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t>Technologies</a:t>
            </a:r>
          </a:p>
        </p:txBody>
      </p:sp>
      <p:pic>
        <p:nvPicPr>
          <p:cNvPr id="1040" name="Picture 16" descr="popular programming language ...">
            <a:extLst>
              <a:ext uri="{FF2B5EF4-FFF2-40B4-BE49-F238E27FC236}">
                <a16:creationId xmlns:a16="http://schemas.microsoft.com/office/drawing/2014/main" id="{315F10F1-10D6-DCA9-5CEC-14ED1E2799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86199" y="22453660"/>
            <a:ext cx="28670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uide for First-time App Developers ...">
            <a:extLst>
              <a:ext uri="{FF2B5EF4-FFF2-40B4-BE49-F238E27FC236}">
                <a16:creationId xmlns:a16="http://schemas.microsoft.com/office/drawing/2014/main" id="{52F6CEDA-DF68-1F01-D929-AD222C5EACD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8310" t="36104" r="17745" b="32787"/>
          <a:stretch/>
        </p:blipFill>
        <p:spPr bwMode="auto">
          <a:xfrm>
            <a:off x="32055134" y="24626788"/>
            <a:ext cx="4729156" cy="153102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End-to-End Tests | Litho">
            <a:extLst>
              <a:ext uri="{FF2B5EF4-FFF2-40B4-BE49-F238E27FC236}">
                <a16:creationId xmlns:a16="http://schemas.microsoft.com/office/drawing/2014/main" id="{2C8DEBE5-0BB7-3AE4-27FA-A41A7C9337B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980229" y="22453660"/>
            <a:ext cx="3155579" cy="378669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Download Bitbucket Logo in SVG Vector ...">
            <a:extLst>
              <a:ext uri="{FF2B5EF4-FFF2-40B4-BE49-F238E27FC236}">
                <a16:creationId xmlns:a16="http://schemas.microsoft.com/office/drawing/2014/main" id="{B19DB65E-D9F6-F875-BE08-92DA6CB9A7E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0540" t="35138" r="8000" b="30702"/>
          <a:stretch/>
        </p:blipFill>
        <p:spPr bwMode="auto">
          <a:xfrm>
            <a:off x="31676512" y="26730741"/>
            <a:ext cx="5486400" cy="153102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BLE Connectivity Solutions | IOTech Systems">
            <a:extLst>
              <a:ext uri="{FF2B5EF4-FFF2-40B4-BE49-F238E27FC236}">
                <a16:creationId xmlns:a16="http://schemas.microsoft.com/office/drawing/2014/main" id="{F3284C2F-55F4-2678-2DD9-6F461BD59DCE}"/>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3822" t="14650" r="9964" b="20575"/>
          <a:stretch/>
        </p:blipFill>
        <p:spPr bwMode="auto">
          <a:xfrm>
            <a:off x="37370498" y="26612280"/>
            <a:ext cx="4375040" cy="1767949"/>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EC32468E-1085-852C-8E42-0DB6C10A571B}"/>
              </a:ext>
            </a:extLst>
          </p:cNvPr>
          <p:cNvSpPr/>
          <p:nvPr/>
        </p:nvSpPr>
        <p:spPr>
          <a:xfrm>
            <a:off x="0" y="31851005"/>
            <a:ext cx="14630400" cy="10491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u="sng" dirty="0">
                <a:solidFill>
                  <a:schemeClr val="tx1"/>
                </a:solidFill>
              </a:rPr>
              <a:t>Contact Info</a:t>
            </a:r>
            <a:r>
              <a:rPr lang="en-US" sz="4400" b="1" dirty="0">
                <a:solidFill>
                  <a:schemeClr val="tx1"/>
                </a:solidFill>
              </a:rPr>
              <a:t>: Jeremy Oosterbaan</a:t>
            </a:r>
          </a:p>
        </p:txBody>
      </p:sp>
      <p:sp>
        <p:nvSpPr>
          <p:cNvPr id="49" name="Rectangle 48">
            <a:extLst>
              <a:ext uri="{FF2B5EF4-FFF2-40B4-BE49-F238E27FC236}">
                <a16:creationId xmlns:a16="http://schemas.microsoft.com/office/drawing/2014/main" id="{D8314C8B-EDA3-FFE2-5AA1-E4C013C35CEA}"/>
              </a:ext>
            </a:extLst>
          </p:cNvPr>
          <p:cNvSpPr/>
          <p:nvPr/>
        </p:nvSpPr>
        <p:spPr>
          <a:xfrm>
            <a:off x="14630400" y="31851004"/>
            <a:ext cx="14630400" cy="106845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Computer Science, 2025</a:t>
            </a:r>
            <a:endParaRPr lang="en-US" sz="4400" dirty="0">
              <a:solidFill>
                <a:schemeClr val="tx1"/>
              </a:solidFill>
            </a:endParaRPr>
          </a:p>
        </p:txBody>
      </p:sp>
      <p:sp>
        <p:nvSpPr>
          <p:cNvPr id="50" name="Rectangle 49">
            <a:extLst>
              <a:ext uri="{FF2B5EF4-FFF2-40B4-BE49-F238E27FC236}">
                <a16:creationId xmlns:a16="http://schemas.microsoft.com/office/drawing/2014/main" id="{9FC92C95-2D34-D3C9-F671-7DEB7CF4B1F0}"/>
              </a:ext>
            </a:extLst>
          </p:cNvPr>
          <p:cNvSpPr/>
          <p:nvPr/>
        </p:nvSpPr>
        <p:spPr>
          <a:xfrm>
            <a:off x="29258750" y="31851004"/>
            <a:ext cx="14705601" cy="106845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oosterjm@mail.uc.edu</a:t>
            </a:r>
            <a:endParaRPr lang="en-US" sz="4400" dirty="0">
              <a:solidFill>
                <a:schemeClr val="tx1"/>
              </a:solidFill>
            </a:endParaRPr>
          </a:p>
        </p:txBody>
      </p:sp>
    </p:spTree>
    <p:extLst>
      <p:ext uri="{BB962C8B-B14F-4D97-AF65-F5344CB8AC3E}">
        <p14:creationId xmlns:p14="http://schemas.microsoft.com/office/powerpoint/2010/main" val="518526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930</TotalTime>
  <Words>600</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Jeremy Oosterbaan</cp:lastModifiedBy>
  <cp:revision>136</cp:revision>
  <dcterms:created xsi:type="dcterms:W3CDTF">2025-03-02T20:19:20Z</dcterms:created>
  <dcterms:modified xsi:type="dcterms:W3CDTF">2025-03-03T16:48:18Z</dcterms:modified>
</cp:coreProperties>
</file>