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80" d="100"/>
          <a:sy n="80" d="100"/>
        </p:scale>
        <p:origin x="78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47DF217-C59D-452D-8E59-553006198AD7}" type="datetimeFigureOut">
              <a:rPr lang="en-US" smtClean="0"/>
              <a:t>10/27/2024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2561433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7DF217-C59D-452D-8E59-553006198AD7}"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3097246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7DF217-C59D-452D-8E59-553006198AD7}"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3390633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7DF217-C59D-452D-8E59-553006198AD7}"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62E5EB-3F33-4339-B602-CD78D101E56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478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7DF217-C59D-452D-8E59-553006198AD7}"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3302455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7DF217-C59D-452D-8E59-553006198AD7}" type="datetimeFigureOut">
              <a:rPr lang="en-US" smtClean="0"/>
              <a:t>10/27/2024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3153747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7DF217-C59D-452D-8E59-553006198AD7}" type="datetimeFigureOut">
              <a:rPr lang="en-US" smtClean="0"/>
              <a:t>10/27/2024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2860603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7DF217-C59D-452D-8E59-553006198AD7}"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4235086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7DF217-C59D-452D-8E59-553006198AD7}"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113336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7DF217-C59D-452D-8E59-553006198AD7}"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217540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7DF217-C59D-452D-8E59-553006198AD7}"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2354821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7DF217-C59D-452D-8E59-553006198AD7}"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576710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7DF217-C59D-452D-8E59-553006198AD7}" type="datetimeFigureOut">
              <a:rPr lang="en-US" smtClean="0"/>
              <a:t>10/27/2024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3812750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7DF217-C59D-452D-8E59-553006198AD7}" type="datetimeFigureOut">
              <a:rPr lang="en-US" smtClean="0"/>
              <a:t>10/27/2024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76100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7DF217-C59D-452D-8E59-553006198AD7}" type="datetimeFigureOut">
              <a:rPr lang="en-US" smtClean="0"/>
              <a:t>10/27/2024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4288410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7DF217-C59D-452D-8E59-553006198AD7}"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392418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7DF217-C59D-452D-8E59-553006198AD7}"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62E5EB-3F33-4339-B602-CD78D101E563}" type="slidenum">
              <a:rPr lang="en-US" smtClean="0"/>
              <a:t>‹#›</a:t>
            </a:fld>
            <a:endParaRPr lang="en-US"/>
          </a:p>
        </p:txBody>
      </p:sp>
    </p:spTree>
    <p:extLst>
      <p:ext uri="{BB962C8B-B14F-4D97-AF65-F5344CB8AC3E}">
        <p14:creationId xmlns:p14="http://schemas.microsoft.com/office/powerpoint/2010/main" val="386849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7DF217-C59D-452D-8E59-553006198AD7}" type="datetimeFigureOut">
              <a:rPr lang="en-US" smtClean="0"/>
              <a:t>10/27/2024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E62E5EB-3F33-4339-B602-CD78D101E563}" type="slidenum">
              <a:rPr lang="en-US" smtClean="0"/>
              <a:t>‹#›</a:t>
            </a:fld>
            <a:endParaRPr lang="en-US"/>
          </a:p>
        </p:txBody>
      </p:sp>
    </p:spTree>
    <p:extLst>
      <p:ext uri="{BB962C8B-B14F-4D97-AF65-F5344CB8AC3E}">
        <p14:creationId xmlns:p14="http://schemas.microsoft.com/office/powerpoint/2010/main" val="424257195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JPEG1/Senior-Design/tree/mai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JPEG1/Senior-Design/tree/ma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JPEG1/Senior-Design/tree/mai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JPEG1/Senior-Design/tree/mai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JPEG1/Senior-Design/tree/ma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DE75-8238-E8C0-F7EA-8DF2A60A3FD4}"/>
              </a:ext>
            </a:extLst>
          </p:cNvPr>
          <p:cNvSpPr>
            <a:spLocks noGrp="1"/>
          </p:cNvSpPr>
          <p:nvPr>
            <p:ph type="ctrTitle"/>
          </p:nvPr>
        </p:nvSpPr>
        <p:spPr/>
        <p:txBody>
          <a:bodyPr/>
          <a:lstStyle/>
          <a:p>
            <a:r>
              <a:rPr lang="en-US" dirty="0"/>
              <a:t>Templated Android App Architecture</a:t>
            </a:r>
          </a:p>
        </p:txBody>
      </p:sp>
      <p:sp>
        <p:nvSpPr>
          <p:cNvPr id="3" name="Subtitle 2">
            <a:extLst>
              <a:ext uri="{FF2B5EF4-FFF2-40B4-BE49-F238E27FC236}">
                <a16:creationId xmlns:a16="http://schemas.microsoft.com/office/drawing/2014/main" id="{685ACF22-CC71-5C14-E1D8-E8254A46FAC8}"/>
              </a:ext>
            </a:extLst>
          </p:cNvPr>
          <p:cNvSpPr>
            <a:spLocks noGrp="1"/>
          </p:cNvSpPr>
          <p:nvPr>
            <p:ph type="subTitle" idx="1"/>
          </p:nvPr>
        </p:nvSpPr>
        <p:spPr/>
        <p:txBody>
          <a:bodyPr/>
          <a:lstStyle/>
          <a:p>
            <a:r>
              <a:rPr lang="en-US" dirty="0"/>
              <a:t>Jeremy Oosterbaan at Performance Electronics, Ltd.</a:t>
            </a:r>
          </a:p>
        </p:txBody>
      </p:sp>
    </p:spTree>
    <p:extLst>
      <p:ext uri="{BB962C8B-B14F-4D97-AF65-F5344CB8AC3E}">
        <p14:creationId xmlns:p14="http://schemas.microsoft.com/office/powerpoint/2010/main" val="4058174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49205-D2DD-ADC4-2D86-BE1E86966B7E}"/>
              </a:ext>
            </a:extLst>
          </p:cNvPr>
          <p:cNvSpPr>
            <a:spLocks noGrp="1"/>
          </p:cNvSpPr>
          <p:nvPr>
            <p:ph type="title"/>
          </p:nvPr>
        </p:nvSpPr>
        <p:spPr/>
        <p:txBody>
          <a:bodyPr/>
          <a:lstStyle/>
          <a:p>
            <a:r>
              <a:rPr lang="en-US" dirty="0"/>
              <a:t>Progress Check</a:t>
            </a:r>
          </a:p>
        </p:txBody>
      </p:sp>
      <p:sp>
        <p:nvSpPr>
          <p:cNvPr id="3" name="Content Placeholder 2">
            <a:extLst>
              <a:ext uri="{FF2B5EF4-FFF2-40B4-BE49-F238E27FC236}">
                <a16:creationId xmlns:a16="http://schemas.microsoft.com/office/drawing/2014/main" id="{89651B41-23C6-5606-A287-EE52C9A23E52}"/>
              </a:ext>
            </a:extLst>
          </p:cNvPr>
          <p:cNvSpPr>
            <a:spLocks noGrp="1"/>
          </p:cNvSpPr>
          <p:nvPr>
            <p:ph idx="1"/>
          </p:nvPr>
        </p:nvSpPr>
        <p:spPr/>
        <p:txBody>
          <a:bodyPr>
            <a:normAutofit/>
          </a:bodyPr>
          <a:lstStyle/>
          <a:p>
            <a:r>
              <a:rPr lang="en-US" sz="2000" dirty="0"/>
              <a:t>Currently, as of the week of October 20, 2024, I am working on project milestone #3. I am presently working on a comprehensive test suite to enable BLE communication. This goes in line with the timeline that I set at the beginning of the semester. I aim to have this milestone completed by the end of 2024.</a:t>
            </a:r>
          </a:p>
        </p:txBody>
      </p:sp>
      <p:pic>
        <p:nvPicPr>
          <p:cNvPr id="5" name="Picture 4">
            <a:extLst>
              <a:ext uri="{FF2B5EF4-FFF2-40B4-BE49-F238E27FC236}">
                <a16:creationId xmlns:a16="http://schemas.microsoft.com/office/drawing/2014/main" id="{F533C0AA-8F50-0D8B-46D1-2089542F905C}"/>
              </a:ext>
            </a:extLst>
          </p:cNvPr>
          <p:cNvPicPr>
            <a:picLocks noChangeAspect="1"/>
          </p:cNvPicPr>
          <p:nvPr/>
        </p:nvPicPr>
        <p:blipFill>
          <a:blip r:embed="rId2"/>
          <a:stretch>
            <a:fillRect/>
          </a:stretch>
        </p:blipFill>
        <p:spPr>
          <a:xfrm>
            <a:off x="2733422" y="3855906"/>
            <a:ext cx="6725155" cy="2636969"/>
          </a:xfrm>
          <a:prstGeom prst="rect">
            <a:avLst/>
          </a:prstGeom>
        </p:spPr>
      </p:pic>
    </p:spTree>
    <p:extLst>
      <p:ext uri="{BB962C8B-B14F-4D97-AF65-F5344CB8AC3E}">
        <p14:creationId xmlns:p14="http://schemas.microsoft.com/office/powerpoint/2010/main" val="3111319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9459-7107-5840-962C-0F0DC243570D}"/>
              </a:ext>
            </a:extLst>
          </p:cNvPr>
          <p:cNvSpPr>
            <a:spLocks noGrp="1"/>
          </p:cNvSpPr>
          <p:nvPr>
            <p:ph type="title"/>
          </p:nvPr>
        </p:nvSpPr>
        <p:spPr/>
        <p:txBody>
          <a:bodyPr/>
          <a:lstStyle/>
          <a:p>
            <a:r>
              <a:rPr lang="en-US" dirty="0"/>
              <a:t>End of Semester Deliverables</a:t>
            </a:r>
          </a:p>
        </p:txBody>
      </p:sp>
      <p:sp>
        <p:nvSpPr>
          <p:cNvPr id="3" name="Content Placeholder 2">
            <a:extLst>
              <a:ext uri="{FF2B5EF4-FFF2-40B4-BE49-F238E27FC236}">
                <a16:creationId xmlns:a16="http://schemas.microsoft.com/office/drawing/2014/main" id="{8736902E-789E-0F47-E9B8-4CCF72F08D9E}"/>
              </a:ext>
            </a:extLst>
          </p:cNvPr>
          <p:cNvSpPr>
            <a:spLocks noGrp="1"/>
          </p:cNvSpPr>
          <p:nvPr>
            <p:ph idx="1"/>
          </p:nvPr>
        </p:nvSpPr>
        <p:spPr/>
        <p:txBody>
          <a:bodyPr/>
          <a:lstStyle/>
          <a:p>
            <a:r>
              <a:rPr lang="en-US" dirty="0"/>
              <a:t>My timeline outlines that I’ll be nearing the completion of milestone #3 by the end of this semester. Thus, there isn’t a list of concrete deliverables that I plan on supplying at the end of the semester. The semester break for me, is nothing significant in the scope of this project. I’ll continue development past the end of the semester in order to reach the end goal next April/May.</a:t>
            </a:r>
          </a:p>
        </p:txBody>
      </p:sp>
    </p:spTree>
    <p:extLst>
      <p:ext uri="{BB962C8B-B14F-4D97-AF65-F5344CB8AC3E}">
        <p14:creationId xmlns:p14="http://schemas.microsoft.com/office/powerpoint/2010/main" val="1000585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FF17-D0B9-FF9D-A250-9AC7E13F1667}"/>
              </a:ext>
            </a:extLst>
          </p:cNvPr>
          <p:cNvSpPr>
            <a:spLocks noGrp="1"/>
          </p:cNvSpPr>
          <p:nvPr>
            <p:ph type="title"/>
          </p:nvPr>
        </p:nvSpPr>
        <p:spPr/>
        <p:txBody>
          <a:bodyPr/>
          <a:lstStyle/>
          <a:p>
            <a:r>
              <a:rPr lang="en-US" dirty="0"/>
              <a:t>Division of Work</a:t>
            </a:r>
          </a:p>
        </p:txBody>
      </p:sp>
      <p:sp>
        <p:nvSpPr>
          <p:cNvPr id="3" name="Content Placeholder 2">
            <a:extLst>
              <a:ext uri="{FF2B5EF4-FFF2-40B4-BE49-F238E27FC236}">
                <a16:creationId xmlns:a16="http://schemas.microsoft.com/office/drawing/2014/main" id="{1EA7B87E-DF7F-A2ED-1F91-E61F8ABFA84E}"/>
              </a:ext>
            </a:extLst>
          </p:cNvPr>
          <p:cNvSpPr>
            <a:spLocks noGrp="1"/>
          </p:cNvSpPr>
          <p:nvPr>
            <p:ph idx="1"/>
          </p:nvPr>
        </p:nvSpPr>
        <p:spPr>
          <a:xfrm>
            <a:off x="838200" y="1825625"/>
            <a:ext cx="3800475" cy="4351338"/>
          </a:xfrm>
        </p:spPr>
        <p:txBody>
          <a:bodyPr>
            <a:normAutofit/>
          </a:bodyPr>
          <a:lstStyle/>
          <a:p>
            <a:r>
              <a:rPr lang="en-US" dirty="0"/>
              <a:t>Since I’m completing this project solo, 100% of project effort falls on me.</a:t>
            </a:r>
          </a:p>
          <a:p>
            <a:pPr marL="0" indent="0">
              <a:buNone/>
            </a:pPr>
            <a:endParaRPr lang="en-US" dirty="0"/>
          </a:p>
          <a:p>
            <a:pPr marL="0" indent="0">
              <a:buNone/>
            </a:pPr>
            <a:endParaRPr lang="en-US" dirty="0"/>
          </a:p>
          <a:p>
            <a:pPr marL="0" indent="0">
              <a:buNone/>
            </a:pPr>
            <a:endParaRPr lang="en-US" dirty="0"/>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lnSpc>
                <a:spcPct val="90000"/>
              </a:lnSpc>
              <a:buSzTx/>
              <a:buNone/>
              <a:defRPr/>
            </a:pPr>
            <a:r>
              <a:rPr lang="en-US" sz="1200" dirty="0"/>
              <a:t>The effort matrix on the right can be found on </a:t>
            </a:r>
            <a:r>
              <a:rPr lang="en-US" sz="1200" dirty="0">
                <a:hlinkClick r:id="rId2"/>
              </a:rPr>
              <a:t>GitHub</a:t>
            </a:r>
            <a:r>
              <a:rPr kumimoji="0" lang="en-US" sz="1200" b="0" i="0" u="none" strike="noStrike" kern="1200" cap="none" spc="0" normalizeH="0" baseline="0" noProof="0" dirty="0">
                <a:ln>
                  <a:noFill/>
                </a:ln>
                <a:effectLst/>
                <a:uLnTx/>
                <a:uFillTx/>
                <a:ea typeface="+mn-ea"/>
                <a:cs typeface="+mn-cs"/>
              </a:rPr>
              <a:t>.</a:t>
            </a:r>
          </a:p>
        </p:txBody>
      </p:sp>
      <p:pic>
        <p:nvPicPr>
          <p:cNvPr id="5" name="Picture 4">
            <a:extLst>
              <a:ext uri="{FF2B5EF4-FFF2-40B4-BE49-F238E27FC236}">
                <a16:creationId xmlns:a16="http://schemas.microsoft.com/office/drawing/2014/main" id="{2EDF8C56-1116-5EA9-C0FD-D631935E55DE}"/>
              </a:ext>
            </a:extLst>
          </p:cNvPr>
          <p:cNvPicPr>
            <a:picLocks noChangeAspect="1"/>
          </p:cNvPicPr>
          <p:nvPr/>
        </p:nvPicPr>
        <p:blipFill>
          <a:blip r:embed="rId3"/>
          <a:stretch>
            <a:fillRect/>
          </a:stretch>
        </p:blipFill>
        <p:spPr>
          <a:xfrm>
            <a:off x="5717403" y="340518"/>
            <a:ext cx="5636397" cy="61769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20456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C75C-BB79-B47B-F6BA-754CA47420EA}"/>
              </a:ext>
            </a:extLst>
          </p:cNvPr>
          <p:cNvSpPr>
            <a:spLocks noGrp="1"/>
          </p:cNvSpPr>
          <p:nvPr>
            <p:ph type="title"/>
          </p:nvPr>
        </p:nvSpPr>
        <p:spPr/>
        <p:txBody>
          <a:bodyPr/>
          <a:lstStyle/>
          <a:p>
            <a:r>
              <a:rPr lang="en-US" dirty="0"/>
              <a:t>Expo Demo</a:t>
            </a:r>
          </a:p>
        </p:txBody>
      </p:sp>
      <p:sp>
        <p:nvSpPr>
          <p:cNvPr id="3" name="Content Placeholder 2">
            <a:extLst>
              <a:ext uri="{FF2B5EF4-FFF2-40B4-BE49-F238E27FC236}">
                <a16:creationId xmlns:a16="http://schemas.microsoft.com/office/drawing/2014/main" id="{8BD7EAF4-8AB6-E632-F22D-864E4315BB44}"/>
              </a:ext>
            </a:extLst>
          </p:cNvPr>
          <p:cNvSpPr>
            <a:spLocks noGrp="1"/>
          </p:cNvSpPr>
          <p:nvPr>
            <p:ph idx="1"/>
          </p:nvPr>
        </p:nvSpPr>
        <p:spPr/>
        <p:txBody>
          <a:bodyPr>
            <a:normAutofit fontScale="92500" lnSpcReduction="20000"/>
          </a:bodyPr>
          <a:lstStyle/>
          <a:p>
            <a:r>
              <a:rPr lang="en-US" dirty="0"/>
              <a:t>Subject to change</a:t>
            </a:r>
          </a:p>
          <a:p>
            <a:r>
              <a:rPr lang="en-US" dirty="0"/>
              <a:t>Will need one (or more) mobile apps</a:t>
            </a:r>
          </a:p>
          <a:p>
            <a:pPr lvl="1"/>
            <a:r>
              <a:rPr lang="en-US" dirty="0"/>
              <a:t>Some of which have already been released on Google Play Store</a:t>
            </a:r>
          </a:p>
          <a:p>
            <a:r>
              <a:rPr lang="en-US" dirty="0"/>
              <a:t>Need hardware to communicate with each app being used</a:t>
            </a:r>
          </a:p>
          <a:p>
            <a:pPr lvl="1"/>
            <a:r>
              <a:rPr lang="en-US" dirty="0"/>
              <a:t>i.e. 2 different mobile apps = 2 unique modules</a:t>
            </a:r>
          </a:p>
          <a:p>
            <a:r>
              <a:rPr lang="en-US" dirty="0"/>
              <a:t>Since the project is the architecture itself, the best demo I can give is showcasing how this architecture is beneficial. Highlighting specific project functionality isn’t necessary. Rather, showing different apps using the same architecture (saving development time) is key.</a:t>
            </a:r>
          </a:p>
        </p:txBody>
      </p:sp>
    </p:spTree>
    <p:extLst>
      <p:ext uri="{BB962C8B-B14F-4D97-AF65-F5344CB8AC3E}">
        <p14:creationId xmlns:p14="http://schemas.microsoft.com/office/powerpoint/2010/main" val="2224807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C5EE-F3CD-B640-E0DC-9D02995418D1}"/>
              </a:ext>
            </a:extLst>
          </p:cNvPr>
          <p:cNvSpPr>
            <a:spLocks noGrp="1"/>
          </p:cNvSpPr>
          <p:nvPr>
            <p:ph type="title"/>
          </p:nvPr>
        </p:nvSpPr>
        <p:spPr/>
        <p:txBody>
          <a:bodyPr/>
          <a:lstStyle/>
          <a:p>
            <a:r>
              <a:rPr lang="en-US" dirty="0"/>
              <a:t>Thanks for your time!</a:t>
            </a:r>
          </a:p>
        </p:txBody>
      </p:sp>
      <p:sp>
        <p:nvSpPr>
          <p:cNvPr id="3" name="Content Placeholder 2">
            <a:extLst>
              <a:ext uri="{FF2B5EF4-FFF2-40B4-BE49-F238E27FC236}">
                <a16:creationId xmlns:a16="http://schemas.microsoft.com/office/drawing/2014/main" id="{CB708CAA-8FFC-9DE4-1F5B-0B072FDA1ECF}"/>
              </a:ext>
            </a:extLst>
          </p:cNvPr>
          <p:cNvSpPr>
            <a:spLocks noGrp="1"/>
          </p:cNvSpPr>
          <p:nvPr>
            <p:ph idx="1"/>
          </p:nvPr>
        </p:nvSpPr>
        <p:spPr/>
        <p:txBody>
          <a:bodyPr/>
          <a:lstStyle/>
          <a:p>
            <a:pPr marL="0" indent="0">
              <a:buNone/>
            </a:pPr>
            <a:r>
              <a:rPr lang="en-US" dirty="0"/>
              <a:t>Check out more documentation on</a:t>
            </a:r>
            <a:r>
              <a:rPr lang="en-US" sz="2400" dirty="0"/>
              <a:t> </a:t>
            </a:r>
            <a:r>
              <a:rPr lang="en-US" sz="2400" dirty="0">
                <a:hlinkClick r:id="rId2"/>
              </a:rPr>
              <a:t>GitHub</a:t>
            </a:r>
            <a:r>
              <a:rPr lang="en-US" sz="2400" dirty="0"/>
              <a:t>.</a:t>
            </a:r>
          </a:p>
          <a:p>
            <a:endParaRPr lang="en-US" dirty="0"/>
          </a:p>
        </p:txBody>
      </p:sp>
    </p:spTree>
    <p:extLst>
      <p:ext uri="{BB962C8B-B14F-4D97-AF65-F5344CB8AC3E}">
        <p14:creationId xmlns:p14="http://schemas.microsoft.com/office/powerpoint/2010/main" val="189040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7A865-3DF2-15FF-7950-D2E213CF86B5}"/>
              </a:ext>
            </a:extLst>
          </p:cNvPr>
          <p:cNvSpPr>
            <a:spLocks noGrp="1"/>
          </p:cNvSpPr>
          <p:nvPr>
            <p:ph type="title"/>
          </p:nvPr>
        </p:nvSpPr>
        <p:spPr/>
        <p:txBody>
          <a:bodyPr/>
          <a:lstStyle/>
          <a:p>
            <a:r>
              <a:rPr lang="en-US" dirty="0"/>
              <a:t>Presentation Roadmap</a:t>
            </a:r>
          </a:p>
        </p:txBody>
      </p:sp>
      <p:sp>
        <p:nvSpPr>
          <p:cNvPr id="3" name="Content Placeholder 2">
            <a:extLst>
              <a:ext uri="{FF2B5EF4-FFF2-40B4-BE49-F238E27FC236}">
                <a16:creationId xmlns:a16="http://schemas.microsoft.com/office/drawing/2014/main" id="{598CA691-FA6B-7279-ABDC-55E7B35FF313}"/>
              </a:ext>
            </a:extLst>
          </p:cNvPr>
          <p:cNvSpPr>
            <a:spLocks noGrp="1"/>
          </p:cNvSpPr>
          <p:nvPr>
            <p:ph idx="1"/>
          </p:nvPr>
        </p:nvSpPr>
        <p:spPr/>
        <p:txBody>
          <a:bodyPr>
            <a:normAutofit fontScale="70000" lnSpcReduction="20000"/>
          </a:bodyPr>
          <a:lstStyle/>
          <a:p>
            <a:r>
              <a:rPr lang="en-US" dirty="0"/>
              <a:t>Problem &amp; opportunity</a:t>
            </a:r>
          </a:p>
          <a:p>
            <a:r>
              <a:rPr lang="en-US" dirty="0"/>
              <a:t>Overview of the proposed solution</a:t>
            </a:r>
          </a:p>
          <a:p>
            <a:r>
              <a:rPr lang="en-US" dirty="0"/>
              <a:t>Design &amp; development</a:t>
            </a:r>
          </a:p>
          <a:p>
            <a:pPr lvl="1"/>
            <a:r>
              <a:rPr lang="en-US" dirty="0"/>
              <a:t>User stories, charts, other design diagrams, etc.</a:t>
            </a:r>
          </a:p>
          <a:p>
            <a:r>
              <a:rPr lang="en-US" dirty="0"/>
              <a:t>Project constraints &amp; challenges</a:t>
            </a:r>
          </a:p>
          <a:p>
            <a:r>
              <a:rPr lang="en-US" dirty="0"/>
              <a:t>Milestones &amp; progress check.</a:t>
            </a:r>
          </a:p>
          <a:p>
            <a:r>
              <a:rPr lang="en-US" dirty="0"/>
              <a:t>Expected deliverables by end of semester.</a:t>
            </a:r>
          </a:p>
          <a:p>
            <a:r>
              <a:rPr lang="en-US" dirty="0"/>
              <a:t>Division of work &amp; effort matrix</a:t>
            </a:r>
          </a:p>
          <a:p>
            <a:r>
              <a:rPr lang="en-US" dirty="0"/>
              <a:t>Expo demo plans</a:t>
            </a:r>
          </a:p>
        </p:txBody>
      </p:sp>
    </p:spTree>
    <p:extLst>
      <p:ext uri="{BB962C8B-B14F-4D97-AF65-F5344CB8AC3E}">
        <p14:creationId xmlns:p14="http://schemas.microsoft.com/office/powerpoint/2010/main" val="3529783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07BA-DD57-4984-CE1B-C007A967219F}"/>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F7477CD9-2354-8044-F98F-256F48B995A9}"/>
              </a:ext>
            </a:extLst>
          </p:cNvPr>
          <p:cNvSpPr>
            <a:spLocks noGrp="1"/>
          </p:cNvSpPr>
          <p:nvPr>
            <p:ph idx="1"/>
          </p:nvPr>
        </p:nvSpPr>
        <p:spPr/>
        <p:txBody>
          <a:bodyPr>
            <a:normAutofit fontScale="92500" lnSpcReduction="20000"/>
          </a:bodyPr>
          <a:lstStyle/>
          <a:p>
            <a:r>
              <a:rPr lang="en-US" dirty="0"/>
              <a:t>To explain the problem my capstone project aims to solve, I first need to give some background on my employer, Performance Electronics, Ltd (PE). I am very lucky to be working there and having development funded by the company this year. PE is an embedded systems company, meaning we have both hardware &amp; software components to our products. The software component(s) is largely comprised of mobile apps which talk to various hardware modules over Bluetooth Low Energy (BLE). Until now, the process of creating new mobile apps for each new project is incredibly tedious. We have to more or less start from scratch each time. There exists little to no reusability in our current mobile app structure, which creates a very inefficient development process.</a:t>
            </a:r>
          </a:p>
        </p:txBody>
      </p:sp>
    </p:spTree>
    <p:extLst>
      <p:ext uri="{BB962C8B-B14F-4D97-AF65-F5344CB8AC3E}">
        <p14:creationId xmlns:p14="http://schemas.microsoft.com/office/powerpoint/2010/main" val="141247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7809-8D81-6C19-68E7-D30DB65A580A}"/>
              </a:ext>
            </a:extLst>
          </p:cNvPr>
          <p:cNvSpPr>
            <a:spLocks noGrp="1"/>
          </p:cNvSpPr>
          <p:nvPr>
            <p:ph type="title"/>
          </p:nvPr>
        </p:nvSpPr>
        <p:spPr/>
        <p:txBody>
          <a:bodyPr/>
          <a:lstStyle/>
          <a:p>
            <a:r>
              <a:rPr lang="en-US" dirty="0"/>
              <a:t>My Proposed Solution</a:t>
            </a:r>
          </a:p>
        </p:txBody>
      </p:sp>
      <p:sp>
        <p:nvSpPr>
          <p:cNvPr id="3" name="Content Placeholder 2">
            <a:extLst>
              <a:ext uri="{FF2B5EF4-FFF2-40B4-BE49-F238E27FC236}">
                <a16:creationId xmlns:a16="http://schemas.microsoft.com/office/drawing/2014/main" id="{A3A8F563-D5B5-31C0-8DBD-8D4A3784A678}"/>
              </a:ext>
            </a:extLst>
          </p:cNvPr>
          <p:cNvSpPr>
            <a:spLocks noGrp="1"/>
          </p:cNvSpPr>
          <p:nvPr>
            <p:ph idx="1"/>
          </p:nvPr>
        </p:nvSpPr>
        <p:spPr/>
        <p:txBody>
          <a:bodyPr>
            <a:normAutofit fontScale="92500" lnSpcReduction="10000"/>
          </a:bodyPr>
          <a:lstStyle/>
          <a:p>
            <a:r>
              <a:rPr lang="en-US" dirty="0"/>
              <a:t>The ultimate goal is to save development time &amp; costs when creating mobile apps for new projects. The solution I proposed is a sort of “templated” structure where we have one consistent, generic framework or outline app. Additionally, we implement a collection of UI widgets that can be populated at will throughout the app. Each project would be a clone of the template app repository, but with a different “configuration” of widgets &amp; themes. Moreover, we can aim for a less monolithic application and closer follow the microservices architecture, in which the various components of the app are distinct, independent libraries/modules that work together through a generic publisher/subscriber communication protocol.</a:t>
            </a:r>
          </a:p>
        </p:txBody>
      </p:sp>
    </p:spTree>
    <p:extLst>
      <p:ext uri="{BB962C8B-B14F-4D97-AF65-F5344CB8AC3E}">
        <p14:creationId xmlns:p14="http://schemas.microsoft.com/office/powerpoint/2010/main" val="1635717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A26F7-224D-CF42-77E9-4FCB29DF54C4}"/>
              </a:ext>
            </a:extLst>
          </p:cNvPr>
          <p:cNvSpPr>
            <a:spLocks noGrp="1"/>
          </p:cNvSpPr>
          <p:nvPr>
            <p:ph type="title"/>
          </p:nvPr>
        </p:nvSpPr>
        <p:spPr/>
        <p:txBody>
          <a:bodyPr/>
          <a:lstStyle/>
          <a:p>
            <a:r>
              <a:rPr lang="en-US" dirty="0"/>
              <a:t>Design Diagrams</a:t>
            </a:r>
          </a:p>
        </p:txBody>
      </p:sp>
      <p:sp>
        <p:nvSpPr>
          <p:cNvPr id="3" name="Content Placeholder 2">
            <a:extLst>
              <a:ext uri="{FF2B5EF4-FFF2-40B4-BE49-F238E27FC236}">
                <a16:creationId xmlns:a16="http://schemas.microsoft.com/office/drawing/2014/main" id="{455BA61A-D5D8-F63D-9973-A0A3E214614A}"/>
              </a:ext>
            </a:extLst>
          </p:cNvPr>
          <p:cNvSpPr>
            <a:spLocks noGrp="1"/>
          </p:cNvSpPr>
          <p:nvPr>
            <p:ph idx="1"/>
          </p:nvPr>
        </p:nvSpPr>
        <p:spPr>
          <a:xfrm>
            <a:off x="838201" y="1825625"/>
            <a:ext cx="2190749" cy="4351338"/>
          </a:xfrm>
        </p:spPr>
        <p:txBody>
          <a:bodyPr/>
          <a:lstStyle/>
          <a:p>
            <a:r>
              <a:rPr lang="en-US" dirty="0"/>
              <a:t>Microservices architecture (old revisions)</a:t>
            </a:r>
          </a:p>
        </p:txBody>
      </p:sp>
      <p:pic>
        <p:nvPicPr>
          <p:cNvPr id="8" name="Picture 7">
            <a:extLst>
              <a:ext uri="{FF2B5EF4-FFF2-40B4-BE49-F238E27FC236}">
                <a16:creationId xmlns:a16="http://schemas.microsoft.com/office/drawing/2014/main" id="{505DD18E-F36B-5F5A-3A45-40066E601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6151" y="2012523"/>
            <a:ext cx="4226306" cy="2832954"/>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DB6449F1-91D8-E4AE-AD14-1343C3F0C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950" y="2252155"/>
            <a:ext cx="4095749" cy="23536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0087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F7D90-0CB4-2AC7-DC50-BFA18DD5FE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A4713E-9283-CF1F-5D2E-C39FD17DBF15}"/>
              </a:ext>
            </a:extLst>
          </p:cNvPr>
          <p:cNvSpPr>
            <a:spLocks noGrp="1"/>
          </p:cNvSpPr>
          <p:nvPr>
            <p:ph type="title"/>
          </p:nvPr>
        </p:nvSpPr>
        <p:spPr/>
        <p:txBody>
          <a:bodyPr/>
          <a:lstStyle/>
          <a:p>
            <a:r>
              <a:rPr lang="en-US" dirty="0"/>
              <a:t>Design Diagrams cont.</a:t>
            </a:r>
          </a:p>
        </p:txBody>
      </p:sp>
      <p:sp>
        <p:nvSpPr>
          <p:cNvPr id="3" name="Content Placeholder 2">
            <a:extLst>
              <a:ext uri="{FF2B5EF4-FFF2-40B4-BE49-F238E27FC236}">
                <a16:creationId xmlns:a16="http://schemas.microsoft.com/office/drawing/2014/main" id="{C7BBA63A-B20F-BA73-B81D-975D164E61A0}"/>
              </a:ext>
            </a:extLst>
          </p:cNvPr>
          <p:cNvSpPr>
            <a:spLocks noGrp="1"/>
          </p:cNvSpPr>
          <p:nvPr>
            <p:ph idx="1"/>
          </p:nvPr>
        </p:nvSpPr>
        <p:spPr>
          <a:xfrm>
            <a:off x="838200" y="1825625"/>
            <a:ext cx="2924175" cy="4351338"/>
          </a:xfrm>
        </p:spPr>
        <p:txBody>
          <a:bodyPr/>
          <a:lstStyle/>
          <a:p>
            <a:r>
              <a:rPr lang="en-US" dirty="0"/>
              <a:t>Microservices architecture</a:t>
            </a:r>
          </a:p>
        </p:txBody>
      </p:sp>
      <p:pic>
        <p:nvPicPr>
          <p:cNvPr id="7" name="Picture 6">
            <a:extLst>
              <a:ext uri="{FF2B5EF4-FFF2-40B4-BE49-F238E27FC236}">
                <a16:creationId xmlns:a16="http://schemas.microsoft.com/office/drawing/2014/main" id="{328C0777-94EA-0F45-B7B7-DCCB23BC4E26}"/>
              </a:ext>
            </a:extLst>
          </p:cNvPr>
          <p:cNvPicPr>
            <a:picLocks noChangeAspect="1"/>
          </p:cNvPicPr>
          <p:nvPr/>
        </p:nvPicPr>
        <p:blipFill>
          <a:blip r:embed="rId2">
            <a:extLst>
              <a:ext uri="{28A0092B-C50C-407E-A947-70E740481C1C}">
                <a14:useLocalDpi xmlns:a14="http://schemas.microsoft.com/office/drawing/2010/main" val="0"/>
              </a:ext>
            </a:extLst>
          </a:blip>
          <a:srcRect t="1425"/>
          <a:stretch/>
        </p:blipFill>
        <p:spPr>
          <a:xfrm>
            <a:off x="4840701" y="1690687"/>
            <a:ext cx="6513100" cy="44862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6337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DC543-875F-4E33-C918-1318BAF385F4}"/>
              </a:ext>
            </a:extLst>
          </p:cNvPr>
          <p:cNvSpPr>
            <a:spLocks noGrp="1"/>
          </p:cNvSpPr>
          <p:nvPr>
            <p:ph type="title"/>
          </p:nvPr>
        </p:nvSpPr>
        <p:spPr/>
        <p:txBody>
          <a:bodyPr/>
          <a:lstStyle/>
          <a:p>
            <a:r>
              <a:rPr lang="en-US" dirty="0"/>
              <a:t>Design Diagrams cont.</a:t>
            </a:r>
          </a:p>
        </p:txBody>
      </p:sp>
      <p:sp>
        <p:nvSpPr>
          <p:cNvPr id="3" name="Content Placeholder 2">
            <a:extLst>
              <a:ext uri="{FF2B5EF4-FFF2-40B4-BE49-F238E27FC236}">
                <a16:creationId xmlns:a16="http://schemas.microsoft.com/office/drawing/2014/main" id="{1617D1F9-E762-8F15-F072-64F4ADCB8DEC}"/>
              </a:ext>
            </a:extLst>
          </p:cNvPr>
          <p:cNvSpPr>
            <a:spLocks noGrp="1"/>
          </p:cNvSpPr>
          <p:nvPr>
            <p:ph idx="1"/>
          </p:nvPr>
        </p:nvSpPr>
        <p:spPr/>
        <p:txBody>
          <a:bodyPr>
            <a:normAutofit fontScale="62500" lnSpcReduction="20000"/>
          </a:bodyPr>
          <a:lstStyle/>
          <a:p>
            <a:r>
              <a:rPr lang="en-US" dirty="0"/>
              <a:t>User Stories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900" dirty="0"/>
              <a:t>More design diagrams can be found on the GitHub repository: </a:t>
            </a:r>
            <a:r>
              <a:rPr lang="en-US" sz="1900" dirty="0">
                <a:hlinkClick r:id="rId2"/>
              </a:rPr>
              <a:t>https://github.com/JPEG1/Senior-Design/tree/main</a:t>
            </a:r>
            <a:endParaRPr lang="en-US" sz="1900" dirty="0"/>
          </a:p>
        </p:txBody>
      </p:sp>
      <p:pic>
        <p:nvPicPr>
          <p:cNvPr id="9" name="Picture 8">
            <a:extLst>
              <a:ext uri="{FF2B5EF4-FFF2-40B4-BE49-F238E27FC236}">
                <a16:creationId xmlns:a16="http://schemas.microsoft.com/office/drawing/2014/main" id="{D60D7345-8824-323F-56EE-0CB33E926EA1}"/>
              </a:ext>
            </a:extLst>
          </p:cNvPr>
          <p:cNvPicPr>
            <a:picLocks noChangeAspect="1"/>
          </p:cNvPicPr>
          <p:nvPr/>
        </p:nvPicPr>
        <p:blipFill>
          <a:blip r:embed="rId3"/>
          <a:stretch>
            <a:fillRect/>
          </a:stretch>
        </p:blipFill>
        <p:spPr>
          <a:xfrm>
            <a:off x="2051735" y="2645172"/>
            <a:ext cx="8085352" cy="25364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8763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7416-B457-8471-5C97-4BFE001C5B02}"/>
              </a:ext>
            </a:extLst>
          </p:cNvPr>
          <p:cNvSpPr>
            <a:spLocks noGrp="1"/>
          </p:cNvSpPr>
          <p:nvPr>
            <p:ph type="title"/>
          </p:nvPr>
        </p:nvSpPr>
        <p:spPr/>
        <p:txBody>
          <a:bodyPr/>
          <a:lstStyle/>
          <a:p>
            <a:r>
              <a:rPr lang="en-US" dirty="0"/>
              <a:t>Project Constraints</a:t>
            </a:r>
          </a:p>
        </p:txBody>
      </p:sp>
      <p:sp>
        <p:nvSpPr>
          <p:cNvPr id="3" name="Content Placeholder 2">
            <a:extLst>
              <a:ext uri="{FF2B5EF4-FFF2-40B4-BE49-F238E27FC236}">
                <a16:creationId xmlns:a16="http://schemas.microsoft.com/office/drawing/2014/main" id="{537EF5CA-E602-0881-7C9D-16256D996ABB}"/>
              </a:ext>
            </a:extLst>
          </p:cNvPr>
          <p:cNvSpPr>
            <a:spLocks noGrp="1"/>
          </p:cNvSpPr>
          <p:nvPr>
            <p:ph idx="1"/>
          </p:nvPr>
        </p:nvSpPr>
        <p:spPr/>
        <p:txBody>
          <a:bodyPr/>
          <a:lstStyle/>
          <a:p>
            <a:r>
              <a:rPr lang="en-US" dirty="0"/>
              <a:t>Developers &amp; development resources</a:t>
            </a:r>
          </a:p>
          <a:p>
            <a:pPr lvl="1"/>
            <a:r>
              <a:rPr lang="en-US" dirty="0"/>
              <a:t>Small company means much more tedious &amp; careful in resource allocation</a:t>
            </a:r>
          </a:p>
          <a:p>
            <a:pPr lvl="1"/>
            <a:r>
              <a:rPr lang="en-US" dirty="0"/>
              <a:t>Long list of tasks (see TaskList.md on </a:t>
            </a:r>
            <a:r>
              <a:rPr lang="en-US" dirty="0">
                <a:hlinkClick r:id="rId2"/>
              </a:rPr>
              <a:t>GitHub</a:t>
            </a:r>
            <a:r>
              <a:rPr lang="en-US" dirty="0"/>
              <a:t>) for solo developer</a:t>
            </a:r>
          </a:p>
          <a:p>
            <a:r>
              <a:rPr lang="en-US" dirty="0"/>
              <a:t>Hardware</a:t>
            </a:r>
          </a:p>
          <a:p>
            <a:pPr lvl="1"/>
            <a:r>
              <a:rPr lang="en-US" dirty="0"/>
              <a:t>Products implementing BLE adds a whole layer of complexity</a:t>
            </a:r>
          </a:p>
          <a:p>
            <a:pPr lvl="1"/>
            <a:r>
              <a:rPr lang="en-US" dirty="0"/>
              <a:t>Asynchronicity &amp; independent publisher/subscriber message processing protocol</a:t>
            </a:r>
          </a:p>
          <a:p>
            <a:pPr lvl="1"/>
            <a:r>
              <a:rPr lang="en-US" dirty="0"/>
              <a:t>Collaboration with the hardware department</a:t>
            </a:r>
          </a:p>
          <a:p>
            <a:endParaRPr lang="en-US" dirty="0"/>
          </a:p>
        </p:txBody>
      </p:sp>
    </p:spTree>
    <p:extLst>
      <p:ext uri="{BB962C8B-B14F-4D97-AF65-F5344CB8AC3E}">
        <p14:creationId xmlns:p14="http://schemas.microsoft.com/office/powerpoint/2010/main" val="87679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F4E5D-AF45-D99A-2B6F-15892826CDDD}"/>
              </a:ext>
            </a:extLst>
          </p:cNvPr>
          <p:cNvSpPr>
            <a:spLocks noGrp="1"/>
          </p:cNvSpPr>
          <p:nvPr>
            <p:ph type="title"/>
          </p:nvPr>
        </p:nvSpPr>
        <p:spPr/>
        <p:txBody>
          <a:bodyPr/>
          <a:lstStyle/>
          <a:p>
            <a:r>
              <a:rPr lang="en-US" dirty="0"/>
              <a:t>Project Milestones</a:t>
            </a:r>
          </a:p>
        </p:txBody>
      </p:sp>
      <p:sp>
        <p:nvSpPr>
          <p:cNvPr id="3" name="Content Placeholder 2">
            <a:extLst>
              <a:ext uri="{FF2B5EF4-FFF2-40B4-BE49-F238E27FC236}">
                <a16:creationId xmlns:a16="http://schemas.microsoft.com/office/drawing/2014/main" id="{0D7DEE6E-0A9D-F65D-4BA9-987A1F2DCE3F}"/>
              </a:ext>
            </a:extLst>
          </p:cNvPr>
          <p:cNvSpPr>
            <a:spLocks noGrp="1"/>
          </p:cNvSpPr>
          <p:nvPr>
            <p:ph idx="1"/>
          </p:nvPr>
        </p:nvSpPr>
        <p:spPr>
          <a:xfrm>
            <a:off x="1141412" y="2249486"/>
            <a:ext cx="9905999" cy="4208463"/>
          </a:xfrm>
        </p:spPr>
        <p:txBody>
          <a:bodyPr>
            <a:normAutofit fontScale="55000" lnSpcReduction="20000"/>
          </a:bodyPr>
          <a:lstStyle/>
          <a:p>
            <a:r>
              <a:rPr lang="en-US" sz="2900" dirty="0"/>
              <a:t>Milestone #1: Template App Architecture Design</a:t>
            </a:r>
          </a:p>
          <a:p>
            <a:pPr lvl="1"/>
            <a:r>
              <a:rPr lang="en-US" sz="2900" dirty="0"/>
              <a:t>Designing all aspects of the apps such as communication processing structure, device firmware update (DFU) process, PE pub sub, widgets spec, etc.</a:t>
            </a:r>
          </a:p>
          <a:p>
            <a:r>
              <a:rPr lang="en-US" sz="2900" dirty="0"/>
              <a:t>Milestone #2: Demo Mode UI App</a:t>
            </a:r>
          </a:p>
          <a:p>
            <a:pPr lvl="1"/>
            <a:r>
              <a:rPr lang="en-US" sz="2900" dirty="0"/>
              <a:t>Template app framework with completed collection of widgets.</a:t>
            </a:r>
          </a:p>
          <a:p>
            <a:r>
              <a:rPr lang="en-US" sz="2900" dirty="0"/>
              <a:t>Milestone #3: Bluetooth &amp; Connectivity</a:t>
            </a:r>
          </a:p>
          <a:p>
            <a:pPr lvl="1"/>
            <a:r>
              <a:rPr lang="en-US" sz="2900" dirty="0"/>
              <a:t>Communication processing library &amp; BLE library.</a:t>
            </a:r>
          </a:p>
          <a:p>
            <a:r>
              <a:rPr lang="en-US" sz="2900" dirty="0"/>
              <a:t>Milestone #4: Comprehensive Test Framework</a:t>
            </a:r>
          </a:p>
          <a:p>
            <a:pPr lvl="1"/>
            <a:r>
              <a:rPr lang="en-US" sz="2900" dirty="0"/>
              <a:t>Unit tests for each individual microservice and system tests for entire architecture.</a:t>
            </a:r>
          </a:p>
          <a:p>
            <a:r>
              <a:rPr lang="en-US" sz="2900" dirty="0"/>
              <a:t>Milestone #5: Finalized Documentation &amp; Deliverables</a:t>
            </a:r>
          </a:p>
          <a:p>
            <a:pPr lvl="1"/>
            <a:r>
              <a:rPr lang="en-US" sz="2900" dirty="0"/>
              <a:t>Final documentation for expo in Spring 2025.</a:t>
            </a:r>
          </a:p>
          <a:p>
            <a:pPr marL="0" indent="0">
              <a:buNone/>
            </a:pPr>
            <a:endParaRPr lang="en-US" dirty="0"/>
          </a:p>
          <a:p>
            <a:r>
              <a:rPr lang="en-US" sz="1900" dirty="0"/>
              <a:t>More comprehensive &amp; detailed breakdown of milestones can be found on </a:t>
            </a:r>
            <a:r>
              <a:rPr lang="en-US" sz="1900" dirty="0">
                <a:hlinkClick r:id="rId2"/>
              </a:rPr>
              <a:t>GitHub</a:t>
            </a:r>
            <a:r>
              <a:rPr lang="en-US" sz="1900" dirty="0"/>
              <a:t>.</a:t>
            </a:r>
          </a:p>
          <a:p>
            <a:endParaRPr lang="en-US" dirty="0"/>
          </a:p>
        </p:txBody>
      </p:sp>
    </p:spTree>
    <p:extLst>
      <p:ext uri="{BB962C8B-B14F-4D97-AF65-F5344CB8AC3E}">
        <p14:creationId xmlns:p14="http://schemas.microsoft.com/office/powerpoint/2010/main" val="3188479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100</TotalTime>
  <Words>839</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Tw Cen MT</vt:lpstr>
      <vt:lpstr>Circuit</vt:lpstr>
      <vt:lpstr>Templated Android App Architecture</vt:lpstr>
      <vt:lpstr>Presentation Roadmap</vt:lpstr>
      <vt:lpstr>Problem</vt:lpstr>
      <vt:lpstr>My Proposed Solution</vt:lpstr>
      <vt:lpstr>Design Diagrams</vt:lpstr>
      <vt:lpstr>Design Diagrams cont.</vt:lpstr>
      <vt:lpstr>Design Diagrams cont.</vt:lpstr>
      <vt:lpstr>Project Constraints</vt:lpstr>
      <vt:lpstr>Project Milestones</vt:lpstr>
      <vt:lpstr>Progress Check</vt:lpstr>
      <vt:lpstr>End of Semester Deliverables</vt:lpstr>
      <vt:lpstr>Division of Work</vt:lpstr>
      <vt:lpstr>Expo Demo</vt:lpstr>
      <vt:lpstr>Thanks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Jeremy Oosterbaan</dc:creator>
  <cp:lastModifiedBy>Jeremy Oosterbaan</cp:lastModifiedBy>
  <cp:revision>36</cp:revision>
  <dcterms:created xsi:type="dcterms:W3CDTF">2024-10-27T15:00:57Z</dcterms:created>
  <dcterms:modified xsi:type="dcterms:W3CDTF">2024-10-27T16:41:13Z</dcterms:modified>
</cp:coreProperties>
</file>