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6"/>
    <p:restoredTop sz="96327"/>
  </p:normalViewPr>
  <p:slideViewPr>
    <p:cSldViewPr snapToGrid="0">
      <p:cViewPr varScale="1">
        <p:scale>
          <a:sx n="209" d="100"/>
          <a:sy n="209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ECF6F-7D5A-10CB-9694-66CF5F8B2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Variablen, Datentypen, Typkonvertierung, </a:t>
            </a:r>
            <a:br>
              <a:rPr lang="de-DE" dirty="0"/>
            </a:br>
            <a:r>
              <a:rPr lang="de-DE" dirty="0"/>
              <a:t>Input und Output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925169-EFCA-0678-3765-718EBF24B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2019198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AF8F730C-7569-9F89-C182-75017955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5723486"/>
            <a:ext cx="2688336" cy="51416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112E6DB-7C5E-F505-9FA3-162C8782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279846"/>
            <a:ext cx="5212080" cy="23097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5934CA-A268-A2C7-31D3-E68CF7F8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und Output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8F1DA-0034-5F8E-4114-4641F75F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/>
              <a:t>Mithilfe des Schlüsselwortes </a:t>
            </a:r>
            <a:r>
              <a:rPr lang="de-DE" b="1" dirty="0" err="1">
                <a:solidFill>
                  <a:schemeClr val="accent1"/>
                </a:solidFill>
              </a:rPr>
              <a:t>input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dirty="0"/>
              <a:t>können Eingaben vom User eingefordert werden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Mithilfe des Schlüsselwortes </a:t>
            </a:r>
            <a:r>
              <a:rPr lang="de-DE" b="1" dirty="0" err="1">
                <a:solidFill>
                  <a:schemeClr val="accent1"/>
                </a:solidFill>
              </a:rPr>
              <a:t>print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dirty="0"/>
              <a:t>können Ausgaben in der Konsole erzeugt werden</a:t>
            </a:r>
            <a:endParaRPr lang="de-DE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§"/>
            </a:pP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93F96F5-80D4-C557-B5B2-0A3CEBEB7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D812F83-A39F-2DBB-384E-91F54DF4D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3271265"/>
            <a:ext cx="5212080" cy="2318307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3EA52BD-5D16-3E33-EAC5-72AFE6333785}"/>
              </a:ext>
            </a:extLst>
          </p:cNvPr>
          <p:cNvCxnSpPr>
            <a:cxnSpLocks/>
          </p:cNvCxnSpPr>
          <p:nvPr/>
        </p:nvCxnSpPr>
        <p:spPr>
          <a:xfrm flipH="1">
            <a:off x="5699760" y="3578902"/>
            <a:ext cx="755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D6AAD81-A427-6064-92F3-7835BB7DE221}"/>
              </a:ext>
            </a:extLst>
          </p:cNvPr>
          <p:cNvSpPr txBox="1"/>
          <p:nvPr/>
        </p:nvSpPr>
        <p:spPr>
          <a:xfrm>
            <a:off x="6455664" y="3394236"/>
            <a:ext cx="3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1B3631B-52B4-1D67-6D3A-501902CC2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5723486"/>
            <a:ext cx="2688336" cy="450739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1929D58-55EC-AE4A-7DD1-B1824C814400}"/>
              </a:ext>
            </a:extLst>
          </p:cNvPr>
          <p:cNvCxnSpPr>
            <a:cxnSpLocks/>
          </p:cNvCxnSpPr>
          <p:nvPr/>
        </p:nvCxnSpPr>
        <p:spPr>
          <a:xfrm flipH="1">
            <a:off x="3712464" y="5949405"/>
            <a:ext cx="755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8BA166C-D2D5-A6CA-373F-961537BA9DA1}"/>
              </a:ext>
            </a:extLst>
          </p:cNvPr>
          <p:cNvSpPr txBox="1"/>
          <p:nvPr/>
        </p:nvSpPr>
        <p:spPr>
          <a:xfrm>
            <a:off x="4468368" y="5764189"/>
            <a:ext cx="696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Problem</a:t>
            </a:r>
            <a:r>
              <a:rPr lang="de-DE" dirty="0"/>
              <a:t>: Input werden immer als Strings eingelesen. Durch den Operator „* 5“ wird der String fünf Mal wiederholt…</a:t>
            </a:r>
          </a:p>
        </p:txBody>
      </p:sp>
    </p:spTree>
    <p:extLst>
      <p:ext uri="{BB962C8B-B14F-4D97-AF65-F5344CB8AC3E}">
        <p14:creationId xmlns:p14="http://schemas.microsoft.com/office/powerpoint/2010/main" val="421921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934CA-A268-A2C7-31D3-E68CF7F8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Formatted</a:t>
            </a:r>
            <a:r>
              <a:rPr lang="de-DE" dirty="0"/>
              <a:t> String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8F1DA-0034-5F8E-4114-4641F75F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b="1" dirty="0" err="1">
                <a:solidFill>
                  <a:schemeClr val="accent1"/>
                </a:solidFill>
              </a:rPr>
              <a:t>formatted</a:t>
            </a:r>
            <a:r>
              <a:rPr lang="de-DE" b="1" dirty="0">
                <a:solidFill>
                  <a:schemeClr val="accent1"/>
                </a:solidFill>
              </a:rPr>
              <a:t> Strings </a:t>
            </a:r>
            <a:r>
              <a:rPr lang="de-DE" dirty="0"/>
              <a:t>sind super (einfach)!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Schreibe dazu einfach ein </a:t>
            </a:r>
            <a:r>
              <a:rPr lang="de-DE" b="1" dirty="0">
                <a:solidFill>
                  <a:schemeClr val="accent1"/>
                </a:solidFill>
              </a:rPr>
              <a:t>f </a:t>
            </a:r>
            <a:r>
              <a:rPr lang="de-DE" dirty="0"/>
              <a:t>(wie </a:t>
            </a:r>
            <a:r>
              <a:rPr lang="de-DE" dirty="0" err="1"/>
              <a:t>formatted</a:t>
            </a:r>
            <a:r>
              <a:rPr lang="de-DE" dirty="0"/>
              <a:t>) vor den String und füge in geschweiften Klammern ( {…} ) Variablen und Rechenausdrücke ein.</a:t>
            </a:r>
          </a:p>
          <a:p>
            <a:pPr>
              <a:buFont typeface="Wingdings" pitchFamily="2" charset="2"/>
              <a:buChar char="§"/>
            </a:pP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93F96F5-80D4-C557-B5B2-0A3CEBEB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AFDA512-EFAD-EAF5-6F2D-2EE523C73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575100"/>
            <a:ext cx="10076688" cy="20237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CA5612-BBCA-D1C7-20C6-B71927FB2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5718463"/>
            <a:ext cx="7772400" cy="38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6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06809-BDB8-09F8-8336-48C70B59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in Der Programmierung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87712-3E75-43BB-36A2-350CB38F72C8}"/>
              </a:ext>
            </a:extLst>
          </p:cNvPr>
          <p:cNvSpPr txBox="1"/>
          <p:nvPr/>
        </p:nvSpPr>
        <p:spPr>
          <a:xfrm>
            <a:off x="4986369" y="2844225"/>
            <a:ext cx="2219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Mathematik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3D0ADF5-BEC8-4152-4C78-2832AE5D2A35}"/>
                  </a:ext>
                </a:extLst>
              </p:cNvPr>
              <p:cNvSpPr txBox="1"/>
              <p:nvPr/>
            </p:nvSpPr>
            <p:spPr>
              <a:xfrm>
                <a:off x="4986369" y="3942171"/>
                <a:ext cx="227781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+4=13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3D0ADF5-BEC8-4152-4C78-2832AE5D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69" y="3942171"/>
                <a:ext cx="2277810" cy="492443"/>
              </a:xfrm>
              <a:prstGeom prst="rect">
                <a:avLst/>
              </a:prstGeom>
              <a:blipFill>
                <a:blip r:embed="rId2"/>
                <a:stretch>
                  <a:fillRect l="-3315" r="-2762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475836E6-0A67-3185-3F04-59F6C10907D7}"/>
              </a:ext>
            </a:extLst>
          </p:cNvPr>
          <p:cNvCxnSpPr>
            <a:cxnSpLocks/>
          </p:cNvCxnSpPr>
          <p:nvPr/>
        </p:nvCxnSpPr>
        <p:spPr>
          <a:xfrm>
            <a:off x="4457838" y="3707659"/>
            <a:ext cx="3223122" cy="931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688364F-7DB5-AB4E-5545-9DF4D499876B}"/>
              </a:ext>
            </a:extLst>
          </p:cNvPr>
          <p:cNvCxnSpPr>
            <a:cxnSpLocks/>
          </p:cNvCxnSpPr>
          <p:nvPr/>
        </p:nvCxnSpPr>
        <p:spPr>
          <a:xfrm flipV="1">
            <a:off x="4513713" y="3722693"/>
            <a:ext cx="3223122" cy="931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35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549CA-A3A3-436B-1D2B-5DC1F41C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in Der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5D2F9C-7D9B-43D9-4704-49E8D3A3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Variablen sind Platzhalter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Analogie: Whiteboard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Mit sehr viel Platz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 Analogie hat ihre Stärken und Schwächen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Andere Analogien: Boxen, Container, Wassergläser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8DBCEA-AAA1-C5AE-811D-60B3E4A65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879" y="2084832"/>
            <a:ext cx="3630705" cy="363070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0935E22-DCEA-10BB-CC6C-D8ACC61B1993}"/>
              </a:ext>
            </a:extLst>
          </p:cNvPr>
          <p:cNvSpPr txBox="1"/>
          <p:nvPr/>
        </p:nvSpPr>
        <p:spPr>
          <a:xfrm>
            <a:off x="6508375" y="1827745"/>
            <a:ext cx="131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kontostand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E8CCD4-968E-1516-3ACE-9343D0CD290D}"/>
              </a:ext>
            </a:extLst>
          </p:cNvPr>
          <p:cNvSpPr txBox="1"/>
          <p:nvPr/>
        </p:nvSpPr>
        <p:spPr>
          <a:xfrm>
            <a:off x="7896875" y="3244334"/>
            <a:ext cx="167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1356.56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37DAAF5-ECC3-2496-86C9-8B647B60F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764" y="2910748"/>
            <a:ext cx="462994" cy="4629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DCCB89E-DF5B-4CEB-DEB4-88910DD8CA44}"/>
              </a:ext>
            </a:extLst>
          </p:cNvPr>
          <p:cNvCxnSpPr>
            <a:cxnSpLocks/>
          </p:cNvCxnSpPr>
          <p:nvPr/>
        </p:nvCxnSpPr>
        <p:spPr>
          <a:xfrm flipV="1">
            <a:off x="6031282" y="2173755"/>
            <a:ext cx="732589" cy="2088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5983A1F-1BCF-0DF7-55B6-1252221A5F5E}"/>
              </a:ext>
            </a:extLst>
          </p:cNvPr>
          <p:cNvSpPr txBox="1"/>
          <p:nvPr/>
        </p:nvSpPr>
        <p:spPr>
          <a:xfrm>
            <a:off x="4901453" y="4262718"/>
            <a:ext cx="193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Jede Variable hat einen Namen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6511638-A65E-CC8E-0892-29D8D69AAC9F}"/>
              </a:ext>
            </a:extLst>
          </p:cNvPr>
          <p:cNvSpPr txBox="1"/>
          <p:nvPr/>
        </p:nvSpPr>
        <p:spPr>
          <a:xfrm>
            <a:off x="9813038" y="4777652"/>
            <a:ext cx="226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 und einen Wert …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8E3B83F-49CC-9D31-B906-054E95276F63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174374" y="3613666"/>
            <a:ext cx="1773236" cy="1163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DA1B3463-314E-C256-2CAF-AAA9903F2B94}"/>
              </a:ext>
            </a:extLst>
          </p:cNvPr>
          <p:cNvSpPr txBox="1"/>
          <p:nvPr/>
        </p:nvSpPr>
        <p:spPr>
          <a:xfrm>
            <a:off x="9813038" y="5207682"/>
            <a:ext cx="200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 der sich auch verändern kann.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E6B08A7-9FDA-C9BF-24F5-4AEB23B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980" y="3040156"/>
            <a:ext cx="777688" cy="77768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2254B95-4317-F351-3BA0-F2BD54C25198}"/>
              </a:ext>
            </a:extLst>
          </p:cNvPr>
          <p:cNvSpPr txBox="1"/>
          <p:nvPr/>
        </p:nvSpPr>
        <p:spPr>
          <a:xfrm>
            <a:off x="7896875" y="3244334"/>
            <a:ext cx="167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234.48</a:t>
            </a:r>
          </a:p>
        </p:txBody>
      </p:sp>
    </p:spTree>
    <p:extLst>
      <p:ext uri="{BB962C8B-B14F-4D97-AF65-F5344CB8AC3E}">
        <p14:creationId xmlns:p14="http://schemas.microsoft.com/office/powerpoint/2010/main" val="1067701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16 L -0.00104 -0.00116 C -0.00026 -0.00116 0.00052 -0.00139 0.00131 -0.00069 C 0.00144 -0.00069 0.00157 -1.85185E-6 0.00157 0.0007 C 0.00157 0.00255 0.00131 0.00463 0.00131 0.00671 C 0.00131 0.00972 0.00131 0.01273 0.00157 0.01597 C 0.00157 0.01667 0.0017 0.01435 0.00183 0.01366 C 0.00196 0.01204 0.00274 0.00903 0.00313 0.00857 C 0.00469 0.00556 0.00469 0.00533 0.00677 0.00301 C 0.00704 0.00255 0.00717 0.00232 0.00756 0.00209 C 0.00769 0.00185 0.00808 0.00162 0.00834 0.00162 C 0.0086 0.00116 0.00899 0.00093 0.00938 0.0007 C 0.00964 0.00046 0.01003 0.00046 0.01042 0.00023 C 0.01394 -0.00254 0.01107 -0.00116 0.01355 -0.00208 C 0.01394 -0.00208 0.01446 -0.00208 0.01485 -0.00162 C 0.01524 -0.00139 0.01537 0.00023 0.01563 0.00116 C 0.01537 0.00255 0.01537 0.00417 0.01511 0.00579 C 0.01498 0.00625 0.01485 0.00671 0.01485 0.00718 C 0.01459 0.00764 0.01446 0.0081 0.01433 0.00857 C 0.01407 0.0088 0.01381 0.00903 0.01355 0.00949 C 0.01276 0.00926 0.01198 0.00949 0.01146 0.00903 C 0.01107 0.00857 0.01211 0.00857 0.0125 0.00857 C 0.01302 0.00857 0.01368 0.0088 0.01433 0.00903 C 0.01459 0.00972 0.01511 0.01065 0.01511 0.01181 C 0.01511 0.0125 0.01485 0.01482 0.01459 0.01597 C 0.01433 0.01644 0.0142 0.0169 0.01407 0.01736 C 0.01368 0.01783 0.01315 0.01829 0.01276 0.01875 C 0.01172 0.01829 0.01055 0.01806 0.00964 0.01783 C 0.00925 0.01759 0.00886 0.01783 0.00886 0.01736 C 0.00886 0.01667 0.00925 0.0169 0.00964 0.0169 C 0.01016 0.01667 0.01081 0.01644 0.01146 0.01644 C 0.01172 0.01621 0.01211 0.01597 0.0125 0.01597 C 0.01289 0.01574 0.01329 0.01551 0.01381 0.01551 C 0.01407 0.01505 0.01446 0.01482 0.01485 0.01459 C 0.01563 0.01343 0.01719 0.01134 0.01719 0.01134 C 0.01745 0.01042 0.01758 0.00972 0.01797 0.00903 C 0.01888 0.00648 0.01888 0.00718 0.01954 0.00486 L 0.02032 0.0007 C 0.02032 0.00023 0.02032 -0.00046 0.02058 -0.00069 C 0.02084 -0.00116 0.0211 -0.00185 0.02162 -0.00208 C 0.02201 -0.00254 0.0224 -0.00254 0.02292 -0.00254 C 0.02657 -0.00162 0.02305 -0.00254 0.0224 -0.00254 C 0.02201 -0.00254 0.02162 -0.00231 0.02136 -0.00208 C 0.02123 -0.00162 0.0211 -0.00139 0.0211 -0.00069 C 0.02019 0.00486 0.02084 0.00116 0.02032 0.0044 C 0.02058 0.00463 0.02097 0.00509 0.02136 0.00533 C 0.02201 0.00556 0.02292 0.00533 0.0237 0.00579 C 0.02422 0.00602 0.02474 0.0081 0.025 0.00903 C 0.02526 0.0125 0.02526 0.01134 0.025 0.01551 C 0.02487 0.01597 0.02474 0.01667 0.02474 0.01736 C 0.02461 0.01783 0.02461 0.01829 0.02448 0.01875 C 0.02409 0.01898 0.0237 0.01898 0.02344 0.01921 C 0.02214 0.01898 0.02097 0.01921 0.0198 0.01875 C 0.01927 0.01852 0.02084 0.01852 0.02136 0.01829 C 0.02253 0.01759 0.0237 0.01621 0.02474 0.01459 C 0.02526 0.01343 0.02696 0.01065 0.02761 0.00903 C 0.02813 0.00718 0.02826 0.0044 0.02917 0.00301 C 0.02995 0.00139 0.03138 -0.00116 0.0323 -0.00162 L 0.03308 -0.00208 C 0.03204 0.00139 0.03308 -0.00185 0.03151 0.00116 C 0.03099 0.00185 0.03047 0.00347 0.03021 0.0044 C 0.02995 0.00486 0.02956 0.00556 0.02943 0.00625 C 0.02813 0.00949 0.02852 0.0081 0.02787 0.01181 L 0.02761 0.0132 C 0.02761 0.01459 0.02709 0.0169 0.02787 0.01783 C 0.02813 0.01806 0.03151 0.01713 0.03256 0.0169 C 0.03308 0.01621 0.0336 0.01597 0.0336 0.01459 C 0.03347 0.01296 0.03347 0.01111 0.03308 0.00996 C 0.03282 0.00949 0.03269 0.0088 0.03256 0.00857 C 0.0306 0.00556 0.02917 0.00648 0.03438 0.00718 L 0.03829 0.00764 C 0.03855 0.00787 0.03894 0.0081 0.03933 0.00857 C 0.04011 0.00972 0.03998 0.01042 0.04037 0.01227 C 0.04037 0.01273 0.0405 0.0132 0.04063 0.01366 C 0.0405 0.01435 0.04037 0.01505 0.04037 0.01597 C 0.04024 0.01644 0.04011 0.01783 0.04011 0.01736 C 0.04011 0.01621 0.04024 0.01551 0.04037 0.01459 C 0.04037 0.0132 0.0405 0.00926 0.04089 0.00764 C 0.04089 0.00695 0.04115 0.00625 0.04141 0.00579 C 0.04154 0.00463 0.04167 0.00324 0.04219 0.00255 C 0.04258 0.00162 0.04323 0.00116 0.04375 0.0007 C 0.04401 0.00023 0.04427 -1.85185E-6 0.04454 -0.00023 C 0.04597 -0.00301 0.04545 -0.00278 0.04688 -0.00347 C 0.04714 -0.0037 0.04753 -0.00393 0.04792 -0.00393 C 0.04818 -0.00393 0.04844 -0.0037 0.0487 -0.00347 C 0.04896 -0.00324 0.04974 -0.00278 0.04948 -0.00254 C 0.04857 -0.00208 0.04753 -0.00231 0.04662 -0.00208 C 0.04636 -0.00208 0.04597 -0.00208 0.04584 -0.00162 C 0.04545 -0.00092 0.04532 0.00116 0.04532 0.00116 C 0.04532 0.00162 0.04545 0.00185 0.04558 0.00255 C 0.04623 0.00648 0.04545 0.00232 0.0461 0.00579 C 0.04766 0.00463 0.04792 0.0044 0.05052 0.00579 C 0.05092 0.00579 0.05105 0.00695 0.05131 0.00764 C 0.05118 0.00903 0.05118 0.01042 0.05105 0.01181 C 0.05092 0.0125 0.05052 0.01296 0.05026 0.01366 C 0.05013 0.01366 0.04857 0.01574 0.04844 0.01597 C 0.04805 0.01621 0.04766 0.01621 0.0474 0.01644 C 0.04714 0.01667 0.04688 0.0169 0.04662 0.01736 C 0.04597 0.01783 0.0448 0.01806 0.04427 0.01829 C 0.04362 0.01806 0.04297 0.01829 0.04245 0.01783 C 0.04219 0.01759 0.04284 0.01736 0.04323 0.01736 C 0.04454 0.0169 0.04597 0.0169 0.0474 0.0169 C 0.04766 0.01667 0.04805 0.01667 0.04844 0.01644 C 0.05052 0.0132 0.0487 0.01459 0.05 0.01227 L 0.05157 0.00949 C 0.05183 0.00903 0.05196 0.00834 0.05235 0.0081 C 0.05274 0.00741 0.05313 0.00671 0.05365 0.00625 C 0.05677 0.00093 0.05417 0.00463 0.05651 0.00162 C 0.05664 0.00093 0.05677 0.00023 0.05704 -0.00023 C 0.05782 -0.00231 0.05795 -0.00208 0.05912 -0.00301 C 0.05886 -0.00254 0.05873 -0.00185 0.0586 -0.00116 C 0.05782 0.00046 0.05704 0.00093 0.05625 0.00255 C 0.05534 0.00371 0.05456 0.00509 0.05391 0.00671 C 0.05287 0.0088 0.05326 0.00787 0.05261 0.00996 C 0.05261 0.01088 0.05261 0.01204 0.05287 0.0132 C 0.053 0.01459 0.05339 0.01459 0.05417 0.01505 C 0.05443 0.01505 0.05482 0.01528 0.05521 0.01551 C 0.05638 0.01528 0.05756 0.01528 0.05886 0.01505 C 0.05912 0.01482 0.05938 0.01482 0.05964 0.01459 C 0.05977 0.01412 0.0599 0.01366 0.06016 0.0132 C 0.0599 0.01181 0.0599 0.01065 0.05938 0.00996 C 0.05899 0.00949 0.0586 0.00926 0.05834 0.00903 C 0.05808 0.0088 0.05717 0.00857 0.05756 0.00857 C 0.06068 0.00857 0.06394 0.0088 0.06719 0.00903 C 0.06758 0.00903 0.06797 0.00926 0.06849 0.00949 C 0.06875 0.00949 0.06914 0.00996 0.06954 0.00996 C 0.0698 0.00996 0.07019 0.00949 0.07058 0.00949 C 0.07097 0.00903 0.07136 0.0088 0.07188 0.00857 C 0.07201 0.00834 0.0724 0.0081 0.07266 0.0081 L 0.07344 0.00857 L 0.07344 0.00857 " pathEditMode="relative" ptsTypes="AAAAAAAAAAAAAAAAAAAAAAAAAAAAAAAAAAAAAAAAAAAAAAAAAAAAAAAAAAAAAAAAAAAAAAAAAAAAAAAAAAAAAAAAAAAAAAAAAAAAAAAAAAAAAAAAAAAAAAAAAAAAAAAAAAA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6 0 L 0.00976 0.00023 C 0.01133 0 0.01302 0.00046 0.01471 0.00046 L 0.07122 0.00208 C 0.08672 0.0037 0.10221 0.00463 0.11784 0.00556 L 0.14114 0.00463 L 0.15521 0.00394 L 0.15521 0.0044 L 0.1539 0.00671 " pathEditMode="relative" rAng="0" ptsTypes="AAAAAAAAA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3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13" grpId="0"/>
      <p:bldP spid="14" grpId="0"/>
      <p:bldP spid="21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BCF637CD-6E0F-07B3-C0B8-A8CE2E2B60CA}"/>
              </a:ext>
            </a:extLst>
          </p:cNvPr>
          <p:cNvSpPr txBox="1"/>
          <p:nvPr/>
        </p:nvSpPr>
        <p:spPr>
          <a:xfrm>
            <a:off x="1257432" y="1853999"/>
            <a:ext cx="8154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Der Variable </a:t>
            </a:r>
            <a:r>
              <a:rPr lang="de-DE" sz="2400" i="1" dirty="0" err="1"/>
              <a:t>anzahl_schueler</a:t>
            </a:r>
            <a:r>
              <a:rPr lang="de-DE" sz="2400" i="1" dirty="0"/>
              <a:t> </a:t>
            </a:r>
            <a:r>
              <a:rPr lang="de-DE" sz="2400" dirty="0"/>
              <a:t>wird der Wert 42 </a:t>
            </a:r>
            <a:r>
              <a:rPr lang="de-DE" sz="2400" b="1" dirty="0">
                <a:solidFill>
                  <a:schemeClr val="accent1"/>
                </a:solidFill>
              </a:rPr>
              <a:t>zugewiesen</a:t>
            </a:r>
            <a:r>
              <a:rPr lang="de-DE" sz="2400" dirty="0"/>
              <a:t>.</a:t>
            </a:r>
            <a:endParaRPr lang="de-DE" sz="2400" b="1" dirty="0"/>
          </a:p>
          <a:p>
            <a:r>
              <a:rPr lang="de-DE" sz="2400" dirty="0"/>
              <a:t>Das Gleichheitszeichen ist der sogenannte </a:t>
            </a:r>
            <a:r>
              <a:rPr lang="de-DE" sz="2400" b="1" dirty="0">
                <a:solidFill>
                  <a:schemeClr val="accent1"/>
                </a:solidFill>
              </a:rPr>
              <a:t>Zuweisungsoperator</a:t>
            </a:r>
            <a:r>
              <a:rPr lang="de-DE" sz="2400" dirty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549CA-A3A3-436B-1D2B-5DC1F41C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in Python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8DBCEA-AAA1-C5AE-811D-60B3E4A65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32" y="2174447"/>
            <a:ext cx="2085335" cy="208533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635DB90-F75D-DF16-EECF-338CAC484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70F4C29-7FB9-9ECD-7F15-F65CD03C4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05" y="2639475"/>
            <a:ext cx="3339528" cy="33654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EFB4277-1258-50A9-95C7-F11DC71D1C97}"/>
              </a:ext>
            </a:extLst>
          </p:cNvPr>
          <p:cNvSpPr txBox="1"/>
          <p:nvPr/>
        </p:nvSpPr>
        <p:spPr>
          <a:xfrm>
            <a:off x="1257433" y="3175939"/>
            <a:ext cx="86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Variablen können anschließend im Code </a:t>
            </a:r>
            <a:r>
              <a:rPr lang="de-DE" sz="2400"/>
              <a:t>verwendet werden.</a:t>
            </a:r>
            <a:endParaRPr lang="de-DE" sz="24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19247C4-FFEC-8E2A-B0B3-8AB8476A1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305" y="3691167"/>
            <a:ext cx="5886080" cy="3462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245CD6B-DEB8-E793-EEAC-95B6F8694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304" y="4120230"/>
            <a:ext cx="3497017" cy="346239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272E539-F604-EB1E-5102-7C3ABCB72901}"/>
              </a:ext>
            </a:extLst>
          </p:cNvPr>
          <p:cNvSpPr txBox="1"/>
          <p:nvPr/>
        </p:nvSpPr>
        <p:spPr>
          <a:xfrm>
            <a:off x="1257432" y="4687080"/>
            <a:ext cx="8835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Variablen können auch auf der rechten Seite einer Zuweisung verwendet werden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90982CF-BBD6-8B40-35B5-3F47482AE7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776" y="5520050"/>
            <a:ext cx="6311900" cy="6477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706A8BA-262A-F8FC-3629-E4546F9E0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4776" y="6272276"/>
            <a:ext cx="3454400" cy="3175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5C496F2-392D-F043-E5A9-E9E1C9614674}"/>
              </a:ext>
            </a:extLst>
          </p:cNvPr>
          <p:cNvSpPr txBox="1"/>
          <p:nvPr/>
        </p:nvSpPr>
        <p:spPr>
          <a:xfrm>
            <a:off x="8826336" y="1859103"/>
            <a:ext cx="17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anzahl_schueler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61B3E15-2304-9137-7703-99371C7A00AD}"/>
              </a:ext>
            </a:extLst>
          </p:cNvPr>
          <p:cNvSpPr txBox="1"/>
          <p:nvPr/>
        </p:nvSpPr>
        <p:spPr>
          <a:xfrm>
            <a:off x="10461545" y="2704706"/>
            <a:ext cx="5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42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E97A730-E061-8CE3-3611-5DD13C28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32" y="4440647"/>
            <a:ext cx="2085335" cy="2085335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0ABC835-9A63-0801-B439-6B08BDB89122}"/>
              </a:ext>
            </a:extLst>
          </p:cNvPr>
          <p:cNvSpPr txBox="1"/>
          <p:nvPr/>
        </p:nvSpPr>
        <p:spPr>
          <a:xfrm>
            <a:off x="8826336" y="4143643"/>
            <a:ext cx="17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geld_ausflug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C01339E-8814-8853-A181-27A092733840}"/>
              </a:ext>
            </a:extLst>
          </p:cNvPr>
          <p:cNvSpPr txBox="1"/>
          <p:nvPr/>
        </p:nvSpPr>
        <p:spPr>
          <a:xfrm>
            <a:off x="10364144" y="4989246"/>
            <a:ext cx="7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2100</a:t>
            </a:r>
          </a:p>
        </p:txBody>
      </p:sp>
    </p:spTree>
    <p:extLst>
      <p:ext uri="{BB962C8B-B14F-4D97-AF65-F5344CB8AC3E}">
        <p14:creationId xmlns:p14="http://schemas.microsoft.com/office/powerpoint/2010/main" val="222896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21" grpId="0"/>
      <p:bldP spid="22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549CA-A3A3-436B-1D2B-5DC1F41C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in Python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8DBCEA-AAA1-C5AE-811D-60B3E4A65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32" y="2174447"/>
            <a:ext cx="2085335" cy="208533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635DB90-F75D-DF16-EECF-338CAC484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70F4C29-7FB9-9ECD-7F15-F65CD03C4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1916561"/>
            <a:ext cx="3339528" cy="336542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5C496F2-392D-F043-E5A9-E9E1C9614674}"/>
              </a:ext>
            </a:extLst>
          </p:cNvPr>
          <p:cNvSpPr txBox="1"/>
          <p:nvPr/>
        </p:nvSpPr>
        <p:spPr>
          <a:xfrm>
            <a:off x="8826336" y="1859103"/>
            <a:ext cx="17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anzahl_schueler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61B3E15-2304-9137-7703-99371C7A00AD}"/>
              </a:ext>
            </a:extLst>
          </p:cNvPr>
          <p:cNvSpPr txBox="1"/>
          <p:nvPr/>
        </p:nvSpPr>
        <p:spPr>
          <a:xfrm>
            <a:off x="10461545" y="2704706"/>
            <a:ext cx="5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29E10DB-CC25-AAC8-7750-82D326DC14E8}"/>
              </a:ext>
            </a:extLst>
          </p:cNvPr>
          <p:cNvSpPr txBox="1"/>
          <p:nvPr/>
        </p:nvSpPr>
        <p:spPr>
          <a:xfrm>
            <a:off x="1024128" y="2427707"/>
            <a:ext cx="693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einer Zuweisung wird immer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>
                <a:solidFill>
                  <a:schemeClr val="accent1"/>
                </a:solidFill>
              </a:rPr>
              <a:t>zuerst die rechte Seite ausgewertet </a:t>
            </a:r>
            <a:r>
              <a:rPr lang="de-DE" dirty="0"/>
              <a:t>und das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>
                <a:solidFill>
                  <a:schemeClr val="accent1"/>
                </a:solidFill>
              </a:rPr>
              <a:t>Ergebnis der linken Seiten zugewiesen </a:t>
            </a:r>
            <a:r>
              <a:rPr lang="de-DE" dirty="0"/>
              <a:t>!!!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746FF4-437D-7A90-957F-CEB3B8A24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157" y="3693912"/>
            <a:ext cx="5156200" cy="723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9A2A895-E381-0989-70F8-A3D386AA0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156" y="4490445"/>
            <a:ext cx="1978245" cy="37092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B4D7527-2374-3F1F-3778-404345443742}"/>
              </a:ext>
            </a:extLst>
          </p:cNvPr>
          <p:cNvSpPr txBox="1"/>
          <p:nvPr/>
        </p:nvSpPr>
        <p:spPr>
          <a:xfrm>
            <a:off x="10461545" y="2731173"/>
            <a:ext cx="5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779A8E-17BF-63B0-B5DD-E1C54C250482}"/>
              </a:ext>
            </a:extLst>
          </p:cNvPr>
          <p:cNvSpPr txBox="1"/>
          <p:nvPr/>
        </p:nvSpPr>
        <p:spPr>
          <a:xfrm>
            <a:off x="1024128" y="5186300"/>
            <a:ext cx="1729397" cy="3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8A8B507-1B47-219B-4668-DD73BCEE25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156" y="5629854"/>
            <a:ext cx="3009900" cy="34290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39E8D07-4260-EAFE-DB65-1BDF39F1200B}"/>
              </a:ext>
            </a:extLst>
          </p:cNvPr>
          <p:cNvCxnSpPr/>
          <p:nvPr/>
        </p:nvCxnSpPr>
        <p:spPr>
          <a:xfrm flipV="1">
            <a:off x="3865944" y="4165511"/>
            <a:ext cx="902826" cy="120624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0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10" grpId="0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934CA-A268-A2C7-31D3-E68CF7F8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Namenskonventionen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8F1DA-0034-5F8E-4114-4641F75F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/>
              <a:t>Variablennamen enthalten keine Großbuchstaben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Ausnahme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/>
              <a:t>Konstanten, also Variablen, die sich während des Programmablaufs nicht mehr ändern sollen.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/>
              <a:t>Diese enthalten keine Kleinbuchstaben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/>
              <a:t>Bsp.: PI = 3.14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Variablennamen enthalten keine Leerzeichen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Enthält ein Name mehrere Wörter, werden dieses durch ein „_“ getrennt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Variablennamen beginnen mit einem Buchstaben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Variablennamen sollten erkennbar machen, was in der Variable gespeichert wird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2D5C51-DE58-997C-F96C-6C74E65CC74A}"/>
              </a:ext>
            </a:extLst>
          </p:cNvPr>
          <p:cNvSpPr txBox="1"/>
          <p:nvPr/>
        </p:nvSpPr>
        <p:spPr>
          <a:xfrm>
            <a:off x="3463182" y="6248162"/>
            <a:ext cx="174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anz_schueler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0DE580-7FC1-ED73-21C5-5E85276C1508}"/>
              </a:ext>
            </a:extLst>
          </p:cNvPr>
          <p:cNvSpPr txBox="1"/>
          <p:nvPr/>
        </p:nvSpPr>
        <p:spPr>
          <a:xfrm>
            <a:off x="6497371" y="6088118"/>
            <a:ext cx="174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Kontostand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C6872B-5A62-04EB-6334-636CD374E82E}"/>
              </a:ext>
            </a:extLst>
          </p:cNvPr>
          <p:cNvSpPr txBox="1"/>
          <p:nvPr/>
        </p:nvSpPr>
        <p:spPr>
          <a:xfrm>
            <a:off x="8188894" y="5935960"/>
            <a:ext cx="174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schuelerin</a:t>
            </a:r>
            <a:r>
              <a:rPr lang="de-DE" dirty="0"/>
              <a:t> 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25C39C-F777-733B-4B36-88A51C8EA810}"/>
              </a:ext>
            </a:extLst>
          </p:cNvPr>
          <p:cNvSpPr txBox="1"/>
          <p:nvPr/>
        </p:nvSpPr>
        <p:spPr>
          <a:xfrm>
            <a:off x="2363048" y="5796800"/>
            <a:ext cx="174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Raum i1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B0DB43-CF48-CB3A-051E-67B5F0A43002}"/>
              </a:ext>
            </a:extLst>
          </p:cNvPr>
          <p:cNvSpPr txBox="1"/>
          <p:nvPr/>
        </p:nvSpPr>
        <p:spPr>
          <a:xfrm>
            <a:off x="4805846" y="5929611"/>
            <a:ext cx="174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r_f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BF35A5-590D-C846-1D13-FD1CE2FE18F8}"/>
              </a:ext>
            </a:extLst>
          </p:cNvPr>
          <p:cNvSpPr txBox="1"/>
          <p:nvPr/>
        </p:nvSpPr>
        <p:spPr>
          <a:xfrm>
            <a:off x="912662" y="6088118"/>
            <a:ext cx="174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2variable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1E2ADB5B-6901-E79F-9590-3771CA94577A}"/>
              </a:ext>
            </a:extLst>
          </p:cNvPr>
          <p:cNvCxnSpPr/>
          <p:nvPr/>
        </p:nvCxnSpPr>
        <p:spPr>
          <a:xfrm>
            <a:off x="2743200" y="5796800"/>
            <a:ext cx="93754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284ED132-13FC-074E-36DC-CA1616D622D0}"/>
              </a:ext>
            </a:extLst>
          </p:cNvPr>
          <p:cNvCxnSpPr/>
          <p:nvPr/>
        </p:nvCxnSpPr>
        <p:spPr>
          <a:xfrm>
            <a:off x="6902485" y="6088118"/>
            <a:ext cx="93754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B930EDFB-CC60-C6EB-477B-173E65A13C0A}"/>
              </a:ext>
            </a:extLst>
          </p:cNvPr>
          <p:cNvCxnSpPr/>
          <p:nvPr/>
        </p:nvCxnSpPr>
        <p:spPr>
          <a:xfrm>
            <a:off x="5158451" y="5940028"/>
            <a:ext cx="93754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6182F08-469F-EFC8-EE8C-9F5E5EFC4B34}"/>
              </a:ext>
            </a:extLst>
          </p:cNvPr>
          <p:cNvCxnSpPr/>
          <p:nvPr/>
        </p:nvCxnSpPr>
        <p:spPr>
          <a:xfrm>
            <a:off x="8594009" y="5935960"/>
            <a:ext cx="93754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5F009E25-BFA3-647E-1A5A-BD14B38C2E97}"/>
              </a:ext>
            </a:extLst>
          </p:cNvPr>
          <p:cNvCxnSpPr/>
          <p:nvPr/>
        </p:nvCxnSpPr>
        <p:spPr>
          <a:xfrm>
            <a:off x="1317776" y="6088118"/>
            <a:ext cx="93754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0202F94C-F86B-249A-2E32-E565250D8562}"/>
              </a:ext>
            </a:extLst>
          </p:cNvPr>
          <p:cNvCxnSpPr>
            <a:cxnSpLocks/>
          </p:cNvCxnSpPr>
          <p:nvPr/>
        </p:nvCxnSpPr>
        <p:spPr>
          <a:xfrm flipV="1">
            <a:off x="1317775" y="6088118"/>
            <a:ext cx="93754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CF2AEF6-30B6-EEFC-1D5D-352CF48457CE}"/>
              </a:ext>
            </a:extLst>
          </p:cNvPr>
          <p:cNvCxnSpPr>
            <a:cxnSpLocks/>
          </p:cNvCxnSpPr>
          <p:nvPr/>
        </p:nvCxnSpPr>
        <p:spPr>
          <a:xfrm flipV="1">
            <a:off x="8587737" y="5960217"/>
            <a:ext cx="93754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CC053D55-CB6F-90A8-036C-91C8DF2FCC3D}"/>
              </a:ext>
            </a:extLst>
          </p:cNvPr>
          <p:cNvCxnSpPr>
            <a:cxnSpLocks/>
          </p:cNvCxnSpPr>
          <p:nvPr/>
        </p:nvCxnSpPr>
        <p:spPr>
          <a:xfrm flipV="1">
            <a:off x="6902484" y="6112375"/>
            <a:ext cx="93754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EB184856-8D07-DB7A-20E5-BB133148E62F}"/>
              </a:ext>
            </a:extLst>
          </p:cNvPr>
          <p:cNvCxnSpPr>
            <a:cxnSpLocks/>
          </p:cNvCxnSpPr>
          <p:nvPr/>
        </p:nvCxnSpPr>
        <p:spPr>
          <a:xfrm flipV="1">
            <a:off x="5158450" y="5928023"/>
            <a:ext cx="93754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E46A164-20AA-C13F-775E-4E17CA283A3E}"/>
              </a:ext>
            </a:extLst>
          </p:cNvPr>
          <p:cNvCxnSpPr>
            <a:cxnSpLocks/>
          </p:cNvCxnSpPr>
          <p:nvPr/>
        </p:nvCxnSpPr>
        <p:spPr>
          <a:xfrm flipV="1">
            <a:off x="2768162" y="5826545"/>
            <a:ext cx="93754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493F96F5-80D4-C557-B5B2-0A3CEBEB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7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934CA-A268-A2C7-31D3-E68CF7F8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Schlüsselwörter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8F1DA-0034-5F8E-4114-4641F75F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/>
              <a:t>Python enthält einige Schlüsselwörter. Diese dürfen nicht als Variablenbezeichner benutzt werden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and, </a:t>
            </a:r>
            <a:r>
              <a:rPr lang="de-DE" dirty="0" err="1"/>
              <a:t>as</a:t>
            </a:r>
            <a:r>
              <a:rPr lang="de-DE" dirty="0"/>
              <a:t>, </a:t>
            </a:r>
            <a:r>
              <a:rPr lang="de-DE" dirty="0" err="1"/>
              <a:t>assert</a:t>
            </a:r>
            <a:r>
              <a:rPr lang="de-DE" dirty="0"/>
              <a:t>, break, </a:t>
            </a:r>
            <a:r>
              <a:rPr lang="de-DE" dirty="0" err="1"/>
              <a:t>class</a:t>
            </a:r>
            <a:r>
              <a:rPr lang="de-DE" dirty="0"/>
              <a:t>, </a:t>
            </a:r>
            <a:r>
              <a:rPr lang="de-DE" dirty="0" err="1"/>
              <a:t>continue</a:t>
            </a:r>
            <a:r>
              <a:rPr lang="de-DE" dirty="0"/>
              <a:t>, </a:t>
            </a:r>
            <a:r>
              <a:rPr lang="de-DE" dirty="0" err="1"/>
              <a:t>def</a:t>
            </a:r>
            <a:r>
              <a:rPr lang="de-DE" dirty="0"/>
              <a:t>, del, </a:t>
            </a:r>
            <a:r>
              <a:rPr lang="de-DE" dirty="0" err="1"/>
              <a:t>elif</a:t>
            </a:r>
            <a:r>
              <a:rPr lang="de-DE" dirty="0"/>
              <a:t>, </a:t>
            </a:r>
            <a:r>
              <a:rPr lang="de-DE" dirty="0" err="1"/>
              <a:t>else</a:t>
            </a:r>
            <a:r>
              <a:rPr lang="de-DE" dirty="0"/>
              <a:t>, </a:t>
            </a:r>
            <a:r>
              <a:rPr lang="de-DE" dirty="0" err="1"/>
              <a:t>except</a:t>
            </a:r>
            <a:r>
              <a:rPr lang="de-DE" dirty="0"/>
              <a:t>, False, </a:t>
            </a:r>
            <a:r>
              <a:rPr lang="de-DE" dirty="0" err="1"/>
              <a:t>finally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, </a:t>
            </a:r>
            <a:r>
              <a:rPr lang="de-DE" dirty="0" err="1"/>
              <a:t>from</a:t>
            </a:r>
            <a:r>
              <a:rPr lang="de-DE" dirty="0"/>
              <a:t>, global, </a:t>
            </a:r>
            <a:r>
              <a:rPr lang="de-DE" dirty="0" err="1"/>
              <a:t>if</a:t>
            </a:r>
            <a:r>
              <a:rPr lang="de-DE" dirty="0"/>
              <a:t>, </a:t>
            </a:r>
            <a:r>
              <a:rPr lang="de-DE" dirty="0" err="1"/>
              <a:t>import</a:t>
            </a:r>
            <a:r>
              <a:rPr lang="de-DE" dirty="0"/>
              <a:t>, in,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lambda</a:t>
            </a:r>
            <a:r>
              <a:rPr lang="de-DE" dirty="0"/>
              <a:t>, None, </a:t>
            </a:r>
            <a:r>
              <a:rPr lang="de-DE" dirty="0" err="1"/>
              <a:t>nonlocal</a:t>
            </a:r>
            <a:r>
              <a:rPr lang="de-DE" dirty="0"/>
              <a:t>, not, </a:t>
            </a:r>
            <a:r>
              <a:rPr lang="de-DE" dirty="0" err="1"/>
              <a:t>or</a:t>
            </a:r>
            <a:r>
              <a:rPr lang="de-DE" dirty="0"/>
              <a:t>, pass, </a:t>
            </a:r>
            <a:r>
              <a:rPr lang="de-DE" dirty="0" err="1"/>
              <a:t>raise</a:t>
            </a:r>
            <a:r>
              <a:rPr lang="de-DE" dirty="0"/>
              <a:t>, </a:t>
            </a:r>
            <a:r>
              <a:rPr lang="de-DE" dirty="0" err="1"/>
              <a:t>return</a:t>
            </a:r>
            <a:r>
              <a:rPr lang="de-DE" dirty="0"/>
              <a:t>, True, </a:t>
            </a:r>
            <a:r>
              <a:rPr lang="de-DE" dirty="0" err="1"/>
              <a:t>try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, </a:t>
            </a:r>
            <a:r>
              <a:rPr lang="de-DE" dirty="0" err="1"/>
              <a:t>yield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93F96F5-80D4-C557-B5B2-0A3CEBEB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934CA-A268-A2C7-31D3-E68CF7F8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8F1DA-0034-5F8E-4114-4641F75F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/>
              <a:t>Python kennt folgende für die Programmierung essenzielle </a:t>
            </a:r>
            <a:r>
              <a:rPr lang="de-DE" dirty="0">
                <a:solidFill>
                  <a:schemeClr val="accent1"/>
                </a:solidFill>
              </a:rPr>
              <a:t>Datentypen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93F96F5-80D4-C557-B5B2-0A3CEBEB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52964A4-DDB4-DB65-9B0F-03E92707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32" y="3168568"/>
            <a:ext cx="4224920" cy="302179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2EF8C5C-4C27-5241-563A-31E516E4E0A3}"/>
              </a:ext>
            </a:extLst>
          </p:cNvPr>
          <p:cNvCxnSpPr/>
          <p:nvPr/>
        </p:nvCxnSpPr>
        <p:spPr>
          <a:xfrm flipH="1">
            <a:off x="4618299" y="3397170"/>
            <a:ext cx="19908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0626B89-F898-6F4E-18A2-28EF614BCEDD}"/>
              </a:ext>
            </a:extLst>
          </p:cNvPr>
          <p:cNvCxnSpPr>
            <a:cxnSpLocks/>
          </p:cNvCxnSpPr>
          <p:nvPr/>
        </p:nvCxnSpPr>
        <p:spPr>
          <a:xfrm flipH="1">
            <a:off x="3842795" y="4093580"/>
            <a:ext cx="27663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81CC39-492A-079B-7DD7-A7C88968460E}"/>
              </a:ext>
            </a:extLst>
          </p:cNvPr>
          <p:cNvCxnSpPr>
            <a:cxnSpLocks/>
          </p:cNvCxnSpPr>
          <p:nvPr/>
        </p:nvCxnSpPr>
        <p:spPr>
          <a:xfrm flipH="1">
            <a:off x="4699322" y="5042704"/>
            <a:ext cx="19098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BB37C3D-5F8E-18A4-D047-7A16085831C2}"/>
              </a:ext>
            </a:extLst>
          </p:cNvPr>
          <p:cNvCxnSpPr>
            <a:cxnSpLocks/>
          </p:cNvCxnSpPr>
          <p:nvPr/>
        </p:nvCxnSpPr>
        <p:spPr>
          <a:xfrm flipH="1">
            <a:off x="4699322" y="5924309"/>
            <a:ext cx="19098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19DCD14-9D22-E38E-30D2-AF41DCCB524E}"/>
              </a:ext>
            </a:extLst>
          </p:cNvPr>
          <p:cNvSpPr txBox="1"/>
          <p:nvPr/>
        </p:nvSpPr>
        <p:spPr>
          <a:xfrm>
            <a:off x="6775050" y="3168568"/>
            <a:ext cx="304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Integer</a:t>
            </a:r>
            <a:r>
              <a:rPr lang="de-DE" dirty="0"/>
              <a:t>: Ganze Zahlen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8F00A1-22DD-9233-6643-078C55020A26}"/>
              </a:ext>
            </a:extLst>
          </p:cNvPr>
          <p:cNvSpPr txBox="1"/>
          <p:nvPr/>
        </p:nvSpPr>
        <p:spPr>
          <a:xfrm>
            <a:off x="6775050" y="3859740"/>
            <a:ext cx="522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Zeichenketten, werden durch einfache oder doppelte Anführungszeichen begrenzt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B214C0E-5B0C-4EBB-CBD6-C4CE5F06E06B}"/>
              </a:ext>
            </a:extLst>
          </p:cNvPr>
          <p:cNvSpPr txBox="1"/>
          <p:nvPr/>
        </p:nvSpPr>
        <p:spPr>
          <a:xfrm>
            <a:off x="6775050" y="4718224"/>
            <a:ext cx="522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Boolean</a:t>
            </a:r>
            <a:r>
              <a:rPr lang="de-DE" dirty="0"/>
              <a:t>: Wahrheitswerte, sind entweder wahr (True) oder falsch (False)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491E858-6DB5-8505-EB92-ED26D2554940}"/>
              </a:ext>
            </a:extLst>
          </p:cNvPr>
          <p:cNvSpPr txBox="1"/>
          <p:nvPr/>
        </p:nvSpPr>
        <p:spPr>
          <a:xfrm>
            <a:off x="6775050" y="5565723"/>
            <a:ext cx="522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accent1"/>
                </a:solidFill>
              </a:rPr>
              <a:t>Float</a:t>
            </a:r>
            <a:r>
              <a:rPr lang="de-DE" dirty="0"/>
              <a:t>: Fließkommazahlen. Vorsicht: Kommata werden wie im Englischen durch Punkte dargestellt!</a:t>
            </a:r>
          </a:p>
        </p:txBody>
      </p:sp>
    </p:spTree>
    <p:extLst>
      <p:ext uri="{BB962C8B-B14F-4D97-AF65-F5344CB8AC3E}">
        <p14:creationId xmlns:p14="http://schemas.microsoft.com/office/powerpoint/2010/main" val="254181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D82066F-C781-96D2-BFB4-98616089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80471"/>
            <a:ext cx="5790407" cy="304382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5934CA-A268-A2C7-31D3-E68CF7F8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Typkonvertierung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8F1DA-0034-5F8E-4114-4641F75F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/>
              <a:t>Wenn möglich, lassen sich Datentypen auch manuell ändern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93F96F5-80D4-C557-B5B2-0A3CEBEB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2EF8C5C-4C27-5241-563A-31E516E4E0A3}"/>
              </a:ext>
            </a:extLst>
          </p:cNvPr>
          <p:cNvCxnSpPr>
            <a:cxnSpLocks/>
          </p:cNvCxnSpPr>
          <p:nvPr/>
        </p:nvCxnSpPr>
        <p:spPr>
          <a:xfrm flipH="1">
            <a:off x="3659771" y="3099990"/>
            <a:ext cx="33925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0626B89-F898-6F4E-18A2-28EF614BCEDD}"/>
              </a:ext>
            </a:extLst>
          </p:cNvPr>
          <p:cNvCxnSpPr>
            <a:cxnSpLocks/>
          </p:cNvCxnSpPr>
          <p:nvPr/>
        </p:nvCxnSpPr>
        <p:spPr>
          <a:xfrm flipH="1">
            <a:off x="5543550" y="3704960"/>
            <a:ext cx="1508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81CC39-492A-079B-7DD7-A7C88968460E}"/>
              </a:ext>
            </a:extLst>
          </p:cNvPr>
          <p:cNvCxnSpPr>
            <a:cxnSpLocks/>
          </p:cNvCxnSpPr>
          <p:nvPr/>
        </p:nvCxnSpPr>
        <p:spPr>
          <a:xfrm flipH="1">
            <a:off x="6492240" y="4322614"/>
            <a:ext cx="5586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BB37C3D-5F8E-18A4-D047-7A16085831C2}"/>
              </a:ext>
            </a:extLst>
          </p:cNvPr>
          <p:cNvCxnSpPr>
            <a:cxnSpLocks/>
          </p:cNvCxnSpPr>
          <p:nvPr/>
        </p:nvCxnSpPr>
        <p:spPr>
          <a:xfrm flipH="1">
            <a:off x="6492240" y="4952759"/>
            <a:ext cx="5586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491E858-6DB5-8505-EB92-ED26D2554940}"/>
              </a:ext>
            </a:extLst>
          </p:cNvPr>
          <p:cNvSpPr txBox="1"/>
          <p:nvPr/>
        </p:nvSpPr>
        <p:spPr>
          <a:xfrm>
            <a:off x="7137087" y="2897908"/>
            <a:ext cx="41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mit Wert </a:t>
            </a:r>
            <a:r>
              <a:rPr lang="de-DE" dirty="0">
                <a:solidFill>
                  <a:schemeClr val="accent1"/>
                </a:solidFill>
              </a:rPr>
              <a:t>„23“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78B3FCE-3AF8-C82B-E3FF-2BD4E4350BB9}"/>
              </a:ext>
            </a:extLst>
          </p:cNvPr>
          <p:cNvCxnSpPr>
            <a:cxnSpLocks/>
          </p:cNvCxnSpPr>
          <p:nvPr/>
        </p:nvCxnSpPr>
        <p:spPr>
          <a:xfrm flipH="1">
            <a:off x="6096000" y="5560987"/>
            <a:ext cx="9549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1B79876A-8557-2FBA-1062-537173052768}"/>
              </a:ext>
            </a:extLst>
          </p:cNvPr>
          <p:cNvSpPr txBox="1"/>
          <p:nvPr/>
        </p:nvSpPr>
        <p:spPr>
          <a:xfrm>
            <a:off x="7136368" y="3520294"/>
            <a:ext cx="41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Integer mit Wert </a:t>
            </a:r>
            <a:r>
              <a:rPr lang="de-DE" dirty="0">
                <a:solidFill>
                  <a:schemeClr val="accent1"/>
                </a:solidFill>
              </a:rPr>
              <a:t>23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AA03A6A-0B8D-CF51-A124-1BDE9C630EAE}"/>
              </a:ext>
            </a:extLst>
          </p:cNvPr>
          <p:cNvSpPr txBox="1"/>
          <p:nvPr/>
        </p:nvSpPr>
        <p:spPr>
          <a:xfrm>
            <a:off x="7136367" y="4113014"/>
            <a:ext cx="41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Floating mit Wert </a:t>
            </a:r>
            <a:r>
              <a:rPr lang="de-DE" dirty="0">
                <a:solidFill>
                  <a:schemeClr val="accent1"/>
                </a:solidFill>
              </a:rPr>
              <a:t>23.0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E2EB96-8159-A597-B35E-BB88B47507D8}"/>
              </a:ext>
            </a:extLst>
          </p:cNvPr>
          <p:cNvSpPr txBox="1"/>
          <p:nvPr/>
        </p:nvSpPr>
        <p:spPr>
          <a:xfrm>
            <a:off x="7136367" y="4768093"/>
            <a:ext cx="41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Boolean mit Wert </a:t>
            </a:r>
            <a:r>
              <a:rPr lang="de-DE" dirty="0">
                <a:solidFill>
                  <a:schemeClr val="accent1"/>
                </a:solidFill>
              </a:rPr>
              <a:t>True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528BF88-D285-2D8A-62B9-317790F90AE5}"/>
              </a:ext>
            </a:extLst>
          </p:cNvPr>
          <p:cNvSpPr txBox="1"/>
          <p:nvPr/>
        </p:nvSpPr>
        <p:spPr>
          <a:xfrm>
            <a:off x="7136367" y="5362410"/>
            <a:ext cx="41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Boolean mit Wert </a:t>
            </a:r>
            <a:r>
              <a:rPr lang="de-DE" dirty="0">
                <a:solidFill>
                  <a:schemeClr val="accent1"/>
                </a:solidFill>
              </a:rPr>
              <a:t>„True“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49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3" grpId="0"/>
      <p:bldP spid="24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468</Words>
  <Application>Microsoft Macintosh PowerPoint</Application>
  <PresentationFormat>Breitbild</PresentationFormat>
  <Paragraphs>76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Tw Cen MT</vt:lpstr>
      <vt:lpstr>Tw Cen MT Condensed</vt:lpstr>
      <vt:lpstr>Wingdings</vt:lpstr>
      <vt:lpstr>Wingdings 3</vt:lpstr>
      <vt:lpstr>Integral</vt:lpstr>
      <vt:lpstr>Variablen, Datentypen, Typkonvertierung,  Input und Output </vt:lpstr>
      <vt:lpstr>Variablen in Der Programmierung</vt:lpstr>
      <vt:lpstr>Variablen in Der Programmierung</vt:lpstr>
      <vt:lpstr>Variablen in Python</vt:lpstr>
      <vt:lpstr>Variablen in Python</vt:lpstr>
      <vt:lpstr>Namenskonventionen</vt:lpstr>
      <vt:lpstr>Python Schlüsselwörter</vt:lpstr>
      <vt:lpstr>Datentypen</vt:lpstr>
      <vt:lpstr>Typkonvertierung</vt:lpstr>
      <vt:lpstr>Input und Output</vt:lpstr>
      <vt:lpstr>Formatted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Programmierung</dc:title>
  <dc:creator>Jean-Pierre Ehlenberger</dc:creator>
  <cp:lastModifiedBy>Jean-Pierre Ehlenberger</cp:lastModifiedBy>
  <cp:revision>14</cp:revision>
  <dcterms:created xsi:type="dcterms:W3CDTF">2023-02-13T08:12:05Z</dcterms:created>
  <dcterms:modified xsi:type="dcterms:W3CDTF">2023-02-14T18:04:29Z</dcterms:modified>
</cp:coreProperties>
</file>