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3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2" r:id="rId17"/>
    <p:sldId id="335" r:id="rId18"/>
    <p:sldId id="273" r:id="rId19"/>
    <p:sldId id="274" r:id="rId20"/>
    <p:sldId id="275" r:id="rId21"/>
    <p:sldId id="277" r:id="rId22"/>
    <p:sldId id="278" r:id="rId23"/>
    <p:sldId id="283" r:id="rId24"/>
    <p:sldId id="336" r:id="rId25"/>
  </p:sldIdLst>
  <p:sldSz cx="12192000" cy="6858000"/>
  <p:notesSz cx="12192000" cy="6858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4BE4A04-21C9-49CB-8065-F35E7AEFBFBC}" type="datetimeFigureOut">
              <a:rPr lang="pt-BR" smtClean="0"/>
              <a:t>28/08/2024</a:t>
            </a:fld>
            <a:endParaRPr lang="pt-BR"/>
          </a:p>
        </p:txBody>
      </p:sp>
      <p:sp>
        <p:nvSpPr>
          <p:cNvPr id="4" name="Espaço Reservado para Imagem de Slide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686CC81-3FE2-46B3-928E-DB46E27C17F1}" type="slidenum">
              <a:rPr lang="pt-BR" smtClean="0"/>
              <a:t>‹nº›</a:t>
            </a:fld>
            <a:endParaRPr lang="pt-BR"/>
          </a:p>
        </p:txBody>
      </p:sp>
    </p:spTree>
    <p:extLst>
      <p:ext uri="{BB962C8B-B14F-4D97-AF65-F5344CB8AC3E}">
        <p14:creationId xmlns:p14="http://schemas.microsoft.com/office/powerpoint/2010/main" val="139740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Espaço Reservado para Número de Slide 3"/>
          <p:cNvSpPr>
            <a:spLocks noGrp="1"/>
          </p:cNvSpPr>
          <p:nvPr>
            <p:ph type="sldNum" sz="quarter" idx="10"/>
          </p:nvPr>
        </p:nvSpPr>
        <p:spPr/>
        <p:txBody>
          <a:bodyPr/>
          <a:lstStyle/>
          <a:p>
            <a:pPr algn="r" defTabSz="457200">
              <a:buNone/>
            </a:pPr>
            <a:fld id="{5257B995-136A-4A15-87A5-26420C3C1021}"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21080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609676"/>
            <a:ext cx="10358120" cy="6972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pt-BR"/>
              <a:t>Clique para editar o título mestre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pt-BR" smtClean="0"/>
              <a:t>28/08/2024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D57F1E4F-1CFF-5643-939E-02111984F565}" type="slidenum">
              <a:rPr lang="pt-BR" smtClean="0"/>
              <a:t>‹nº›</a:t>
            </a:fld>
            <a:endParaRPr lang="pt-BR"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7628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676"/>
            <a:ext cx="3154045" cy="69723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6939" y="1793189"/>
            <a:ext cx="5658484" cy="4210685"/>
          </a:xfrm>
          <a:prstGeom prst="rect">
            <a:avLst/>
          </a:prstGeom>
        </p:spPr>
        <p:txBody>
          <a:bodyPr wrap="square" lIns="0" tIns="0" rIns="0" bIns="0">
            <a:spAutoFit/>
          </a:bodyPr>
          <a:lstStyle>
            <a:lvl1pPr>
              <a:defRPr sz="28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a:spLocks noGrp="1"/>
          </p:cNvSpPr>
          <p:nvPr>
            <p:ph type="ctrTitle"/>
          </p:nvPr>
        </p:nvSpPr>
        <p:spPr>
          <a:xfrm>
            <a:off x="914400" y="1371601"/>
            <a:ext cx="10464800" cy="1927225"/>
          </a:xfrm>
        </p:spPr>
        <p:txBody>
          <a:bodyPr/>
          <a:lstStyle/>
          <a:p>
            <a:pPr algn="l" defTabSz="457200">
              <a:spcBef>
                <a:spcPts val="0"/>
              </a:spcBef>
              <a:buNone/>
            </a:pPr>
            <a:r>
              <a:rPr lang="pt-BR" dirty="0">
                <a:latin typeface="Century Gothic"/>
              </a:rPr>
              <a:t>Engenharia de software </a:t>
            </a:r>
            <a:r>
              <a:rPr lang="pt-BR" dirty="0" err="1">
                <a:latin typeface="Century Gothic"/>
              </a:rPr>
              <a:t>iii</a:t>
            </a:r>
            <a:endParaRPr lang="pt-BR" sz="7200" b="0" i="0" dirty="0">
              <a:solidFill>
                <a:schemeClr val="tx1"/>
              </a:solidFill>
              <a:latin typeface="Century Gothic"/>
            </a:endParaRPr>
          </a:p>
        </p:txBody>
      </p:sp>
      <p:sp>
        <p:nvSpPr>
          <p:cNvPr id="5" name="Retângulo 4"/>
          <p:cNvSpPr>
            <a:spLocks noGrp="1"/>
          </p:cNvSpPr>
          <p:nvPr>
            <p:ph type="subTitle" idx="1"/>
          </p:nvPr>
        </p:nvSpPr>
        <p:spPr>
          <a:xfrm>
            <a:off x="914400" y="3505200"/>
            <a:ext cx="8534400" cy="1752600"/>
          </a:xfrm>
        </p:spPr>
        <p:txBody>
          <a:bodyPr/>
          <a:lstStyle/>
          <a:p>
            <a:pPr marL="0" indent="0" algn="l">
              <a:buNone/>
            </a:pPr>
            <a:r>
              <a:rPr lang="pt-BR" b="0" i="0" dirty="0">
                <a:solidFill>
                  <a:schemeClr val="tx1"/>
                </a:solidFill>
              </a:rPr>
              <a:t>Prof. Me. Warner </a:t>
            </a:r>
            <a:r>
              <a:rPr lang="pt-BR" b="0" i="0" dirty="0" err="1">
                <a:solidFill>
                  <a:schemeClr val="tx1"/>
                </a:solidFill>
              </a:rPr>
              <a:t>Brezolin</a:t>
            </a:r>
            <a:endParaRPr lang="pt-BR" b="0" i="0" dirty="0">
              <a:solidFill>
                <a:schemeClr val="tx1"/>
              </a:solidFill>
            </a:endParaRPr>
          </a:p>
          <a:p>
            <a:pPr marL="0" indent="0" algn="l">
              <a:buNone/>
            </a:pPr>
            <a:r>
              <a:rPr lang="pt-BR" dirty="0">
                <a:solidFill>
                  <a:schemeClr val="tx1"/>
                </a:solidFill>
              </a:rPr>
              <a:t>wbrezolin@gmail.com</a:t>
            </a:r>
            <a:endParaRPr lang="pt-BR" b="0" i="0" dirty="0">
              <a:solidFill>
                <a:schemeClr val="tx1"/>
              </a:solidFill>
            </a:endParaRPr>
          </a:p>
        </p:txBody>
      </p:sp>
    </p:spTree>
    <p:extLst>
      <p:ext uri="{BB962C8B-B14F-4D97-AF65-F5344CB8AC3E}">
        <p14:creationId xmlns:p14="http://schemas.microsoft.com/office/powerpoint/2010/main" val="3506403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14242"/>
            <a:ext cx="8077200" cy="690574"/>
          </a:xfrm>
          <a:prstGeom prst="rect">
            <a:avLst/>
          </a:prstGeom>
        </p:spPr>
        <p:txBody>
          <a:bodyPr vert="horz" wrap="square" lIns="0" tIns="13335" rIns="0" bIns="0" rtlCol="0">
            <a:spAutoFit/>
          </a:bodyPr>
          <a:lstStyle/>
          <a:p>
            <a:pPr marL="12700">
              <a:spcBef>
                <a:spcPts val="105"/>
              </a:spcBef>
            </a:pPr>
            <a:r>
              <a:rPr spc="-130" dirty="0"/>
              <a:t>Requisitos para Nova Versão</a:t>
            </a:r>
          </a:p>
        </p:txBody>
      </p:sp>
      <p:sp>
        <p:nvSpPr>
          <p:cNvPr id="3" name="object 3"/>
          <p:cNvSpPr txBox="1"/>
          <p:nvPr/>
        </p:nvSpPr>
        <p:spPr>
          <a:xfrm>
            <a:off x="609600" y="1447800"/>
            <a:ext cx="5012690" cy="461665"/>
          </a:xfrm>
          <a:prstGeom prst="rect">
            <a:avLst/>
          </a:prstGeom>
          <a:noFill/>
        </p:spPr>
        <p:txBody>
          <a:bodyPr wrap="square">
            <a:spAutoFit/>
          </a:bodyPr>
          <a:lstStyle>
            <a:defPPr>
              <a:defRPr lang="pt-BR"/>
            </a:defPPr>
            <a:lvl1pPr>
              <a:defRPr sz="2400"/>
            </a:lvl1pPr>
          </a:lstStyle>
          <a:p>
            <a:r>
              <a:rPr dirty="0"/>
              <a:t>Cenário de atributo de qualidade</a:t>
            </a:r>
          </a:p>
        </p:txBody>
      </p:sp>
      <p:graphicFrame>
        <p:nvGraphicFramePr>
          <p:cNvPr id="5" name="Tabela 4">
            <a:extLst>
              <a:ext uri="{FF2B5EF4-FFF2-40B4-BE49-F238E27FC236}">
                <a16:creationId xmlns:a16="http://schemas.microsoft.com/office/drawing/2014/main" id="{4E86AD7B-3223-DBB8-B948-7660D3E082F9}"/>
              </a:ext>
            </a:extLst>
          </p:cNvPr>
          <p:cNvGraphicFramePr>
            <a:graphicFrameLocks noGrp="1"/>
          </p:cNvGraphicFramePr>
          <p:nvPr>
            <p:extLst>
              <p:ext uri="{D42A27DB-BD31-4B8C-83A1-F6EECF244321}">
                <p14:modId xmlns:p14="http://schemas.microsoft.com/office/powerpoint/2010/main" val="3120280714"/>
              </p:ext>
            </p:extLst>
          </p:nvPr>
        </p:nvGraphicFramePr>
        <p:xfrm>
          <a:off x="952500" y="2362200"/>
          <a:ext cx="10287000" cy="3525236"/>
        </p:xfrm>
        <a:graphic>
          <a:graphicData uri="http://schemas.openxmlformats.org/drawingml/2006/table">
            <a:tbl>
              <a:tblPr>
                <a:tableStyleId>{8EC20E35-A176-4012-BC5E-935CFFF8708E}</a:tableStyleId>
              </a:tblPr>
              <a:tblGrid>
                <a:gridCol w="2571750">
                  <a:extLst>
                    <a:ext uri="{9D8B030D-6E8A-4147-A177-3AD203B41FA5}">
                      <a16:colId xmlns:a16="http://schemas.microsoft.com/office/drawing/2014/main" val="566508461"/>
                    </a:ext>
                  </a:extLst>
                </a:gridCol>
                <a:gridCol w="2571750">
                  <a:extLst>
                    <a:ext uri="{9D8B030D-6E8A-4147-A177-3AD203B41FA5}">
                      <a16:colId xmlns:a16="http://schemas.microsoft.com/office/drawing/2014/main" val="3620934958"/>
                    </a:ext>
                  </a:extLst>
                </a:gridCol>
                <a:gridCol w="2571750">
                  <a:extLst>
                    <a:ext uri="{9D8B030D-6E8A-4147-A177-3AD203B41FA5}">
                      <a16:colId xmlns:a16="http://schemas.microsoft.com/office/drawing/2014/main" val="3096286075"/>
                    </a:ext>
                  </a:extLst>
                </a:gridCol>
                <a:gridCol w="2571750">
                  <a:extLst>
                    <a:ext uri="{9D8B030D-6E8A-4147-A177-3AD203B41FA5}">
                      <a16:colId xmlns:a16="http://schemas.microsoft.com/office/drawing/2014/main" val="1324891457"/>
                    </a:ext>
                  </a:extLst>
                </a:gridCol>
              </a:tblGrid>
              <a:tr h="416842">
                <a:tc>
                  <a:txBody>
                    <a:bodyPr/>
                    <a:lstStyle/>
                    <a:p>
                      <a:pPr marL="0"/>
                      <a:r>
                        <a:rPr lang="pt-BR" sz="1600" b="1" dirty="0">
                          <a:solidFill>
                            <a:schemeClr val="dk1"/>
                          </a:solidFill>
                        </a:rPr>
                        <a:t>ID</a:t>
                      </a:r>
                      <a:endParaRPr lang="pt-BR" sz="1600" b="1" dirty="0">
                        <a:solidFill>
                          <a:schemeClr val="dk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r>
                        <a:rPr lang="pt-BR" sz="1600" b="1" dirty="0">
                          <a:solidFill>
                            <a:schemeClr val="dk1"/>
                          </a:solidFill>
                        </a:rPr>
                        <a:t>Atributo de Qualidade</a:t>
                      </a:r>
                      <a:endParaRPr lang="pt-BR" sz="1600" b="1" dirty="0">
                        <a:solidFill>
                          <a:schemeClr val="dk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r>
                        <a:rPr lang="pt-BR" sz="1600" b="1">
                          <a:solidFill>
                            <a:schemeClr val="dk1"/>
                          </a:solidFill>
                        </a:rPr>
                        <a:t>Cenário</a:t>
                      </a:r>
                      <a:endParaRPr lang="pt-BR" sz="1600" b="1">
                        <a:solidFill>
                          <a:schemeClr val="dk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r>
                        <a:rPr lang="pt-BR" sz="1600" b="1" dirty="0">
                          <a:solidFill>
                            <a:schemeClr val="dk1"/>
                          </a:solidFill>
                        </a:rPr>
                        <a:t>Caso de Uso Associado</a:t>
                      </a:r>
                      <a:endParaRPr lang="pt-BR" sz="1600" b="1" dirty="0">
                        <a:solidFill>
                          <a:schemeClr val="dk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578622"/>
                  </a:ext>
                </a:extLst>
              </a:tr>
              <a:tr h="1310074">
                <a:tc>
                  <a:txBody>
                    <a:bodyPr/>
                    <a:lstStyle/>
                    <a:p>
                      <a:pPr marL="0"/>
                      <a:r>
                        <a:rPr lang="pt-BR" sz="1600" b="0" dirty="0">
                          <a:solidFill>
                            <a:schemeClr val="dk1"/>
                          </a:solidFill>
                        </a:rPr>
                        <a:t>QA-1</a:t>
                      </a:r>
                      <a:endParaRPr lang="pt-BR" sz="1600" b="0" dirty="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marL="0"/>
                      <a:r>
                        <a:rPr lang="pt-BR" sz="1600" b="0" dirty="0">
                          <a:solidFill>
                            <a:schemeClr val="dk1"/>
                          </a:solidFill>
                        </a:rPr>
                        <a:t>Disponibilidade</a:t>
                      </a:r>
                      <a:endParaRPr lang="pt-BR" sz="1600" b="0" dirty="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marL="0"/>
                      <a:r>
                        <a:rPr lang="pt-BR" sz="1600" b="0" dirty="0">
                          <a:solidFill>
                            <a:schemeClr val="dk1"/>
                          </a:solidFill>
                        </a:rPr>
                        <a:t>O sistema deve estar disponível para os usuários 99,9% do tempo.</a:t>
                      </a:r>
                      <a:endParaRPr lang="pt-BR" sz="1600" b="0" dirty="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marL="0"/>
                      <a:r>
                        <a:rPr lang="pt-BR" sz="1600" b="0" dirty="0">
                          <a:solidFill>
                            <a:schemeClr val="dk1"/>
                          </a:solidFill>
                        </a:rPr>
                        <a:t>UC-2</a:t>
                      </a:r>
                      <a:endParaRPr lang="pt-BR" sz="1600" b="0" dirty="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48499309"/>
                  </a:ext>
                </a:extLst>
              </a:tr>
              <a:tr h="1488722">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600" b="0" dirty="0">
                          <a:solidFill>
                            <a:schemeClr val="dk1"/>
                          </a:solidFill>
                        </a:rPr>
                        <a:t>QA-2</a:t>
                      </a:r>
                      <a:endParaRPr lang="pt-BR" sz="1600" b="0" dirty="0">
                        <a:solidFill>
                          <a:schemeClr val="dk1"/>
                        </a:solidFill>
                        <a:latin typeface="+mn-lt"/>
                        <a:ea typeface="+mn-ea"/>
                        <a:cs typeface="+mn-cs"/>
                      </a:endParaRPr>
                    </a:p>
                  </a:txBody>
                  <a:tcPr anchor="ctr"/>
                </a:tc>
                <a:tc>
                  <a:txBody>
                    <a:bodyPr/>
                    <a:lstStyle/>
                    <a:p>
                      <a:pPr marL="0"/>
                      <a:r>
                        <a:rPr lang="pt-BR" sz="1600" b="0" dirty="0">
                          <a:solidFill>
                            <a:schemeClr val="dk1"/>
                          </a:solidFill>
                        </a:rPr>
                        <a:t>Segurança</a:t>
                      </a:r>
                      <a:endParaRPr lang="pt-BR" sz="1600" b="0" dirty="0">
                        <a:solidFill>
                          <a:schemeClr val="dk1"/>
                        </a:solidFill>
                        <a:latin typeface="+mn-lt"/>
                        <a:ea typeface="+mn-ea"/>
                        <a:cs typeface="+mn-cs"/>
                      </a:endParaRPr>
                    </a:p>
                  </a:txBody>
                  <a:tcPr anchor="ctr"/>
                </a:tc>
                <a:tc>
                  <a:txBody>
                    <a:bodyPr/>
                    <a:lstStyle/>
                    <a:p>
                      <a:pPr marL="0"/>
                      <a:r>
                        <a:rPr lang="pt-BR" sz="1600" dirty="0"/>
                        <a:t>Um usuário realiza qualquer operação no sistema, a qualquer momento, e 100% das operações realizadas pelo usuário são registradas pelo sistema no log de operações.</a:t>
                      </a:r>
                      <a:endParaRPr lang="pt-BR" sz="1600" b="0" dirty="0">
                        <a:solidFill>
                          <a:schemeClr val="dk1"/>
                        </a:solidFill>
                        <a:latin typeface="+mn-lt"/>
                        <a:ea typeface="+mn-ea"/>
                        <a:cs typeface="+mn-cs"/>
                      </a:endParaRPr>
                    </a:p>
                  </a:txBody>
                  <a:tcPr anchor="ctr"/>
                </a:tc>
                <a:tc>
                  <a:txBody>
                    <a:bodyPr/>
                    <a:lstStyle/>
                    <a:p>
                      <a:pPr marL="0"/>
                      <a:r>
                        <a:rPr lang="pt-BR" sz="1600" b="0" dirty="0">
                          <a:solidFill>
                            <a:schemeClr val="dk1"/>
                          </a:solidFill>
                        </a:rPr>
                        <a:t>UC-4</a:t>
                      </a:r>
                      <a:endParaRPr lang="pt-BR" sz="1600" b="0" dirty="0">
                        <a:solidFill>
                          <a:schemeClr val="dk1"/>
                        </a:solidFill>
                        <a:latin typeface="+mn-lt"/>
                        <a:ea typeface="+mn-ea"/>
                        <a:cs typeface="+mn-cs"/>
                      </a:endParaRPr>
                    </a:p>
                  </a:txBody>
                  <a:tcPr anchor="ctr"/>
                </a:tc>
                <a:extLst>
                  <a:ext uri="{0D108BD9-81ED-4DB2-BD59-A6C34878D82A}">
                    <a16:rowId xmlns:a16="http://schemas.microsoft.com/office/drawing/2014/main" val="266407591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5257800" cy="690574"/>
          </a:xfrm>
          <a:prstGeom prst="rect">
            <a:avLst/>
          </a:prstGeom>
        </p:spPr>
        <p:txBody>
          <a:bodyPr vert="horz" wrap="square" lIns="0" tIns="13335" rIns="0" bIns="0" rtlCol="0">
            <a:spAutoFit/>
          </a:bodyPr>
          <a:lstStyle/>
          <a:p>
            <a:pPr marL="12700">
              <a:spcBef>
                <a:spcPts val="105"/>
              </a:spcBef>
            </a:pPr>
            <a:r>
              <a:rPr spc="-130" dirty="0"/>
              <a:t>Restrições</a:t>
            </a:r>
          </a:p>
        </p:txBody>
      </p:sp>
      <p:graphicFrame>
        <p:nvGraphicFramePr>
          <p:cNvPr id="4" name="Tabela 3">
            <a:extLst>
              <a:ext uri="{FF2B5EF4-FFF2-40B4-BE49-F238E27FC236}">
                <a16:creationId xmlns:a16="http://schemas.microsoft.com/office/drawing/2014/main" id="{E8D54F20-7F16-AC2A-C549-9BF2E879EB75}"/>
              </a:ext>
            </a:extLst>
          </p:cNvPr>
          <p:cNvGraphicFramePr>
            <a:graphicFrameLocks noGrp="1"/>
          </p:cNvGraphicFramePr>
          <p:nvPr>
            <p:extLst>
              <p:ext uri="{D42A27DB-BD31-4B8C-83A1-F6EECF244321}">
                <p14:modId xmlns:p14="http://schemas.microsoft.com/office/powerpoint/2010/main" val="1435734042"/>
              </p:ext>
            </p:extLst>
          </p:nvPr>
        </p:nvGraphicFramePr>
        <p:xfrm>
          <a:off x="990600" y="1524000"/>
          <a:ext cx="9829800" cy="4223941"/>
        </p:xfrm>
        <a:graphic>
          <a:graphicData uri="http://schemas.openxmlformats.org/drawingml/2006/table">
            <a:tbl>
              <a:tblPr>
                <a:tableStyleId>{2A488322-F2BA-4B5B-9748-0D474271808F}</a:tableStyleId>
              </a:tblPr>
              <a:tblGrid>
                <a:gridCol w="1600200">
                  <a:extLst>
                    <a:ext uri="{9D8B030D-6E8A-4147-A177-3AD203B41FA5}">
                      <a16:colId xmlns:a16="http://schemas.microsoft.com/office/drawing/2014/main" val="417321177"/>
                    </a:ext>
                  </a:extLst>
                </a:gridCol>
                <a:gridCol w="8229600">
                  <a:extLst>
                    <a:ext uri="{9D8B030D-6E8A-4147-A177-3AD203B41FA5}">
                      <a16:colId xmlns:a16="http://schemas.microsoft.com/office/drawing/2014/main" val="3057083674"/>
                    </a:ext>
                  </a:extLst>
                </a:gridCol>
              </a:tblGrid>
              <a:tr h="256712">
                <a:tc>
                  <a:txBody>
                    <a:bodyPr/>
                    <a:lstStyle/>
                    <a:p>
                      <a:r>
                        <a:rPr lang="pt-BR" sz="1600" b="1" dirty="0"/>
                        <a:t>ID</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Restrições</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998392">
                <a:tc>
                  <a:txBody>
                    <a:bodyPr/>
                    <a:lstStyle/>
                    <a:p>
                      <a:r>
                        <a:rPr lang="pt-BR" sz="1600" dirty="0"/>
                        <a:t>CON-1</a:t>
                      </a:r>
                    </a:p>
                  </a:txBody>
                  <a:tcPr marL="53168" marR="53168" marT="26584" marB="26584" anchor="ctr">
                    <a:lnT w="12700" cap="flat" cmpd="sng" algn="ctr">
                      <a:solidFill>
                        <a:schemeClr val="tx1"/>
                      </a:solidFill>
                      <a:prstDash val="solid"/>
                      <a:round/>
                      <a:headEnd type="none" w="med" len="med"/>
                      <a:tailEnd type="none" w="med" len="med"/>
                    </a:lnT>
                  </a:tcPr>
                </a:tc>
                <a:tc>
                  <a:txBody>
                    <a:bodyPr/>
                    <a:lstStyle/>
                    <a:p>
                      <a:r>
                        <a:rPr lang="pt-BR" sz="1600" dirty="0"/>
                        <a:t>O gerenciamento de contas e permissões dos usuários é feito por um servidor de diretório existente que é utilizado por diversas aplicações no banco.</a:t>
                      </a:r>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569304">
                <a:tc>
                  <a:txBody>
                    <a:bodyPr/>
                    <a:lstStyle/>
                    <a:p>
                      <a:r>
                        <a:rPr lang="pt-BR" sz="1600" dirty="0"/>
                        <a:t>CON-2</a:t>
                      </a:r>
                    </a:p>
                  </a:txBody>
                  <a:tcPr marL="53168" marR="53168" marT="26584" marB="26584" anchor="ctr"/>
                </a:tc>
                <a:tc>
                  <a:txBody>
                    <a:bodyPr/>
                    <a:lstStyle/>
                    <a:p>
                      <a:r>
                        <a:rPr lang="pt-BR" sz="1600" dirty="0"/>
                        <a:t>A comunicação com a fonte de dados deve ser realizada utilizando JDBC.</a:t>
                      </a:r>
                    </a:p>
                  </a:txBody>
                  <a:tcPr marL="53168" marR="53168" marT="26584" marB="26584" anchor="ctr"/>
                </a:tc>
                <a:extLst>
                  <a:ext uri="{0D108BD9-81ED-4DB2-BD59-A6C34878D82A}">
                    <a16:rowId xmlns:a16="http://schemas.microsoft.com/office/drawing/2014/main" val="300288777"/>
                  </a:ext>
                </a:extLst>
              </a:tr>
              <a:tr h="1259496">
                <a:tc>
                  <a:txBody>
                    <a:bodyPr/>
                    <a:lstStyle/>
                    <a:p>
                      <a:r>
                        <a:rPr lang="pt-BR" sz="1600" dirty="0"/>
                        <a:t>CON-3</a:t>
                      </a:r>
                    </a:p>
                  </a:txBody>
                  <a:tcPr marL="53168" marR="53168" marT="26584" marB="26584" anchor="ctr"/>
                </a:tc>
                <a:tc>
                  <a:txBody>
                    <a:bodyPr/>
                    <a:lstStyle/>
                    <a:p>
                      <a:r>
                        <a:rPr lang="pt-BR" sz="1600" dirty="0"/>
                        <a:t>A comunicação com o sistema de provedor de assinatura digital é realizada utilizando serviços web. Esses serviços web recebem e retornam as informações em um formato XML que adere às especificações estabelecidas pelo governo.</a:t>
                      </a:r>
                    </a:p>
                  </a:txBody>
                  <a:tcPr marL="53168" marR="53168" marT="26584" marB="26584" anchor="ctr"/>
                </a:tc>
                <a:extLst>
                  <a:ext uri="{0D108BD9-81ED-4DB2-BD59-A6C34878D82A}">
                    <a16:rowId xmlns:a16="http://schemas.microsoft.com/office/drawing/2014/main" val="169804932"/>
                  </a:ext>
                </a:extLst>
              </a:tr>
              <a:tr h="1099741">
                <a:tc>
                  <a:txBody>
                    <a:bodyPr/>
                    <a:lstStyle/>
                    <a:p>
                      <a:r>
                        <a:rPr lang="pt-BR" sz="1600" dirty="0"/>
                        <a:t>CON-4</a:t>
                      </a:r>
                    </a:p>
                  </a:txBody>
                  <a:tcPr marL="53168" marR="53168" marT="26584" marB="26584" anchor="ctr"/>
                </a:tc>
                <a:tc>
                  <a:txBody>
                    <a:bodyPr/>
                    <a:lstStyle/>
                    <a:p>
                      <a:r>
                        <a:rPr lang="pt-BR" sz="1600" dirty="0"/>
                        <a:t>O sistema deve ser acessado através de um navegador web, embora o acesso esteja disponível apenas a partir da intranet do banco.</a:t>
                      </a:r>
                    </a:p>
                  </a:txBody>
                  <a:tcPr marL="53168" marR="53168" marT="26584" marB="26584" anchor="ctr"/>
                </a:tc>
                <a:extLst>
                  <a:ext uri="{0D108BD9-81ED-4DB2-BD59-A6C34878D82A}">
                    <a16:rowId xmlns:a16="http://schemas.microsoft.com/office/drawing/2014/main" val="199053453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30783"/>
            <a:ext cx="6629400" cy="994964"/>
          </a:xfrm>
          <a:prstGeom prst="rect">
            <a:avLst/>
          </a:prstGeom>
        </p:spPr>
        <p:txBody>
          <a:bodyPr vert="horz" wrap="square" lIns="0" tIns="13335" rIns="0" bIns="0" rtlCol="0">
            <a:spAutoFit/>
          </a:bodyPr>
          <a:lstStyle/>
          <a:p>
            <a:pPr marL="12700">
              <a:spcBef>
                <a:spcPts val="105"/>
              </a:spcBef>
            </a:pPr>
            <a:r>
              <a:rPr spc="-130" dirty="0"/>
              <a:t>Preocupações</a:t>
            </a:r>
          </a:p>
        </p:txBody>
      </p:sp>
      <p:graphicFrame>
        <p:nvGraphicFramePr>
          <p:cNvPr id="4" name="Tabela 3">
            <a:extLst>
              <a:ext uri="{FF2B5EF4-FFF2-40B4-BE49-F238E27FC236}">
                <a16:creationId xmlns:a16="http://schemas.microsoft.com/office/drawing/2014/main" id="{EA3D3C41-DD40-9181-F2D4-81EE55F56E7B}"/>
              </a:ext>
            </a:extLst>
          </p:cNvPr>
          <p:cNvGraphicFramePr>
            <a:graphicFrameLocks noGrp="1"/>
          </p:cNvGraphicFramePr>
          <p:nvPr>
            <p:extLst>
              <p:ext uri="{D42A27DB-BD31-4B8C-83A1-F6EECF244321}">
                <p14:modId xmlns:p14="http://schemas.microsoft.com/office/powerpoint/2010/main" val="1035775432"/>
              </p:ext>
            </p:extLst>
          </p:nvPr>
        </p:nvGraphicFramePr>
        <p:xfrm>
          <a:off x="990600" y="1752600"/>
          <a:ext cx="9829800" cy="2395141"/>
        </p:xfrm>
        <a:graphic>
          <a:graphicData uri="http://schemas.openxmlformats.org/drawingml/2006/table">
            <a:tbl>
              <a:tblPr>
                <a:tableStyleId>{2A488322-F2BA-4B5B-9748-0D474271808F}</a:tableStyleId>
              </a:tblPr>
              <a:tblGrid>
                <a:gridCol w="1752600">
                  <a:extLst>
                    <a:ext uri="{9D8B030D-6E8A-4147-A177-3AD203B41FA5}">
                      <a16:colId xmlns:a16="http://schemas.microsoft.com/office/drawing/2014/main" val="417321177"/>
                    </a:ext>
                  </a:extLst>
                </a:gridCol>
                <a:gridCol w="8077200">
                  <a:extLst>
                    <a:ext uri="{9D8B030D-6E8A-4147-A177-3AD203B41FA5}">
                      <a16:colId xmlns:a16="http://schemas.microsoft.com/office/drawing/2014/main" val="3057083674"/>
                    </a:ext>
                  </a:extLst>
                </a:gridCol>
              </a:tblGrid>
              <a:tr h="256712">
                <a:tc>
                  <a:txBody>
                    <a:bodyPr/>
                    <a:lstStyle/>
                    <a:p>
                      <a:r>
                        <a:rPr lang="pt-BR" sz="1600" b="1" dirty="0"/>
                        <a:t>ID</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Preocupações</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998392">
                <a:tc>
                  <a:txBody>
                    <a:bodyPr/>
                    <a:lstStyle/>
                    <a:p>
                      <a:r>
                        <a:rPr lang="pt-BR" sz="1600" dirty="0"/>
                        <a:t>CRN-1</a:t>
                      </a:r>
                    </a:p>
                  </a:txBody>
                  <a:tcPr marL="53168" marR="53168" marT="26584" marB="26584" anchor="ctr">
                    <a:lnT w="12700" cap="flat" cmpd="sng" algn="ctr">
                      <a:solidFill>
                        <a:schemeClr val="tx1"/>
                      </a:solidFill>
                      <a:prstDash val="solid"/>
                      <a:round/>
                      <a:headEnd type="none" w="med" len="med"/>
                      <a:tailEnd type="none" w="med" len="med"/>
                    </a:lnT>
                  </a:tcPr>
                </a:tc>
                <a:tc>
                  <a:txBody>
                    <a:bodyPr/>
                    <a:lstStyle/>
                    <a:p>
                      <a:r>
                        <a:rPr lang="pt-BR" sz="1600" dirty="0"/>
                        <a:t>O sistema deverá ser programado utilizando Java e tecnologias relacionadas para aproveitar a expertise da equipe de desenvolvimento.</a:t>
                      </a:r>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1099741">
                <a:tc>
                  <a:txBody>
                    <a:bodyPr/>
                    <a:lstStyle/>
                    <a:p>
                      <a:r>
                        <a:rPr lang="pt-BR" sz="1600" dirty="0"/>
                        <a:t>CRN-2</a:t>
                      </a:r>
                    </a:p>
                  </a:txBody>
                  <a:tcPr marL="53168" marR="53168" marT="26584" marB="26584" anchor="ctr"/>
                </a:tc>
                <a:tc>
                  <a:txBody>
                    <a:bodyPr/>
                    <a:lstStyle/>
                    <a:p>
                      <a:r>
                        <a:rPr lang="pt-BR" sz="1600" dirty="0"/>
                        <a:t>A introdução de novas funcionalidades deve, na medida do possível, evitar modificações no núcleo de processamento em lote existente.</a:t>
                      </a:r>
                    </a:p>
                  </a:txBody>
                  <a:tcPr marL="53168" marR="53168" marT="26584" marB="26584" anchor="ctr"/>
                </a:tc>
                <a:extLst>
                  <a:ext uri="{0D108BD9-81ED-4DB2-BD59-A6C34878D82A}">
                    <a16:rowId xmlns:a16="http://schemas.microsoft.com/office/drawing/2014/main" val="199053453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8534400" cy="994964"/>
          </a:xfrm>
          <a:prstGeom prst="rect">
            <a:avLst/>
          </a:prstGeom>
        </p:spPr>
        <p:txBody>
          <a:bodyPr vert="horz" wrap="square" lIns="0" tIns="13335" rIns="0" bIns="0" rtlCol="0">
            <a:spAutoFit/>
          </a:bodyPr>
          <a:lstStyle/>
          <a:p>
            <a:pPr marL="12700">
              <a:spcBef>
                <a:spcPts val="105"/>
              </a:spcBef>
            </a:pPr>
            <a:r>
              <a:rPr spc="-130" dirty="0"/>
              <a:t>Documentação Atual do Sistema</a:t>
            </a:r>
          </a:p>
        </p:txBody>
      </p:sp>
      <p:graphicFrame>
        <p:nvGraphicFramePr>
          <p:cNvPr id="5" name="Tabela 4">
            <a:extLst>
              <a:ext uri="{FF2B5EF4-FFF2-40B4-BE49-F238E27FC236}">
                <a16:creationId xmlns:a16="http://schemas.microsoft.com/office/drawing/2014/main" id="{F12B459B-8922-3B81-D459-B9D38859C5F3}"/>
              </a:ext>
            </a:extLst>
          </p:cNvPr>
          <p:cNvGraphicFramePr>
            <a:graphicFrameLocks noGrp="1"/>
          </p:cNvGraphicFramePr>
          <p:nvPr>
            <p:extLst>
              <p:ext uri="{D42A27DB-BD31-4B8C-83A1-F6EECF244321}">
                <p14:modId xmlns:p14="http://schemas.microsoft.com/office/powerpoint/2010/main" val="3899147844"/>
              </p:ext>
            </p:extLst>
          </p:nvPr>
        </p:nvGraphicFramePr>
        <p:xfrm>
          <a:off x="571500" y="1295400"/>
          <a:ext cx="11049000" cy="5114194"/>
        </p:xfrm>
        <a:graphic>
          <a:graphicData uri="http://schemas.openxmlformats.org/drawingml/2006/table">
            <a:tbl>
              <a:tblPr>
                <a:tableStyleId>{2A488322-F2BA-4B5B-9748-0D474271808F}</a:tableStyleId>
              </a:tblPr>
              <a:tblGrid>
                <a:gridCol w="1969977">
                  <a:extLst>
                    <a:ext uri="{9D8B030D-6E8A-4147-A177-3AD203B41FA5}">
                      <a16:colId xmlns:a16="http://schemas.microsoft.com/office/drawing/2014/main" val="417321177"/>
                    </a:ext>
                  </a:extLst>
                </a:gridCol>
                <a:gridCol w="9079023">
                  <a:extLst>
                    <a:ext uri="{9D8B030D-6E8A-4147-A177-3AD203B41FA5}">
                      <a16:colId xmlns:a16="http://schemas.microsoft.com/office/drawing/2014/main" val="3057083674"/>
                    </a:ext>
                  </a:extLst>
                </a:gridCol>
              </a:tblGrid>
              <a:tr h="294812">
                <a:tc>
                  <a:txBody>
                    <a:bodyPr/>
                    <a:lstStyle/>
                    <a:p>
                      <a:r>
                        <a:rPr lang="pt-BR" sz="1600" b="1" dirty="0"/>
                        <a:t>Elementos</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Responsabilidade</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891070">
                <a:tc>
                  <a:txBody>
                    <a:bodyPr/>
                    <a:lstStyle/>
                    <a:p>
                      <a:r>
                        <a:rPr lang="pt-BR" sz="1600" b="1" dirty="0"/>
                        <a:t>Camada de Processamento em Lote</a:t>
                      </a:r>
                    </a:p>
                  </a:txBody>
                  <a:tcPr marL="53168" marR="53168" marT="26584" marB="26584" anchor="ctr">
                    <a:lnT w="12700" cap="flat" cmpd="sng" algn="ctr">
                      <a:solidFill>
                        <a:schemeClr val="tx1"/>
                      </a:solidFill>
                      <a:prstDash val="solid"/>
                      <a:round/>
                      <a:headEnd type="none" w="med" len="med"/>
                      <a:tailEnd type="none" w="med" len="med"/>
                    </a:lnT>
                  </a:tcPr>
                </a:tc>
                <a:tc>
                  <a:txBody>
                    <a:bodyPr/>
                    <a:lstStyle/>
                    <a:p>
                      <a:r>
                        <a:rPr lang="pt-BR" sz="1600" dirty="0"/>
                        <a:t>Contém os módulos responsáveis por executar o processo em lote. Utiliza o framework Spring Batch para o desenvolvimento.</a:t>
                      </a:r>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981529">
                <a:tc>
                  <a:txBody>
                    <a:bodyPr/>
                    <a:lstStyle/>
                    <a:p>
                      <a:r>
                        <a:rPr lang="pt-BR" sz="1600" b="1" dirty="0"/>
                        <a:t>Camada de Acesso a Dados</a:t>
                      </a:r>
                    </a:p>
                  </a:txBody>
                  <a:tcPr marL="53168" marR="53168" marT="26584" marB="26584" anchor="ctr"/>
                </a:tc>
                <a:tc>
                  <a:txBody>
                    <a:bodyPr/>
                    <a:lstStyle/>
                    <a:p>
                      <a:r>
                        <a:rPr lang="pt-BR" sz="1600" dirty="0"/>
                        <a:t>Armazena e recupera dados de um banco de dados local, utilizado pelos módulos da camada de processamento.</a:t>
                      </a:r>
                    </a:p>
                  </a:txBody>
                  <a:tcPr marL="53168" marR="53168" marT="26584" marB="26584" anchor="ctr"/>
                </a:tc>
                <a:extLst>
                  <a:ext uri="{0D108BD9-81ED-4DB2-BD59-A6C34878D82A}">
                    <a16:rowId xmlns:a16="http://schemas.microsoft.com/office/drawing/2014/main" val="1990534539"/>
                  </a:ext>
                </a:extLst>
              </a:tr>
              <a:tr h="981529">
                <a:tc>
                  <a:txBody>
                    <a:bodyPr/>
                    <a:lstStyle/>
                    <a:p>
                      <a:r>
                        <a:rPr lang="pt-BR" sz="1600" b="1" dirty="0"/>
                        <a:t>Camada de Comunicações</a:t>
                      </a:r>
                    </a:p>
                  </a:txBody>
                  <a:tcPr marL="53168" marR="53168" marT="26584" marB="26584" anchor="ctr"/>
                </a:tc>
                <a:tc>
                  <a:txBody>
                    <a:bodyPr/>
                    <a:lstStyle/>
                    <a:p>
                      <a:r>
                        <a:rPr lang="pt-BR" sz="1600" dirty="0"/>
                        <a:t>Responsável pela comunicação com sistemas externos, como o provedor de assinatura digital e a fonte de dados dos extratos bancários.</a:t>
                      </a:r>
                    </a:p>
                  </a:txBody>
                  <a:tcPr marL="53168" marR="53168" marT="26584" marB="26584" anchor="ctr"/>
                </a:tc>
                <a:extLst>
                  <a:ext uri="{0D108BD9-81ED-4DB2-BD59-A6C34878D82A}">
                    <a16:rowId xmlns:a16="http://schemas.microsoft.com/office/drawing/2014/main" val="1384220928"/>
                  </a:ext>
                </a:extLst>
              </a:tr>
              <a:tr h="981529">
                <a:tc>
                  <a:txBody>
                    <a:bodyPr/>
                    <a:lstStyle/>
                    <a:p>
                      <a:r>
                        <a:rPr lang="pt-BR" sz="1600" b="1" dirty="0"/>
                        <a:t>Coordenador de </a:t>
                      </a:r>
                      <a:r>
                        <a:rPr lang="pt-BR" sz="1600" b="1" dirty="0" err="1"/>
                        <a:t>Job</a:t>
                      </a:r>
                      <a:endParaRPr lang="pt-BR" sz="1600" b="1" dirty="0"/>
                    </a:p>
                  </a:txBody>
                  <a:tcPr marL="53168" marR="53168" marT="26584" marB="26584" anchor="ctr"/>
                </a:tc>
                <a:tc>
                  <a:txBody>
                    <a:bodyPr/>
                    <a:lstStyle/>
                    <a:p>
                      <a:r>
                        <a:rPr lang="pt-BR" sz="1600" dirty="0"/>
                        <a:t>Orquestra a execução do processo em lote, iniciando o processo e invocando as diferentes etapas.</a:t>
                      </a:r>
                    </a:p>
                  </a:txBody>
                  <a:tcPr marL="53168" marR="53168" marT="26584" marB="26584" anchor="ctr"/>
                </a:tc>
                <a:extLst>
                  <a:ext uri="{0D108BD9-81ED-4DB2-BD59-A6C34878D82A}">
                    <a16:rowId xmlns:a16="http://schemas.microsoft.com/office/drawing/2014/main" val="2018489757"/>
                  </a:ext>
                </a:extLst>
              </a:tr>
              <a:tr h="981529">
                <a:tc>
                  <a:txBody>
                    <a:bodyPr/>
                    <a:lstStyle/>
                    <a:p>
                      <a:r>
                        <a:rPr lang="pt-BR" sz="1600" b="1" dirty="0"/>
                        <a:t>Etapas do </a:t>
                      </a:r>
                      <a:r>
                        <a:rPr lang="pt-BR" sz="1600" b="1" dirty="0" err="1"/>
                        <a:t>Job</a:t>
                      </a:r>
                      <a:endParaRPr lang="pt-BR" sz="1600" b="1" dirty="0"/>
                    </a:p>
                  </a:txBody>
                  <a:tcPr marL="53168" marR="53168" marT="26584" marB="26584" anchor="ctr"/>
                </a:tc>
                <a:tc>
                  <a:txBody>
                    <a:bodyPr/>
                    <a:lstStyle/>
                    <a:p>
                      <a:r>
                        <a:rPr lang="pt-BR" sz="1600" dirty="0"/>
                        <a:t>Executam as tarefas individuais do processo em lote, como validação de dados, geração de extratos e escrita no banco de dados.</a:t>
                      </a:r>
                    </a:p>
                  </a:txBody>
                  <a:tcPr marL="53168" marR="53168" marT="26584" marB="26584" anchor="ctr"/>
                </a:tc>
                <a:extLst>
                  <a:ext uri="{0D108BD9-81ED-4DB2-BD59-A6C34878D82A}">
                    <a16:rowId xmlns:a16="http://schemas.microsoft.com/office/drawing/2014/main" val="179990789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a:extLst>
              <a:ext uri="{FF2B5EF4-FFF2-40B4-BE49-F238E27FC236}">
                <a16:creationId xmlns:a16="http://schemas.microsoft.com/office/drawing/2014/main" id="{C0ED9D73-1CBB-7D20-22D3-13DB4632FD69}"/>
              </a:ext>
            </a:extLst>
          </p:cNvPr>
          <p:cNvGraphicFramePr>
            <a:graphicFrameLocks noGrp="1"/>
          </p:cNvGraphicFramePr>
          <p:nvPr>
            <p:extLst>
              <p:ext uri="{D42A27DB-BD31-4B8C-83A1-F6EECF244321}">
                <p14:modId xmlns:p14="http://schemas.microsoft.com/office/powerpoint/2010/main" val="4137002202"/>
              </p:ext>
            </p:extLst>
          </p:nvPr>
        </p:nvGraphicFramePr>
        <p:xfrm>
          <a:off x="571500" y="1524000"/>
          <a:ext cx="11049000" cy="4132665"/>
        </p:xfrm>
        <a:graphic>
          <a:graphicData uri="http://schemas.openxmlformats.org/drawingml/2006/table">
            <a:tbl>
              <a:tblPr>
                <a:tableStyleId>{2A488322-F2BA-4B5B-9748-0D474271808F}</a:tableStyleId>
              </a:tblPr>
              <a:tblGrid>
                <a:gridCol w="1969977">
                  <a:extLst>
                    <a:ext uri="{9D8B030D-6E8A-4147-A177-3AD203B41FA5}">
                      <a16:colId xmlns:a16="http://schemas.microsoft.com/office/drawing/2014/main" val="417321177"/>
                    </a:ext>
                  </a:extLst>
                </a:gridCol>
                <a:gridCol w="9079023">
                  <a:extLst>
                    <a:ext uri="{9D8B030D-6E8A-4147-A177-3AD203B41FA5}">
                      <a16:colId xmlns:a16="http://schemas.microsoft.com/office/drawing/2014/main" val="3057083674"/>
                    </a:ext>
                  </a:extLst>
                </a:gridCol>
              </a:tblGrid>
              <a:tr h="294812">
                <a:tc>
                  <a:txBody>
                    <a:bodyPr/>
                    <a:lstStyle/>
                    <a:p>
                      <a:r>
                        <a:rPr lang="pt-BR" sz="1600" b="1" dirty="0"/>
                        <a:t>Elementos</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Responsabilidade</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891070">
                <a:tc>
                  <a:txBody>
                    <a:bodyPr/>
                    <a:lstStyle/>
                    <a:p>
                      <a:r>
                        <a:rPr lang="pt-BR" sz="1600" b="1" dirty="0"/>
                        <a:t>Conector do Banco de Dados Local</a:t>
                      </a:r>
                    </a:p>
                  </a:txBody>
                  <a:tcPr marL="53168" marR="53168" marT="26584" marB="26584" anchor="ctr">
                    <a:lnT w="12700" cap="flat" cmpd="sng" algn="ctr">
                      <a:solidFill>
                        <a:schemeClr val="tx1"/>
                      </a:solidFill>
                      <a:prstDash val="solid"/>
                      <a:round/>
                      <a:headEnd type="none" w="med" len="med"/>
                      <a:tailEnd type="none" w="med" len="med"/>
                    </a:lnT>
                  </a:tcPr>
                </a:tc>
                <a:tc>
                  <a:txBody>
                    <a:bodyPr/>
                    <a:lstStyle/>
                    <a:p>
                      <a:r>
                        <a:rPr lang="pt-BR" sz="1600" dirty="0"/>
                        <a:t>Acessa o banco de dados local utilizado pelas etapas do </a:t>
                      </a:r>
                      <a:r>
                        <a:rPr lang="pt-BR" sz="1600" dirty="0" err="1"/>
                        <a:t>job</a:t>
                      </a:r>
                      <a:r>
                        <a:rPr lang="pt-BR" sz="1600" dirty="0"/>
                        <a:t>.</a:t>
                      </a:r>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981529">
                <a:tc>
                  <a:txBody>
                    <a:bodyPr/>
                    <a:lstStyle/>
                    <a:p>
                      <a:r>
                        <a:rPr lang="pt-BR" sz="1600" b="1" dirty="0"/>
                        <a:t>Gerenciador de Notificações</a:t>
                      </a:r>
                    </a:p>
                  </a:txBody>
                  <a:tcPr marL="53168" marR="53168" marT="26584" marB="26584" anchor="ctr"/>
                </a:tc>
                <a:tc>
                  <a:txBody>
                    <a:bodyPr/>
                    <a:lstStyle/>
                    <a:p>
                      <a:r>
                        <a:rPr lang="pt-BR" sz="1600" dirty="0"/>
                        <a:t>Gerencia logs e envia notificações em caso de falhas.</a:t>
                      </a:r>
                    </a:p>
                  </a:txBody>
                  <a:tcPr marL="53168" marR="53168" marT="26584" marB="26584" anchor="ctr"/>
                </a:tc>
                <a:extLst>
                  <a:ext uri="{0D108BD9-81ED-4DB2-BD59-A6C34878D82A}">
                    <a16:rowId xmlns:a16="http://schemas.microsoft.com/office/drawing/2014/main" val="1990534539"/>
                  </a:ext>
                </a:extLst>
              </a:tr>
              <a:tr h="981529">
                <a:tc>
                  <a:txBody>
                    <a:bodyPr/>
                    <a:lstStyle/>
                    <a:p>
                      <a:r>
                        <a:rPr lang="pt-BR" sz="1600" b="1" dirty="0"/>
                        <a:t>Conector da Fonte de Dados</a:t>
                      </a:r>
                    </a:p>
                  </a:txBody>
                  <a:tcPr marL="53168" marR="53168" marT="26584" marB="26584" anchor="ctr"/>
                </a:tc>
                <a:tc>
                  <a:txBody>
                    <a:bodyPr/>
                    <a:lstStyle/>
                    <a:p>
                      <a:r>
                        <a:rPr lang="pt-BR" sz="1600" dirty="0"/>
                        <a:t>Conecta-se ao banco de dados externo que fornece as informações brutas dos extratos bancários.</a:t>
                      </a:r>
                    </a:p>
                  </a:txBody>
                  <a:tcPr marL="53168" marR="53168" marT="26584" marB="26584" anchor="ctr"/>
                </a:tc>
                <a:extLst>
                  <a:ext uri="{0D108BD9-81ED-4DB2-BD59-A6C34878D82A}">
                    <a16:rowId xmlns:a16="http://schemas.microsoft.com/office/drawing/2014/main" val="1384220928"/>
                  </a:ext>
                </a:extLst>
              </a:tr>
              <a:tr h="981529">
                <a:tc>
                  <a:txBody>
                    <a:bodyPr/>
                    <a:lstStyle/>
                    <a:p>
                      <a:r>
                        <a:rPr lang="pt-BR" sz="1600" b="1" dirty="0"/>
                        <a:t>Conector do Provedor de Assinatura Digital</a:t>
                      </a:r>
                    </a:p>
                  </a:txBody>
                  <a:tcPr marL="53168" marR="53168" marT="26584" marB="26584" anchor="ctr"/>
                </a:tc>
                <a:tc>
                  <a:txBody>
                    <a:bodyPr/>
                    <a:lstStyle/>
                    <a:p>
                      <a:r>
                        <a:rPr lang="pt-BR" sz="1600" dirty="0"/>
                        <a:t>Conecta-se ao sistema externo que realiza a assinatura digital dos extratos bancários.</a:t>
                      </a:r>
                    </a:p>
                  </a:txBody>
                  <a:tcPr marL="53168" marR="53168" marT="26584" marB="26584" anchor="ctr"/>
                </a:tc>
                <a:extLst>
                  <a:ext uri="{0D108BD9-81ED-4DB2-BD59-A6C34878D82A}">
                    <a16:rowId xmlns:a16="http://schemas.microsoft.com/office/drawing/2014/main" val="1799907894"/>
                  </a:ext>
                </a:extLst>
              </a:tr>
            </a:tbl>
          </a:graphicData>
        </a:graphic>
      </p:graphicFrame>
      <p:sp>
        <p:nvSpPr>
          <p:cNvPr id="4" name="object 2">
            <a:extLst>
              <a:ext uri="{FF2B5EF4-FFF2-40B4-BE49-F238E27FC236}">
                <a16:creationId xmlns:a16="http://schemas.microsoft.com/office/drawing/2014/main" id="{BF14DF84-2E0C-CE63-E29A-16E11387C689}"/>
              </a:ext>
            </a:extLst>
          </p:cNvPr>
          <p:cNvSpPr txBox="1">
            <a:spLocks/>
          </p:cNvSpPr>
          <p:nvPr/>
        </p:nvSpPr>
        <p:spPr>
          <a:xfrm>
            <a:off x="381000" y="304800"/>
            <a:ext cx="8534400" cy="690574"/>
          </a:xfrm>
          <a:prstGeom prst="rect">
            <a:avLst/>
          </a:prstGeom>
        </p:spPr>
        <p:txBody>
          <a:bodyPr vert="horz" wrap="square" lIns="0" tIns="13335" rIns="0" bIns="0" rtlCol="0">
            <a:spAutoFit/>
          </a:bodyPr>
          <a:lstStyle>
            <a:lvl1pPr marL="12700">
              <a:spcBef>
                <a:spcPts val="105"/>
              </a:spcBef>
              <a:defRPr sz="4400" b="0" i="0" spc="-130">
                <a:latin typeface="Trebuchet MS"/>
                <a:ea typeface="+mj-ea"/>
                <a:cs typeface="Trebuchet MS"/>
              </a:defRPr>
            </a:lvl1pPr>
          </a:lstStyle>
          <a:p>
            <a:r>
              <a:rPr lang="pt-BR" dirty="0"/>
              <a:t>Documentação Atual do Sistema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7620000" cy="690574"/>
          </a:xfrm>
          <a:prstGeom prst="rect">
            <a:avLst/>
          </a:prstGeom>
        </p:spPr>
        <p:txBody>
          <a:bodyPr vert="horz" wrap="square" lIns="0" tIns="13335" rIns="0" bIns="0" rtlCol="0">
            <a:spAutoFit/>
          </a:bodyPr>
          <a:lstStyle/>
          <a:p>
            <a:pPr marL="12700" algn="l" rtl="0">
              <a:spcBef>
                <a:spcPts val="105"/>
              </a:spcBef>
            </a:pPr>
            <a:r>
              <a:rPr kern="1200" spc="-130" dirty="0"/>
              <a:t>Visão de Alocação</a:t>
            </a:r>
          </a:p>
        </p:txBody>
      </p:sp>
      <p:graphicFrame>
        <p:nvGraphicFramePr>
          <p:cNvPr id="4" name="Tabela 3">
            <a:extLst>
              <a:ext uri="{FF2B5EF4-FFF2-40B4-BE49-F238E27FC236}">
                <a16:creationId xmlns:a16="http://schemas.microsoft.com/office/drawing/2014/main" id="{88CED814-D1DA-410B-0EE5-8D7ADC267CFA}"/>
              </a:ext>
            </a:extLst>
          </p:cNvPr>
          <p:cNvGraphicFramePr>
            <a:graphicFrameLocks noGrp="1"/>
          </p:cNvGraphicFramePr>
          <p:nvPr>
            <p:extLst>
              <p:ext uri="{D42A27DB-BD31-4B8C-83A1-F6EECF244321}">
                <p14:modId xmlns:p14="http://schemas.microsoft.com/office/powerpoint/2010/main" val="3541863318"/>
              </p:ext>
            </p:extLst>
          </p:nvPr>
        </p:nvGraphicFramePr>
        <p:xfrm>
          <a:off x="571500" y="1524000"/>
          <a:ext cx="11049000" cy="4470503"/>
        </p:xfrm>
        <a:graphic>
          <a:graphicData uri="http://schemas.openxmlformats.org/drawingml/2006/table">
            <a:tbl>
              <a:tblPr>
                <a:tableStyleId>{2A488322-F2BA-4B5B-9748-0D474271808F}</a:tableStyleId>
              </a:tblPr>
              <a:tblGrid>
                <a:gridCol w="1969977">
                  <a:extLst>
                    <a:ext uri="{9D8B030D-6E8A-4147-A177-3AD203B41FA5}">
                      <a16:colId xmlns:a16="http://schemas.microsoft.com/office/drawing/2014/main" val="417321177"/>
                    </a:ext>
                  </a:extLst>
                </a:gridCol>
                <a:gridCol w="9079023">
                  <a:extLst>
                    <a:ext uri="{9D8B030D-6E8A-4147-A177-3AD203B41FA5}">
                      <a16:colId xmlns:a16="http://schemas.microsoft.com/office/drawing/2014/main" val="3057083674"/>
                    </a:ext>
                  </a:extLst>
                </a:gridCol>
              </a:tblGrid>
              <a:tr h="294812">
                <a:tc>
                  <a:txBody>
                    <a:bodyPr/>
                    <a:lstStyle/>
                    <a:p>
                      <a:r>
                        <a:rPr lang="pt-BR" sz="1600" b="1" dirty="0"/>
                        <a:t>Elementos</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Responsabilidade</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891070">
                <a:tc>
                  <a:txBody>
                    <a:bodyPr/>
                    <a:lstStyle/>
                    <a:p>
                      <a:r>
                        <a:rPr lang="pt-BR" sz="1600" dirty="0"/>
                        <a:t>Servidor de Fonte de Dados</a:t>
                      </a:r>
                      <a:endParaRPr lang="pt-BR" sz="1600" b="1" dirty="0"/>
                    </a:p>
                  </a:txBody>
                  <a:tcPr marL="53168" marR="53168" marT="26584" marB="26584" anchor="ctr">
                    <a:lnT w="12700" cap="flat" cmpd="sng" algn="ctr">
                      <a:solidFill>
                        <a:schemeClr val="tx1"/>
                      </a:solidFill>
                      <a:prstDash val="solid"/>
                      <a:round/>
                      <a:headEnd type="none" w="med" len="med"/>
                      <a:tailEnd type="none" w="med" len="med"/>
                    </a:lnT>
                  </a:tcPr>
                </a:tc>
                <a:tc>
                  <a:txBody>
                    <a:bodyPr/>
                    <a:lstStyle/>
                    <a:p>
                      <a:r>
                        <a:rPr lang="pt-BR" sz="1600" dirty="0"/>
                        <a:t>Hospeda o banco de dados contendo os dados brutos utilizados para gerar os extratos bancários.</a:t>
                      </a:r>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981529">
                <a:tc>
                  <a:txBody>
                    <a:bodyPr/>
                    <a:lstStyle/>
                    <a:p>
                      <a:r>
                        <a:rPr lang="pt-BR" sz="1600" dirty="0"/>
                        <a:t>Servidor Banco </a:t>
                      </a:r>
                      <a:r>
                        <a:rPr lang="pt-BR" sz="1600" dirty="0" err="1"/>
                        <a:t>DinDin</a:t>
                      </a:r>
                      <a:endParaRPr lang="pt-BR" sz="1600" b="1" dirty="0"/>
                    </a:p>
                  </a:txBody>
                  <a:tcPr marL="53168" marR="53168" marT="26584" marB="26584" anchor="ctr"/>
                </a:tc>
                <a:tc>
                  <a:txBody>
                    <a:bodyPr/>
                    <a:lstStyle/>
                    <a:p>
                      <a:r>
                        <a:rPr lang="pt-BR" sz="1600" dirty="0"/>
                        <a:t>Hospeda o processo principal que: </a:t>
                      </a:r>
                    </a:p>
                    <a:p>
                      <a:pPr marL="285750" indent="-285750">
                        <a:buFontTx/>
                        <a:buChar char="-"/>
                      </a:pPr>
                      <a:r>
                        <a:rPr lang="pt-BR" sz="1600" dirty="0"/>
                        <a:t>Recupera informações do Servidor de Fonte de Dados. </a:t>
                      </a:r>
                    </a:p>
                    <a:p>
                      <a:pPr marL="285750" indent="-285750">
                        <a:buFontTx/>
                        <a:buChar char="-"/>
                      </a:pPr>
                      <a:r>
                        <a:rPr lang="pt-BR" sz="1600" dirty="0"/>
                        <a:t>Valida as informações. </a:t>
                      </a:r>
                    </a:p>
                    <a:p>
                      <a:pPr marL="285750" indent="-285750">
                        <a:buFontTx/>
                        <a:buChar char="-"/>
                      </a:pPr>
                      <a:r>
                        <a:rPr lang="pt-BR" sz="1600" dirty="0"/>
                        <a:t>Envia as informações para o Servidor de Assinatura Digital para assinatura.</a:t>
                      </a:r>
                    </a:p>
                  </a:txBody>
                  <a:tcPr marL="53168" marR="53168" marT="26584" marB="26584" anchor="ctr"/>
                </a:tc>
                <a:extLst>
                  <a:ext uri="{0D108BD9-81ED-4DB2-BD59-A6C34878D82A}">
                    <a16:rowId xmlns:a16="http://schemas.microsoft.com/office/drawing/2014/main" val="1990534539"/>
                  </a:ext>
                </a:extLst>
              </a:tr>
              <a:tr h="981529">
                <a:tc>
                  <a:txBody>
                    <a:bodyPr/>
                    <a:lstStyle/>
                    <a:p>
                      <a:r>
                        <a:rPr lang="pt-BR" sz="1600" dirty="0"/>
                        <a:t>Banco de Dados Local</a:t>
                      </a:r>
                      <a:endParaRPr lang="pt-BR" sz="1600" b="1" dirty="0"/>
                    </a:p>
                  </a:txBody>
                  <a:tcPr marL="53168" marR="53168" marT="26584" marB="26584" anchor="ctr"/>
                </a:tc>
                <a:tc>
                  <a:txBody>
                    <a:bodyPr/>
                    <a:lstStyle/>
                    <a:p>
                      <a:r>
                        <a:rPr lang="pt-BR" sz="1600" dirty="0"/>
                        <a:t>Hospeda um banco de dados utilizado localmente pelo processo no Servidor Banco </a:t>
                      </a:r>
                      <a:r>
                        <a:rPr lang="pt-BR" sz="1600" dirty="0" err="1"/>
                        <a:t>DinDin</a:t>
                      </a:r>
                      <a:r>
                        <a:rPr lang="pt-BR" sz="1600" dirty="0"/>
                        <a:t> para armazenar o estado e as informações necessárias para a execução do processo em lote.</a:t>
                      </a:r>
                    </a:p>
                  </a:txBody>
                  <a:tcPr marL="53168" marR="53168" marT="26584" marB="26584" anchor="ctr"/>
                </a:tc>
                <a:extLst>
                  <a:ext uri="{0D108BD9-81ED-4DB2-BD59-A6C34878D82A}">
                    <a16:rowId xmlns:a16="http://schemas.microsoft.com/office/drawing/2014/main" val="1384220928"/>
                  </a:ext>
                </a:extLst>
              </a:tr>
              <a:tr h="981529">
                <a:tc>
                  <a:txBody>
                    <a:bodyPr/>
                    <a:lstStyle/>
                    <a:p>
                      <a:r>
                        <a:rPr lang="pt-BR" sz="1600" dirty="0"/>
                        <a:t>Servidor de Assinatura Digital</a:t>
                      </a:r>
                      <a:endParaRPr lang="pt-BR" sz="1600" b="1" dirty="0"/>
                    </a:p>
                  </a:txBody>
                  <a:tcPr marL="53168" marR="53168" marT="26584" marB="26584" anchor="ctr"/>
                </a:tc>
                <a:tc>
                  <a:txBody>
                    <a:bodyPr/>
                    <a:lstStyle/>
                    <a:p>
                      <a:r>
                        <a:rPr lang="pt-BR" sz="1600" dirty="0"/>
                        <a:t>Fornecido por uma entidade externa, é responsável por: </a:t>
                      </a:r>
                    </a:p>
                    <a:p>
                      <a:pPr marL="285750" indent="-285750">
                        <a:buFontTx/>
                        <a:buChar char="-"/>
                      </a:pPr>
                      <a:r>
                        <a:rPr lang="pt-BR" sz="1600" dirty="0"/>
                        <a:t>Receber os extratos bancários. </a:t>
                      </a:r>
                    </a:p>
                    <a:p>
                      <a:pPr marL="285750" indent="-285750">
                        <a:buFontTx/>
                        <a:buChar char="-"/>
                      </a:pPr>
                      <a:r>
                        <a:rPr lang="pt-BR" sz="1600" dirty="0"/>
                        <a:t>Aplicar a assinatura digital.</a:t>
                      </a:r>
                    </a:p>
                    <a:p>
                      <a:pPr marL="285750" indent="-285750">
                        <a:buFontTx/>
                        <a:buChar char="-"/>
                      </a:pPr>
                      <a:r>
                        <a:rPr lang="pt-BR" sz="1600" dirty="0"/>
                        <a:t>Retornar os extratos assinados.</a:t>
                      </a:r>
                    </a:p>
                    <a:p>
                      <a:pPr marL="285750" indent="-285750">
                        <a:buFontTx/>
                        <a:buChar char="-"/>
                      </a:pPr>
                      <a:r>
                        <a:rPr lang="pt-BR" sz="1600" dirty="0"/>
                        <a:t>Expor serviços web que recebem e produzem informações em formato XML.</a:t>
                      </a:r>
                    </a:p>
                  </a:txBody>
                  <a:tcPr marL="53168" marR="53168" marT="26584" marB="26584" anchor="ctr"/>
                </a:tc>
                <a:extLst>
                  <a:ext uri="{0D108BD9-81ED-4DB2-BD59-A6C34878D82A}">
                    <a16:rowId xmlns:a16="http://schemas.microsoft.com/office/drawing/2014/main" val="179990789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071574"/>
            <a:ext cx="10439400" cy="5057615"/>
          </a:xfrm>
          <a:prstGeom prst="rect">
            <a:avLst/>
          </a:prstGeom>
        </p:spPr>
        <p:txBody>
          <a:bodyPr vert="horz" wrap="square" lIns="0" tIns="314782" rIns="0" bIns="0" rtlCol="0">
            <a:spAutoFit/>
          </a:bodyPr>
          <a:lstStyle/>
          <a:p>
            <a:pPr marL="12700">
              <a:spcBef>
                <a:spcPts val="105"/>
              </a:spcBef>
            </a:pPr>
            <a:r>
              <a:rPr sz="2800" b="1" dirty="0"/>
              <a:t>Passo</a:t>
            </a:r>
            <a:r>
              <a:rPr sz="2800" b="1" spc="-70" dirty="0"/>
              <a:t> </a:t>
            </a:r>
            <a:r>
              <a:rPr sz="2800" b="1" dirty="0"/>
              <a:t>1:</a:t>
            </a:r>
            <a:r>
              <a:rPr sz="2800" b="1" spc="-75" dirty="0"/>
              <a:t> </a:t>
            </a:r>
            <a:r>
              <a:rPr sz="2800" dirty="0"/>
              <a:t>Revisar</a:t>
            </a:r>
            <a:r>
              <a:rPr sz="2800" spc="-60" dirty="0"/>
              <a:t> </a:t>
            </a:r>
            <a:r>
              <a:rPr sz="2800" dirty="0"/>
              <a:t>as</a:t>
            </a:r>
            <a:r>
              <a:rPr sz="2800" spc="-60" dirty="0"/>
              <a:t> </a:t>
            </a:r>
            <a:r>
              <a:rPr sz="2800" spc="-10" dirty="0"/>
              <a:t>Entradas</a:t>
            </a:r>
            <a:br>
              <a:rPr lang="pt-BR" sz="2800" spc="-10" dirty="0"/>
            </a:br>
            <a:r>
              <a:rPr lang="pt-BR" sz="2800" b="1" dirty="0"/>
              <a:t>Passo</a:t>
            </a:r>
            <a:r>
              <a:rPr lang="pt-BR" sz="2800" b="1" spc="-114" dirty="0"/>
              <a:t> </a:t>
            </a:r>
            <a:r>
              <a:rPr lang="pt-BR" sz="2800" b="1" dirty="0"/>
              <a:t>2:</a:t>
            </a:r>
            <a:r>
              <a:rPr lang="pt-BR" sz="2800" spc="-110" dirty="0"/>
              <a:t> </a:t>
            </a:r>
            <a:r>
              <a:rPr lang="pt-BR" sz="2800" dirty="0"/>
              <a:t>Estabelecer</a:t>
            </a:r>
            <a:r>
              <a:rPr lang="pt-BR" sz="2800" spc="-120" dirty="0"/>
              <a:t> </a:t>
            </a:r>
            <a:r>
              <a:rPr lang="pt-BR" sz="2800" dirty="0"/>
              <a:t>o</a:t>
            </a:r>
            <a:r>
              <a:rPr lang="pt-BR" sz="2800" spc="-114" dirty="0"/>
              <a:t> </a:t>
            </a:r>
            <a:r>
              <a:rPr lang="pt-BR" sz="2800" dirty="0"/>
              <a:t>objetivo</a:t>
            </a:r>
            <a:r>
              <a:rPr lang="pt-BR" sz="2800" spc="-85" dirty="0"/>
              <a:t> </a:t>
            </a:r>
            <a:r>
              <a:rPr lang="pt-BR" sz="2800" spc="-25" dirty="0"/>
              <a:t>da </a:t>
            </a:r>
            <a:r>
              <a:rPr lang="pt-BR" sz="2800" dirty="0"/>
              <a:t>iteração</a:t>
            </a:r>
            <a:r>
              <a:rPr lang="pt-BR" sz="2800" spc="-95" dirty="0"/>
              <a:t> </a:t>
            </a:r>
            <a:r>
              <a:rPr lang="pt-BR" sz="2800" dirty="0"/>
              <a:t>por</a:t>
            </a:r>
            <a:r>
              <a:rPr lang="pt-BR" sz="2800" spc="-100" dirty="0"/>
              <a:t> </a:t>
            </a:r>
            <a:r>
              <a:rPr lang="pt-BR" sz="2800" dirty="0"/>
              <a:t>selecionar</a:t>
            </a:r>
            <a:r>
              <a:rPr lang="pt-BR" sz="2800" spc="-85" dirty="0"/>
              <a:t> </a:t>
            </a:r>
            <a:r>
              <a:rPr lang="pt-BR" sz="2800" dirty="0"/>
              <a:t>os</a:t>
            </a:r>
            <a:r>
              <a:rPr lang="pt-BR" sz="2800" spc="-100" dirty="0"/>
              <a:t> </a:t>
            </a:r>
            <a:r>
              <a:rPr lang="pt-BR" sz="2800" spc="-10" dirty="0"/>
              <a:t>drivers</a:t>
            </a:r>
            <a:br>
              <a:rPr lang="pt-BR" sz="2800" spc="-10" dirty="0"/>
            </a:br>
            <a:r>
              <a:rPr lang="pt-BR" sz="2800" b="1" dirty="0"/>
              <a:t>Passo</a:t>
            </a:r>
            <a:r>
              <a:rPr lang="pt-BR" sz="2800" b="1" spc="-60" dirty="0"/>
              <a:t> </a:t>
            </a:r>
            <a:r>
              <a:rPr lang="pt-BR" sz="2800" b="1" dirty="0"/>
              <a:t>3:</a:t>
            </a:r>
            <a:r>
              <a:rPr lang="pt-BR" sz="2800" b="1" spc="-50" dirty="0"/>
              <a:t> </a:t>
            </a:r>
            <a:r>
              <a:rPr lang="pt-BR" sz="2800" dirty="0"/>
              <a:t>Escolher</a:t>
            </a:r>
            <a:r>
              <a:rPr lang="pt-BR" sz="2800" spc="-50" dirty="0"/>
              <a:t> </a:t>
            </a:r>
            <a:r>
              <a:rPr lang="pt-BR" sz="2800" dirty="0"/>
              <a:t>um</a:t>
            </a:r>
            <a:r>
              <a:rPr lang="pt-BR" sz="2800" spc="-65" dirty="0"/>
              <a:t> </a:t>
            </a:r>
            <a:r>
              <a:rPr lang="pt-BR" sz="2800" dirty="0"/>
              <a:t>ou</a:t>
            </a:r>
            <a:r>
              <a:rPr lang="pt-BR" sz="2800" spc="-50" dirty="0"/>
              <a:t> </a:t>
            </a:r>
            <a:r>
              <a:rPr lang="pt-BR" sz="2800" spc="-20" dirty="0"/>
              <a:t>mais </a:t>
            </a:r>
            <a:r>
              <a:rPr lang="pt-BR" sz="2800" dirty="0"/>
              <a:t>elementos</a:t>
            </a:r>
            <a:r>
              <a:rPr lang="pt-BR" sz="2800" spc="-110" dirty="0"/>
              <a:t> </a:t>
            </a:r>
            <a:r>
              <a:rPr lang="pt-BR" sz="2800" dirty="0"/>
              <a:t>do</a:t>
            </a:r>
            <a:r>
              <a:rPr lang="pt-BR" sz="2800" spc="-114" dirty="0"/>
              <a:t> </a:t>
            </a:r>
            <a:r>
              <a:rPr lang="pt-BR" sz="2800" dirty="0"/>
              <a:t>sistema</a:t>
            </a:r>
            <a:r>
              <a:rPr lang="pt-BR" sz="2800" spc="-114" dirty="0"/>
              <a:t> </a:t>
            </a:r>
            <a:r>
              <a:rPr lang="pt-BR" sz="2800" dirty="0"/>
              <a:t>para</a:t>
            </a:r>
            <a:r>
              <a:rPr lang="pt-BR" sz="2800" spc="-135" dirty="0"/>
              <a:t> </a:t>
            </a:r>
            <a:r>
              <a:rPr lang="pt-BR" sz="2800" spc="-10" dirty="0"/>
              <a:t>refinar</a:t>
            </a:r>
            <a:br>
              <a:rPr lang="pt-BR" sz="2800" spc="-10" dirty="0"/>
            </a:br>
            <a:r>
              <a:rPr lang="pt-BR" sz="2800" b="1" dirty="0"/>
              <a:t>Passo</a:t>
            </a:r>
            <a:r>
              <a:rPr lang="pt-BR" sz="2800" b="1" spc="-85" dirty="0"/>
              <a:t> </a:t>
            </a:r>
            <a:r>
              <a:rPr lang="pt-BR" sz="2800" b="1" dirty="0"/>
              <a:t>4:</a:t>
            </a:r>
            <a:r>
              <a:rPr lang="pt-BR" sz="2800" b="1" spc="-80" dirty="0"/>
              <a:t> </a:t>
            </a:r>
            <a:r>
              <a:rPr lang="pt-BR" sz="2800" dirty="0"/>
              <a:t>Escolha</a:t>
            </a:r>
            <a:r>
              <a:rPr lang="pt-BR" sz="2800" spc="-65" dirty="0"/>
              <a:t> </a:t>
            </a:r>
            <a:r>
              <a:rPr lang="pt-BR" sz="2800" dirty="0"/>
              <a:t>um</a:t>
            </a:r>
            <a:r>
              <a:rPr lang="pt-BR" sz="2800" spc="-80" dirty="0"/>
              <a:t> </a:t>
            </a:r>
            <a:r>
              <a:rPr lang="pt-BR" sz="2800" dirty="0"/>
              <a:t>ou</a:t>
            </a:r>
            <a:r>
              <a:rPr lang="pt-BR" sz="2800" spc="-80" dirty="0"/>
              <a:t> </a:t>
            </a:r>
            <a:r>
              <a:rPr lang="pt-BR" sz="2800" dirty="0"/>
              <a:t>mais</a:t>
            </a:r>
            <a:r>
              <a:rPr lang="pt-BR" sz="2800" spc="-75" dirty="0"/>
              <a:t> </a:t>
            </a:r>
            <a:r>
              <a:rPr lang="pt-BR" sz="2800" dirty="0"/>
              <a:t>conceitos</a:t>
            </a:r>
            <a:r>
              <a:rPr lang="pt-BR" sz="2800" spc="-80" dirty="0"/>
              <a:t> </a:t>
            </a:r>
            <a:r>
              <a:rPr lang="pt-BR" sz="2800" spc="-25" dirty="0"/>
              <a:t>de </a:t>
            </a:r>
            <a:r>
              <a:rPr lang="pt-BR" sz="2800" dirty="0"/>
              <a:t>design</a:t>
            </a:r>
            <a:r>
              <a:rPr lang="pt-BR" sz="2800" spc="-65" dirty="0"/>
              <a:t> </a:t>
            </a:r>
            <a:r>
              <a:rPr lang="pt-BR" sz="2800" dirty="0"/>
              <a:t>que</a:t>
            </a:r>
            <a:r>
              <a:rPr lang="pt-BR" sz="2800" spc="-50" dirty="0"/>
              <a:t> </a:t>
            </a:r>
            <a:r>
              <a:rPr lang="pt-BR" sz="2800" spc="-20" dirty="0"/>
              <a:t>satisfaçam</a:t>
            </a:r>
            <a:r>
              <a:rPr lang="pt-BR" sz="2800" spc="-45" dirty="0"/>
              <a:t> </a:t>
            </a:r>
            <a:r>
              <a:rPr lang="pt-BR" sz="2800" dirty="0"/>
              <a:t>os</a:t>
            </a:r>
            <a:r>
              <a:rPr lang="pt-BR" sz="2800" spc="-50" dirty="0"/>
              <a:t> </a:t>
            </a:r>
            <a:r>
              <a:rPr lang="pt-BR" sz="2800" dirty="0"/>
              <a:t>drivers</a:t>
            </a:r>
            <a:r>
              <a:rPr lang="pt-BR" sz="2800" spc="-50" dirty="0"/>
              <a:t> </a:t>
            </a:r>
            <a:r>
              <a:rPr lang="pt-BR" sz="2800" spc="-10" dirty="0"/>
              <a:t>selecionados</a:t>
            </a:r>
            <a:br>
              <a:rPr lang="pt-BR" sz="2800" spc="-10" dirty="0"/>
            </a:br>
            <a:r>
              <a:rPr lang="pt-BR" sz="2800" b="1" dirty="0"/>
              <a:t>Passo</a:t>
            </a:r>
            <a:r>
              <a:rPr lang="pt-BR" sz="2800" b="1" spc="-114" dirty="0"/>
              <a:t> </a:t>
            </a:r>
            <a:r>
              <a:rPr lang="pt-BR" sz="2800" b="1" dirty="0"/>
              <a:t>5:</a:t>
            </a:r>
            <a:r>
              <a:rPr lang="pt-BR" sz="2800" b="1" spc="-105" dirty="0"/>
              <a:t> </a:t>
            </a:r>
            <a:r>
              <a:rPr lang="pt-BR" sz="2800" spc="-10" dirty="0"/>
              <a:t>Instancie</a:t>
            </a:r>
            <a:r>
              <a:rPr lang="pt-BR" sz="2800" spc="-110" dirty="0"/>
              <a:t> </a:t>
            </a:r>
            <a:r>
              <a:rPr lang="pt-BR" sz="2800" dirty="0"/>
              <a:t>elementos</a:t>
            </a:r>
            <a:r>
              <a:rPr lang="pt-BR" sz="2800" spc="-90" dirty="0"/>
              <a:t> </a:t>
            </a:r>
            <a:r>
              <a:rPr lang="pt-BR" sz="2800" spc="-10" dirty="0"/>
              <a:t>arquiteturais, </a:t>
            </a:r>
            <a:r>
              <a:rPr lang="pt-BR" sz="2800" dirty="0"/>
              <a:t>aloque</a:t>
            </a:r>
            <a:r>
              <a:rPr lang="pt-BR" sz="2800" spc="-70" dirty="0"/>
              <a:t> </a:t>
            </a:r>
            <a:r>
              <a:rPr lang="pt-BR" sz="2800" spc="-10" dirty="0"/>
              <a:t>responsabilidade</a:t>
            </a:r>
            <a:r>
              <a:rPr lang="pt-BR" sz="2800" spc="-65" dirty="0"/>
              <a:t> </a:t>
            </a:r>
            <a:r>
              <a:rPr lang="pt-BR" sz="2800" dirty="0"/>
              <a:t>e</a:t>
            </a:r>
            <a:r>
              <a:rPr lang="pt-BR" sz="2800" spc="-65" dirty="0"/>
              <a:t> </a:t>
            </a:r>
            <a:r>
              <a:rPr lang="pt-BR" sz="2800" dirty="0"/>
              <a:t>defina</a:t>
            </a:r>
            <a:r>
              <a:rPr lang="pt-BR" sz="2800" spc="-60" dirty="0"/>
              <a:t> </a:t>
            </a:r>
            <a:r>
              <a:rPr lang="pt-BR" sz="2800" spc="-10" dirty="0"/>
              <a:t>interfaces</a:t>
            </a:r>
            <a:br>
              <a:rPr lang="pt-BR" sz="2800" spc="-10" dirty="0"/>
            </a:br>
            <a:r>
              <a:rPr lang="pt-BR" sz="2800" b="1" dirty="0"/>
              <a:t>Passo</a:t>
            </a:r>
            <a:r>
              <a:rPr lang="pt-BR" sz="2800" b="1" spc="-80" dirty="0"/>
              <a:t> </a:t>
            </a:r>
            <a:r>
              <a:rPr lang="pt-BR" sz="2800" b="1" dirty="0"/>
              <a:t>6:</a:t>
            </a:r>
            <a:r>
              <a:rPr lang="pt-BR" sz="2800" b="1" spc="-90" dirty="0"/>
              <a:t> </a:t>
            </a:r>
            <a:r>
              <a:rPr lang="pt-BR" sz="2800" dirty="0"/>
              <a:t>Esboçar</a:t>
            </a:r>
            <a:r>
              <a:rPr lang="pt-BR" sz="2800" spc="-90" dirty="0"/>
              <a:t> </a:t>
            </a:r>
            <a:r>
              <a:rPr lang="pt-BR" sz="2800" dirty="0"/>
              <a:t>as</a:t>
            </a:r>
            <a:r>
              <a:rPr lang="pt-BR" sz="2800" spc="-90" dirty="0"/>
              <a:t> </a:t>
            </a:r>
            <a:r>
              <a:rPr lang="pt-BR" sz="2800" dirty="0"/>
              <a:t>visões</a:t>
            </a:r>
            <a:r>
              <a:rPr lang="pt-BR" sz="2800" spc="-100" dirty="0"/>
              <a:t> </a:t>
            </a:r>
            <a:r>
              <a:rPr lang="pt-BR" sz="2800" dirty="0"/>
              <a:t>e</a:t>
            </a:r>
            <a:r>
              <a:rPr lang="pt-BR" sz="2800" spc="-90" dirty="0"/>
              <a:t> </a:t>
            </a:r>
            <a:r>
              <a:rPr lang="pt-BR" sz="2800" spc="-10" dirty="0"/>
              <a:t>registrar </a:t>
            </a:r>
            <a:r>
              <a:rPr lang="pt-BR" sz="2800" dirty="0"/>
              <a:t>as</a:t>
            </a:r>
            <a:r>
              <a:rPr lang="pt-BR" sz="2800" spc="-85" dirty="0"/>
              <a:t> </a:t>
            </a:r>
            <a:r>
              <a:rPr lang="pt-BR" sz="2800" dirty="0"/>
              <a:t>decisões</a:t>
            </a:r>
            <a:r>
              <a:rPr lang="pt-BR" sz="2800" spc="-100" dirty="0"/>
              <a:t> </a:t>
            </a:r>
            <a:r>
              <a:rPr lang="pt-BR" sz="2800" spc="-10" dirty="0"/>
              <a:t>arquiteturais</a:t>
            </a:r>
            <a:br>
              <a:rPr lang="pt-BR" sz="2800" spc="-10" dirty="0"/>
            </a:br>
            <a:r>
              <a:rPr lang="pt-BR" sz="2800" b="1" dirty="0"/>
              <a:t>Passo</a:t>
            </a:r>
            <a:r>
              <a:rPr lang="pt-BR" sz="2800" b="1" spc="-50" dirty="0"/>
              <a:t> </a:t>
            </a:r>
            <a:r>
              <a:rPr lang="pt-BR" sz="2800" b="1" dirty="0"/>
              <a:t>7:</a:t>
            </a:r>
            <a:r>
              <a:rPr lang="pt-BR" sz="2800" b="1" spc="-45" dirty="0"/>
              <a:t> </a:t>
            </a:r>
            <a:r>
              <a:rPr lang="pt-BR" sz="2800" dirty="0"/>
              <a:t>Realizar</a:t>
            </a:r>
            <a:r>
              <a:rPr lang="pt-BR" sz="2800" spc="-65" dirty="0"/>
              <a:t> </a:t>
            </a:r>
            <a:r>
              <a:rPr lang="pt-BR" sz="2800" dirty="0"/>
              <a:t>a</a:t>
            </a:r>
            <a:r>
              <a:rPr lang="pt-BR" sz="2800" spc="-65" dirty="0"/>
              <a:t> </a:t>
            </a:r>
            <a:r>
              <a:rPr lang="pt-BR" sz="2800" dirty="0"/>
              <a:t>análise</a:t>
            </a:r>
            <a:r>
              <a:rPr lang="pt-BR" sz="2800" spc="-60" dirty="0"/>
              <a:t> </a:t>
            </a:r>
            <a:r>
              <a:rPr lang="pt-BR" sz="2800" dirty="0"/>
              <a:t>do</a:t>
            </a:r>
            <a:r>
              <a:rPr lang="pt-BR" sz="2800" spc="-60" dirty="0"/>
              <a:t> </a:t>
            </a:r>
            <a:r>
              <a:rPr lang="pt-BR" sz="2800" dirty="0"/>
              <a:t>design</a:t>
            </a:r>
            <a:r>
              <a:rPr lang="pt-BR" sz="2800" spc="-45" dirty="0"/>
              <a:t> </a:t>
            </a:r>
            <a:r>
              <a:rPr lang="pt-BR" sz="2800" dirty="0"/>
              <a:t>atual</a:t>
            </a:r>
            <a:r>
              <a:rPr lang="pt-BR" sz="2800" spc="-75" dirty="0"/>
              <a:t> </a:t>
            </a:r>
            <a:r>
              <a:rPr lang="pt-BR" sz="2800" dirty="0"/>
              <a:t>e</a:t>
            </a:r>
            <a:r>
              <a:rPr lang="pt-BR" sz="2800" spc="-55" dirty="0"/>
              <a:t> </a:t>
            </a:r>
            <a:r>
              <a:rPr lang="pt-BR" sz="2800" dirty="0"/>
              <a:t>revisar</a:t>
            </a:r>
            <a:r>
              <a:rPr lang="pt-BR" sz="2800" spc="-55" dirty="0"/>
              <a:t> </a:t>
            </a:r>
            <a:r>
              <a:rPr lang="pt-BR" sz="2800" spc="-50" dirty="0"/>
              <a:t>o </a:t>
            </a:r>
            <a:r>
              <a:rPr lang="pt-BR" sz="2800" dirty="0"/>
              <a:t>objetivo</a:t>
            </a:r>
            <a:r>
              <a:rPr lang="pt-BR" sz="2800" spc="-70" dirty="0"/>
              <a:t> </a:t>
            </a:r>
            <a:r>
              <a:rPr lang="pt-BR" sz="2800" dirty="0"/>
              <a:t>da</a:t>
            </a:r>
            <a:r>
              <a:rPr lang="pt-BR" sz="2800" spc="-80" dirty="0"/>
              <a:t> </a:t>
            </a:r>
            <a:r>
              <a:rPr lang="pt-BR" sz="2800" dirty="0"/>
              <a:t>iteração</a:t>
            </a:r>
            <a:r>
              <a:rPr lang="pt-BR" sz="2800" spc="-70" dirty="0"/>
              <a:t> </a:t>
            </a:r>
            <a:r>
              <a:rPr lang="pt-BR" sz="2800" dirty="0"/>
              <a:t>e</a:t>
            </a:r>
            <a:r>
              <a:rPr lang="pt-BR" sz="2800" spc="-75" dirty="0"/>
              <a:t> </a:t>
            </a:r>
            <a:r>
              <a:rPr lang="pt-BR" sz="2800" dirty="0"/>
              <a:t>o</a:t>
            </a:r>
            <a:r>
              <a:rPr lang="pt-BR" sz="2800" spc="-70" dirty="0"/>
              <a:t> </a:t>
            </a:r>
            <a:r>
              <a:rPr lang="pt-BR" sz="2800" dirty="0"/>
              <a:t>atingimento</a:t>
            </a:r>
            <a:r>
              <a:rPr lang="pt-BR" sz="2800" spc="-70" dirty="0"/>
              <a:t> </a:t>
            </a:r>
            <a:r>
              <a:rPr lang="pt-BR" sz="2800" dirty="0"/>
              <a:t>do</a:t>
            </a:r>
            <a:r>
              <a:rPr lang="pt-BR" sz="2800" spc="-70" dirty="0"/>
              <a:t> </a:t>
            </a:r>
            <a:r>
              <a:rPr lang="pt-BR" sz="2800" spc="-10" dirty="0"/>
              <a:t>propósito</a:t>
            </a:r>
            <a:r>
              <a:rPr lang="pt-BR" sz="2800" spc="-70" dirty="0"/>
              <a:t> </a:t>
            </a:r>
            <a:r>
              <a:rPr lang="pt-BR" sz="2800" spc="-25" dirty="0"/>
              <a:t>de</a:t>
            </a:r>
            <a:endParaRPr sz="2800" spc="-10" dirty="0"/>
          </a:p>
        </p:txBody>
      </p:sp>
      <p:sp>
        <p:nvSpPr>
          <p:cNvPr id="3" name="object 2">
            <a:extLst>
              <a:ext uri="{FF2B5EF4-FFF2-40B4-BE49-F238E27FC236}">
                <a16:creationId xmlns:a16="http://schemas.microsoft.com/office/drawing/2014/main" id="{8A3E1FD6-32D9-A6BF-E748-1196F4CEB1A7}"/>
              </a:ext>
            </a:extLst>
          </p:cNvPr>
          <p:cNvSpPr txBox="1">
            <a:spLocks/>
          </p:cNvSpPr>
          <p:nvPr/>
        </p:nvSpPr>
        <p:spPr>
          <a:xfrm>
            <a:off x="457200" y="381000"/>
            <a:ext cx="8305800" cy="690574"/>
          </a:xfrm>
          <a:prstGeom prst="rect">
            <a:avLst/>
          </a:prstGeom>
        </p:spPr>
        <p:txBody>
          <a:bodyPr vert="horz" wrap="square" lIns="0" tIns="13335" rIns="0" bIns="0" rtlCol="0">
            <a:spAutoFit/>
          </a:bodyPr>
          <a:lstStyle>
            <a:lvl1pPr>
              <a:defRPr sz="4400" b="0" i="0">
                <a:solidFill>
                  <a:schemeClr val="tx1"/>
                </a:solidFill>
                <a:latin typeface="Trebuchet MS"/>
                <a:ea typeface="+mj-ea"/>
                <a:cs typeface="Trebuchet MS"/>
              </a:defRPr>
            </a:lvl1pPr>
          </a:lstStyle>
          <a:p>
            <a:pPr marL="12700" algn="l" rtl="0">
              <a:spcBef>
                <a:spcPts val="105"/>
              </a:spcBef>
            </a:pPr>
            <a:r>
              <a:rPr lang="pt-BR" kern="1200" spc="-130" dirty="0"/>
              <a:t>ADD – </a:t>
            </a:r>
            <a:r>
              <a:rPr lang="pt-BR" kern="1200" spc="-130" dirty="0" err="1"/>
              <a:t>Attribute-Driven</a:t>
            </a:r>
            <a:r>
              <a:rPr lang="pt-BR" kern="1200" spc="-130" dirty="0"/>
              <a:t> Design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73767"/>
            <a:ext cx="10058400" cy="567463"/>
          </a:xfrm>
          <a:prstGeom prst="rect">
            <a:avLst/>
          </a:prstGeom>
        </p:spPr>
        <p:txBody>
          <a:bodyPr vert="horz" wrap="square" lIns="0" tIns="13335" rIns="0" bIns="0" rtlCol="0">
            <a:spAutoFit/>
          </a:bodyPr>
          <a:lstStyle/>
          <a:p>
            <a:pPr marL="12700" algn="l" rtl="0">
              <a:spcBef>
                <a:spcPts val="105"/>
              </a:spcBef>
            </a:pPr>
            <a:r>
              <a:rPr sz="3600" kern="1200" spc="-130" dirty="0"/>
              <a:t>Passo 1: Revisar as Entradas</a:t>
            </a:r>
          </a:p>
        </p:txBody>
      </p:sp>
      <p:sp>
        <p:nvSpPr>
          <p:cNvPr id="7" name="CaixaDeTexto 6">
            <a:extLst>
              <a:ext uri="{FF2B5EF4-FFF2-40B4-BE49-F238E27FC236}">
                <a16:creationId xmlns:a16="http://schemas.microsoft.com/office/drawing/2014/main" id="{8559B29E-40D4-C651-D23A-7965F6929D22}"/>
              </a:ext>
            </a:extLst>
          </p:cNvPr>
          <p:cNvSpPr txBox="1"/>
          <p:nvPr/>
        </p:nvSpPr>
        <p:spPr>
          <a:xfrm>
            <a:off x="609600" y="1351211"/>
            <a:ext cx="10744200" cy="2246769"/>
          </a:xfrm>
          <a:prstGeom prst="rect">
            <a:avLst/>
          </a:prstGeom>
          <a:noFill/>
        </p:spPr>
        <p:txBody>
          <a:bodyPr wrap="square">
            <a:spAutoFit/>
          </a:bodyPr>
          <a:lstStyle/>
          <a:p>
            <a:r>
              <a:rPr lang="pt-BR" sz="2800" b="1" dirty="0"/>
              <a:t>Exemplo:</a:t>
            </a:r>
            <a:r>
              <a:rPr lang="pt-BR" sz="2800" dirty="0"/>
              <a:t> A equipe de arquitetura revisa os requisitos não funcionais, como desempenho e segurança, de um sistema de e-commerce. Eles também verificam os casos de uso principais, como processamento de pedidos e autenticação de usuários, e analisam restrições técnicas como a obrigatoriedade de uso de uma infraestrutura de nuvem específica.</a:t>
            </a:r>
          </a:p>
        </p:txBody>
      </p:sp>
      <p:graphicFrame>
        <p:nvGraphicFramePr>
          <p:cNvPr id="8" name="Tabela 7">
            <a:extLst>
              <a:ext uri="{FF2B5EF4-FFF2-40B4-BE49-F238E27FC236}">
                <a16:creationId xmlns:a16="http://schemas.microsoft.com/office/drawing/2014/main" id="{13E6B99C-4805-CD68-A28C-5C781BB03BC5}"/>
              </a:ext>
            </a:extLst>
          </p:cNvPr>
          <p:cNvGraphicFramePr>
            <a:graphicFrameLocks noGrp="1"/>
          </p:cNvGraphicFramePr>
          <p:nvPr>
            <p:extLst>
              <p:ext uri="{D42A27DB-BD31-4B8C-83A1-F6EECF244321}">
                <p14:modId xmlns:p14="http://schemas.microsoft.com/office/powerpoint/2010/main" val="2117215222"/>
              </p:ext>
            </p:extLst>
          </p:nvPr>
        </p:nvGraphicFramePr>
        <p:xfrm>
          <a:off x="609600" y="4079081"/>
          <a:ext cx="11049000" cy="1852929"/>
        </p:xfrm>
        <a:graphic>
          <a:graphicData uri="http://schemas.openxmlformats.org/drawingml/2006/table">
            <a:tbl>
              <a:tblPr>
                <a:tableStyleId>{2A488322-F2BA-4B5B-9748-0D474271808F}</a:tableStyleId>
              </a:tblPr>
              <a:tblGrid>
                <a:gridCol w="1969977">
                  <a:extLst>
                    <a:ext uri="{9D8B030D-6E8A-4147-A177-3AD203B41FA5}">
                      <a16:colId xmlns:a16="http://schemas.microsoft.com/office/drawing/2014/main" val="417321177"/>
                    </a:ext>
                  </a:extLst>
                </a:gridCol>
                <a:gridCol w="9079023">
                  <a:extLst>
                    <a:ext uri="{9D8B030D-6E8A-4147-A177-3AD203B41FA5}">
                      <a16:colId xmlns:a16="http://schemas.microsoft.com/office/drawing/2014/main" val="3057083674"/>
                    </a:ext>
                  </a:extLst>
                </a:gridCol>
              </a:tblGrid>
              <a:tr h="120480">
                <a:tc>
                  <a:txBody>
                    <a:bodyPr/>
                    <a:lstStyle/>
                    <a:p>
                      <a:r>
                        <a:rPr lang="pt-BR" sz="1600" b="1" dirty="0"/>
                        <a:t>Categoria</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Detalhe</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361459">
                <a:tc>
                  <a:txBody>
                    <a:bodyPr/>
                    <a:lstStyle/>
                    <a:p>
                      <a:endParaRPr lang="pt-BR" sz="1600" b="1" dirty="0"/>
                    </a:p>
                  </a:txBody>
                  <a:tcPr marL="53168" marR="53168" marT="26584" marB="26584" anchor="ctr">
                    <a:lnT w="12700" cap="flat" cmpd="sng" algn="ctr">
                      <a:solidFill>
                        <a:schemeClr val="tx1"/>
                      </a:solidFill>
                      <a:prstDash val="solid"/>
                      <a:round/>
                      <a:headEnd type="none" w="med" len="med"/>
                      <a:tailEnd type="none" w="med" len="med"/>
                    </a:lnT>
                  </a:tcPr>
                </a:tc>
                <a:tc>
                  <a:txBody>
                    <a:bodyPr/>
                    <a:lstStyle/>
                    <a:p>
                      <a:endParaRPr lang="pt-BR" sz="1600" dirty="0"/>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990534539"/>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384220928"/>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79990789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10896600" cy="1121461"/>
          </a:xfrm>
          <a:prstGeom prst="rect">
            <a:avLst/>
          </a:prstGeom>
        </p:spPr>
        <p:txBody>
          <a:bodyPr vert="horz" wrap="square" lIns="0" tIns="13335" rIns="0" bIns="0" rtlCol="0">
            <a:spAutoFit/>
          </a:bodyPr>
          <a:lstStyle/>
          <a:p>
            <a:pPr marL="12700" algn="l" rtl="0">
              <a:spcBef>
                <a:spcPts val="105"/>
              </a:spcBef>
            </a:pPr>
            <a:r>
              <a:rPr sz="3600" kern="1200" spc="-130" dirty="0"/>
              <a:t>Passo 2: Estabelecer o objetivo da iteração por selecionar os drivers</a:t>
            </a:r>
          </a:p>
        </p:txBody>
      </p:sp>
      <p:sp>
        <p:nvSpPr>
          <p:cNvPr id="5" name="CaixaDeTexto 4">
            <a:extLst>
              <a:ext uri="{FF2B5EF4-FFF2-40B4-BE49-F238E27FC236}">
                <a16:creationId xmlns:a16="http://schemas.microsoft.com/office/drawing/2014/main" id="{0CEC7240-1830-437F-1FAF-6B74C83431A8}"/>
              </a:ext>
            </a:extLst>
          </p:cNvPr>
          <p:cNvSpPr txBox="1"/>
          <p:nvPr/>
        </p:nvSpPr>
        <p:spPr>
          <a:xfrm>
            <a:off x="685800" y="2228671"/>
            <a:ext cx="10210800" cy="2677656"/>
          </a:xfrm>
          <a:prstGeom prst="rect">
            <a:avLst/>
          </a:prstGeom>
          <a:noFill/>
        </p:spPr>
        <p:txBody>
          <a:bodyPr wrap="square">
            <a:spAutoFit/>
          </a:bodyPr>
          <a:lstStyle/>
          <a:p>
            <a:r>
              <a:rPr lang="pt-BR" sz="2800" b="1" dirty="0"/>
              <a:t>Exemplo:</a:t>
            </a:r>
            <a:r>
              <a:rPr lang="pt-BR" sz="2800" dirty="0"/>
              <a:t> O objetivo da iteração é melhorar a escalabilidade do sistema, uma vez que o e-commerce está crescendo rapidamente. A equipe seleciona "escalabilidade" como o driver principal, com foco em garantir que o sistema suporte um aumento significativo no número de usuários simultâneos durante eventos de alta demanda, como a Black Friday.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0"/>
            <a:ext cx="11049000" cy="1121461"/>
          </a:xfrm>
          <a:prstGeom prst="rect">
            <a:avLst/>
          </a:prstGeom>
        </p:spPr>
        <p:txBody>
          <a:bodyPr vert="horz" wrap="square" lIns="0" tIns="13335" rIns="0" bIns="0" rtlCol="0">
            <a:spAutoFit/>
          </a:bodyPr>
          <a:lstStyle/>
          <a:p>
            <a:pPr marL="12700" algn="l" rtl="0">
              <a:spcBef>
                <a:spcPts val="105"/>
              </a:spcBef>
            </a:pPr>
            <a:r>
              <a:rPr sz="3600" kern="1200" spc="-130" dirty="0"/>
              <a:t>Passo 3: Escolher um ou mais elementos do sistema para refinar</a:t>
            </a:r>
          </a:p>
        </p:txBody>
      </p:sp>
      <p:sp>
        <p:nvSpPr>
          <p:cNvPr id="3" name="object 3"/>
          <p:cNvSpPr txBox="1"/>
          <p:nvPr/>
        </p:nvSpPr>
        <p:spPr>
          <a:xfrm>
            <a:off x="685800" y="2057400"/>
            <a:ext cx="10668000" cy="1606337"/>
          </a:xfrm>
          <a:prstGeom prst="rect">
            <a:avLst/>
          </a:prstGeom>
        </p:spPr>
        <p:txBody>
          <a:bodyPr vert="horz" wrap="square" lIns="0" tIns="54610" rIns="0" bIns="0" rtlCol="0">
            <a:spAutoFit/>
          </a:bodyPr>
          <a:lstStyle/>
          <a:p>
            <a:pPr marL="12700" marR="5080">
              <a:lnSpc>
                <a:spcPct val="90000"/>
              </a:lnSpc>
              <a:spcBef>
                <a:spcPts val="430"/>
              </a:spcBef>
              <a:tabLst>
                <a:tab pos="241300" algn="l"/>
              </a:tabLst>
            </a:pPr>
            <a:r>
              <a:rPr lang="pt-BR" sz="2800" b="1" dirty="0"/>
              <a:t>Exemplo:</a:t>
            </a:r>
            <a:r>
              <a:rPr lang="pt-BR" sz="2800" dirty="0"/>
              <a:t> A equipe decide refinar o módulo de processamento de pedidos, que é crítico para o desempenho do sistema. Eles escolhem focar neste módulo porque é onde a maioria das transações ocorre e onde a carga de trabalho pode aumentar substancialmente.</a:t>
            </a:r>
            <a:endParaRPr sz="28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500" y="2590800"/>
            <a:ext cx="11048999" cy="1367682"/>
          </a:xfrm>
          <a:prstGeom prst="rect">
            <a:avLst/>
          </a:prstGeom>
        </p:spPr>
        <p:txBody>
          <a:bodyPr vert="horz" wrap="square" lIns="0" tIns="13335" rIns="0" bIns="0" rtlCol="0">
            <a:spAutoFit/>
          </a:bodyPr>
          <a:lstStyle/>
          <a:p>
            <a:pPr marL="12700" algn="ctr">
              <a:spcBef>
                <a:spcPts val="105"/>
              </a:spcBef>
            </a:pPr>
            <a:r>
              <a:rPr spc="-130" dirty="0" err="1"/>
              <a:t>Estudo</a:t>
            </a:r>
            <a:r>
              <a:rPr spc="-130" dirty="0"/>
              <a:t> de Cas</a:t>
            </a:r>
            <a:r>
              <a:rPr lang="pt-BR" spc="-130" dirty="0"/>
              <a:t>o</a:t>
            </a:r>
            <a:br>
              <a:rPr lang="pt-BR" spc="-130" dirty="0"/>
            </a:br>
            <a:r>
              <a:rPr lang="pt-BR" spc="-130" dirty="0"/>
              <a:t>Extratos Bancários – Assinados Digitalmente</a:t>
            </a:r>
            <a:endParaRPr spc="-13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81000"/>
            <a:ext cx="11582400" cy="1121461"/>
          </a:xfrm>
          <a:prstGeom prst="rect">
            <a:avLst/>
          </a:prstGeom>
        </p:spPr>
        <p:txBody>
          <a:bodyPr vert="horz" wrap="square" lIns="0" tIns="13335" rIns="0" bIns="0" rtlCol="0">
            <a:spAutoFit/>
          </a:bodyPr>
          <a:lstStyle/>
          <a:p>
            <a:pPr marL="12700" algn="l" rtl="0">
              <a:spcBef>
                <a:spcPts val="105"/>
              </a:spcBef>
            </a:pPr>
            <a:r>
              <a:rPr sz="3600" kern="1200" spc="-130" dirty="0"/>
              <a:t>Passo 4: Escolha um ou mais conceitos de design que satisfaçam os drivers selecionados</a:t>
            </a:r>
          </a:p>
        </p:txBody>
      </p:sp>
      <p:sp>
        <p:nvSpPr>
          <p:cNvPr id="5" name="CaixaDeTexto 4">
            <a:extLst>
              <a:ext uri="{FF2B5EF4-FFF2-40B4-BE49-F238E27FC236}">
                <a16:creationId xmlns:a16="http://schemas.microsoft.com/office/drawing/2014/main" id="{4F0BED88-2EEB-92DF-3442-9CD36544292E}"/>
              </a:ext>
            </a:extLst>
          </p:cNvPr>
          <p:cNvSpPr txBox="1"/>
          <p:nvPr/>
        </p:nvSpPr>
        <p:spPr>
          <a:xfrm>
            <a:off x="553720" y="1946694"/>
            <a:ext cx="11242040" cy="2246769"/>
          </a:xfrm>
          <a:prstGeom prst="rect">
            <a:avLst/>
          </a:prstGeom>
          <a:noFill/>
        </p:spPr>
        <p:txBody>
          <a:bodyPr wrap="square">
            <a:spAutoFit/>
          </a:bodyPr>
          <a:lstStyle/>
          <a:p>
            <a:r>
              <a:rPr lang="pt-BR" sz="2800" b="1" dirty="0"/>
              <a:t>Exemplo:</a:t>
            </a:r>
            <a:r>
              <a:rPr lang="pt-BR" sz="2800" dirty="0"/>
              <a:t> Para melhorar a escalabilidade, a equipe considera a adoção de uma arquitetura baseada em </a:t>
            </a:r>
            <a:r>
              <a:rPr lang="pt-BR" sz="2800" dirty="0" err="1"/>
              <a:t>microsserviços</a:t>
            </a:r>
            <a:r>
              <a:rPr lang="pt-BR" sz="2800" dirty="0"/>
              <a:t>. Isso permitiria que diferentes partes do processamento de pedidos fossem escaladas independentemente, como a separação entre o serviço de validação de pagamento e o serviço de inventário.</a:t>
            </a:r>
          </a:p>
        </p:txBody>
      </p:sp>
      <p:graphicFrame>
        <p:nvGraphicFramePr>
          <p:cNvPr id="6" name="Tabela 5">
            <a:extLst>
              <a:ext uri="{FF2B5EF4-FFF2-40B4-BE49-F238E27FC236}">
                <a16:creationId xmlns:a16="http://schemas.microsoft.com/office/drawing/2014/main" id="{4C779FE2-F2FD-8770-389A-107C77D4CE16}"/>
              </a:ext>
            </a:extLst>
          </p:cNvPr>
          <p:cNvGraphicFramePr>
            <a:graphicFrameLocks noGrp="1"/>
          </p:cNvGraphicFramePr>
          <p:nvPr>
            <p:extLst>
              <p:ext uri="{D42A27DB-BD31-4B8C-83A1-F6EECF244321}">
                <p14:modId xmlns:p14="http://schemas.microsoft.com/office/powerpoint/2010/main" val="2741916031"/>
              </p:ext>
            </p:extLst>
          </p:nvPr>
        </p:nvGraphicFramePr>
        <p:xfrm>
          <a:off x="553720" y="4532769"/>
          <a:ext cx="11049000" cy="2096769"/>
        </p:xfrm>
        <a:graphic>
          <a:graphicData uri="http://schemas.openxmlformats.org/drawingml/2006/table">
            <a:tbl>
              <a:tblPr>
                <a:tableStyleId>{2A488322-F2BA-4B5B-9748-0D474271808F}</a:tableStyleId>
              </a:tblPr>
              <a:tblGrid>
                <a:gridCol w="1969977">
                  <a:extLst>
                    <a:ext uri="{9D8B030D-6E8A-4147-A177-3AD203B41FA5}">
                      <a16:colId xmlns:a16="http://schemas.microsoft.com/office/drawing/2014/main" val="417321177"/>
                    </a:ext>
                  </a:extLst>
                </a:gridCol>
                <a:gridCol w="9079023">
                  <a:extLst>
                    <a:ext uri="{9D8B030D-6E8A-4147-A177-3AD203B41FA5}">
                      <a16:colId xmlns:a16="http://schemas.microsoft.com/office/drawing/2014/main" val="3057083674"/>
                    </a:ext>
                  </a:extLst>
                </a:gridCol>
              </a:tblGrid>
              <a:tr h="120480">
                <a:tc>
                  <a:txBody>
                    <a:bodyPr/>
                    <a:lstStyle/>
                    <a:p>
                      <a:r>
                        <a:rPr lang="pt-BR" sz="1600" b="1" dirty="0"/>
                        <a:t>Decisões de design e localização</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Justificativa</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361459">
                <a:tc>
                  <a:txBody>
                    <a:bodyPr/>
                    <a:lstStyle/>
                    <a:p>
                      <a:endParaRPr lang="pt-BR" sz="1600" b="1" dirty="0"/>
                    </a:p>
                  </a:txBody>
                  <a:tcPr marL="53168" marR="53168" marT="26584" marB="26584" anchor="ctr">
                    <a:lnT w="12700" cap="flat" cmpd="sng" algn="ctr">
                      <a:solidFill>
                        <a:schemeClr val="tx1"/>
                      </a:solidFill>
                      <a:prstDash val="solid"/>
                      <a:round/>
                      <a:headEnd type="none" w="med" len="med"/>
                      <a:tailEnd type="none" w="med" len="med"/>
                    </a:lnT>
                  </a:tcPr>
                </a:tc>
                <a:tc>
                  <a:txBody>
                    <a:bodyPr/>
                    <a:lstStyle/>
                    <a:p>
                      <a:endParaRPr lang="pt-BR" sz="1600" dirty="0"/>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990534539"/>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384220928"/>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79990789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11201400" cy="1121461"/>
          </a:xfrm>
          <a:prstGeom prst="rect">
            <a:avLst/>
          </a:prstGeom>
        </p:spPr>
        <p:txBody>
          <a:bodyPr vert="horz" wrap="square" lIns="0" tIns="13335" rIns="0" bIns="0" rtlCol="0">
            <a:spAutoFit/>
          </a:bodyPr>
          <a:lstStyle/>
          <a:p>
            <a:pPr marL="12700" algn="l" rtl="0">
              <a:spcBef>
                <a:spcPts val="105"/>
              </a:spcBef>
            </a:pPr>
            <a:r>
              <a:rPr lang="pt-BR" sz="3600" kern="1200" spc="-130" dirty="0"/>
              <a:t>Passo 5: Instancie elementos arquiteturais, aloque responsabilidade e defina interfaces</a:t>
            </a:r>
          </a:p>
        </p:txBody>
      </p:sp>
      <p:sp>
        <p:nvSpPr>
          <p:cNvPr id="5" name="CaixaDeTexto 4">
            <a:extLst>
              <a:ext uri="{FF2B5EF4-FFF2-40B4-BE49-F238E27FC236}">
                <a16:creationId xmlns:a16="http://schemas.microsoft.com/office/drawing/2014/main" id="{293B2EA6-85C2-7AD0-45D5-38BFB71EC7D1}"/>
              </a:ext>
            </a:extLst>
          </p:cNvPr>
          <p:cNvSpPr txBox="1"/>
          <p:nvPr/>
        </p:nvSpPr>
        <p:spPr>
          <a:xfrm>
            <a:off x="533400" y="1885826"/>
            <a:ext cx="11201400" cy="2246769"/>
          </a:xfrm>
          <a:prstGeom prst="rect">
            <a:avLst/>
          </a:prstGeom>
          <a:noFill/>
        </p:spPr>
        <p:txBody>
          <a:bodyPr wrap="square">
            <a:spAutoFit/>
          </a:bodyPr>
          <a:lstStyle/>
          <a:p>
            <a:r>
              <a:rPr lang="pt-BR" sz="2800" b="1" dirty="0"/>
              <a:t>Exemplo:</a:t>
            </a:r>
            <a:r>
              <a:rPr lang="pt-BR" sz="2800" dirty="0"/>
              <a:t> A equipe define três novos </a:t>
            </a:r>
            <a:r>
              <a:rPr lang="pt-BR" sz="2800" dirty="0" err="1"/>
              <a:t>microsserviços</a:t>
            </a:r>
            <a:r>
              <a:rPr lang="pt-BR" sz="2800" dirty="0"/>
              <a:t>: um para validação de pagamentos, outro para gerenciamento de inventário, e um terceiro para notificação de clientes. Eles estabelecem interfaces claras para comunicação entre esses serviços e alocam responsabilidades de forma que cada serviço possa ser escalado independentemente.</a:t>
            </a:r>
          </a:p>
        </p:txBody>
      </p:sp>
      <p:graphicFrame>
        <p:nvGraphicFramePr>
          <p:cNvPr id="7" name="Tabela 6">
            <a:extLst>
              <a:ext uri="{FF2B5EF4-FFF2-40B4-BE49-F238E27FC236}">
                <a16:creationId xmlns:a16="http://schemas.microsoft.com/office/drawing/2014/main" id="{1D1CC1EA-B925-B9AC-5A79-7C59E88BFFE9}"/>
              </a:ext>
            </a:extLst>
          </p:cNvPr>
          <p:cNvGraphicFramePr>
            <a:graphicFrameLocks noGrp="1"/>
          </p:cNvGraphicFramePr>
          <p:nvPr>
            <p:extLst>
              <p:ext uri="{D42A27DB-BD31-4B8C-83A1-F6EECF244321}">
                <p14:modId xmlns:p14="http://schemas.microsoft.com/office/powerpoint/2010/main" val="1621457084"/>
              </p:ext>
            </p:extLst>
          </p:nvPr>
        </p:nvGraphicFramePr>
        <p:xfrm>
          <a:off x="553720" y="4532769"/>
          <a:ext cx="11049000" cy="2096769"/>
        </p:xfrm>
        <a:graphic>
          <a:graphicData uri="http://schemas.openxmlformats.org/drawingml/2006/table">
            <a:tbl>
              <a:tblPr>
                <a:tableStyleId>{2A488322-F2BA-4B5B-9748-0D474271808F}</a:tableStyleId>
              </a:tblPr>
              <a:tblGrid>
                <a:gridCol w="1969977">
                  <a:extLst>
                    <a:ext uri="{9D8B030D-6E8A-4147-A177-3AD203B41FA5}">
                      <a16:colId xmlns:a16="http://schemas.microsoft.com/office/drawing/2014/main" val="417321177"/>
                    </a:ext>
                  </a:extLst>
                </a:gridCol>
                <a:gridCol w="9079023">
                  <a:extLst>
                    <a:ext uri="{9D8B030D-6E8A-4147-A177-3AD203B41FA5}">
                      <a16:colId xmlns:a16="http://schemas.microsoft.com/office/drawing/2014/main" val="3057083674"/>
                    </a:ext>
                  </a:extLst>
                </a:gridCol>
              </a:tblGrid>
              <a:tr h="120480">
                <a:tc>
                  <a:txBody>
                    <a:bodyPr/>
                    <a:lstStyle/>
                    <a:p>
                      <a:r>
                        <a:rPr lang="pt-BR" sz="1600" b="1" dirty="0"/>
                        <a:t>Decisões de design e localização</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Justificativa</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361459">
                <a:tc>
                  <a:txBody>
                    <a:bodyPr/>
                    <a:lstStyle/>
                    <a:p>
                      <a:endParaRPr lang="pt-BR" sz="1600" b="1" dirty="0"/>
                    </a:p>
                  </a:txBody>
                  <a:tcPr marL="53168" marR="53168" marT="26584" marB="26584" anchor="ctr">
                    <a:lnT w="12700" cap="flat" cmpd="sng" algn="ctr">
                      <a:solidFill>
                        <a:schemeClr val="tx1"/>
                      </a:solidFill>
                      <a:prstDash val="solid"/>
                      <a:round/>
                      <a:headEnd type="none" w="med" len="med"/>
                      <a:tailEnd type="none" w="med" len="med"/>
                    </a:lnT>
                  </a:tcPr>
                </a:tc>
                <a:tc>
                  <a:txBody>
                    <a:bodyPr/>
                    <a:lstStyle/>
                    <a:p>
                      <a:endParaRPr lang="pt-BR" sz="1600" dirty="0"/>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990534539"/>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384220928"/>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79990789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259" y="381000"/>
            <a:ext cx="10775481" cy="1121461"/>
          </a:xfrm>
          <a:prstGeom prst="rect">
            <a:avLst/>
          </a:prstGeom>
        </p:spPr>
        <p:txBody>
          <a:bodyPr vert="horz" wrap="square" lIns="0" tIns="13335" rIns="0" bIns="0" rtlCol="0">
            <a:spAutoFit/>
          </a:bodyPr>
          <a:lstStyle/>
          <a:p>
            <a:pPr marL="12700" algn="l" rtl="0">
              <a:spcBef>
                <a:spcPts val="105"/>
              </a:spcBef>
            </a:pPr>
            <a:r>
              <a:rPr sz="3600" kern="1200" spc="-130" dirty="0"/>
              <a:t>Passo 6: Esboçar as visões e registrar as decisões arquiteturais</a:t>
            </a:r>
          </a:p>
        </p:txBody>
      </p:sp>
      <p:sp>
        <p:nvSpPr>
          <p:cNvPr id="6" name="CaixaDeTexto 5">
            <a:extLst>
              <a:ext uri="{FF2B5EF4-FFF2-40B4-BE49-F238E27FC236}">
                <a16:creationId xmlns:a16="http://schemas.microsoft.com/office/drawing/2014/main" id="{2C94D2A5-0837-712D-659F-A77450531EA1}"/>
              </a:ext>
            </a:extLst>
          </p:cNvPr>
          <p:cNvSpPr txBox="1"/>
          <p:nvPr/>
        </p:nvSpPr>
        <p:spPr>
          <a:xfrm>
            <a:off x="685800" y="1905000"/>
            <a:ext cx="10972800" cy="2246769"/>
          </a:xfrm>
          <a:prstGeom prst="rect">
            <a:avLst/>
          </a:prstGeom>
          <a:noFill/>
        </p:spPr>
        <p:txBody>
          <a:bodyPr wrap="square">
            <a:spAutoFit/>
          </a:bodyPr>
          <a:lstStyle/>
          <a:p>
            <a:r>
              <a:rPr lang="pt-BR" sz="2800" b="1" dirty="0"/>
              <a:t>Exemplo:</a:t>
            </a:r>
            <a:r>
              <a:rPr lang="pt-BR" sz="2800" dirty="0"/>
              <a:t> A equipe cria </a:t>
            </a:r>
            <a:r>
              <a:rPr lang="pt-BR" sz="2800" b="1" dirty="0"/>
              <a:t>diagramas de sequência </a:t>
            </a:r>
            <a:r>
              <a:rPr lang="pt-BR" sz="2800" dirty="0"/>
              <a:t>para ilustrar o fluxo de informações entre os </a:t>
            </a:r>
            <a:r>
              <a:rPr lang="pt-BR" sz="2800" dirty="0" err="1"/>
              <a:t>microsserviços</a:t>
            </a:r>
            <a:r>
              <a:rPr lang="pt-BR" sz="2800" dirty="0"/>
              <a:t> durante o processamento de pedidos. Eles também documentam a decisão de usar APIs </a:t>
            </a:r>
            <a:r>
              <a:rPr lang="pt-BR" sz="2800" dirty="0" err="1"/>
              <a:t>RESTful</a:t>
            </a:r>
            <a:r>
              <a:rPr lang="pt-BR" sz="2800" dirty="0"/>
              <a:t> para comunicação entre os serviços e registram os critérios de escalabilidade que guiaram suas escolhas.</a:t>
            </a:r>
          </a:p>
        </p:txBody>
      </p:sp>
      <p:pic>
        <p:nvPicPr>
          <p:cNvPr id="7" name="Imagem 6">
            <a:extLst>
              <a:ext uri="{FF2B5EF4-FFF2-40B4-BE49-F238E27FC236}">
                <a16:creationId xmlns:a16="http://schemas.microsoft.com/office/drawing/2014/main" id="{F15D71CB-0033-561D-8F9A-F9F0C030FB54}"/>
              </a:ext>
            </a:extLst>
          </p:cNvPr>
          <p:cNvPicPr>
            <a:picLocks noChangeAspect="1"/>
          </p:cNvPicPr>
          <p:nvPr/>
        </p:nvPicPr>
        <p:blipFill>
          <a:blip r:embed="rId2"/>
          <a:stretch>
            <a:fillRect/>
          </a:stretch>
        </p:blipFill>
        <p:spPr>
          <a:xfrm>
            <a:off x="7467600" y="3733800"/>
            <a:ext cx="3200400" cy="288471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10287000" cy="1675459"/>
          </a:xfrm>
          <a:prstGeom prst="rect">
            <a:avLst/>
          </a:prstGeom>
        </p:spPr>
        <p:txBody>
          <a:bodyPr vert="horz" wrap="square" lIns="0" tIns="13335" rIns="0" bIns="0" rtlCol="0">
            <a:spAutoFit/>
          </a:bodyPr>
          <a:lstStyle/>
          <a:p>
            <a:pPr marL="12700" algn="l" rtl="0">
              <a:spcBef>
                <a:spcPts val="105"/>
              </a:spcBef>
            </a:pPr>
            <a:r>
              <a:rPr sz="3600" kern="1200" spc="-130" dirty="0"/>
              <a:t>Passo 7: Realizar a análise do design atual e revisar o objetivo da iteração e o atingimento do </a:t>
            </a:r>
            <a:r>
              <a:rPr sz="3600" kern="1200" spc="-130" dirty="0" err="1"/>
              <a:t>propósito</a:t>
            </a:r>
            <a:r>
              <a:rPr sz="3600" kern="1200" spc="-130" dirty="0"/>
              <a:t> de</a:t>
            </a:r>
            <a:r>
              <a:rPr lang="pt-BR" sz="3600" kern="1200" spc="-130" dirty="0"/>
              <a:t> design</a:t>
            </a:r>
            <a:endParaRPr sz="3600" kern="1200" spc="-130" dirty="0"/>
          </a:p>
        </p:txBody>
      </p:sp>
      <p:sp>
        <p:nvSpPr>
          <p:cNvPr id="6" name="CaixaDeTexto 5">
            <a:extLst>
              <a:ext uri="{FF2B5EF4-FFF2-40B4-BE49-F238E27FC236}">
                <a16:creationId xmlns:a16="http://schemas.microsoft.com/office/drawing/2014/main" id="{EBD5BF10-BC93-76EB-C41C-D03B2AC31866}"/>
              </a:ext>
            </a:extLst>
          </p:cNvPr>
          <p:cNvSpPr txBox="1"/>
          <p:nvPr/>
        </p:nvSpPr>
        <p:spPr>
          <a:xfrm>
            <a:off x="771456" y="2230082"/>
            <a:ext cx="10887143" cy="2677656"/>
          </a:xfrm>
          <a:prstGeom prst="rect">
            <a:avLst/>
          </a:prstGeom>
          <a:noFill/>
        </p:spPr>
        <p:txBody>
          <a:bodyPr wrap="square">
            <a:spAutoFit/>
          </a:bodyPr>
          <a:lstStyle/>
          <a:p>
            <a:r>
              <a:rPr lang="pt-BR" sz="2800" b="1" dirty="0"/>
              <a:t>Exemplo:</a:t>
            </a:r>
            <a:r>
              <a:rPr lang="pt-BR" sz="2800" dirty="0"/>
              <a:t> Após implementar as mudanças, a equipe realiza testes de carga para validar a escalabilidade do sistema. Eles comparam os resultados com os objetivos estabelecidos no Passo 2. Ao verificar que o sistema agora suporta o número desejado de usuários simultâneos sem degradar o desempenho, eles consideram o objetivo atingido e registram as lições aprendidas para futuras iterações.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10287000" cy="1675459"/>
          </a:xfrm>
          <a:prstGeom prst="rect">
            <a:avLst/>
          </a:prstGeom>
        </p:spPr>
        <p:txBody>
          <a:bodyPr vert="horz" wrap="square" lIns="0" tIns="13335" rIns="0" bIns="0" rtlCol="0">
            <a:spAutoFit/>
          </a:bodyPr>
          <a:lstStyle/>
          <a:p>
            <a:pPr marL="12700" algn="l" rtl="0">
              <a:spcBef>
                <a:spcPts val="105"/>
              </a:spcBef>
            </a:pPr>
            <a:r>
              <a:rPr sz="3600" kern="1200" spc="-130" dirty="0"/>
              <a:t>Passo 7: Realizar a análise do design atual e revisar o objetivo da iteração e o atingimento do </a:t>
            </a:r>
            <a:r>
              <a:rPr sz="3600" kern="1200" spc="-130" dirty="0" err="1"/>
              <a:t>propósito</a:t>
            </a:r>
            <a:r>
              <a:rPr sz="3600" kern="1200" spc="-130" dirty="0"/>
              <a:t> de</a:t>
            </a:r>
            <a:r>
              <a:rPr lang="pt-BR" sz="3600" kern="1200" spc="-130" dirty="0"/>
              <a:t> design</a:t>
            </a:r>
            <a:endParaRPr sz="3600" kern="1200" spc="-130" dirty="0"/>
          </a:p>
        </p:txBody>
      </p:sp>
      <p:graphicFrame>
        <p:nvGraphicFramePr>
          <p:cNvPr id="3" name="Tabela 2">
            <a:extLst>
              <a:ext uri="{FF2B5EF4-FFF2-40B4-BE49-F238E27FC236}">
                <a16:creationId xmlns:a16="http://schemas.microsoft.com/office/drawing/2014/main" id="{DF811D58-9D98-1F6D-2677-27658B92B6CD}"/>
              </a:ext>
            </a:extLst>
          </p:cNvPr>
          <p:cNvGraphicFramePr>
            <a:graphicFrameLocks noGrp="1"/>
          </p:cNvGraphicFramePr>
          <p:nvPr>
            <p:extLst>
              <p:ext uri="{D42A27DB-BD31-4B8C-83A1-F6EECF244321}">
                <p14:modId xmlns:p14="http://schemas.microsoft.com/office/powerpoint/2010/main" val="882492250"/>
              </p:ext>
            </p:extLst>
          </p:nvPr>
        </p:nvGraphicFramePr>
        <p:xfrm>
          <a:off x="571500" y="2895600"/>
          <a:ext cx="11049000" cy="1852929"/>
        </p:xfrm>
        <a:graphic>
          <a:graphicData uri="http://schemas.openxmlformats.org/drawingml/2006/table">
            <a:tbl>
              <a:tblPr>
                <a:tableStyleId>{2A488322-F2BA-4B5B-9748-0D474271808F}</a:tableStyleId>
              </a:tblPr>
              <a:tblGrid>
                <a:gridCol w="1422400">
                  <a:extLst>
                    <a:ext uri="{9D8B030D-6E8A-4147-A177-3AD203B41FA5}">
                      <a16:colId xmlns:a16="http://schemas.microsoft.com/office/drawing/2014/main" val="417321177"/>
                    </a:ext>
                  </a:extLst>
                </a:gridCol>
                <a:gridCol w="2209800">
                  <a:extLst>
                    <a:ext uri="{9D8B030D-6E8A-4147-A177-3AD203B41FA5}">
                      <a16:colId xmlns:a16="http://schemas.microsoft.com/office/drawing/2014/main" val="3057083674"/>
                    </a:ext>
                  </a:extLst>
                </a:gridCol>
                <a:gridCol w="2438400">
                  <a:extLst>
                    <a:ext uri="{9D8B030D-6E8A-4147-A177-3AD203B41FA5}">
                      <a16:colId xmlns:a16="http://schemas.microsoft.com/office/drawing/2014/main" val="1319221614"/>
                    </a:ext>
                  </a:extLst>
                </a:gridCol>
                <a:gridCol w="4978400">
                  <a:extLst>
                    <a:ext uri="{9D8B030D-6E8A-4147-A177-3AD203B41FA5}">
                      <a16:colId xmlns:a16="http://schemas.microsoft.com/office/drawing/2014/main" val="2602767157"/>
                    </a:ext>
                  </a:extLst>
                </a:gridCol>
              </a:tblGrid>
              <a:tr h="120480">
                <a:tc>
                  <a:txBody>
                    <a:bodyPr/>
                    <a:lstStyle/>
                    <a:p>
                      <a:r>
                        <a:rPr lang="pt-BR" sz="1600" b="1" dirty="0"/>
                        <a:t>Não abordado</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600" b="1" dirty="0"/>
                        <a:t>Parcialmente abordado</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600" b="1" dirty="0"/>
                        <a:t>Completamente abordado</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Decisões de design tomadas durante a iteração</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361459">
                <a:tc>
                  <a:txBody>
                    <a:bodyPr/>
                    <a:lstStyle/>
                    <a:p>
                      <a:endParaRPr lang="pt-BR" sz="1600" b="1" dirty="0"/>
                    </a:p>
                  </a:txBody>
                  <a:tcPr marL="53168" marR="53168" marT="26584" marB="26584" anchor="ctr">
                    <a:lnT w="12700" cap="flat" cmpd="sng" algn="ctr">
                      <a:solidFill>
                        <a:schemeClr val="tx1"/>
                      </a:solidFill>
                      <a:prstDash val="solid"/>
                      <a:round/>
                      <a:headEnd type="none" w="med" len="med"/>
                      <a:tailEnd type="none" w="med" len="med"/>
                    </a:lnT>
                  </a:tcPr>
                </a:tc>
                <a:tc>
                  <a:txBody>
                    <a:bodyPr/>
                    <a:lstStyle/>
                    <a:p>
                      <a:endParaRPr lang="pt-BR" sz="1600" dirty="0"/>
                    </a:p>
                  </a:txBody>
                  <a:tcPr marL="53168" marR="53168" marT="26584" marB="26584" anchor="ctr">
                    <a:lnT w="12700" cap="flat" cmpd="sng" algn="ctr">
                      <a:solidFill>
                        <a:schemeClr val="tx1"/>
                      </a:solidFill>
                      <a:prstDash val="solid"/>
                      <a:round/>
                      <a:headEnd type="none" w="med" len="med"/>
                      <a:tailEnd type="none" w="med" len="med"/>
                    </a:lnT>
                  </a:tcPr>
                </a:tc>
                <a:tc>
                  <a:txBody>
                    <a:bodyPr/>
                    <a:lstStyle/>
                    <a:p>
                      <a:endParaRPr lang="pt-BR" sz="1600" dirty="0"/>
                    </a:p>
                  </a:txBody>
                  <a:tcPr marL="53168" marR="53168" marT="26584" marB="26584" anchor="ctr">
                    <a:lnT w="12700" cap="flat" cmpd="sng" algn="ctr">
                      <a:solidFill>
                        <a:schemeClr val="tx1"/>
                      </a:solidFill>
                      <a:prstDash val="solid"/>
                      <a:round/>
                      <a:headEnd type="none" w="med" len="med"/>
                      <a:tailEnd type="none" w="med" len="med"/>
                    </a:lnT>
                  </a:tcPr>
                </a:tc>
                <a:tc>
                  <a:txBody>
                    <a:bodyPr/>
                    <a:lstStyle/>
                    <a:p>
                      <a:endParaRPr lang="pt-BR" sz="1600" dirty="0"/>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tc>
                  <a:txBody>
                    <a:bodyPr/>
                    <a:lstStyle/>
                    <a:p>
                      <a:endParaRPr lang="pt-BR" sz="1600"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990534539"/>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tc>
                  <a:txBody>
                    <a:bodyPr/>
                    <a:lstStyle/>
                    <a:p>
                      <a:endParaRPr lang="pt-BR" sz="1600"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384220928"/>
                  </a:ext>
                </a:extLst>
              </a:tr>
              <a:tr h="398154">
                <a:tc>
                  <a:txBody>
                    <a:bodyPr/>
                    <a:lstStyle/>
                    <a:p>
                      <a:endParaRPr lang="pt-BR" sz="1600" b="1" dirty="0"/>
                    </a:p>
                  </a:txBody>
                  <a:tcPr marL="53168" marR="53168" marT="26584" marB="26584" anchor="ctr"/>
                </a:tc>
                <a:tc>
                  <a:txBody>
                    <a:bodyPr/>
                    <a:lstStyle/>
                    <a:p>
                      <a:endParaRPr lang="pt-BR" sz="1600" dirty="0"/>
                    </a:p>
                  </a:txBody>
                  <a:tcPr marL="53168" marR="53168" marT="26584" marB="26584" anchor="ctr"/>
                </a:tc>
                <a:tc>
                  <a:txBody>
                    <a:bodyPr/>
                    <a:lstStyle/>
                    <a:p>
                      <a:endParaRPr lang="pt-BR" sz="1600" dirty="0"/>
                    </a:p>
                  </a:txBody>
                  <a:tcPr marL="53168" marR="53168" marT="26584" marB="26584" anchor="ctr"/>
                </a:tc>
                <a:tc>
                  <a:txBody>
                    <a:bodyPr/>
                    <a:lstStyle/>
                    <a:p>
                      <a:endParaRPr lang="pt-BR" sz="1600" dirty="0"/>
                    </a:p>
                  </a:txBody>
                  <a:tcPr marL="53168" marR="53168" marT="26584" marB="26584" anchor="ctr"/>
                </a:tc>
                <a:extLst>
                  <a:ext uri="{0D108BD9-81ED-4DB2-BD59-A6C34878D82A}">
                    <a16:rowId xmlns:a16="http://schemas.microsoft.com/office/drawing/2014/main" val="1799907894"/>
                  </a:ext>
                </a:extLst>
              </a:tr>
            </a:tbl>
          </a:graphicData>
        </a:graphic>
      </p:graphicFrame>
    </p:spTree>
    <p:extLst>
      <p:ext uri="{BB962C8B-B14F-4D97-AF65-F5344CB8AC3E}">
        <p14:creationId xmlns:p14="http://schemas.microsoft.com/office/powerpoint/2010/main" val="113842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7848600" cy="690574"/>
          </a:xfrm>
          <a:prstGeom prst="rect">
            <a:avLst/>
          </a:prstGeom>
        </p:spPr>
        <p:txBody>
          <a:bodyPr vert="horz" wrap="square" lIns="0" tIns="13335" rIns="0" bIns="0" rtlCol="0">
            <a:spAutoFit/>
          </a:bodyPr>
          <a:lstStyle/>
          <a:p>
            <a:pPr marL="12700">
              <a:spcBef>
                <a:spcPts val="105"/>
              </a:spcBef>
            </a:pPr>
            <a:r>
              <a:rPr spc="-130" dirty="0"/>
              <a:t>Arquitetura do Sistema Atual</a:t>
            </a:r>
          </a:p>
        </p:txBody>
      </p:sp>
      <p:sp>
        <p:nvSpPr>
          <p:cNvPr id="3" name="object 3"/>
          <p:cNvSpPr txBox="1"/>
          <p:nvPr/>
        </p:nvSpPr>
        <p:spPr>
          <a:xfrm>
            <a:off x="715645" y="1524000"/>
            <a:ext cx="10942955" cy="3108543"/>
          </a:xfrm>
          <a:prstGeom prst="rect">
            <a:avLst/>
          </a:prstGeom>
          <a:noFill/>
        </p:spPr>
        <p:txBody>
          <a:bodyPr wrap="square">
            <a:spAutoFit/>
          </a:bodyPr>
          <a:lstStyle>
            <a:defPPr>
              <a:defRPr lang="pt-BR"/>
            </a:defPPr>
            <a:lvl1pPr>
              <a:defRPr sz="2800"/>
            </a:lvl1pPr>
          </a:lstStyle>
          <a:p>
            <a:pPr marL="457200" indent="-457200">
              <a:buFont typeface="Courier New" panose="02070309020205020404" pitchFamily="49" charset="0"/>
              <a:buChar char="o"/>
            </a:pPr>
            <a:r>
              <a:rPr lang="pt-BR" dirty="0"/>
              <a:t>O governo de um país latino-americano estabeleceu uma nova regulamentação que exige que os extratos bancários sejam assinados digitalmente.</a:t>
            </a:r>
          </a:p>
          <a:p>
            <a:pPr marL="457200" indent="-457200">
              <a:buFont typeface="Courier New" panose="02070309020205020404" pitchFamily="49" charset="0"/>
              <a:buChar char="o"/>
            </a:pPr>
            <a:endParaRPr lang="pt-BR" dirty="0"/>
          </a:p>
          <a:p>
            <a:pPr marL="457200" indent="-457200">
              <a:buFont typeface="Courier New" panose="02070309020205020404" pitchFamily="49" charset="0"/>
              <a:buChar char="o"/>
            </a:pPr>
            <a:r>
              <a:rPr lang="pt-BR" dirty="0"/>
              <a:t>Para cumprir essa regulamentação, o "Banco </a:t>
            </a:r>
            <a:r>
              <a:rPr lang="pt-BR" dirty="0" err="1"/>
              <a:t>DinDin</a:t>
            </a:r>
            <a:r>
              <a:rPr lang="pt-BR" dirty="0"/>
              <a:t>" desenvolveu o sistema </a:t>
            </a:r>
            <a:r>
              <a:rPr lang="pt-BR" dirty="0" err="1"/>
              <a:t>DigExtBan</a:t>
            </a:r>
            <a:r>
              <a:rPr lang="pt-BR" dirty="0"/>
              <a:t>, cuja função principal é gerar extratos bancários assinados digitalmente.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30709"/>
            <a:ext cx="7010400" cy="690574"/>
          </a:xfrm>
          <a:prstGeom prst="rect">
            <a:avLst/>
          </a:prstGeom>
        </p:spPr>
        <p:txBody>
          <a:bodyPr vert="horz" wrap="square" lIns="0" tIns="13335" rIns="0" bIns="0" rtlCol="0">
            <a:spAutoFit/>
          </a:bodyPr>
          <a:lstStyle/>
          <a:p>
            <a:pPr marL="12700">
              <a:spcBef>
                <a:spcPts val="105"/>
              </a:spcBef>
            </a:pPr>
            <a:r>
              <a:rPr spc="-130" dirty="0"/>
              <a:t>Arquitetura do Sistema Atual</a:t>
            </a:r>
          </a:p>
        </p:txBody>
      </p:sp>
      <p:sp>
        <p:nvSpPr>
          <p:cNvPr id="6" name="CaixaDeTexto 5">
            <a:extLst>
              <a:ext uri="{FF2B5EF4-FFF2-40B4-BE49-F238E27FC236}">
                <a16:creationId xmlns:a16="http://schemas.microsoft.com/office/drawing/2014/main" id="{A9C60C5D-EB04-1DBF-2B15-6C86D1D1302E}"/>
              </a:ext>
            </a:extLst>
          </p:cNvPr>
          <p:cNvSpPr txBox="1"/>
          <p:nvPr/>
        </p:nvSpPr>
        <p:spPr>
          <a:xfrm>
            <a:off x="609600" y="1524000"/>
            <a:ext cx="10439400" cy="830997"/>
          </a:xfrm>
          <a:prstGeom prst="rect">
            <a:avLst/>
          </a:prstGeom>
          <a:noFill/>
        </p:spPr>
        <p:txBody>
          <a:bodyPr wrap="square">
            <a:spAutoFit/>
          </a:bodyPr>
          <a:lstStyle/>
          <a:p>
            <a:r>
              <a:rPr lang="pt-BR" sz="2400" dirty="0"/>
              <a:t>O processamento em lote ocorre uma vez por mês, gerando 2 milhões de extratos bancários.</a:t>
            </a:r>
          </a:p>
        </p:txBody>
      </p:sp>
      <p:pic>
        <p:nvPicPr>
          <p:cNvPr id="10" name="Imagem 9">
            <a:extLst>
              <a:ext uri="{FF2B5EF4-FFF2-40B4-BE49-F238E27FC236}">
                <a16:creationId xmlns:a16="http://schemas.microsoft.com/office/drawing/2014/main" id="{BB88ECC1-F5C4-06EB-BE1B-EED80D9574F1}"/>
              </a:ext>
            </a:extLst>
          </p:cNvPr>
          <p:cNvPicPr>
            <a:picLocks noChangeAspect="1"/>
          </p:cNvPicPr>
          <p:nvPr/>
        </p:nvPicPr>
        <p:blipFill>
          <a:blip r:embed="rId2"/>
          <a:stretch>
            <a:fillRect/>
          </a:stretch>
        </p:blipFill>
        <p:spPr>
          <a:xfrm>
            <a:off x="1828800" y="2438400"/>
            <a:ext cx="8104031" cy="34655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8153400" cy="690574"/>
          </a:xfrm>
          <a:prstGeom prst="rect">
            <a:avLst/>
          </a:prstGeom>
        </p:spPr>
        <p:txBody>
          <a:bodyPr vert="horz" wrap="square" lIns="0" tIns="13335" rIns="0" bIns="0" rtlCol="0">
            <a:spAutoFit/>
          </a:bodyPr>
          <a:lstStyle/>
          <a:p>
            <a:pPr marL="12700">
              <a:spcBef>
                <a:spcPts val="105"/>
              </a:spcBef>
            </a:pPr>
            <a:r>
              <a:rPr spc="-130" dirty="0"/>
              <a:t>Arquitetura do Sistema Atual</a:t>
            </a:r>
          </a:p>
        </p:txBody>
      </p:sp>
      <p:sp>
        <p:nvSpPr>
          <p:cNvPr id="5" name="Rectangle 2">
            <a:extLst>
              <a:ext uri="{FF2B5EF4-FFF2-40B4-BE49-F238E27FC236}">
                <a16:creationId xmlns:a16="http://schemas.microsoft.com/office/drawing/2014/main" id="{E661A482-D1F6-7DB5-A826-369BC5A0E8E8}"/>
              </a:ext>
            </a:extLst>
          </p:cNvPr>
          <p:cNvSpPr>
            <a:spLocks noChangeArrowheads="1"/>
          </p:cNvSpPr>
          <p:nvPr/>
        </p:nvSpPr>
        <p:spPr bwMode="auto">
          <a:xfrm>
            <a:off x="457200" y="1536174"/>
            <a:ext cx="10668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chemeClr val="tx1"/>
                </a:solidFill>
                <a:effectLst/>
                <a:latin typeface="Arial" panose="020B0604020202020204" pitchFamily="34" charset="0"/>
              </a:rPr>
              <a:t>Principais cenários de atributo de qualidade: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pt-BR" altLang="pt-BR" sz="2400" b="1" i="0" u="none" strike="noStrike" cap="none" normalizeH="0" baseline="0" dirty="0">
                <a:ln>
                  <a:noFill/>
                </a:ln>
                <a:solidFill>
                  <a:schemeClr val="tx1"/>
                </a:solidFill>
                <a:effectLst/>
                <a:latin typeface="Arial" panose="020B0604020202020204" pitchFamily="34" charset="0"/>
              </a:rPr>
              <a:t>Confiabilidade:</a:t>
            </a:r>
            <a:r>
              <a:rPr kumimoji="0" lang="pt-BR" altLang="pt-BR" sz="2400" b="0" i="0" u="none" strike="noStrike" cap="none" normalizeH="0" baseline="0" dirty="0">
                <a:ln>
                  <a:noFill/>
                </a:ln>
                <a:solidFill>
                  <a:schemeClr val="tx1"/>
                </a:solidFill>
                <a:effectLst/>
                <a:latin typeface="Arial" panose="020B0604020202020204" pitchFamily="34" charset="0"/>
              </a:rPr>
              <a:t> Sob condições normais de operação, o processamento é concluído com sucesso em 100% das vezes.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pt-BR" altLang="pt-BR"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pt-BR" altLang="pt-BR" sz="2400" b="1" i="0" u="none" strike="noStrike" cap="none" normalizeH="0" baseline="0" dirty="0">
                <a:ln>
                  <a:noFill/>
                </a:ln>
                <a:solidFill>
                  <a:schemeClr val="tx1"/>
                </a:solidFill>
                <a:effectLst/>
                <a:latin typeface="Arial" panose="020B0604020202020204" pitchFamily="34" charset="0"/>
              </a:rPr>
              <a:t>Desempenho:</a:t>
            </a:r>
            <a:r>
              <a:rPr kumimoji="0" lang="pt-BR" altLang="pt-BR" sz="2400" b="0" i="0" u="none" strike="noStrike" cap="none" normalizeH="0" baseline="0" dirty="0">
                <a:ln>
                  <a:noFill/>
                </a:ln>
                <a:solidFill>
                  <a:schemeClr val="tx1"/>
                </a:solidFill>
                <a:effectLst/>
                <a:latin typeface="Arial" panose="020B0604020202020204" pitchFamily="34" charset="0"/>
              </a:rPr>
              <a:t> Durante condições normais de operação, ao iniciar o processamento em lote, 2 milhões de extratos bancários são preparados, processados e enviados ao provedor de assinatura digital em no máximo 1 hora.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7848600" cy="690574"/>
          </a:xfrm>
          <a:prstGeom prst="rect">
            <a:avLst/>
          </a:prstGeom>
        </p:spPr>
        <p:txBody>
          <a:bodyPr vert="horz" wrap="square" lIns="0" tIns="13335" rIns="0" bIns="0" rtlCol="0">
            <a:spAutoFit/>
          </a:bodyPr>
          <a:lstStyle/>
          <a:p>
            <a:pPr marL="12700">
              <a:spcBef>
                <a:spcPts val="105"/>
              </a:spcBef>
            </a:pPr>
            <a:r>
              <a:rPr spc="-130" dirty="0"/>
              <a:t>Arquitetura do Sistema Atual</a:t>
            </a:r>
          </a:p>
        </p:txBody>
      </p:sp>
      <p:sp>
        <p:nvSpPr>
          <p:cNvPr id="5" name="CaixaDeTexto 4">
            <a:extLst>
              <a:ext uri="{FF2B5EF4-FFF2-40B4-BE49-F238E27FC236}">
                <a16:creationId xmlns:a16="http://schemas.microsoft.com/office/drawing/2014/main" id="{63EC55C9-C016-3278-6C37-F27493B182AA}"/>
              </a:ext>
            </a:extLst>
          </p:cNvPr>
          <p:cNvSpPr txBox="1"/>
          <p:nvPr/>
        </p:nvSpPr>
        <p:spPr>
          <a:xfrm>
            <a:off x="762000" y="1524000"/>
            <a:ext cx="10515600" cy="2677656"/>
          </a:xfrm>
          <a:prstGeom prst="rect">
            <a:avLst/>
          </a:prstGeom>
          <a:noFill/>
        </p:spPr>
        <p:txBody>
          <a:bodyPr wrap="square">
            <a:spAutoFit/>
          </a:bodyPr>
          <a:lstStyle/>
          <a:p>
            <a:r>
              <a:rPr lang="pt-BR" sz="2400" dirty="0"/>
              <a:t>Cenários principais de atributo de qualidade:</a:t>
            </a:r>
          </a:p>
          <a:p>
            <a:endParaRPr lang="pt-BR" sz="2400" dirty="0"/>
          </a:p>
          <a:p>
            <a:pPr marL="342900" indent="-342900">
              <a:buFont typeface="Courier New" panose="02070309020205020404" pitchFamily="49" charset="0"/>
              <a:buChar char="o"/>
            </a:pPr>
            <a:r>
              <a:rPr lang="pt-BR" sz="2400" b="1" dirty="0"/>
              <a:t>Disponibilidade:</a:t>
            </a:r>
            <a:r>
              <a:rPr lang="pt-BR" sz="2400" dirty="0"/>
              <a:t> Durante o processamento normal, pode ocorrer uma falha ao ler dados de uma fonte ou ao enviar informações para assinatura digital. Nesse caso, uma notificação é enviada ao administrador, que normalmente reinicia o processo. Quando o processo é reiniciado, apenas as informações que ainda não foram processadas são tratadas.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8153400" cy="994964"/>
          </a:xfrm>
          <a:prstGeom prst="rect">
            <a:avLst/>
          </a:prstGeom>
        </p:spPr>
        <p:txBody>
          <a:bodyPr vert="horz" wrap="square" lIns="0" tIns="13335" rIns="0" bIns="0" rtlCol="0">
            <a:spAutoFit/>
          </a:bodyPr>
          <a:lstStyle/>
          <a:p>
            <a:pPr marL="12700">
              <a:spcBef>
                <a:spcPts val="105"/>
              </a:spcBef>
            </a:pPr>
            <a:r>
              <a:rPr spc="-130" dirty="0"/>
              <a:t>Arquitetura do Sistema Atual</a:t>
            </a:r>
          </a:p>
        </p:txBody>
      </p:sp>
      <p:sp>
        <p:nvSpPr>
          <p:cNvPr id="7" name="CaixaDeTexto 6">
            <a:extLst>
              <a:ext uri="{FF2B5EF4-FFF2-40B4-BE49-F238E27FC236}">
                <a16:creationId xmlns:a16="http://schemas.microsoft.com/office/drawing/2014/main" id="{FBE4DF51-0B7E-8A57-3B0B-B8E3E5183385}"/>
              </a:ext>
            </a:extLst>
          </p:cNvPr>
          <p:cNvSpPr txBox="1"/>
          <p:nvPr/>
        </p:nvSpPr>
        <p:spPr>
          <a:xfrm>
            <a:off x="457200" y="1219200"/>
            <a:ext cx="11049000" cy="5016758"/>
          </a:xfrm>
          <a:prstGeom prst="rect">
            <a:avLst/>
          </a:prstGeom>
          <a:noFill/>
        </p:spPr>
        <p:txBody>
          <a:bodyPr wrap="square">
            <a:spAutoFit/>
          </a:bodyPr>
          <a:lstStyle/>
          <a:p>
            <a:r>
              <a:rPr lang="pt-BR" sz="2000" b="1" dirty="0"/>
              <a:t>Devido às restrições de tempo impostas pelo marco regulatório, o desenvolvimento do sistema foi focado exclusivamente nas funcionalidades essenciais do núcleo de processamento.</a:t>
            </a:r>
          </a:p>
          <a:p>
            <a:endParaRPr lang="pt-BR" sz="2000" dirty="0"/>
          </a:p>
          <a:p>
            <a:r>
              <a:rPr lang="pt-BR" sz="2000" dirty="0"/>
              <a:t>Como resultado, o sistema foi entregue sem as seguintes interfaces:</a:t>
            </a:r>
          </a:p>
          <a:p>
            <a:pPr marL="742950" lvl="1" indent="-285750">
              <a:buFont typeface="Courier New" panose="02070309020205020404" pitchFamily="49" charset="0"/>
              <a:buChar char="o"/>
            </a:pPr>
            <a:r>
              <a:rPr lang="pt-BR" sz="2000" b="1" dirty="0"/>
              <a:t>Acompanhamento do processamento dos extratos:</a:t>
            </a:r>
            <a:r>
              <a:rPr lang="pt-BR" sz="2000" dirty="0"/>
              <a:t> Não havia uma interface visual ou painel de controle que permitisse monitorar o status e o progresso do processamento dos extratos em tempo real.</a:t>
            </a:r>
          </a:p>
          <a:p>
            <a:pPr marL="742950" lvl="1" indent="-285750">
              <a:buFont typeface="Courier New" panose="02070309020205020404" pitchFamily="49" charset="0"/>
              <a:buChar char="o"/>
            </a:pPr>
            <a:r>
              <a:rPr lang="pt-BR" sz="2000" b="1" dirty="0"/>
              <a:t>Solicitação de reprocessamento dos extratos:</a:t>
            </a:r>
            <a:r>
              <a:rPr lang="pt-BR" sz="2000" dirty="0"/>
              <a:t> O sistema não contava com uma funcionalidade para solicitar o reprocessamento dos extratos em caso de erros ou necessidades específicas.</a:t>
            </a:r>
          </a:p>
          <a:p>
            <a:pPr marL="742950" lvl="1" indent="-285750">
              <a:buFont typeface="Courier New" panose="02070309020205020404" pitchFamily="49" charset="0"/>
              <a:buChar char="o"/>
            </a:pPr>
            <a:r>
              <a:rPr lang="pt-BR" sz="2000" b="1" dirty="0"/>
              <a:t>Geração de relatórios:</a:t>
            </a:r>
            <a:r>
              <a:rPr lang="pt-BR" sz="2000" dirty="0"/>
              <a:t> Não foi implementada uma ferramenta para gerar relatórios detalhados sobre os resultados do processamento, o que limitava a capacidade de análise e auditoria dos dados processados.</a:t>
            </a:r>
          </a:p>
          <a:p>
            <a:endParaRPr lang="pt-BR" sz="2000" dirty="0"/>
          </a:p>
          <a:p>
            <a:r>
              <a:rPr lang="pt-BR" sz="2000" dirty="0"/>
              <a:t>Além disso, o processo de execução do sistema era limitado ao uso do console, exigindo comandos manuais para iniciar e parar o processamento, o que aumentava a complexidade operacional e a dependência de conhecimento técnico especializado.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53499" cy="690574"/>
          </a:xfrm>
          <a:prstGeom prst="rect">
            <a:avLst/>
          </a:prstGeom>
        </p:spPr>
        <p:txBody>
          <a:bodyPr vert="horz" wrap="square" lIns="0" tIns="13335" rIns="0" bIns="0" rtlCol="0">
            <a:spAutoFit/>
          </a:bodyPr>
          <a:lstStyle/>
          <a:p>
            <a:pPr marL="12700">
              <a:spcBef>
                <a:spcPts val="105"/>
              </a:spcBef>
            </a:pPr>
            <a:r>
              <a:rPr spc="-130" dirty="0"/>
              <a:t>Requisitos para Nova Versão</a:t>
            </a:r>
          </a:p>
        </p:txBody>
      </p:sp>
      <p:pic>
        <p:nvPicPr>
          <p:cNvPr id="5" name="Imagem 4">
            <a:extLst>
              <a:ext uri="{FF2B5EF4-FFF2-40B4-BE49-F238E27FC236}">
                <a16:creationId xmlns:a16="http://schemas.microsoft.com/office/drawing/2014/main" id="{FD61E49B-7197-8787-8D4B-83099F3AEF94}"/>
              </a:ext>
            </a:extLst>
          </p:cNvPr>
          <p:cNvPicPr>
            <a:picLocks noChangeAspect="1"/>
          </p:cNvPicPr>
          <p:nvPr/>
        </p:nvPicPr>
        <p:blipFill>
          <a:blip r:embed="rId2"/>
          <a:stretch>
            <a:fillRect/>
          </a:stretch>
        </p:blipFill>
        <p:spPr>
          <a:xfrm>
            <a:off x="1695450" y="1676400"/>
            <a:ext cx="8801100" cy="4057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6022"/>
            <a:ext cx="7665021" cy="690574"/>
          </a:xfrm>
          <a:prstGeom prst="rect">
            <a:avLst/>
          </a:prstGeom>
        </p:spPr>
        <p:txBody>
          <a:bodyPr vert="horz" wrap="square" lIns="0" tIns="13335" rIns="0" bIns="0" rtlCol="0">
            <a:spAutoFit/>
          </a:bodyPr>
          <a:lstStyle/>
          <a:p>
            <a:pPr marL="12700">
              <a:spcBef>
                <a:spcPts val="105"/>
              </a:spcBef>
            </a:pPr>
            <a:r>
              <a:rPr lang="pt-BR" spc="-130" dirty="0"/>
              <a:t>Requisitos para Nova Versão</a:t>
            </a:r>
          </a:p>
        </p:txBody>
      </p:sp>
      <p:sp>
        <p:nvSpPr>
          <p:cNvPr id="4" name="object 4"/>
          <p:cNvSpPr txBox="1"/>
          <p:nvPr/>
        </p:nvSpPr>
        <p:spPr>
          <a:xfrm>
            <a:off x="533400" y="1286863"/>
            <a:ext cx="4231005" cy="461665"/>
          </a:xfrm>
          <a:prstGeom prst="rect">
            <a:avLst/>
          </a:prstGeom>
          <a:noFill/>
        </p:spPr>
        <p:txBody>
          <a:bodyPr wrap="square">
            <a:spAutoFit/>
          </a:bodyPr>
          <a:lstStyle>
            <a:defPPr>
              <a:defRPr lang="pt-BR"/>
            </a:defPPr>
            <a:lvl1pPr>
              <a:defRPr sz="2400"/>
            </a:lvl1pPr>
          </a:lstStyle>
          <a:p>
            <a:r>
              <a:rPr lang="pt-BR" dirty="0"/>
              <a:t>Descrição do Caso de Uso</a:t>
            </a:r>
          </a:p>
        </p:txBody>
      </p:sp>
      <p:graphicFrame>
        <p:nvGraphicFramePr>
          <p:cNvPr id="8" name="Tabela 7">
            <a:extLst>
              <a:ext uri="{FF2B5EF4-FFF2-40B4-BE49-F238E27FC236}">
                <a16:creationId xmlns:a16="http://schemas.microsoft.com/office/drawing/2014/main" id="{D5C87AF8-AFAC-6B40-5159-3BCBA01DFB47}"/>
              </a:ext>
            </a:extLst>
          </p:cNvPr>
          <p:cNvGraphicFramePr>
            <a:graphicFrameLocks noGrp="1"/>
          </p:cNvGraphicFramePr>
          <p:nvPr>
            <p:extLst>
              <p:ext uri="{D42A27DB-BD31-4B8C-83A1-F6EECF244321}">
                <p14:modId xmlns:p14="http://schemas.microsoft.com/office/powerpoint/2010/main" val="1164449055"/>
              </p:ext>
            </p:extLst>
          </p:nvPr>
        </p:nvGraphicFramePr>
        <p:xfrm>
          <a:off x="1066800" y="2116365"/>
          <a:ext cx="9829800" cy="4103997"/>
        </p:xfrm>
        <a:graphic>
          <a:graphicData uri="http://schemas.openxmlformats.org/drawingml/2006/table">
            <a:tbl>
              <a:tblPr>
                <a:tableStyleId>{2A488322-F2BA-4B5B-9748-0D474271808F}</a:tableStyleId>
              </a:tblPr>
              <a:tblGrid>
                <a:gridCol w="3113942">
                  <a:extLst>
                    <a:ext uri="{9D8B030D-6E8A-4147-A177-3AD203B41FA5}">
                      <a16:colId xmlns:a16="http://schemas.microsoft.com/office/drawing/2014/main" val="417321177"/>
                    </a:ext>
                  </a:extLst>
                </a:gridCol>
                <a:gridCol w="6715858">
                  <a:extLst>
                    <a:ext uri="{9D8B030D-6E8A-4147-A177-3AD203B41FA5}">
                      <a16:colId xmlns:a16="http://schemas.microsoft.com/office/drawing/2014/main" val="3057083674"/>
                    </a:ext>
                  </a:extLst>
                </a:gridCol>
              </a:tblGrid>
              <a:tr h="256712">
                <a:tc>
                  <a:txBody>
                    <a:bodyPr/>
                    <a:lstStyle/>
                    <a:p>
                      <a:r>
                        <a:rPr lang="pt-BR" sz="1600" b="1" dirty="0"/>
                        <a:t>Caso de Uso</a:t>
                      </a:r>
                    </a:p>
                  </a:txBody>
                  <a:tcPr marL="53168" marR="53168" marT="26584" marB="26584" anchor="ctr">
                    <a:lnB w="12700" cap="flat" cmpd="sng" algn="ctr">
                      <a:solidFill>
                        <a:schemeClr val="tx1"/>
                      </a:solidFill>
                      <a:prstDash val="solid"/>
                      <a:round/>
                      <a:headEnd type="none" w="med" len="med"/>
                      <a:tailEnd type="none" w="med" len="med"/>
                    </a:lnB>
                  </a:tcPr>
                </a:tc>
                <a:tc>
                  <a:txBody>
                    <a:bodyPr/>
                    <a:lstStyle/>
                    <a:p>
                      <a:r>
                        <a:rPr lang="pt-BR" sz="1600" b="1" dirty="0"/>
                        <a:t>Descrição</a:t>
                      </a:r>
                    </a:p>
                  </a:txBody>
                  <a:tcPr marL="53168" marR="53168" marT="26584" marB="26584"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07454"/>
                  </a:ext>
                </a:extLst>
              </a:tr>
              <a:tr h="1942771">
                <a:tc>
                  <a:txBody>
                    <a:bodyPr/>
                    <a:lstStyle/>
                    <a:p>
                      <a:r>
                        <a:rPr lang="pt-BR" sz="1600" dirty="0"/>
                        <a:t>UC-1: Consultar e reprocessar declarações</a:t>
                      </a:r>
                    </a:p>
                  </a:txBody>
                  <a:tcPr marL="53168" marR="53168" marT="26584" marB="26584" anchor="ctr">
                    <a:lnT w="12700" cap="flat" cmpd="sng" algn="ctr">
                      <a:solidFill>
                        <a:schemeClr val="tx1"/>
                      </a:solidFill>
                      <a:prstDash val="solid"/>
                      <a:round/>
                      <a:headEnd type="none" w="med" len="med"/>
                      <a:tailEnd type="none" w="med" len="med"/>
                    </a:lnT>
                  </a:tcPr>
                </a:tc>
                <a:tc>
                  <a:txBody>
                    <a:bodyPr/>
                    <a:lstStyle/>
                    <a:p>
                      <a:r>
                        <a:rPr lang="pt-BR" sz="1600" dirty="0"/>
                        <a:t>O usuário solicita manualmente o reprocessamento de um número de declarações. O usuário especifica critérios para consultar e selecionar as declarações que devem ser reprocessadas. O usuário pode, por exemplo, selecionar um período de interesse ou o status das declarações que o interessam (por exemplo, processado, assinado, não assinado).</a:t>
                      </a:r>
                    </a:p>
                  </a:txBody>
                  <a:tcPr marL="53168" marR="53168" marT="26584" marB="26584"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3250721"/>
                  </a:ext>
                </a:extLst>
              </a:tr>
              <a:tr h="256712">
                <a:tc>
                  <a:txBody>
                    <a:bodyPr/>
                    <a:lstStyle/>
                    <a:p>
                      <a:r>
                        <a:rPr lang="pt-BR" sz="1600"/>
                        <a:t>UC-2: Fazer login</a:t>
                      </a:r>
                    </a:p>
                  </a:txBody>
                  <a:tcPr marL="53168" marR="53168" marT="26584" marB="26584" anchor="ctr"/>
                </a:tc>
                <a:tc>
                  <a:txBody>
                    <a:bodyPr/>
                    <a:lstStyle/>
                    <a:p>
                      <a:r>
                        <a:rPr lang="pt-BR" sz="1600"/>
                        <a:t>O usuário faz login no sistema.</a:t>
                      </a:r>
                    </a:p>
                  </a:txBody>
                  <a:tcPr marL="53168" marR="53168" marT="26584" marB="26584" anchor="ctr"/>
                </a:tc>
                <a:extLst>
                  <a:ext uri="{0D108BD9-81ED-4DB2-BD59-A6C34878D82A}">
                    <a16:rowId xmlns:a16="http://schemas.microsoft.com/office/drawing/2014/main" val="300288777"/>
                  </a:ext>
                </a:extLst>
              </a:tr>
              <a:tr h="467469">
                <a:tc>
                  <a:txBody>
                    <a:bodyPr/>
                    <a:lstStyle/>
                    <a:p>
                      <a:r>
                        <a:rPr lang="pt-BR" sz="1600"/>
                        <a:t>UC-3: Gerar relatório</a:t>
                      </a:r>
                    </a:p>
                  </a:txBody>
                  <a:tcPr marL="53168" marR="53168" marT="26584" marB="26584" anchor="ctr"/>
                </a:tc>
                <a:tc>
                  <a:txBody>
                    <a:bodyPr/>
                    <a:lstStyle/>
                    <a:p>
                      <a:r>
                        <a:rPr lang="pt-BR" sz="1600"/>
                        <a:t>O usuário gera relatórios sobre o processo.</a:t>
                      </a:r>
                    </a:p>
                  </a:txBody>
                  <a:tcPr marL="53168" marR="53168" marT="26584" marB="26584" anchor="ctr"/>
                </a:tc>
                <a:extLst>
                  <a:ext uri="{0D108BD9-81ED-4DB2-BD59-A6C34878D82A}">
                    <a16:rowId xmlns:a16="http://schemas.microsoft.com/office/drawing/2014/main" val="169804932"/>
                  </a:ext>
                </a:extLst>
              </a:tr>
              <a:tr h="1099741">
                <a:tc>
                  <a:txBody>
                    <a:bodyPr/>
                    <a:lstStyle/>
                    <a:p>
                      <a:r>
                        <a:rPr lang="pt-BR" sz="1600" dirty="0"/>
                        <a:t>UC-4: Consultar log de usuários</a:t>
                      </a:r>
                    </a:p>
                  </a:txBody>
                  <a:tcPr marL="53168" marR="53168" marT="26584" marB="26584" anchor="ctr"/>
                </a:tc>
                <a:tc>
                  <a:txBody>
                    <a:bodyPr/>
                    <a:lstStyle/>
                    <a:p>
                      <a:r>
                        <a:rPr lang="pt-BR" sz="1600" dirty="0"/>
                        <a:t>O administrador consulta os logs de usuários para exibir as atividades de um usuário específico ou de grupos de usuários. As informações podem ser filtradas usando critérios como datas ou tipos de operações.</a:t>
                      </a:r>
                    </a:p>
                  </a:txBody>
                  <a:tcPr marL="53168" marR="53168" marT="26584" marB="26584" anchor="ctr"/>
                </a:tc>
                <a:extLst>
                  <a:ext uri="{0D108BD9-81ED-4DB2-BD59-A6C34878D82A}">
                    <a16:rowId xmlns:a16="http://schemas.microsoft.com/office/drawing/2014/main" val="199053453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6645993DE50E469755047E4F9163F6" ma:contentTypeVersion="4" ma:contentTypeDescription="Create a new document." ma:contentTypeScope="" ma:versionID="f607bacb85f01b65c031fbac6cad1b14">
  <xsd:schema xmlns:xsd="http://www.w3.org/2001/XMLSchema" xmlns:xs="http://www.w3.org/2001/XMLSchema" xmlns:p="http://schemas.microsoft.com/office/2006/metadata/properties" xmlns:ns2="5dbed675-439f-4386-900b-f1959ce2ac81" targetNamespace="http://schemas.microsoft.com/office/2006/metadata/properties" ma:root="true" ma:fieldsID="8db59921e136ecca45648abe2176046a" ns2:_="">
    <xsd:import namespace="5dbed675-439f-4386-900b-f1959ce2ac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ed675-439f-4386-900b-f1959ce2ac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79BF2D-A8FE-413E-88EC-017D457F26F4}"/>
</file>

<file path=customXml/itemProps2.xml><?xml version="1.0" encoding="utf-8"?>
<ds:datastoreItem xmlns:ds="http://schemas.openxmlformats.org/officeDocument/2006/customXml" ds:itemID="{8830897C-8E40-4C20-AF50-FCF639F389F2}"/>
</file>

<file path=customXml/itemProps3.xml><?xml version="1.0" encoding="utf-8"?>
<ds:datastoreItem xmlns:ds="http://schemas.openxmlformats.org/officeDocument/2006/customXml" ds:itemID="{3AEDBB4F-7CBB-4B8B-B338-097C3A41C3C5}"/>
</file>

<file path=docProps/app.xml><?xml version="1.0" encoding="utf-8"?>
<Properties xmlns="http://schemas.openxmlformats.org/officeDocument/2006/extended-properties" xmlns:vt="http://schemas.openxmlformats.org/officeDocument/2006/docPropsVTypes">
  <Template/>
  <TotalTime>708</TotalTime>
  <Words>1714</Words>
  <Application>Microsoft Office PowerPoint</Application>
  <PresentationFormat>Widescreen</PresentationFormat>
  <Paragraphs>144</Paragraphs>
  <Slides>24</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24</vt:i4>
      </vt:variant>
    </vt:vector>
  </HeadingPairs>
  <TitlesOfParts>
    <vt:vector size="31" baseType="lpstr">
      <vt:lpstr>Arial</vt:lpstr>
      <vt:lpstr>Calibri</vt:lpstr>
      <vt:lpstr>Carlito</vt:lpstr>
      <vt:lpstr>Century Gothic</vt:lpstr>
      <vt:lpstr>Courier New</vt:lpstr>
      <vt:lpstr>Trebuchet MS</vt:lpstr>
      <vt:lpstr>Office Theme</vt:lpstr>
      <vt:lpstr>Engenharia de software iii</vt:lpstr>
      <vt:lpstr>Estudo de Caso Extratos Bancários – Assinados Digitalmente</vt:lpstr>
      <vt:lpstr>Arquitetura do Sistema Atual</vt:lpstr>
      <vt:lpstr>Arquitetura do Sistema Atual</vt:lpstr>
      <vt:lpstr>Arquitetura do Sistema Atual</vt:lpstr>
      <vt:lpstr>Arquitetura do Sistema Atual</vt:lpstr>
      <vt:lpstr>Arquitetura do Sistema Atual</vt:lpstr>
      <vt:lpstr>Requisitos para Nova Versão</vt:lpstr>
      <vt:lpstr>Requisitos para Nova Versão</vt:lpstr>
      <vt:lpstr>Requisitos para Nova Versão</vt:lpstr>
      <vt:lpstr>Restrições</vt:lpstr>
      <vt:lpstr>Preocupações</vt:lpstr>
      <vt:lpstr>Documentação Atual do Sistema</vt:lpstr>
      <vt:lpstr>Apresentação do PowerPoint</vt:lpstr>
      <vt:lpstr>Visão de Alocação</vt:lpstr>
      <vt:lpstr>Passo 1: Revisar as Entradas Passo 2: Estabelecer o objetivo da iteração por selecionar os drivers Passo 3: Escolher um ou mais elementos do sistema para refinar Passo 4: Escolha um ou mais conceitos de design que satisfaçam os drivers selecionados Passo 5: Instancie elementos arquiteturais, aloque responsabilidade e defina interfaces Passo 6: Esboçar as visões e registrar as decisões arquiteturais Passo 7: Realizar a análise do design atual e revisar o objetivo da iteração e o atingimento do propósito de</vt:lpstr>
      <vt:lpstr>Passo 1: Revisar as Entradas</vt:lpstr>
      <vt:lpstr>Passo 2: Estabelecer o objetivo da iteração por selecionar os drivers</vt:lpstr>
      <vt:lpstr>Passo 3: Escolher um ou mais elementos do sistema para refinar</vt:lpstr>
      <vt:lpstr>Passo 4: Escolha um ou mais conceitos de design que satisfaçam os drivers selecionados</vt:lpstr>
      <vt:lpstr>Passo 5: Instancie elementos arquiteturais, aloque responsabilidade e defina interfaces</vt:lpstr>
      <vt:lpstr>Passo 6: Esboçar as visões e registrar as decisões arquiteturais</vt:lpstr>
      <vt:lpstr>Passo 7: Realizar a análise do design atual e revisar o objetivo da iteração e o atingimento do propósito de design</vt:lpstr>
      <vt:lpstr>Passo 7: Realizar a análise do design atual e revisar o objetivo da iteração e o atingimento do propósito de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BUSTAMANTE FERREIRA LEONOR</dc:creator>
  <cp:lastModifiedBy>Warner Brezolin</cp:lastModifiedBy>
  <cp:revision>181</cp:revision>
  <dcterms:created xsi:type="dcterms:W3CDTF">2020-02-06T23:16:28Z</dcterms:created>
  <dcterms:modified xsi:type="dcterms:W3CDTF">2024-08-28T21:47:03Z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2019-03-22T00:00:00Z</vt:filetime>
  </property>
  <property fmtid="{D5CDD505-2E9C-101B-9397-08002B2CF9AE}" pid="3" name="Creator">
    <vt:lpwstr>Microsoft® PowerPoint® para Office 365</vt:lpwstr>
  </property>
  <property fmtid="{D5CDD505-2E9C-101B-9397-08002B2CF9AE}" pid="4" name="LastSaved">
    <vt:filetime>2020-02-06T00:00:00Z</vt:filetime>
  </property>
  <property fmtid="{D5CDD505-2E9C-101B-9397-08002B2CF9AE}" pid="5" name="ContentTypeId">
    <vt:lpwstr>0x010100F86645993DE50E469755047E4F9163F6</vt:lpwstr>
  </property>
</Properties>
</file>