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334" r:id="rId2"/>
    <p:sldId id="259" r:id="rId3"/>
    <p:sldId id="335" r:id="rId4"/>
    <p:sldId id="260" r:id="rId5"/>
    <p:sldId id="261" r:id="rId6"/>
    <p:sldId id="336" r:id="rId7"/>
    <p:sldId id="337" r:id="rId8"/>
    <p:sldId id="338" r:id="rId9"/>
    <p:sldId id="262" r:id="rId10"/>
    <p:sldId id="263" r:id="rId11"/>
    <p:sldId id="339" r:id="rId12"/>
    <p:sldId id="340" r:id="rId13"/>
    <p:sldId id="264" r:id="rId14"/>
    <p:sldId id="341" r:id="rId15"/>
    <p:sldId id="265" r:id="rId16"/>
    <p:sldId id="342" r:id="rId17"/>
    <p:sldId id="266" r:id="rId18"/>
    <p:sldId id="268" r:id="rId19"/>
    <p:sldId id="270" r:id="rId20"/>
    <p:sldId id="271" r:id="rId21"/>
    <p:sldId id="272" r:id="rId22"/>
    <p:sldId id="273" r:id="rId23"/>
    <p:sldId id="274" r:id="rId24"/>
  </p:sldIdLst>
  <p:sldSz cx="12192000" cy="6858000"/>
  <p:notesSz cx="12192000" cy="6858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87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4BE4A04-21C9-49CB-8065-F35E7AEFBFBC}" type="datetimeFigureOut">
              <a:rPr lang="pt-BR" smtClean="0"/>
              <a:t>27/02/2025</a:t>
            </a:fld>
            <a:endParaRPr lang="pt-BR"/>
          </a:p>
        </p:txBody>
      </p:sp>
      <p:sp>
        <p:nvSpPr>
          <p:cNvPr id="4" name="Espaço Reservado para Imagem de Slide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686CC81-3FE2-46B3-928E-DB46E27C17F1}" type="slidenum">
              <a:rPr lang="pt-BR" smtClean="0"/>
              <a:t>‹nº›</a:t>
            </a:fld>
            <a:endParaRPr lang="pt-BR"/>
          </a:p>
        </p:txBody>
      </p:sp>
    </p:spTree>
    <p:extLst>
      <p:ext uri="{BB962C8B-B14F-4D97-AF65-F5344CB8AC3E}">
        <p14:creationId xmlns:p14="http://schemas.microsoft.com/office/powerpoint/2010/main" val="1397403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Espaço Reservado para Número de Slide 3"/>
          <p:cNvSpPr>
            <a:spLocks noGrp="1"/>
          </p:cNvSpPr>
          <p:nvPr>
            <p:ph type="sldNum" sz="quarter" idx="10"/>
          </p:nvPr>
        </p:nvSpPr>
        <p:spPr/>
        <p:txBody>
          <a:bodyPr/>
          <a:lstStyle/>
          <a:p>
            <a:pPr algn="r" defTabSz="457200">
              <a:buNone/>
            </a:pPr>
            <a:fld id="{5257B995-136A-4A15-87A5-26420C3C1021}" type="slidenum">
              <a:rPr lang="en-US" sz="1200" b="0" i="0">
                <a:latin typeface="Calibri"/>
                <a:ea typeface="+mn-ea"/>
                <a:cs typeface="+mn-cs"/>
              </a:rPr>
              <a:t>1</a:t>
            </a:fld>
            <a:endParaRPr lang="en-US" sz="1200" b="0" i="0">
              <a:latin typeface="Calibri"/>
              <a:ea typeface="+mn-ea"/>
              <a:cs typeface="+mn-cs"/>
            </a:endParaRPr>
          </a:p>
        </p:txBody>
      </p:sp>
    </p:spTree>
    <p:extLst>
      <p:ext uri="{BB962C8B-B14F-4D97-AF65-F5344CB8AC3E}">
        <p14:creationId xmlns:p14="http://schemas.microsoft.com/office/powerpoint/2010/main" val="1210803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6939" y="609676"/>
            <a:ext cx="10358120" cy="69723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2/27/2025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pt-BR"/>
              <a:t>Clique para editar o título mestre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pt-BR" smtClean="0"/>
              <a:t>27/02/2025</a:t>
            </a:fld>
            <a:endParaRPr lang="pt-BR" dirty="0"/>
          </a:p>
        </p:txBody>
      </p:sp>
      <p:sp>
        <p:nvSpPr>
          <p:cNvPr id="5" name="Footer Placeholder 4"/>
          <p:cNvSpPr>
            <a:spLocks noGrp="1"/>
          </p:cNvSpPr>
          <p:nvPr>
            <p:ph type="ftr" sz="quarter" idx="11"/>
          </p:nvPr>
        </p:nvSpPr>
        <p:spPr/>
        <p:txBody>
          <a:bodyPr/>
          <a:lstStyle/>
          <a:p>
            <a:endParaRPr lang="pt-BR" dirty="0"/>
          </a:p>
        </p:txBody>
      </p:sp>
      <p:sp>
        <p:nvSpPr>
          <p:cNvPr id="6" name="Slide Number Placeholder 5"/>
          <p:cNvSpPr>
            <a:spLocks noGrp="1"/>
          </p:cNvSpPr>
          <p:nvPr>
            <p:ph type="sldNum" sz="quarter" idx="12"/>
          </p:nvPr>
        </p:nvSpPr>
        <p:spPr/>
        <p:txBody>
          <a:bodyPr/>
          <a:lstStyle/>
          <a:p>
            <a:fld id="{D57F1E4F-1CFF-5643-939E-02111984F565}" type="slidenum">
              <a:rPr lang="pt-BR" smtClean="0"/>
              <a:t>‹nº›</a:t>
            </a:fld>
            <a:endParaRPr lang="pt-BR" dirty="0"/>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7628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6939" y="609676"/>
            <a:ext cx="3154045" cy="697230"/>
          </a:xfrm>
          <a:prstGeom prst="rect">
            <a:avLst/>
          </a:prstGeom>
        </p:spPr>
        <p:txBody>
          <a:bodyPr wrap="square" lIns="0" tIns="0" rIns="0" bIns="0">
            <a:spAutoFit/>
          </a:bodyPr>
          <a:lstStyle>
            <a:lvl1pPr>
              <a:defRPr sz="44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916939" y="1793189"/>
            <a:ext cx="5658484" cy="4210685"/>
          </a:xfrm>
          <a:prstGeom prst="rect">
            <a:avLst/>
          </a:prstGeom>
        </p:spPr>
        <p:txBody>
          <a:bodyPr wrap="square" lIns="0" tIns="0" rIns="0" bIns="0">
            <a:spAutoFit/>
          </a:bodyPr>
          <a:lstStyle>
            <a:lvl1pPr>
              <a:defRPr sz="2800" b="0" i="0">
                <a:solidFill>
                  <a:schemeClr val="tx1"/>
                </a:solidFill>
                <a:latin typeface="Carlito"/>
                <a:cs typeface="Carlito"/>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2/27/2025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a:spLocks noGrp="1"/>
          </p:cNvSpPr>
          <p:nvPr>
            <p:ph type="ctrTitle"/>
          </p:nvPr>
        </p:nvSpPr>
        <p:spPr>
          <a:xfrm>
            <a:off x="914400" y="1371601"/>
            <a:ext cx="10464800" cy="1927225"/>
          </a:xfrm>
        </p:spPr>
        <p:txBody>
          <a:bodyPr/>
          <a:lstStyle/>
          <a:p>
            <a:pPr algn="l" defTabSz="457200">
              <a:spcBef>
                <a:spcPts val="0"/>
              </a:spcBef>
              <a:buNone/>
            </a:pPr>
            <a:r>
              <a:rPr lang="pt-BR" dirty="0">
                <a:latin typeface="Century Gothic"/>
              </a:rPr>
              <a:t>Engenharia de software </a:t>
            </a:r>
            <a:r>
              <a:rPr lang="pt-BR" dirty="0" err="1">
                <a:latin typeface="Century Gothic"/>
              </a:rPr>
              <a:t>iii</a:t>
            </a:r>
            <a:endParaRPr lang="pt-BR" sz="7200" b="0" i="0" dirty="0">
              <a:solidFill>
                <a:schemeClr val="tx1"/>
              </a:solidFill>
              <a:latin typeface="Century Gothic"/>
            </a:endParaRPr>
          </a:p>
        </p:txBody>
      </p:sp>
      <p:sp>
        <p:nvSpPr>
          <p:cNvPr id="5" name="Retângulo 4"/>
          <p:cNvSpPr>
            <a:spLocks noGrp="1"/>
          </p:cNvSpPr>
          <p:nvPr>
            <p:ph type="subTitle" idx="1"/>
          </p:nvPr>
        </p:nvSpPr>
        <p:spPr>
          <a:xfrm>
            <a:off x="914400" y="3505200"/>
            <a:ext cx="8534400" cy="1752600"/>
          </a:xfrm>
        </p:spPr>
        <p:txBody>
          <a:bodyPr/>
          <a:lstStyle/>
          <a:p>
            <a:pPr marL="0" indent="0" algn="l">
              <a:buNone/>
            </a:pPr>
            <a:r>
              <a:rPr lang="pt-BR" b="0" i="0" dirty="0">
                <a:solidFill>
                  <a:schemeClr val="tx1"/>
                </a:solidFill>
              </a:rPr>
              <a:t>Prof. Me. Warner </a:t>
            </a:r>
            <a:r>
              <a:rPr lang="pt-BR" b="0" i="0" dirty="0" err="1">
                <a:solidFill>
                  <a:schemeClr val="tx1"/>
                </a:solidFill>
              </a:rPr>
              <a:t>Brezolin</a:t>
            </a:r>
            <a:endParaRPr lang="pt-BR" b="0" i="0" dirty="0">
              <a:solidFill>
                <a:schemeClr val="tx1"/>
              </a:solidFill>
            </a:endParaRPr>
          </a:p>
          <a:p>
            <a:pPr marL="0" indent="0" algn="l">
              <a:buNone/>
            </a:pPr>
            <a:r>
              <a:rPr lang="pt-BR" dirty="0">
                <a:solidFill>
                  <a:schemeClr val="tx1"/>
                </a:solidFill>
              </a:rPr>
              <a:t>wbrezolin@gmail.com</a:t>
            </a:r>
            <a:endParaRPr lang="pt-BR" b="0" i="0" dirty="0">
              <a:solidFill>
                <a:schemeClr val="tx1"/>
              </a:solidFill>
            </a:endParaRPr>
          </a:p>
        </p:txBody>
      </p:sp>
    </p:spTree>
    <p:extLst>
      <p:ext uri="{BB962C8B-B14F-4D97-AF65-F5344CB8AC3E}">
        <p14:creationId xmlns:p14="http://schemas.microsoft.com/office/powerpoint/2010/main" val="3506403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57200"/>
            <a:ext cx="8686800" cy="690574"/>
          </a:xfrm>
          <a:prstGeom prst="rect">
            <a:avLst/>
          </a:prstGeom>
        </p:spPr>
        <p:txBody>
          <a:bodyPr vert="horz" wrap="square" lIns="0" tIns="13335" rIns="0" bIns="0" rtlCol="0">
            <a:spAutoFit/>
          </a:bodyPr>
          <a:lstStyle/>
          <a:p>
            <a:pPr marL="12700">
              <a:spcBef>
                <a:spcPts val="105"/>
              </a:spcBef>
            </a:pPr>
            <a:r>
              <a:rPr spc="-130" dirty="0"/>
              <a:t>Vantagens da </a:t>
            </a:r>
            <a:r>
              <a:rPr spc="-130" dirty="0" err="1"/>
              <a:t>arquitetura</a:t>
            </a:r>
            <a:endParaRPr spc="-130" dirty="0"/>
          </a:p>
        </p:txBody>
      </p:sp>
      <p:sp>
        <p:nvSpPr>
          <p:cNvPr id="7" name="CaixaDeTexto 6">
            <a:extLst>
              <a:ext uri="{FF2B5EF4-FFF2-40B4-BE49-F238E27FC236}">
                <a16:creationId xmlns:a16="http://schemas.microsoft.com/office/drawing/2014/main" id="{DB3BD5F7-FD58-3633-3D8C-62156BE6CE9A}"/>
              </a:ext>
            </a:extLst>
          </p:cNvPr>
          <p:cNvSpPr txBox="1"/>
          <p:nvPr/>
        </p:nvSpPr>
        <p:spPr>
          <a:xfrm>
            <a:off x="533400" y="1447800"/>
            <a:ext cx="11125200" cy="4801314"/>
          </a:xfrm>
          <a:prstGeom prst="rect">
            <a:avLst/>
          </a:prstGeom>
          <a:noFill/>
        </p:spPr>
        <p:txBody>
          <a:bodyPr wrap="square">
            <a:spAutoFit/>
          </a:bodyPr>
          <a:lstStyle/>
          <a:p>
            <a:r>
              <a:rPr lang="pt-BR" b="1" dirty="0"/>
              <a:t>Clareza e Compreensão</a:t>
            </a:r>
          </a:p>
          <a:p>
            <a:pPr marL="742950" lvl="1" indent="-285750">
              <a:buFont typeface="Courier New" panose="02070309020205020404" pitchFamily="49" charset="0"/>
              <a:buChar char="o"/>
            </a:pPr>
            <a:r>
              <a:rPr lang="pt-BR" b="1" dirty="0"/>
              <a:t>Descrição:</a:t>
            </a:r>
            <a:r>
              <a:rPr lang="pt-BR" dirty="0"/>
              <a:t> Uma arquitetura bem definida proporciona uma visão clara da estrutura do sistema, facilitando a compreensão dos componentes e suas interações.</a:t>
            </a:r>
          </a:p>
          <a:p>
            <a:pPr marL="742950" lvl="1" indent="-285750">
              <a:buFont typeface="Courier New" panose="02070309020205020404" pitchFamily="49" charset="0"/>
              <a:buChar char="o"/>
            </a:pPr>
            <a:r>
              <a:rPr lang="pt-BR" b="1" dirty="0"/>
              <a:t>Benefício: </a:t>
            </a:r>
            <a:r>
              <a:rPr lang="pt-BR" dirty="0"/>
              <a:t>Melhora a comunicação entre equipes e stakeholders, reduzindo mal-entendidos e alinhando expectativas.</a:t>
            </a:r>
          </a:p>
          <a:p>
            <a:endParaRPr lang="pt-BR" dirty="0"/>
          </a:p>
          <a:p>
            <a:r>
              <a:rPr lang="pt-BR" b="1" dirty="0"/>
              <a:t>Facilita a Manutenção</a:t>
            </a:r>
          </a:p>
          <a:p>
            <a:pPr marL="742950" lvl="1" indent="-285750">
              <a:buFont typeface="Courier New" panose="02070309020205020404" pitchFamily="49" charset="0"/>
              <a:buChar char="o"/>
            </a:pPr>
            <a:r>
              <a:rPr lang="pt-BR" b="1" dirty="0"/>
              <a:t>Descrição: </a:t>
            </a:r>
            <a:r>
              <a:rPr lang="pt-BR" dirty="0"/>
              <a:t>Com uma arquitetura explícita, é mais fácil identificar e corrigir problemas ou realizar modificações no sistema.</a:t>
            </a:r>
          </a:p>
          <a:p>
            <a:pPr marL="742950" lvl="1" indent="-285750">
              <a:buFont typeface="Courier New" panose="02070309020205020404" pitchFamily="49" charset="0"/>
              <a:buChar char="o"/>
            </a:pPr>
            <a:r>
              <a:rPr lang="pt-BR" b="1" dirty="0"/>
              <a:t>Benefício: </a:t>
            </a:r>
            <a:r>
              <a:rPr lang="pt-BR" dirty="0"/>
              <a:t>Reduz o tempo e o custo de manutenção, pois as alterações podem ser planejadas e implementadas de forma mais eficiente.</a:t>
            </a:r>
          </a:p>
          <a:p>
            <a:endParaRPr lang="pt-BR" dirty="0"/>
          </a:p>
          <a:p>
            <a:r>
              <a:rPr lang="pt-BR" b="1" dirty="0"/>
              <a:t>Apoia a Escalabilidade</a:t>
            </a:r>
          </a:p>
          <a:p>
            <a:pPr marL="742950" lvl="1" indent="-285750">
              <a:buFont typeface="Courier New" panose="02070309020205020404" pitchFamily="49" charset="0"/>
              <a:buChar char="o"/>
            </a:pPr>
            <a:r>
              <a:rPr lang="pt-BR" b="1" dirty="0"/>
              <a:t>Descrição: </a:t>
            </a:r>
            <a:r>
              <a:rPr lang="pt-BR" dirty="0"/>
              <a:t>A arquitetura define como os componentes interagem e se comunicam, o que ajuda a planejar a expansão do sistema.</a:t>
            </a:r>
          </a:p>
          <a:p>
            <a:pPr marL="742950" lvl="1" indent="-285750">
              <a:buFont typeface="Courier New" panose="02070309020205020404" pitchFamily="49" charset="0"/>
              <a:buChar char="o"/>
            </a:pPr>
            <a:r>
              <a:rPr lang="pt-BR" b="1" dirty="0"/>
              <a:t>Benefício: </a:t>
            </a:r>
            <a:r>
              <a:rPr lang="pt-BR" dirty="0"/>
              <a:t>Facilita o escalonamento do sistema para atender ao aumento de demanda ou novas funcionalidades sem comprometer o desempenho.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57200"/>
            <a:ext cx="8686800" cy="690574"/>
          </a:xfrm>
          <a:prstGeom prst="rect">
            <a:avLst/>
          </a:prstGeom>
        </p:spPr>
        <p:txBody>
          <a:bodyPr vert="horz" wrap="square" lIns="0" tIns="13335" rIns="0" bIns="0" rtlCol="0">
            <a:spAutoFit/>
          </a:bodyPr>
          <a:lstStyle/>
          <a:p>
            <a:pPr marL="12700">
              <a:spcBef>
                <a:spcPts val="105"/>
              </a:spcBef>
            </a:pPr>
            <a:r>
              <a:rPr spc="-130" dirty="0"/>
              <a:t>Vantagens da </a:t>
            </a:r>
            <a:r>
              <a:rPr spc="-130" dirty="0" err="1"/>
              <a:t>arquitetura</a:t>
            </a:r>
            <a:endParaRPr spc="-130" dirty="0"/>
          </a:p>
        </p:txBody>
      </p:sp>
      <p:sp>
        <p:nvSpPr>
          <p:cNvPr id="7" name="CaixaDeTexto 6">
            <a:extLst>
              <a:ext uri="{FF2B5EF4-FFF2-40B4-BE49-F238E27FC236}">
                <a16:creationId xmlns:a16="http://schemas.microsoft.com/office/drawing/2014/main" id="{DB3BD5F7-FD58-3633-3D8C-62156BE6CE9A}"/>
              </a:ext>
            </a:extLst>
          </p:cNvPr>
          <p:cNvSpPr txBox="1"/>
          <p:nvPr/>
        </p:nvSpPr>
        <p:spPr>
          <a:xfrm>
            <a:off x="533400" y="1447800"/>
            <a:ext cx="11125200" cy="4524315"/>
          </a:xfrm>
          <a:prstGeom prst="rect">
            <a:avLst/>
          </a:prstGeom>
          <a:noFill/>
        </p:spPr>
        <p:txBody>
          <a:bodyPr wrap="square">
            <a:spAutoFit/>
          </a:bodyPr>
          <a:lstStyle/>
          <a:p>
            <a:r>
              <a:rPr lang="pt-BR" b="1" dirty="0"/>
              <a:t>Promove Reuso e Modularidade</a:t>
            </a:r>
          </a:p>
          <a:p>
            <a:pPr marL="742950" lvl="1" indent="-285750">
              <a:buFont typeface="Courier New" panose="02070309020205020404" pitchFamily="49" charset="0"/>
              <a:buChar char="o"/>
            </a:pPr>
            <a:r>
              <a:rPr lang="pt-BR" b="1" dirty="0"/>
              <a:t>Descrição: </a:t>
            </a:r>
            <a:r>
              <a:rPr lang="pt-BR" dirty="0"/>
              <a:t>Componentes bem definidos e documentados podem ser reutilizados em diferentes partes do sistema ou em projetos futuros.</a:t>
            </a:r>
          </a:p>
          <a:p>
            <a:pPr marL="742950" lvl="1" indent="-285750">
              <a:buFont typeface="Courier New" panose="02070309020205020404" pitchFamily="49" charset="0"/>
              <a:buChar char="o"/>
            </a:pPr>
            <a:r>
              <a:rPr lang="pt-BR" b="1" dirty="0"/>
              <a:t>Benefício: </a:t>
            </a:r>
            <a:r>
              <a:rPr lang="pt-BR" dirty="0"/>
              <a:t>Reduz o tempo de desenvolvimento e os custos, além de melhorar a consistência e a qualidade do software.</a:t>
            </a:r>
          </a:p>
          <a:p>
            <a:endParaRPr lang="pt-BR" dirty="0"/>
          </a:p>
          <a:p>
            <a:r>
              <a:rPr lang="pt-BR" b="1" dirty="0"/>
              <a:t>Melhora a Qualidade do Software</a:t>
            </a:r>
          </a:p>
          <a:p>
            <a:pPr marL="742950" lvl="1" indent="-285750">
              <a:buFont typeface="Courier New" panose="02070309020205020404" pitchFamily="49" charset="0"/>
              <a:buChar char="o"/>
            </a:pPr>
            <a:r>
              <a:rPr lang="pt-BR" b="1" dirty="0"/>
              <a:t>Descrição: </a:t>
            </a:r>
            <a:r>
              <a:rPr lang="pt-BR" dirty="0"/>
              <a:t>Uma arquitetura clara permite a implementação de melhores práticas de design e padrões de qualidade.</a:t>
            </a:r>
          </a:p>
          <a:p>
            <a:pPr marL="742950" lvl="1" indent="-285750">
              <a:buFont typeface="Courier New" panose="02070309020205020404" pitchFamily="49" charset="0"/>
              <a:buChar char="o"/>
            </a:pPr>
            <a:r>
              <a:rPr lang="pt-BR" b="1" dirty="0"/>
              <a:t>Benefício: </a:t>
            </a:r>
            <a:r>
              <a:rPr lang="pt-BR" dirty="0"/>
              <a:t>Resulta em um software mais robusto, seguro e confiável, com menos chances de falhas e erros.</a:t>
            </a:r>
          </a:p>
          <a:p>
            <a:endParaRPr lang="pt-BR" dirty="0"/>
          </a:p>
          <a:p>
            <a:r>
              <a:rPr lang="pt-BR" b="1" dirty="0"/>
              <a:t>Facilita a Integração</a:t>
            </a:r>
          </a:p>
          <a:p>
            <a:pPr marL="742950" lvl="1" indent="-285750">
              <a:buFont typeface="Courier New" panose="02070309020205020404" pitchFamily="49" charset="0"/>
              <a:buChar char="o"/>
            </a:pPr>
            <a:r>
              <a:rPr lang="pt-BR" b="1" dirty="0"/>
              <a:t>Descrição: </a:t>
            </a:r>
            <a:r>
              <a:rPr lang="pt-BR" dirty="0"/>
              <a:t>Com uma arquitetura bem documentada, a integração de novos componentes ou sistemas é mais direta e menos propensa a erros.</a:t>
            </a:r>
          </a:p>
          <a:p>
            <a:pPr marL="742950" lvl="1" indent="-285750">
              <a:buFont typeface="Courier New" panose="02070309020205020404" pitchFamily="49" charset="0"/>
              <a:buChar char="o"/>
            </a:pPr>
            <a:r>
              <a:rPr lang="pt-BR" b="1" dirty="0"/>
              <a:t>Benefício: </a:t>
            </a:r>
            <a:r>
              <a:rPr lang="pt-BR" dirty="0"/>
              <a:t>Reduz o esforço e o risco associados à integração, permitindo que diferentes partes do sistema funcionem juntas de maneira eficiente.</a:t>
            </a:r>
          </a:p>
        </p:txBody>
      </p:sp>
    </p:spTree>
    <p:extLst>
      <p:ext uri="{BB962C8B-B14F-4D97-AF65-F5344CB8AC3E}">
        <p14:creationId xmlns:p14="http://schemas.microsoft.com/office/powerpoint/2010/main" val="289672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57200"/>
            <a:ext cx="8686800" cy="690574"/>
          </a:xfrm>
          <a:prstGeom prst="rect">
            <a:avLst/>
          </a:prstGeom>
        </p:spPr>
        <p:txBody>
          <a:bodyPr vert="horz" wrap="square" lIns="0" tIns="13335" rIns="0" bIns="0" rtlCol="0">
            <a:spAutoFit/>
          </a:bodyPr>
          <a:lstStyle/>
          <a:p>
            <a:pPr marL="12700">
              <a:spcBef>
                <a:spcPts val="105"/>
              </a:spcBef>
            </a:pPr>
            <a:r>
              <a:rPr spc="-130" dirty="0"/>
              <a:t>Vantagens da </a:t>
            </a:r>
            <a:r>
              <a:rPr spc="-130" dirty="0" err="1"/>
              <a:t>arquitetura</a:t>
            </a:r>
            <a:endParaRPr spc="-130" dirty="0"/>
          </a:p>
        </p:txBody>
      </p:sp>
      <p:sp>
        <p:nvSpPr>
          <p:cNvPr id="7" name="CaixaDeTexto 6">
            <a:extLst>
              <a:ext uri="{FF2B5EF4-FFF2-40B4-BE49-F238E27FC236}">
                <a16:creationId xmlns:a16="http://schemas.microsoft.com/office/drawing/2014/main" id="{DB3BD5F7-FD58-3633-3D8C-62156BE6CE9A}"/>
              </a:ext>
            </a:extLst>
          </p:cNvPr>
          <p:cNvSpPr txBox="1"/>
          <p:nvPr/>
        </p:nvSpPr>
        <p:spPr>
          <a:xfrm>
            <a:off x="533400" y="1447800"/>
            <a:ext cx="11125200" cy="2585323"/>
          </a:xfrm>
          <a:prstGeom prst="rect">
            <a:avLst/>
          </a:prstGeom>
          <a:noFill/>
        </p:spPr>
        <p:txBody>
          <a:bodyPr wrap="square">
            <a:spAutoFit/>
          </a:bodyPr>
          <a:lstStyle/>
          <a:p>
            <a:r>
              <a:rPr lang="pt-BR" b="1" dirty="0"/>
              <a:t>Apoia a Documentação e Treinamento</a:t>
            </a:r>
          </a:p>
          <a:p>
            <a:pPr marL="742950" lvl="1" indent="-285750">
              <a:buFont typeface="Courier New" panose="02070309020205020404" pitchFamily="49" charset="0"/>
              <a:buChar char="o"/>
            </a:pPr>
            <a:r>
              <a:rPr lang="pt-BR" b="1" dirty="0"/>
              <a:t>Descrição: </a:t>
            </a:r>
            <a:r>
              <a:rPr lang="pt-BR" dirty="0"/>
              <a:t>A arquitetura explícita serve como base para a documentação técnica e material de treinamento.</a:t>
            </a:r>
          </a:p>
          <a:p>
            <a:pPr marL="742950" lvl="1" indent="-285750">
              <a:buFont typeface="Courier New" panose="02070309020205020404" pitchFamily="49" charset="0"/>
              <a:buChar char="o"/>
            </a:pPr>
            <a:r>
              <a:rPr lang="pt-BR" b="1" dirty="0"/>
              <a:t>Benefício: </a:t>
            </a:r>
            <a:r>
              <a:rPr lang="pt-BR" dirty="0"/>
              <a:t>Facilita a formação de novos membros da equipe e a manutenção da documentação ao longo do ciclo de vida do software.</a:t>
            </a:r>
          </a:p>
          <a:p>
            <a:endParaRPr lang="pt-BR" dirty="0"/>
          </a:p>
          <a:p>
            <a:r>
              <a:rPr lang="pt-BR" b="1" dirty="0"/>
              <a:t>Gerenciamento de Risco</a:t>
            </a:r>
          </a:p>
          <a:p>
            <a:pPr marL="742950" lvl="1" indent="-285750">
              <a:buFont typeface="Courier New" panose="02070309020205020404" pitchFamily="49" charset="0"/>
              <a:buChar char="o"/>
            </a:pPr>
            <a:r>
              <a:rPr lang="pt-BR" b="1" dirty="0"/>
              <a:t>Descrição: </a:t>
            </a:r>
            <a:r>
              <a:rPr lang="pt-BR" dirty="0"/>
              <a:t>Permite a identificação e mitigação de riscos arquitetônicos antecipadamente.</a:t>
            </a:r>
          </a:p>
          <a:p>
            <a:pPr marL="742950" lvl="1" indent="-285750">
              <a:buFont typeface="Courier New" panose="02070309020205020404" pitchFamily="49" charset="0"/>
              <a:buChar char="o"/>
            </a:pPr>
            <a:r>
              <a:rPr lang="pt-BR" b="1" dirty="0"/>
              <a:t>Benefício: </a:t>
            </a:r>
            <a:r>
              <a:rPr lang="pt-BR" dirty="0"/>
              <a:t>Ajuda a evitar problemas maiores durante o desenvolvimento e a operação do sistema, melhorando a previsibilidade e a confiabilidade do projeto.</a:t>
            </a:r>
          </a:p>
        </p:txBody>
      </p:sp>
    </p:spTree>
    <p:extLst>
      <p:ext uri="{BB962C8B-B14F-4D97-AF65-F5344CB8AC3E}">
        <p14:creationId xmlns:p14="http://schemas.microsoft.com/office/powerpoint/2010/main" val="2208338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457200"/>
            <a:ext cx="8534400" cy="690574"/>
          </a:xfrm>
          <a:prstGeom prst="rect">
            <a:avLst/>
          </a:prstGeom>
        </p:spPr>
        <p:txBody>
          <a:bodyPr vert="horz" wrap="square" lIns="0" tIns="13335" rIns="0" bIns="0" rtlCol="0">
            <a:spAutoFit/>
          </a:bodyPr>
          <a:lstStyle/>
          <a:p>
            <a:pPr marL="12700">
              <a:spcBef>
                <a:spcPts val="105"/>
              </a:spcBef>
            </a:pPr>
            <a:r>
              <a:rPr spc="-130" dirty="0"/>
              <a:t>Representações de arquiteturas</a:t>
            </a:r>
          </a:p>
        </p:txBody>
      </p:sp>
      <p:sp>
        <p:nvSpPr>
          <p:cNvPr id="4" name="CaixaDeTexto 3">
            <a:extLst>
              <a:ext uri="{FF2B5EF4-FFF2-40B4-BE49-F238E27FC236}">
                <a16:creationId xmlns:a16="http://schemas.microsoft.com/office/drawing/2014/main" id="{EC50226A-6B39-9491-9918-7AE53A319C6D}"/>
              </a:ext>
            </a:extLst>
          </p:cNvPr>
          <p:cNvSpPr txBox="1"/>
          <p:nvPr/>
        </p:nvSpPr>
        <p:spPr>
          <a:xfrm>
            <a:off x="533400" y="1524000"/>
            <a:ext cx="11201400" cy="3231654"/>
          </a:xfrm>
          <a:prstGeom prst="rect">
            <a:avLst/>
          </a:prstGeom>
          <a:noFill/>
        </p:spPr>
        <p:txBody>
          <a:bodyPr wrap="square">
            <a:spAutoFit/>
          </a:bodyPr>
          <a:lstStyle/>
          <a:p>
            <a:r>
              <a:rPr lang="pt-BR" sz="2400" b="1" dirty="0"/>
              <a:t>Diagramas de Blocos e suas Limitações</a:t>
            </a:r>
          </a:p>
          <a:p>
            <a:endParaRPr lang="pt-BR" dirty="0"/>
          </a:p>
          <a:p>
            <a:r>
              <a:rPr lang="pt-BR" dirty="0"/>
              <a:t>Diagramas de blocos simples são frequentemente utilizados para documentar arquiteturas de software, oferecendo uma visão geral das entidades e seus relacionamentos. No entanto, esses diagramas enfrentam críticas devido à sua falta de semântica detalhada. Eles geralmente não especificam os tipos de relacionamentos entre entidades nem as propriedades visíveis dessas entidades dentro da arquitetura.</a:t>
            </a:r>
          </a:p>
          <a:p>
            <a:endParaRPr lang="pt-BR" dirty="0"/>
          </a:p>
          <a:p>
            <a:r>
              <a:rPr lang="pt-BR" dirty="0"/>
              <a:t>Por exemplo, um diagrama de blocos pode mostrar que um “Módulo de Autenticação” está conectado a um “Banco de Dados de Usuários”, mas não detalha se essa conexão é uma consulta de leitura, uma atualização ou uma exclusão de dados. Além disso, não indica se o “Módulo de Autenticação” tem propriedades específicas, como métodos de autenticação suportados (senha, biometria, etc.).</a:t>
            </a:r>
          </a:p>
        </p:txBody>
      </p:sp>
      <p:sp>
        <p:nvSpPr>
          <p:cNvPr id="3" name="Retângulo 2">
            <a:extLst>
              <a:ext uri="{FF2B5EF4-FFF2-40B4-BE49-F238E27FC236}">
                <a16:creationId xmlns:a16="http://schemas.microsoft.com/office/drawing/2014/main" id="{02976C80-CE42-B5D4-D3B9-0BB8F2462D11}"/>
              </a:ext>
            </a:extLst>
          </p:cNvPr>
          <p:cNvSpPr/>
          <p:nvPr/>
        </p:nvSpPr>
        <p:spPr>
          <a:xfrm>
            <a:off x="10363200" y="304800"/>
            <a:ext cx="1219200"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457200"/>
            <a:ext cx="8534400" cy="690574"/>
          </a:xfrm>
          <a:prstGeom prst="rect">
            <a:avLst/>
          </a:prstGeom>
        </p:spPr>
        <p:txBody>
          <a:bodyPr vert="horz" wrap="square" lIns="0" tIns="13335" rIns="0" bIns="0" rtlCol="0">
            <a:spAutoFit/>
          </a:bodyPr>
          <a:lstStyle/>
          <a:p>
            <a:pPr marL="12700">
              <a:spcBef>
                <a:spcPts val="105"/>
              </a:spcBef>
            </a:pPr>
            <a:r>
              <a:rPr spc="-130" dirty="0"/>
              <a:t>Representações de arquiteturas</a:t>
            </a:r>
          </a:p>
        </p:txBody>
      </p:sp>
      <p:sp>
        <p:nvSpPr>
          <p:cNvPr id="4" name="CaixaDeTexto 3">
            <a:extLst>
              <a:ext uri="{FF2B5EF4-FFF2-40B4-BE49-F238E27FC236}">
                <a16:creationId xmlns:a16="http://schemas.microsoft.com/office/drawing/2014/main" id="{EC50226A-6B39-9491-9918-7AE53A319C6D}"/>
              </a:ext>
            </a:extLst>
          </p:cNvPr>
          <p:cNvSpPr txBox="1"/>
          <p:nvPr/>
        </p:nvSpPr>
        <p:spPr>
          <a:xfrm>
            <a:off x="533400" y="1524000"/>
            <a:ext cx="11201400" cy="4893647"/>
          </a:xfrm>
          <a:prstGeom prst="rect">
            <a:avLst/>
          </a:prstGeom>
          <a:noFill/>
        </p:spPr>
        <p:txBody>
          <a:bodyPr wrap="square">
            <a:spAutoFit/>
          </a:bodyPr>
          <a:lstStyle/>
          <a:p>
            <a:r>
              <a:rPr lang="pt-BR" sz="2400" b="1" dirty="0"/>
              <a:t>Diagramas de Blocos e suas Limitações</a:t>
            </a:r>
          </a:p>
          <a:p>
            <a:endParaRPr lang="pt-BR" dirty="0"/>
          </a:p>
          <a:p>
            <a:r>
              <a:rPr lang="pt-BR" dirty="0"/>
              <a:t>A eficácia dos diagramas de blocos pode variar dependendo do uso específico dos modelos de arquitetura. Os requisitos de semântica do modelo são, portanto, influenciados pela forma como esses modelos são aplicados e interpretados no contexto do projeto. Por exemplo, em um projeto onde a comunicação entre módulos é crítica, a falta de detalhes sobre os tipos de interações pode levar a mal-entendidos e problemas de integração.</a:t>
            </a:r>
          </a:p>
          <a:p>
            <a:endParaRPr lang="pt-BR" dirty="0"/>
          </a:p>
          <a:p>
            <a:r>
              <a:rPr lang="pt-BR" b="1" dirty="0"/>
              <a:t>Exemplos de Limitações</a:t>
            </a:r>
          </a:p>
          <a:p>
            <a:pPr marL="285750" indent="-285750">
              <a:buFont typeface="Courier New" panose="02070309020205020404" pitchFamily="49" charset="0"/>
              <a:buChar char="o"/>
            </a:pPr>
            <a:r>
              <a:rPr lang="pt-BR" b="1" dirty="0"/>
              <a:t>Falta de Detalhes de Interação: </a:t>
            </a:r>
            <a:r>
              <a:rPr lang="pt-BR" dirty="0"/>
              <a:t>Um diagrama de blocos pode mostrar que um “Serviço de Pagamento” se comunica com um “Gateway de Pagamento”, mas não especifica se essa comunicação é síncrona ou assíncrona, o que pode ser crucial para o desempenho do sistema.</a:t>
            </a:r>
          </a:p>
          <a:p>
            <a:pPr marL="285750" indent="-285750">
              <a:buFont typeface="Courier New" panose="02070309020205020404" pitchFamily="49" charset="0"/>
              <a:buChar char="o"/>
            </a:pPr>
            <a:r>
              <a:rPr lang="pt-BR" b="1" dirty="0"/>
              <a:t>Ausência de Propriedades Visíveis: </a:t>
            </a:r>
            <a:r>
              <a:rPr lang="pt-BR" dirty="0"/>
              <a:t>Um diagrama pode indicar a existência de um “Módulo de Relatórios”, mas não detalha quais tipos de relatórios são gerados ou quais dados são necessários para esses relatórios, dificultando a compreensão completa das capacidades do módulo.</a:t>
            </a:r>
          </a:p>
          <a:p>
            <a:pPr marL="285750" indent="-285750">
              <a:buFont typeface="Courier New" panose="02070309020205020404" pitchFamily="49" charset="0"/>
              <a:buChar char="o"/>
            </a:pPr>
            <a:r>
              <a:rPr lang="pt-BR" b="1" dirty="0"/>
              <a:t>Tipos de Relacionamentos:</a:t>
            </a:r>
            <a:r>
              <a:rPr lang="pt-BR" dirty="0"/>
              <a:t> Um diagrama pode conectar um “</a:t>
            </a:r>
            <a:r>
              <a:rPr lang="pt-BR" dirty="0" err="1"/>
              <a:t>Frontend</a:t>
            </a:r>
            <a:r>
              <a:rPr lang="pt-BR" dirty="0"/>
              <a:t>” a um “</a:t>
            </a:r>
            <a:r>
              <a:rPr lang="pt-BR" dirty="0" err="1"/>
              <a:t>Backend</a:t>
            </a:r>
            <a:r>
              <a:rPr lang="pt-BR" dirty="0"/>
              <a:t>”, mas não especifica se a conexão é uma API </a:t>
            </a:r>
            <a:r>
              <a:rPr lang="pt-BR" dirty="0" err="1"/>
              <a:t>RESTful</a:t>
            </a:r>
            <a:r>
              <a:rPr lang="pt-BR" dirty="0"/>
              <a:t>, uma chamada de procedimento remoto (RPC) ou outra forma de comunicação, o que pode impactar a escolha de tecnologias e a implementação.</a:t>
            </a:r>
          </a:p>
        </p:txBody>
      </p:sp>
    </p:spTree>
    <p:extLst>
      <p:ext uri="{BB962C8B-B14F-4D97-AF65-F5344CB8AC3E}">
        <p14:creationId xmlns:p14="http://schemas.microsoft.com/office/powerpoint/2010/main" val="2366965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496811"/>
            <a:ext cx="6695949" cy="690574"/>
          </a:xfrm>
          <a:prstGeom prst="rect">
            <a:avLst/>
          </a:prstGeom>
        </p:spPr>
        <p:txBody>
          <a:bodyPr vert="horz" wrap="square" lIns="0" tIns="13335" rIns="0" bIns="0" rtlCol="0">
            <a:spAutoFit/>
          </a:bodyPr>
          <a:lstStyle/>
          <a:p>
            <a:pPr marL="12700">
              <a:spcBef>
                <a:spcPts val="105"/>
              </a:spcBef>
            </a:pPr>
            <a:r>
              <a:rPr spc="-130" dirty="0"/>
              <a:t>Diagramas de caixa e linha</a:t>
            </a:r>
          </a:p>
        </p:txBody>
      </p:sp>
      <p:sp>
        <p:nvSpPr>
          <p:cNvPr id="8" name="CaixaDeTexto 7">
            <a:extLst>
              <a:ext uri="{FF2B5EF4-FFF2-40B4-BE49-F238E27FC236}">
                <a16:creationId xmlns:a16="http://schemas.microsoft.com/office/drawing/2014/main" id="{43064037-7194-2195-56B2-BE45BB3EAB55}"/>
              </a:ext>
            </a:extLst>
          </p:cNvPr>
          <p:cNvSpPr txBox="1"/>
          <p:nvPr/>
        </p:nvSpPr>
        <p:spPr>
          <a:xfrm>
            <a:off x="533400" y="1447800"/>
            <a:ext cx="10972800" cy="4616648"/>
          </a:xfrm>
          <a:prstGeom prst="rect">
            <a:avLst/>
          </a:prstGeom>
          <a:noFill/>
        </p:spPr>
        <p:txBody>
          <a:bodyPr wrap="square">
            <a:spAutoFit/>
          </a:bodyPr>
          <a:lstStyle/>
          <a:p>
            <a:r>
              <a:rPr lang="pt-BR" sz="2400" b="1" dirty="0"/>
              <a:t>Abstração e Utilidade dos Diagramas de Alto Nível</a:t>
            </a:r>
          </a:p>
          <a:p>
            <a:endParaRPr lang="pt-BR" dirty="0"/>
          </a:p>
          <a:p>
            <a:r>
              <a:rPr lang="pt-BR" dirty="0"/>
              <a:t>Os diagramas de alto nível podem ser bastante abstratos, não revelando a natureza detalhada dos relacionamentos entre os componentes nem as propriedades visíveis dos subsistemas. No entanto, essa abstração é benéfica para a comunicação com os stakeholders e para o planejamento do projeto. Ela permite que as partes interessadas compreendam a estrutura geral do sistema e discutam o projeto sem se perder em detalhes técnicos complexos.</a:t>
            </a:r>
          </a:p>
          <a:p>
            <a:endParaRPr lang="pt-BR" dirty="0"/>
          </a:p>
          <a:p>
            <a:r>
              <a:rPr lang="pt-BR" b="1" dirty="0"/>
              <a:t>Benefícios da Abstração</a:t>
            </a:r>
          </a:p>
          <a:p>
            <a:pPr marL="742950" lvl="1" indent="-285750">
              <a:buFont typeface="Courier New" panose="02070309020205020404" pitchFamily="49" charset="0"/>
              <a:buChar char="o"/>
            </a:pPr>
            <a:r>
              <a:rPr lang="pt-BR" b="1" dirty="0"/>
              <a:t>Comunicação Eficiente: </a:t>
            </a:r>
            <a:r>
              <a:rPr lang="pt-BR" dirty="0"/>
              <a:t>A abstração ajuda a simplificar a comunicação com stakeholders que podem não ter conhecimento técnico profundo. Por exemplo, um diagrama de alto nível pode mostrar como diferentes módulos de um sistema interagem sem entrar em detalhes sobre protocolos de comunicação ou implementações específicas.</a:t>
            </a:r>
          </a:p>
          <a:p>
            <a:pPr marL="742950" lvl="1" indent="-285750">
              <a:buFont typeface="Courier New" panose="02070309020205020404" pitchFamily="49" charset="0"/>
              <a:buChar char="o"/>
            </a:pPr>
            <a:endParaRPr lang="pt-BR" dirty="0"/>
          </a:p>
          <a:p>
            <a:pPr marL="742950" lvl="1" indent="-285750">
              <a:buFont typeface="Courier New" panose="02070309020205020404" pitchFamily="49" charset="0"/>
              <a:buChar char="o"/>
            </a:pPr>
            <a:r>
              <a:rPr lang="pt-BR" b="1" dirty="0"/>
              <a:t>Planejamento Estratégico: </a:t>
            </a:r>
            <a:r>
              <a:rPr lang="pt-BR" dirty="0"/>
              <a:t>Ao focar na estrutura geral, os diagramas de alto nível permitem que as equipes de projeto identifiquem dependências e áreas críticas do sistema que precisam de atenção especial. Isso facilita a alocação de recursos e a definição de prioridades.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496811"/>
            <a:ext cx="6695949" cy="690574"/>
          </a:xfrm>
          <a:prstGeom prst="rect">
            <a:avLst/>
          </a:prstGeom>
        </p:spPr>
        <p:txBody>
          <a:bodyPr vert="horz" wrap="square" lIns="0" tIns="13335" rIns="0" bIns="0" rtlCol="0">
            <a:spAutoFit/>
          </a:bodyPr>
          <a:lstStyle/>
          <a:p>
            <a:pPr marL="12700">
              <a:spcBef>
                <a:spcPts val="105"/>
              </a:spcBef>
            </a:pPr>
            <a:r>
              <a:rPr spc="-130" dirty="0"/>
              <a:t>Diagramas de caixa e linha</a:t>
            </a:r>
          </a:p>
        </p:txBody>
      </p:sp>
      <p:sp>
        <p:nvSpPr>
          <p:cNvPr id="8" name="CaixaDeTexto 7">
            <a:extLst>
              <a:ext uri="{FF2B5EF4-FFF2-40B4-BE49-F238E27FC236}">
                <a16:creationId xmlns:a16="http://schemas.microsoft.com/office/drawing/2014/main" id="{43064037-7194-2195-56B2-BE45BB3EAB55}"/>
              </a:ext>
            </a:extLst>
          </p:cNvPr>
          <p:cNvSpPr txBox="1"/>
          <p:nvPr/>
        </p:nvSpPr>
        <p:spPr>
          <a:xfrm>
            <a:off x="533400" y="1447800"/>
            <a:ext cx="10972800" cy="2677656"/>
          </a:xfrm>
          <a:prstGeom prst="rect">
            <a:avLst/>
          </a:prstGeom>
          <a:noFill/>
        </p:spPr>
        <p:txBody>
          <a:bodyPr wrap="square">
            <a:spAutoFit/>
          </a:bodyPr>
          <a:lstStyle/>
          <a:p>
            <a:r>
              <a:rPr lang="pt-BR" sz="2400" b="1" dirty="0"/>
              <a:t>Abstração e Utilidade dos Diagramas de Alto Nível</a:t>
            </a:r>
          </a:p>
          <a:p>
            <a:endParaRPr lang="pt-BR" dirty="0"/>
          </a:p>
          <a:p>
            <a:r>
              <a:rPr lang="pt-BR" b="1" dirty="0"/>
              <a:t>Exemplo Prático</a:t>
            </a:r>
          </a:p>
          <a:p>
            <a:endParaRPr lang="pt-BR" dirty="0"/>
          </a:p>
          <a:p>
            <a:r>
              <a:rPr lang="pt-BR" dirty="0"/>
              <a:t>Imagine um sistema de e-commerce. Um diagrama de alto nível pode mostrar os principais componentes como “</a:t>
            </a:r>
            <a:r>
              <a:rPr lang="pt-BR" dirty="0" err="1"/>
              <a:t>Frontend</a:t>
            </a:r>
            <a:r>
              <a:rPr lang="pt-BR" dirty="0"/>
              <a:t>”, “</a:t>
            </a:r>
            <a:r>
              <a:rPr lang="pt-BR" dirty="0" err="1"/>
              <a:t>Backend</a:t>
            </a:r>
            <a:r>
              <a:rPr lang="pt-BR" dirty="0"/>
              <a:t>”, “Banco de Dados” e “Gateway de Pagamento”. Esse diagrama não detalha como o “</a:t>
            </a:r>
            <a:r>
              <a:rPr lang="pt-BR" dirty="0" err="1"/>
              <a:t>Frontend</a:t>
            </a:r>
            <a:r>
              <a:rPr lang="pt-BR" dirty="0"/>
              <a:t>” se comunica com o “</a:t>
            </a:r>
            <a:r>
              <a:rPr lang="pt-BR" dirty="0" err="1"/>
              <a:t>Backend</a:t>
            </a:r>
            <a:r>
              <a:rPr lang="pt-BR" dirty="0"/>
              <a:t>” (por exemplo, via API </a:t>
            </a:r>
            <a:r>
              <a:rPr lang="pt-BR" dirty="0" err="1"/>
              <a:t>RESTful</a:t>
            </a:r>
            <a:r>
              <a:rPr lang="pt-BR" dirty="0"/>
              <a:t> ou </a:t>
            </a:r>
            <a:r>
              <a:rPr lang="pt-BR" dirty="0" err="1"/>
              <a:t>GraphQL</a:t>
            </a:r>
            <a:r>
              <a:rPr lang="pt-BR" dirty="0"/>
              <a:t>) nem especifica as tabelas e índices no “Banco de Dados”. No entanto, ele fornece uma visão clara de como os componentes principais estão organizados e interagem, o que é suficiente para discussões iniciais e planejamento estratégico.</a:t>
            </a:r>
          </a:p>
        </p:txBody>
      </p:sp>
    </p:spTree>
    <p:extLst>
      <p:ext uri="{BB962C8B-B14F-4D97-AF65-F5344CB8AC3E}">
        <p14:creationId xmlns:p14="http://schemas.microsoft.com/office/powerpoint/2010/main" val="381538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2927" y="457200"/>
            <a:ext cx="7746673" cy="690574"/>
          </a:xfrm>
          <a:prstGeom prst="rect">
            <a:avLst/>
          </a:prstGeom>
        </p:spPr>
        <p:txBody>
          <a:bodyPr vert="horz" wrap="square" lIns="0" tIns="13335" rIns="0" bIns="0" rtlCol="0">
            <a:spAutoFit/>
          </a:bodyPr>
          <a:lstStyle/>
          <a:p>
            <a:pPr marL="12700">
              <a:spcBef>
                <a:spcPts val="105"/>
              </a:spcBef>
            </a:pPr>
            <a:r>
              <a:rPr spc="-130" dirty="0"/>
              <a:t>Uso de modelos de arquitetura</a:t>
            </a:r>
          </a:p>
        </p:txBody>
      </p:sp>
      <p:sp>
        <p:nvSpPr>
          <p:cNvPr id="5" name="CaixaDeTexto 4">
            <a:extLst>
              <a:ext uri="{FF2B5EF4-FFF2-40B4-BE49-F238E27FC236}">
                <a16:creationId xmlns:a16="http://schemas.microsoft.com/office/drawing/2014/main" id="{4B05E6B7-770E-2CD0-49E6-D27C25428136}"/>
              </a:ext>
            </a:extLst>
          </p:cNvPr>
          <p:cNvSpPr txBox="1"/>
          <p:nvPr/>
        </p:nvSpPr>
        <p:spPr>
          <a:xfrm>
            <a:off x="482927" y="1600200"/>
            <a:ext cx="11011081" cy="4524315"/>
          </a:xfrm>
          <a:prstGeom prst="rect">
            <a:avLst/>
          </a:prstGeom>
          <a:noFill/>
        </p:spPr>
        <p:txBody>
          <a:bodyPr wrap="square">
            <a:spAutoFit/>
          </a:bodyPr>
          <a:lstStyle/>
          <a:p>
            <a:r>
              <a:rPr lang="pt-BR" sz="2400" b="1" dirty="0"/>
              <a:t>Facilitando a Discussão sobre o Projeto do Sistema</a:t>
            </a:r>
          </a:p>
          <a:p>
            <a:endParaRPr lang="pt-BR" dirty="0"/>
          </a:p>
          <a:p>
            <a:r>
              <a:rPr lang="pt-BR" dirty="0"/>
              <a:t>Uma visão de alto nível da arquitetura de um sistema é extremamente útil para a comunicação com stakeholders e para o planejamento do projeto. Por ser menos detalhada, essa visão abstrata permite que os stakeholders compreendam o sistema de maneira geral, sem se perder em complexidades. Ela facilita a discussão sobre o sistema como um todo, permitindo que as partes interessadas se concentrem na estrutura e nas funcionalidades principais, sem serem distraídas ou confundidas pelos detalhes técnicos.</a:t>
            </a:r>
          </a:p>
          <a:p>
            <a:endParaRPr lang="pt-BR" dirty="0"/>
          </a:p>
          <a:p>
            <a:r>
              <a:rPr lang="pt-BR" sz="2400" b="1" dirty="0"/>
              <a:t>Documentação da Arquitetura do Sistema</a:t>
            </a:r>
          </a:p>
          <a:p>
            <a:endParaRPr lang="pt-BR" sz="2400" dirty="0"/>
          </a:p>
          <a:p>
            <a:r>
              <a:rPr lang="pt-BR" dirty="0"/>
              <a:t>O objetivo da documentação da arquitetura é criar um modelo abrangente do sistema que represente claramente todos os componentes, suas interfaces e as conexões entre eles. Esse modelo visa fornecer uma visão completa da estrutura do sistema, facilitando a compreensão e a comunicação sobre como os diferentes elementos interagem e se integram.</a:t>
            </a:r>
          </a:p>
          <a:p>
            <a:endParaRPr lang="pt-B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457200"/>
            <a:ext cx="8534400" cy="690574"/>
          </a:xfrm>
          <a:prstGeom prst="rect">
            <a:avLst/>
          </a:prstGeom>
        </p:spPr>
        <p:txBody>
          <a:bodyPr vert="horz" wrap="square" lIns="0" tIns="13335" rIns="0" bIns="0" rtlCol="0">
            <a:spAutoFit/>
          </a:bodyPr>
          <a:lstStyle/>
          <a:p>
            <a:pPr marL="12700">
              <a:spcBef>
                <a:spcPts val="105"/>
              </a:spcBef>
            </a:pPr>
            <a:r>
              <a:rPr spc="-130" dirty="0"/>
              <a:t>Decisões de projeto de arquitetura</a:t>
            </a:r>
          </a:p>
        </p:txBody>
      </p:sp>
      <p:sp>
        <p:nvSpPr>
          <p:cNvPr id="5" name="CaixaDeTexto 4">
            <a:extLst>
              <a:ext uri="{FF2B5EF4-FFF2-40B4-BE49-F238E27FC236}">
                <a16:creationId xmlns:a16="http://schemas.microsoft.com/office/drawing/2014/main" id="{E893864D-C2F2-B4BA-725C-BFB533DC64D3}"/>
              </a:ext>
            </a:extLst>
          </p:cNvPr>
          <p:cNvSpPr txBox="1"/>
          <p:nvPr/>
        </p:nvSpPr>
        <p:spPr>
          <a:xfrm>
            <a:off x="533400" y="1519345"/>
            <a:ext cx="11049000" cy="4893647"/>
          </a:xfrm>
          <a:prstGeom prst="rect">
            <a:avLst/>
          </a:prstGeom>
          <a:noFill/>
        </p:spPr>
        <p:txBody>
          <a:bodyPr wrap="square">
            <a:spAutoFit/>
          </a:bodyPr>
          <a:lstStyle/>
          <a:p>
            <a:r>
              <a:rPr lang="pt-BR" sz="2400" dirty="0"/>
              <a:t>O projeto de arquitetura é um processo criativo e, portanto, varia conforme o tipo de sistema que está sendo desenvolvido. No entanto, há uma série de decisões comuns que se aplicam a todos os processos de design. Essas decisões influenciam diretamente as características não-funcionais do sistema.</a:t>
            </a:r>
          </a:p>
          <a:p>
            <a:endParaRPr lang="pt-BR" sz="2400" dirty="0"/>
          </a:p>
          <a:p>
            <a:pPr marL="742950" lvl="1" indent="-285750">
              <a:buFont typeface="Courier New" panose="02070309020205020404" pitchFamily="49" charset="0"/>
              <a:buChar char="o"/>
            </a:pPr>
            <a:r>
              <a:rPr lang="pt-BR" sz="2400" dirty="0"/>
              <a:t>Existe uma arquitetura genérica de aplicação que possa ser usada?</a:t>
            </a:r>
          </a:p>
          <a:p>
            <a:pPr marL="742950" lvl="1" indent="-285750">
              <a:buFont typeface="Courier New" panose="02070309020205020404" pitchFamily="49" charset="0"/>
              <a:buChar char="o"/>
            </a:pPr>
            <a:r>
              <a:rPr lang="pt-BR" sz="2400" dirty="0"/>
              <a:t>Como o sistema será distribuído?</a:t>
            </a:r>
          </a:p>
          <a:p>
            <a:pPr marL="742950" lvl="1" indent="-285750">
              <a:buFont typeface="Courier New" panose="02070309020205020404" pitchFamily="49" charset="0"/>
              <a:buChar char="o"/>
            </a:pPr>
            <a:r>
              <a:rPr lang="pt-BR" sz="2400" dirty="0"/>
              <a:t>Quais estilos de arquitetura são apropriados?</a:t>
            </a:r>
          </a:p>
          <a:p>
            <a:pPr marL="742950" lvl="1" indent="-285750">
              <a:buFont typeface="Courier New" panose="02070309020205020404" pitchFamily="49" charset="0"/>
              <a:buChar char="o"/>
            </a:pPr>
            <a:r>
              <a:rPr lang="pt-BR" sz="2400" dirty="0"/>
              <a:t>Que abordagem será usada para estruturar o sistema?</a:t>
            </a:r>
          </a:p>
          <a:p>
            <a:pPr marL="742950" lvl="1" indent="-285750">
              <a:buFont typeface="Courier New" panose="02070309020205020404" pitchFamily="49" charset="0"/>
              <a:buChar char="o"/>
            </a:pPr>
            <a:r>
              <a:rPr lang="pt-BR" sz="2400" dirty="0"/>
              <a:t>Como o sistema pode ser decomposto em módulos?</a:t>
            </a:r>
          </a:p>
          <a:p>
            <a:pPr marL="742950" lvl="1" indent="-285750">
              <a:buFont typeface="Courier New" panose="02070309020205020404" pitchFamily="49" charset="0"/>
              <a:buChar char="o"/>
            </a:pPr>
            <a:r>
              <a:rPr lang="pt-BR" sz="2400" dirty="0"/>
              <a:t>Qual estratégia de controle deve ser usada?</a:t>
            </a:r>
          </a:p>
          <a:p>
            <a:pPr marL="742950" lvl="1" indent="-285750">
              <a:buFont typeface="Courier New" panose="02070309020205020404" pitchFamily="49" charset="0"/>
              <a:buChar char="o"/>
            </a:pPr>
            <a:r>
              <a:rPr lang="pt-BR" sz="2400" dirty="0"/>
              <a:t>Como o projeto de arquitetura será avaliado?</a:t>
            </a:r>
          </a:p>
          <a:p>
            <a:pPr marL="742950" lvl="1" indent="-285750">
              <a:buFont typeface="Courier New" panose="02070309020205020404" pitchFamily="49" charset="0"/>
              <a:buChar char="o"/>
            </a:pPr>
            <a:r>
              <a:rPr lang="pt-BR" sz="2400" dirty="0"/>
              <a:t>Como a arquitetura deve ser documentada?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2934" y="408899"/>
            <a:ext cx="6137204" cy="690574"/>
          </a:xfrm>
          <a:prstGeom prst="rect">
            <a:avLst/>
          </a:prstGeom>
        </p:spPr>
        <p:txBody>
          <a:bodyPr vert="horz" wrap="square" lIns="0" tIns="13335" rIns="0" bIns="0" rtlCol="0">
            <a:spAutoFit/>
          </a:bodyPr>
          <a:lstStyle/>
          <a:p>
            <a:pPr marL="12700">
              <a:spcBef>
                <a:spcPts val="105"/>
              </a:spcBef>
            </a:pPr>
            <a:r>
              <a:rPr spc="-130" dirty="0"/>
              <a:t>Reuso de arquitetura</a:t>
            </a:r>
          </a:p>
        </p:txBody>
      </p:sp>
      <p:sp>
        <p:nvSpPr>
          <p:cNvPr id="9" name="CaixaDeTexto 8">
            <a:extLst>
              <a:ext uri="{FF2B5EF4-FFF2-40B4-BE49-F238E27FC236}">
                <a16:creationId xmlns:a16="http://schemas.microsoft.com/office/drawing/2014/main" id="{1EBB301E-03B6-1BA9-2E85-14D5EE3DE501}"/>
              </a:ext>
            </a:extLst>
          </p:cNvPr>
          <p:cNvSpPr txBox="1"/>
          <p:nvPr/>
        </p:nvSpPr>
        <p:spPr>
          <a:xfrm>
            <a:off x="685800" y="1600200"/>
            <a:ext cx="10668000" cy="3970318"/>
          </a:xfrm>
          <a:prstGeom prst="rect">
            <a:avLst/>
          </a:prstGeom>
          <a:noFill/>
        </p:spPr>
        <p:txBody>
          <a:bodyPr wrap="square">
            <a:spAutoFit/>
          </a:bodyPr>
          <a:lstStyle/>
          <a:p>
            <a:r>
              <a:rPr lang="pt-BR" sz="2800" dirty="0"/>
              <a:t>Muitas vezes, os sistemas dentro do mesmo domínio têm arquiteturas similares que refletem os conceitos do domínio. Linhas de produtos de aplicações são construídas em torno de uma arquitetura central com variantes que satisfaçam os requisitos particulares do cliente.</a:t>
            </a:r>
          </a:p>
          <a:p>
            <a:endParaRPr lang="pt-BR" sz="2800" dirty="0"/>
          </a:p>
          <a:p>
            <a:r>
              <a:rPr lang="pt-BR" sz="2800" dirty="0"/>
              <a:t>A arquitetura de um sistema pode ser projetada em torno de um ou mais padrões ou "estilos" de arquitetura. Esses padrões capturam a essência de uma arquitetura e podem ser instanciados de diferentes maneiras.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25507"/>
            <a:ext cx="8153400" cy="690574"/>
          </a:xfrm>
          <a:prstGeom prst="rect">
            <a:avLst/>
          </a:prstGeom>
        </p:spPr>
        <p:txBody>
          <a:bodyPr vert="horz" wrap="square" lIns="0" tIns="13335" rIns="0" bIns="0" rtlCol="0">
            <a:spAutoFit/>
          </a:bodyPr>
          <a:lstStyle/>
          <a:p>
            <a:pPr marL="12700">
              <a:spcBef>
                <a:spcPts val="105"/>
              </a:spcBef>
            </a:pPr>
            <a:r>
              <a:rPr spc="-130" dirty="0" err="1"/>
              <a:t>Arquitetura</a:t>
            </a:r>
            <a:r>
              <a:rPr spc="-130" dirty="0"/>
              <a:t> de software</a:t>
            </a:r>
          </a:p>
        </p:txBody>
      </p:sp>
      <p:sp>
        <p:nvSpPr>
          <p:cNvPr id="3" name="object 3"/>
          <p:cNvSpPr txBox="1">
            <a:spLocks noGrp="1"/>
          </p:cNvSpPr>
          <p:nvPr>
            <p:ph idx="1"/>
          </p:nvPr>
        </p:nvSpPr>
        <p:spPr>
          <a:xfrm>
            <a:off x="609600" y="1067312"/>
            <a:ext cx="10591800" cy="5790688"/>
          </a:xfrm>
          <a:prstGeom prst="rect">
            <a:avLst/>
          </a:prstGeom>
        </p:spPr>
        <p:txBody>
          <a:bodyPr vert="horz" wrap="square" lIns="0" tIns="60325" rIns="0" bIns="0" rtlCol="0">
            <a:spAutoFit/>
          </a:bodyPr>
          <a:lstStyle/>
          <a:p>
            <a:pPr marL="12065" marR="5080" algn="just" rtl="0">
              <a:spcBef>
                <a:spcPts val="475"/>
              </a:spcBef>
              <a:tabLst>
                <a:tab pos="241935" algn="l"/>
              </a:tabLst>
            </a:pPr>
            <a:r>
              <a:rPr lang="pt-BR" kern="1200" spc="-20" dirty="0"/>
              <a:t>A arquitetura de software é a </a:t>
            </a:r>
            <a:r>
              <a:rPr lang="pt-BR" b="1" kern="1200" spc="-20" dirty="0"/>
              <a:t>estrutura fundamental </a:t>
            </a:r>
            <a:r>
              <a:rPr lang="pt-BR" kern="1200" spc="-20" dirty="0"/>
              <a:t>de um sistema de software, que define a </a:t>
            </a:r>
            <a:r>
              <a:rPr lang="pt-BR" b="1" kern="1200" spc="-20" dirty="0"/>
              <a:t>organização</a:t>
            </a:r>
            <a:r>
              <a:rPr lang="pt-BR" kern="1200" spc="-20" dirty="0"/>
              <a:t> dos seus </a:t>
            </a:r>
            <a:r>
              <a:rPr lang="pt-BR" b="1" kern="1200" spc="-20" dirty="0"/>
              <a:t>componentes</a:t>
            </a:r>
            <a:r>
              <a:rPr lang="pt-BR" kern="1200" spc="-20" dirty="0"/>
              <a:t> e a </a:t>
            </a:r>
            <a:r>
              <a:rPr lang="pt-BR" b="1" kern="1200" spc="-20" dirty="0"/>
              <a:t>interação</a:t>
            </a:r>
            <a:r>
              <a:rPr lang="pt-BR" kern="1200" spc="-20" dirty="0"/>
              <a:t> entre eles. Ela abrange as decisões de design que determinam a configuração dos componentes, a forma como eles se comunicam e os princípios que guiam a construção e a evolução do sistema. A arquitetura de software serve como um </a:t>
            </a:r>
            <a:r>
              <a:rPr lang="pt-BR" b="1" kern="1200" spc="-20" dirty="0"/>
              <a:t>plano de alto nível </a:t>
            </a:r>
            <a:r>
              <a:rPr lang="pt-BR" kern="1200" spc="-20" dirty="0"/>
              <a:t>que orienta o desenvolvimento, garante que o sistema atenda aos requisitos funcionais e não funcionais, e </a:t>
            </a:r>
            <a:r>
              <a:rPr lang="pt-BR" b="1" kern="1200" spc="-20" dirty="0"/>
              <a:t>facilita a manutenção</a:t>
            </a:r>
            <a:r>
              <a:rPr lang="pt-BR" kern="1200" spc="-20" dirty="0"/>
              <a:t> e a </a:t>
            </a:r>
            <a:r>
              <a:rPr lang="pt-BR" b="1" kern="1200" spc="-20" dirty="0"/>
              <a:t>escalabilidade</a:t>
            </a:r>
            <a:r>
              <a:rPr lang="pt-BR" kern="1200" spc="-20" dirty="0"/>
              <a:t> ao longo do tempo.</a:t>
            </a:r>
          </a:p>
          <a:p>
            <a:pPr marL="12065" marR="5080" algn="just" rtl="0">
              <a:spcBef>
                <a:spcPts val="475"/>
              </a:spcBef>
              <a:tabLst>
                <a:tab pos="241935" algn="l"/>
              </a:tabLst>
            </a:pPr>
            <a:endParaRPr lang="pt-BR" kern="1200" spc="-20" dirty="0">
              <a:solidFill>
                <a:schemeClr val="tx1"/>
              </a:solidFill>
            </a:endParaRPr>
          </a:p>
          <a:p>
            <a:pPr marL="12065" marR="5080" algn="just" rtl="0">
              <a:spcBef>
                <a:spcPts val="475"/>
              </a:spcBef>
              <a:tabLst>
                <a:tab pos="241935" algn="l"/>
              </a:tabLst>
            </a:pPr>
            <a:r>
              <a:rPr lang="pt-BR" kern="1200" dirty="0">
                <a:solidFill>
                  <a:schemeClr val="tx1"/>
                </a:solidFill>
              </a:rPr>
              <a:t>A Arquitetura de Software é um conceito que representa a forma como um sistema é planejado, estruturado e organizado, com as diversas técnicas disponíveis atualmente. </a:t>
            </a:r>
            <a:endParaRPr kern="12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442793"/>
            <a:ext cx="10591800" cy="690574"/>
          </a:xfrm>
          <a:prstGeom prst="rect">
            <a:avLst/>
          </a:prstGeom>
        </p:spPr>
        <p:txBody>
          <a:bodyPr vert="horz" wrap="square" lIns="0" tIns="13335" rIns="0" bIns="0" rtlCol="0">
            <a:spAutoFit/>
          </a:bodyPr>
          <a:lstStyle/>
          <a:p>
            <a:pPr marL="12700">
              <a:spcBef>
                <a:spcPts val="105"/>
              </a:spcBef>
            </a:pPr>
            <a:r>
              <a:rPr spc="-130" dirty="0"/>
              <a:t>Características de arquitetura e de sistema</a:t>
            </a:r>
          </a:p>
        </p:txBody>
      </p:sp>
      <p:sp>
        <p:nvSpPr>
          <p:cNvPr id="7" name="CaixaDeTexto 6">
            <a:extLst>
              <a:ext uri="{FF2B5EF4-FFF2-40B4-BE49-F238E27FC236}">
                <a16:creationId xmlns:a16="http://schemas.microsoft.com/office/drawing/2014/main" id="{4375465B-62EF-4D16-6AE4-07D79B72CB1E}"/>
              </a:ext>
            </a:extLst>
          </p:cNvPr>
          <p:cNvSpPr txBox="1"/>
          <p:nvPr/>
        </p:nvSpPr>
        <p:spPr>
          <a:xfrm>
            <a:off x="609600" y="1600200"/>
            <a:ext cx="10591800" cy="4401205"/>
          </a:xfrm>
          <a:prstGeom prst="rect">
            <a:avLst/>
          </a:prstGeom>
          <a:noFill/>
        </p:spPr>
        <p:txBody>
          <a:bodyPr wrap="square">
            <a:spAutoFit/>
          </a:bodyPr>
          <a:lstStyle/>
          <a:p>
            <a:r>
              <a:rPr lang="pt-BR" sz="2800" b="1" dirty="0"/>
              <a:t>Desempenho</a:t>
            </a:r>
          </a:p>
          <a:p>
            <a:r>
              <a:rPr lang="pt-BR" sz="2800" dirty="0"/>
              <a:t>Identifique operações críticas e minimize a comunicação entre componentes. Prefira o uso de componentes de alta granularidade em vez de componentes de baixa granularidade para otimizar o desempenho do sistema.</a:t>
            </a:r>
          </a:p>
          <a:p>
            <a:endParaRPr lang="pt-BR" sz="2800" b="1" dirty="0"/>
          </a:p>
          <a:p>
            <a:r>
              <a:rPr lang="pt-BR" sz="2800" b="1" dirty="0"/>
              <a:t>Proteção</a:t>
            </a:r>
          </a:p>
          <a:p>
            <a:r>
              <a:rPr lang="pt-BR" sz="2800" dirty="0"/>
              <a:t>Nas camadas internas, adote uma arquitetura em camadas que proteja os ativos críticos. Isso ajuda a garantir a segurança e a integridade dos dados e funcionalidades essenciais do sistema.</a:t>
            </a:r>
          </a:p>
        </p:txBody>
      </p:sp>
      <p:sp>
        <p:nvSpPr>
          <p:cNvPr id="3" name="Retângulo 2">
            <a:extLst>
              <a:ext uri="{FF2B5EF4-FFF2-40B4-BE49-F238E27FC236}">
                <a16:creationId xmlns:a16="http://schemas.microsoft.com/office/drawing/2014/main" id="{B0EC2F1D-E640-52C8-41D3-0D01331E8730}"/>
              </a:ext>
            </a:extLst>
          </p:cNvPr>
          <p:cNvSpPr/>
          <p:nvPr/>
        </p:nvSpPr>
        <p:spPr>
          <a:xfrm>
            <a:off x="10134600" y="304800"/>
            <a:ext cx="1219200" cy="228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04800"/>
            <a:ext cx="10515600" cy="690574"/>
          </a:xfrm>
          <a:prstGeom prst="rect">
            <a:avLst/>
          </a:prstGeom>
        </p:spPr>
        <p:txBody>
          <a:bodyPr vert="horz" wrap="square" lIns="0" tIns="13335" rIns="0" bIns="0" rtlCol="0">
            <a:spAutoFit/>
          </a:bodyPr>
          <a:lstStyle/>
          <a:p>
            <a:pPr marL="12700">
              <a:spcBef>
                <a:spcPts val="105"/>
              </a:spcBef>
            </a:pPr>
            <a:r>
              <a:rPr spc="-130" dirty="0"/>
              <a:t>Características de arquitetura e de sistema</a:t>
            </a:r>
          </a:p>
        </p:txBody>
      </p:sp>
      <p:sp>
        <p:nvSpPr>
          <p:cNvPr id="5" name="CaixaDeTexto 4">
            <a:extLst>
              <a:ext uri="{FF2B5EF4-FFF2-40B4-BE49-F238E27FC236}">
                <a16:creationId xmlns:a16="http://schemas.microsoft.com/office/drawing/2014/main" id="{28CEFCB9-2337-39BA-F21F-5A49ADA9DFE1}"/>
              </a:ext>
            </a:extLst>
          </p:cNvPr>
          <p:cNvSpPr txBox="1"/>
          <p:nvPr/>
        </p:nvSpPr>
        <p:spPr>
          <a:xfrm>
            <a:off x="385011" y="1443841"/>
            <a:ext cx="10515600" cy="3970318"/>
          </a:xfrm>
          <a:prstGeom prst="rect">
            <a:avLst/>
          </a:prstGeom>
          <a:noFill/>
        </p:spPr>
        <p:txBody>
          <a:bodyPr wrap="square">
            <a:spAutoFit/>
          </a:bodyPr>
          <a:lstStyle/>
          <a:p>
            <a:r>
              <a:rPr lang="pt-BR" sz="2800" b="1" dirty="0"/>
              <a:t>Segurança</a:t>
            </a:r>
          </a:p>
          <a:p>
            <a:r>
              <a:rPr lang="pt-BR" sz="2800" dirty="0"/>
              <a:t>Localize os atributos de segurança crítica em um pequeno número de subsistemas.</a:t>
            </a:r>
          </a:p>
          <a:p>
            <a:endParaRPr lang="pt-BR" sz="2800" dirty="0"/>
          </a:p>
          <a:p>
            <a:r>
              <a:rPr lang="pt-BR" sz="2800" b="1" dirty="0"/>
              <a:t>Disponibilidade</a:t>
            </a:r>
          </a:p>
          <a:p>
            <a:r>
              <a:rPr lang="pt-BR" sz="2800" dirty="0"/>
              <a:t>Inclua componentes redundantes e mecanismos de tolerância a falhas.</a:t>
            </a:r>
          </a:p>
          <a:p>
            <a:endParaRPr lang="pt-BR" sz="2800" dirty="0"/>
          </a:p>
          <a:p>
            <a:r>
              <a:rPr lang="pt-BR" sz="2800" b="1" dirty="0"/>
              <a:t>Manutenibilidade</a:t>
            </a:r>
          </a:p>
          <a:p>
            <a:r>
              <a:rPr lang="pt-BR" sz="2800" dirty="0"/>
              <a:t>Utilize componentes autocontidos e de baixa granularidade.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299025"/>
            <a:ext cx="11049000" cy="1367682"/>
          </a:xfrm>
          <a:prstGeom prst="rect">
            <a:avLst/>
          </a:prstGeom>
        </p:spPr>
        <p:txBody>
          <a:bodyPr vert="horz" wrap="square" lIns="0" tIns="13335" rIns="0" bIns="0" rtlCol="0">
            <a:spAutoFit/>
          </a:bodyPr>
          <a:lstStyle/>
          <a:p>
            <a:pPr marL="12700">
              <a:spcBef>
                <a:spcPts val="105"/>
              </a:spcBef>
            </a:pPr>
            <a:r>
              <a:rPr lang="pt-BR" spc="-130" dirty="0"/>
              <a:t>Pontos de Vista e Perspectivas na Arquitetura de Sistemas</a:t>
            </a:r>
            <a:endParaRPr spc="-130" dirty="0"/>
          </a:p>
        </p:txBody>
      </p:sp>
      <p:sp>
        <p:nvSpPr>
          <p:cNvPr id="7" name="CaixaDeTexto 6">
            <a:extLst>
              <a:ext uri="{FF2B5EF4-FFF2-40B4-BE49-F238E27FC236}">
                <a16:creationId xmlns:a16="http://schemas.microsoft.com/office/drawing/2014/main" id="{404A1B7D-84BF-3645-B297-AC38FB774A30}"/>
              </a:ext>
            </a:extLst>
          </p:cNvPr>
          <p:cNvSpPr txBox="1"/>
          <p:nvPr/>
        </p:nvSpPr>
        <p:spPr>
          <a:xfrm>
            <a:off x="397042" y="2057400"/>
            <a:ext cx="11413958" cy="3785652"/>
          </a:xfrm>
          <a:prstGeom prst="rect">
            <a:avLst/>
          </a:prstGeom>
          <a:noFill/>
        </p:spPr>
        <p:txBody>
          <a:bodyPr wrap="square">
            <a:spAutoFit/>
          </a:bodyPr>
          <a:lstStyle/>
          <a:p>
            <a:r>
              <a:rPr lang="pt-BR" sz="2400" dirty="0"/>
              <a:t>Quais pontos de vista ou perspectivas são úteis ao projetar e documentar a arquitetura de um sistema? Quais notações devem ser usadas para descrever os modelos de arquitetura?</a:t>
            </a:r>
          </a:p>
          <a:p>
            <a:endParaRPr lang="pt-BR" sz="2400" dirty="0"/>
          </a:p>
          <a:p>
            <a:r>
              <a:rPr lang="pt-BR" sz="2400" dirty="0"/>
              <a:t>Cada modelo de arquitetura mostra apenas um ponto de vista ou perspectiva do sistema. Ele pode demonstrar como um sistema é decomposto em módulos, como os processos interagem em tempo de execução, ou as diferentes formas em que os componentes do sistema são distribuídos através de uma rede.</a:t>
            </a:r>
          </a:p>
          <a:p>
            <a:endParaRPr lang="pt-BR" sz="2400" dirty="0"/>
          </a:p>
          <a:p>
            <a:r>
              <a:rPr lang="pt-BR" sz="2400" dirty="0"/>
              <a:t>Para ambos, projeto e documentação, geralmente é necessário apresentar múltiplas visões da arquitetura do software.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55005"/>
            <a:ext cx="11734800" cy="690574"/>
          </a:xfrm>
          <a:prstGeom prst="rect">
            <a:avLst/>
          </a:prstGeom>
        </p:spPr>
        <p:txBody>
          <a:bodyPr vert="horz" wrap="square" lIns="0" tIns="13335" rIns="0" bIns="0" rtlCol="0">
            <a:spAutoFit/>
          </a:bodyPr>
          <a:lstStyle/>
          <a:p>
            <a:pPr marL="12700">
              <a:spcBef>
                <a:spcPts val="105"/>
              </a:spcBef>
            </a:pPr>
            <a:r>
              <a:rPr spc="-130" dirty="0"/>
              <a:t>Modelo de </a:t>
            </a:r>
            <a:r>
              <a:rPr spc="-130" dirty="0" err="1"/>
              <a:t>visão</a:t>
            </a:r>
            <a:r>
              <a:rPr spc="-130" dirty="0"/>
              <a:t> de arquitetura de software</a:t>
            </a:r>
          </a:p>
        </p:txBody>
      </p:sp>
      <p:sp>
        <p:nvSpPr>
          <p:cNvPr id="7" name="Rectangle 1">
            <a:extLst>
              <a:ext uri="{FF2B5EF4-FFF2-40B4-BE49-F238E27FC236}">
                <a16:creationId xmlns:a16="http://schemas.microsoft.com/office/drawing/2014/main" id="{A04383F2-2C2C-31C3-5CB6-AF7B5CE89B1A}"/>
              </a:ext>
            </a:extLst>
          </p:cNvPr>
          <p:cNvSpPr>
            <a:spLocks noChangeArrowheads="1"/>
          </p:cNvSpPr>
          <p:nvPr/>
        </p:nvSpPr>
        <p:spPr bwMode="auto">
          <a:xfrm>
            <a:off x="296779" y="1223974"/>
            <a:ext cx="114300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pt-BR" altLang="pt-BR" sz="2400" b="1" i="0" u="none" strike="noStrike" cap="none" normalizeH="0" baseline="0" dirty="0">
                <a:ln>
                  <a:noFill/>
                </a:ln>
                <a:solidFill>
                  <a:schemeClr val="tx1"/>
                </a:solidFill>
                <a:effectLst/>
                <a:latin typeface="Arial" panose="020B0604020202020204" pitchFamily="34" charset="0"/>
              </a:rPr>
              <a:t>Visão Lógica:</a:t>
            </a:r>
            <a:r>
              <a:rPr kumimoji="0" lang="pt-BR" altLang="pt-BR" sz="2400" b="0" i="0" u="none" strike="noStrike" cap="none" normalizeH="0" baseline="0" dirty="0">
                <a:ln>
                  <a:noFill/>
                </a:ln>
                <a:solidFill>
                  <a:schemeClr val="tx1"/>
                </a:solidFill>
                <a:effectLst/>
                <a:latin typeface="Arial" panose="020B0604020202020204" pitchFamily="34" charset="0"/>
              </a:rPr>
              <a:t> Mostra as principais abstrações no sistema, como objetos ou classes de objetos.</a:t>
            </a: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pt-BR" altLang="pt-BR"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pt-BR" altLang="pt-BR" sz="2400" b="1" i="0" u="none" strike="noStrike" cap="none" normalizeH="0" baseline="0" dirty="0">
                <a:ln>
                  <a:noFill/>
                </a:ln>
                <a:solidFill>
                  <a:schemeClr val="tx1"/>
                </a:solidFill>
                <a:effectLst/>
                <a:latin typeface="Arial" panose="020B0604020202020204" pitchFamily="34" charset="0"/>
              </a:rPr>
              <a:t>Visão de Processo:</a:t>
            </a:r>
            <a:r>
              <a:rPr kumimoji="0" lang="pt-BR" altLang="pt-BR" sz="2400" b="0" i="0" u="none" strike="noStrike" cap="none" normalizeH="0" baseline="0" dirty="0">
                <a:ln>
                  <a:noFill/>
                </a:ln>
                <a:solidFill>
                  <a:schemeClr val="tx1"/>
                </a:solidFill>
                <a:effectLst/>
                <a:latin typeface="Arial" panose="020B0604020202020204" pitchFamily="34" charset="0"/>
              </a:rPr>
              <a:t> Mostra como, em tempo de execução, o sistema é composto por processos de interação.</a:t>
            </a: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pt-BR" altLang="pt-BR"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pt-BR" altLang="pt-BR" sz="2400" b="1" i="0" u="none" strike="noStrike" cap="none" normalizeH="0" baseline="0" dirty="0">
                <a:ln>
                  <a:noFill/>
                </a:ln>
                <a:solidFill>
                  <a:schemeClr val="tx1"/>
                </a:solidFill>
                <a:effectLst/>
                <a:latin typeface="Arial" panose="020B0604020202020204" pitchFamily="34" charset="0"/>
              </a:rPr>
              <a:t>Visão de Desenvolvimento:</a:t>
            </a:r>
            <a:r>
              <a:rPr kumimoji="0" lang="pt-BR" altLang="pt-BR" sz="2400" b="0" i="0" u="none" strike="noStrike" cap="none" normalizeH="0" baseline="0" dirty="0">
                <a:ln>
                  <a:noFill/>
                </a:ln>
                <a:solidFill>
                  <a:schemeClr val="tx1"/>
                </a:solidFill>
                <a:effectLst/>
                <a:latin typeface="Arial" panose="020B0604020202020204" pitchFamily="34" charset="0"/>
              </a:rPr>
              <a:t> Mostra como o software é decomposto para o desenvolvimento.</a:t>
            </a: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pt-BR" altLang="pt-BR"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pt-BR" altLang="pt-BR" sz="2400" b="1" i="0" u="none" strike="noStrike" cap="none" normalizeH="0" baseline="0" dirty="0">
                <a:ln>
                  <a:noFill/>
                </a:ln>
                <a:solidFill>
                  <a:schemeClr val="tx1"/>
                </a:solidFill>
                <a:effectLst/>
                <a:latin typeface="Arial" panose="020B0604020202020204" pitchFamily="34" charset="0"/>
              </a:rPr>
              <a:t>Visão Física:</a:t>
            </a:r>
            <a:r>
              <a:rPr kumimoji="0" lang="pt-BR" altLang="pt-BR" sz="2400" b="0" i="0" u="none" strike="noStrike" cap="none" normalizeH="0" baseline="0" dirty="0">
                <a:ln>
                  <a:noFill/>
                </a:ln>
                <a:solidFill>
                  <a:schemeClr val="tx1"/>
                </a:solidFill>
                <a:effectLst/>
                <a:latin typeface="Arial" panose="020B0604020202020204" pitchFamily="34" charset="0"/>
              </a:rPr>
              <a:t> Mostra o hardware do sistema e como os componentes do software são distribuídos entre os processadores do sistema.</a:t>
            </a: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pt-BR" altLang="pt-BR"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pt-BR" altLang="pt-BR" sz="2400" b="1" i="0" u="none" strike="noStrike" cap="none" normalizeH="0" baseline="0" dirty="0">
                <a:ln>
                  <a:noFill/>
                </a:ln>
                <a:solidFill>
                  <a:schemeClr val="tx1"/>
                </a:solidFill>
                <a:effectLst/>
                <a:latin typeface="Arial" panose="020B0604020202020204" pitchFamily="34" charset="0"/>
              </a:rPr>
              <a:t>Cenários e Casos de Uso:</a:t>
            </a:r>
            <a:r>
              <a:rPr kumimoji="0" lang="pt-BR" altLang="pt-BR" sz="2400" b="0" i="0" u="none" strike="noStrike" cap="none" normalizeH="0" baseline="0" dirty="0">
                <a:ln>
                  <a:noFill/>
                </a:ln>
                <a:solidFill>
                  <a:schemeClr val="tx1"/>
                </a:solidFill>
                <a:effectLst/>
                <a:latin typeface="Arial" panose="020B0604020202020204" pitchFamily="34" charset="0"/>
              </a:rPr>
              <a:t> Utiliza casos de uso relacionados ou cenários para ilustrar o funcionamento do sistema.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25507"/>
            <a:ext cx="8153400" cy="690574"/>
          </a:xfrm>
          <a:prstGeom prst="rect">
            <a:avLst/>
          </a:prstGeom>
        </p:spPr>
        <p:txBody>
          <a:bodyPr vert="horz" wrap="square" lIns="0" tIns="13335" rIns="0" bIns="0" rtlCol="0">
            <a:spAutoFit/>
          </a:bodyPr>
          <a:lstStyle/>
          <a:p>
            <a:pPr marL="12700">
              <a:spcBef>
                <a:spcPts val="105"/>
              </a:spcBef>
            </a:pPr>
            <a:r>
              <a:rPr spc="-130" dirty="0" err="1"/>
              <a:t>Arquitetura</a:t>
            </a:r>
            <a:r>
              <a:rPr spc="-130" dirty="0"/>
              <a:t> de software</a:t>
            </a:r>
          </a:p>
        </p:txBody>
      </p:sp>
      <p:sp>
        <p:nvSpPr>
          <p:cNvPr id="3" name="object 3"/>
          <p:cNvSpPr txBox="1">
            <a:spLocks noGrp="1"/>
          </p:cNvSpPr>
          <p:nvPr>
            <p:ph idx="1"/>
          </p:nvPr>
        </p:nvSpPr>
        <p:spPr>
          <a:xfrm>
            <a:off x="685800" y="1524000"/>
            <a:ext cx="9601200" cy="4657044"/>
          </a:xfrm>
          <a:prstGeom prst="rect">
            <a:avLst/>
          </a:prstGeom>
        </p:spPr>
        <p:txBody>
          <a:bodyPr vert="horz" wrap="square" lIns="0" tIns="60325" rIns="0" bIns="0" rtlCol="0">
            <a:spAutoFit/>
          </a:bodyPr>
          <a:lstStyle/>
          <a:p>
            <a:pPr marL="12065" marR="5080" algn="just" rtl="0">
              <a:spcBef>
                <a:spcPts val="475"/>
              </a:spcBef>
              <a:tabLst>
                <a:tab pos="241935" algn="l"/>
              </a:tabLst>
            </a:pPr>
            <a:r>
              <a:rPr lang="pt-BR" kern="1200" spc="-20" dirty="0"/>
              <a:t>Comunicação entre Stakeholders</a:t>
            </a:r>
          </a:p>
          <a:p>
            <a:pPr marL="812165" marR="5080" lvl="1" indent="-342900" algn="just" rtl="0">
              <a:spcBef>
                <a:spcPts val="475"/>
              </a:spcBef>
              <a:buFont typeface="Courier New" panose="02070309020205020404" pitchFamily="49" charset="0"/>
              <a:buChar char="o"/>
              <a:tabLst>
                <a:tab pos="241935" algn="l"/>
              </a:tabLst>
            </a:pPr>
            <a:r>
              <a:rPr lang="pt-BR" b="1" kern="1200" spc="-20" dirty="0"/>
              <a:t>Facilita Discussões: </a:t>
            </a:r>
            <a:r>
              <a:rPr lang="pt-BR" kern="1200" spc="-20" dirty="0"/>
              <a:t>A arquitetura serve como um ponto de referência para todas as partes interessadas, ajudando a alinhar expectativas e facilitar a comunicação sobre o design e os objetivos do sistema.</a:t>
            </a:r>
          </a:p>
          <a:p>
            <a:pPr marL="812165" marR="5080" lvl="1" indent="-342900" algn="just" rtl="0">
              <a:spcBef>
                <a:spcPts val="475"/>
              </a:spcBef>
              <a:buFont typeface="Courier New" panose="02070309020205020404" pitchFamily="49" charset="0"/>
              <a:buChar char="o"/>
              <a:tabLst>
                <a:tab pos="241935" algn="l"/>
              </a:tabLst>
            </a:pPr>
            <a:endParaRPr kern="1200" dirty="0">
              <a:solidFill>
                <a:schemeClr val="tx1"/>
              </a:solidFill>
            </a:endParaRPr>
          </a:p>
          <a:p>
            <a:pPr marL="12065" marR="5080" algn="just" rtl="0">
              <a:spcBef>
                <a:spcPts val="475"/>
              </a:spcBef>
              <a:tabLst>
                <a:tab pos="241935" algn="l"/>
              </a:tabLst>
            </a:pPr>
            <a:r>
              <a:rPr kern="1200" spc="-20" dirty="0"/>
              <a:t>Análise de sistemas</a:t>
            </a:r>
          </a:p>
          <a:p>
            <a:pPr marL="742950" lvl="1" indent="-285750" algn="just" rtl="0">
              <a:buFont typeface="Courier New" panose="02070309020205020404" pitchFamily="49" charset="0"/>
              <a:buChar char="o"/>
            </a:pPr>
            <a:r>
              <a:rPr lang="pt-BR" b="1" kern="1200" dirty="0">
                <a:solidFill>
                  <a:schemeClr val="tx1"/>
                </a:solidFill>
              </a:rPr>
              <a:t>Avaliação de Requisitos Não-Funcionais:</a:t>
            </a:r>
            <a:r>
              <a:rPr lang="pt-BR" kern="1200" dirty="0">
                <a:solidFill>
                  <a:schemeClr val="tx1"/>
                </a:solidFill>
              </a:rPr>
              <a:t> Permite avaliar se a arquitetura proposta pode atender aos requisitos não-funcionais, como desempenho, segurança e escalabilidade.</a:t>
            </a:r>
          </a:p>
          <a:p>
            <a:pPr marL="742950" lvl="1" indent="-285750" algn="just" rtl="0">
              <a:buFont typeface="Courier New" panose="02070309020205020404" pitchFamily="49" charset="0"/>
              <a:buChar char="o"/>
            </a:pPr>
            <a:endParaRPr kern="1200" dirty="0">
              <a:solidFill>
                <a:schemeClr val="tx1"/>
              </a:solidFill>
            </a:endParaRPr>
          </a:p>
          <a:p>
            <a:pPr marL="12065" marR="5080" algn="just" rtl="0">
              <a:spcBef>
                <a:spcPts val="475"/>
              </a:spcBef>
              <a:tabLst>
                <a:tab pos="241935" algn="l"/>
              </a:tabLst>
            </a:pPr>
            <a:r>
              <a:rPr kern="1200" spc="-20" dirty="0"/>
              <a:t>Reuso em larga escala</a:t>
            </a:r>
          </a:p>
          <a:p>
            <a:pPr marL="742950" lvl="1" indent="-285750" algn="l" rtl="0">
              <a:buFont typeface="Courier New" panose="02070309020205020404" pitchFamily="49" charset="0"/>
              <a:buChar char="o"/>
            </a:pPr>
            <a:r>
              <a:rPr lang="pt-BR" b="1" kern="1200" dirty="0">
                <a:solidFill>
                  <a:schemeClr val="tx1"/>
                </a:solidFill>
              </a:rPr>
              <a:t>Arquitetura Reutilizável: </a:t>
            </a:r>
            <a:r>
              <a:rPr lang="pt-BR" kern="1200" dirty="0">
                <a:solidFill>
                  <a:schemeClr val="tx1"/>
                </a:solidFill>
              </a:rPr>
              <a:t>A arquitetura pode ser aplicada a diferentes sistemas, promovendo eficiência e consistência.</a:t>
            </a:r>
          </a:p>
          <a:p>
            <a:pPr marL="742950" lvl="1" indent="-285750" algn="l" rtl="0">
              <a:buFont typeface="Courier New" panose="02070309020205020404" pitchFamily="49" charset="0"/>
              <a:buChar char="o"/>
            </a:pPr>
            <a:r>
              <a:rPr lang="pt-BR" b="1" kern="1200" dirty="0">
                <a:solidFill>
                  <a:schemeClr val="tx1"/>
                </a:solidFill>
              </a:rPr>
              <a:t>Linhas de Produtos:</a:t>
            </a:r>
            <a:r>
              <a:rPr lang="pt-BR" kern="1200" dirty="0">
                <a:solidFill>
                  <a:schemeClr val="tx1"/>
                </a:solidFill>
              </a:rPr>
              <a:t> Possibilidade de criar arquiteturas para famílias de produtos, permitindo a reutilização e adaptação em projetos futuros.</a:t>
            </a:r>
            <a:endParaRPr kern="1200" dirty="0">
              <a:solidFill>
                <a:schemeClr val="tx1"/>
              </a:solidFill>
            </a:endParaRPr>
          </a:p>
        </p:txBody>
      </p:sp>
    </p:spTree>
    <p:extLst>
      <p:ext uri="{BB962C8B-B14F-4D97-AF65-F5344CB8AC3E}">
        <p14:creationId xmlns:p14="http://schemas.microsoft.com/office/powerpoint/2010/main" val="3719939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81000"/>
            <a:ext cx="7315200" cy="690574"/>
          </a:xfrm>
          <a:prstGeom prst="rect">
            <a:avLst/>
          </a:prstGeom>
        </p:spPr>
        <p:txBody>
          <a:bodyPr vert="horz" wrap="square" lIns="0" tIns="13335" rIns="0" bIns="0" rtlCol="0">
            <a:spAutoFit/>
          </a:bodyPr>
          <a:lstStyle/>
          <a:p>
            <a:pPr marL="12700">
              <a:spcBef>
                <a:spcPts val="105"/>
              </a:spcBef>
            </a:pPr>
            <a:r>
              <a:rPr spc="-130" dirty="0"/>
              <a:t>Projeto de Arquitetura</a:t>
            </a:r>
          </a:p>
        </p:txBody>
      </p:sp>
      <p:sp>
        <p:nvSpPr>
          <p:cNvPr id="5" name="CaixaDeTexto 4">
            <a:extLst>
              <a:ext uri="{FF2B5EF4-FFF2-40B4-BE49-F238E27FC236}">
                <a16:creationId xmlns:a16="http://schemas.microsoft.com/office/drawing/2014/main" id="{CCB756E3-8342-7214-B2FC-7D306E929B07}"/>
              </a:ext>
            </a:extLst>
          </p:cNvPr>
          <p:cNvSpPr txBox="1"/>
          <p:nvPr/>
        </p:nvSpPr>
        <p:spPr>
          <a:xfrm>
            <a:off x="609600" y="1447800"/>
            <a:ext cx="10972800" cy="4634602"/>
          </a:xfrm>
          <a:prstGeom prst="rect">
            <a:avLst/>
          </a:prstGeom>
          <a:noFill/>
        </p:spPr>
        <p:txBody>
          <a:bodyPr wrap="square">
            <a:spAutoFit/>
          </a:bodyPr>
          <a:lstStyle/>
          <a:p>
            <a:pPr algn="just"/>
            <a:r>
              <a:rPr lang="pt-BR" sz="2800" dirty="0"/>
              <a:t>Fase Inicial do Processo de Concepção do Sistema</a:t>
            </a:r>
          </a:p>
          <a:p>
            <a:pPr algn="just"/>
            <a:endParaRPr lang="pt-BR" dirty="0"/>
          </a:p>
          <a:p>
            <a:pPr marL="812165" marR="5080" lvl="1" indent="-342900">
              <a:spcBef>
                <a:spcPts val="475"/>
              </a:spcBef>
              <a:buFont typeface="Courier New" panose="02070309020205020404" pitchFamily="49" charset="0"/>
              <a:buChar char="o"/>
              <a:tabLst>
                <a:tab pos="241935" algn="l"/>
              </a:tabLst>
            </a:pPr>
            <a:r>
              <a:rPr lang="pt-BR" sz="2000" b="1" spc="-20" dirty="0"/>
              <a:t>Descrição: </a:t>
            </a:r>
            <a:r>
              <a:rPr lang="pt-BR" sz="2000" spc="-20" dirty="0"/>
              <a:t>Esta fase é o ponto de partida na criação do sistema, estabelecendo a base para o desenvolvimento.</a:t>
            </a:r>
          </a:p>
          <a:p>
            <a:pPr marL="812165" marR="5080" lvl="1" indent="-342900">
              <a:spcBef>
                <a:spcPts val="475"/>
              </a:spcBef>
              <a:buFont typeface="Courier New" panose="02070309020205020404" pitchFamily="49" charset="0"/>
              <a:buChar char="o"/>
              <a:tabLst>
                <a:tab pos="241935" algn="l"/>
              </a:tabLst>
            </a:pPr>
            <a:endParaRPr lang="pt-BR" sz="2000" spc="-20" dirty="0"/>
          </a:p>
          <a:p>
            <a:pPr marL="812165" marR="5080" lvl="1" indent="-342900">
              <a:spcBef>
                <a:spcPts val="475"/>
              </a:spcBef>
              <a:buFont typeface="Courier New" panose="02070309020205020404" pitchFamily="49" charset="0"/>
              <a:buChar char="o"/>
              <a:tabLst>
                <a:tab pos="241935" algn="l"/>
              </a:tabLst>
            </a:pPr>
            <a:r>
              <a:rPr lang="pt-BR" sz="2000" b="1" spc="-20" dirty="0"/>
              <a:t>Função: </a:t>
            </a:r>
            <a:r>
              <a:rPr lang="pt-BR" sz="2000" spc="-20" dirty="0"/>
              <a:t>Serve como a ponte entre a especificação de requisitos e os processos de design do sistema.</a:t>
            </a:r>
          </a:p>
          <a:p>
            <a:pPr marL="812165" marR="5080" lvl="1" indent="-342900">
              <a:spcBef>
                <a:spcPts val="475"/>
              </a:spcBef>
              <a:buFont typeface="Courier New" panose="02070309020205020404" pitchFamily="49" charset="0"/>
              <a:buChar char="o"/>
              <a:tabLst>
                <a:tab pos="241935" algn="l"/>
              </a:tabLst>
            </a:pPr>
            <a:endParaRPr lang="pt-BR" sz="2000" spc="-20" dirty="0"/>
          </a:p>
          <a:p>
            <a:pPr marL="812165" marR="5080" lvl="1" indent="-342900">
              <a:spcBef>
                <a:spcPts val="475"/>
              </a:spcBef>
              <a:buFont typeface="Courier New" panose="02070309020205020404" pitchFamily="49" charset="0"/>
              <a:buChar char="o"/>
              <a:tabLst>
                <a:tab pos="241935" algn="l"/>
              </a:tabLst>
            </a:pPr>
            <a:r>
              <a:rPr lang="pt-BR" sz="2000" b="1" spc="-20" dirty="0"/>
              <a:t>Sincronização: </a:t>
            </a:r>
            <a:r>
              <a:rPr lang="pt-BR" sz="2000" spc="-20" dirty="0"/>
              <a:t>Muitas vezes ocorre em paralelo com atividades de especificação para uma integração eficiente.</a:t>
            </a:r>
          </a:p>
          <a:p>
            <a:pPr marL="812165" marR="5080" lvl="1" indent="-342900">
              <a:spcBef>
                <a:spcPts val="475"/>
              </a:spcBef>
              <a:buFont typeface="Courier New" panose="02070309020205020404" pitchFamily="49" charset="0"/>
              <a:buChar char="o"/>
              <a:tabLst>
                <a:tab pos="241935" algn="l"/>
              </a:tabLst>
            </a:pPr>
            <a:endParaRPr lang="pt-BR" sz="2000" spc="-20" dirty="0"/>
          </a:p>
          <a:p>
            <a:pPr marL="812165" marR="5080" lvl="1" indent="-342900">
              <a:spcBef>
                <a:spcPts val="475"/>
              </a:spcBef>
              <a:buFont typeface="Courier New" panose="02070309020205020404" pitchFamily="49" charset="0"/>
              <a:buChar char="o"/>
              <a:tabLst>
                <a:tab pos="241935" algn="l"/>
              </a:tabLst>
            </a:pPr>
            <a:r>
              <a:rPr lang="pt-BR" sz="2000" b="1" spc="-20" dirty="0"/>
              <a:t>Objetivo: </a:t>
            </a:r>
            <a:r>
              <a:rPr lang="pt-BR" sz="2000" spc="-20" dirty="0"/>
              <a:t>Identificar os principais componentes do sistema e definir como eles se comunicam e interagem entre si.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35170"/>
            <a:ext cx="3154045" cy="690574"/>
          </a:xfrm>
          <a:prstGeom prst="rect">
            <a:avLst/>
          </a:prstGeom>
        </p:spPr>
        <p:txBody>
          <a:bodyPr vert="horz" wrap="square" lIns="0" tIns="13335" rIns="0" bIns="0" rtlCol="0">
            <a:spAutoFit/>
          </a:bodyPr>
          <a:lstStyle/>
          <a:p>
            <a:pPr marL="12700">
              <a:spcBef>
                <a:spcPts val="105"/>
              </a:spcBef>
            </a:pPr>
            <a:r>
              <a:rPr spc="-130" dirty="0"/>
              <a:t>Exemplo</a:t>
            </a:r>
          </a:p>
        </p:txBody>
      </p:sp>
      <p:sp>
        <p:nvSpPr>
          <p:cNvPr id="7" name="CaixaDeTexto 6">
            <a:extLst>
              <a:ext uri="{FF2B5EF4-FFF2-40B4-BE49-F238E27FC236}">
                <a16:creationId xmlns:a16="http://schemas.microsoft.com/office/drawing/2014/main" id="{A7A8A828-ED34-5208-4F53-A761DCD2A8D0}"/>
              </a:ext>
            </a:extLst>
          </p:cNvPr>
          <p:cNvSpPr txBox="1"/>
          <p:nvPr/>
        </p:nvSpPr>
        <p:spPr>
          <a:xfrm>
            <a:off x="609600" y="1447800"/>
            <a:ext cx="11125200" cy="4616648"/>
          </a:xfrm>
          <a:prstGeom prst="rect">
            <a:avLst/>
          </a:prstGeom>
          <a:noFill/>
        </p:spPr>
        <p:txBody>
          <a:bodyPr wrap="square">
            <a:spAutoFit/>
          </a:bodyPr>
          <a:lstStyle/>
          <a:p>
            <a:r>
              <a:rPr lang="pt-BR" sz="2400" b="1" dirty="0"/>
              <a:t>Arquitetura de um Sistema de Controle Robotizado para Empacotamento</a:t>
            </a:r>
          </a:p>
          <a:p>
            <a:endParaRPr lang="pt-BR" dirty="0"/>
          </a:p>
          <a:p>
            <a:r>
              <a:rPr lang="pt-BR" dirty="0"/>
              <a:t>A arquitetura de um sistema de controle robotizado para empacotamento define a estrutura e a organização dos componentes que coordenam e gerenciam as operações de empacotamento automatizado. Este sistema integra hardware (como robôs e sensores) e software (como controladores e interfaces) para otimizar o processo de empacotamento. A arquitetura especifica como os diversos elementos do sistema interagem, garantindo eficiência, precisão e flexibilidade nas operações de empacotamento.</a:t>
            </a:r>
          </a:p>
          <a:p>
            <a:endParaRPr lang="pt-BR" dirty="0"/>
          </a:p>
          <a:p>
            <a:r>
              <a:rPr lang="pt-BR" b="1" dirty="0"/>
              <a:t>Componentes principais incluem:</a:t>
            </a:r>
            <a:endParaRPr lang="pt-BR" dirty="0"/>
          </a:p>
          <a:p>
            <a:pPr marL="742950" lvl="1" indent="-285750">
              <a:buFont typeface="Courier New" panose="02070309020205020404" pitchFamily="49" charset="0"/>
              <a:buChar char="o"/>
            </a:pPr>
            <a:r>
              <a:rPr lang="pt-BR" b="1" dirty="0"/>
              <a:t>Robôs:</a:t>
            </a:r>
            <a:r>
              <a:rPr lang="pt-BR" dirty="0"/>
              <a:t> Responsáveis pela movimentação e manipulação dos produtos.</a:t>
            </a:r>
          </a:p>
          <a:p>
            <a:pPr marL="742950" lvl="1" indent="-285750">
              <a:buFont typeface="Courier New" panose="02070309020205020404" pitchFamily="49" charset="0"/>
              <a:buChar char="o"/>
            </a:pPr>
            <a:r>
              <a:rPr lang="pt-BR" b="1" dirty="0"/>
              <a:t>Sensores:</a:t>
            </a:r>
            <a:r>
              <a:rPr lang="pt-BR" dirty="0"/>
              <a:t> Monitoram o estado dos produtos e do ambiente.</a:t>
            </a:r>
          </a:p>
          <a:p>
            <a:pPr marL="742950" lvl="1" indent="-285750">
              <a:buFont typeface="Courier New" panose="02070309020205020404" pitchFamily="49" charset="0"/>
              <a:buChar char="o"/>
            </a:pPr>
            <a:r>
              <a:rPr lang="pt-BR" b="1" dirty="0"/>
              <a:t>Controladores:</a:t>
            </a:r>
            <a:r>
              <a:rPr lang="pt-BR" dirty="0"/>
              <a:t> Gerenciam a coordenação entre os robôs e os sensores.</a:t>
            </a:r>
          </a:p>
          <a:p>
            <a:pPr marL="742950" lvl="1" indent="-285750">
              <a:buFont typeface="Courier New" panose="02070309020205020404" pitchFamily="49" charset="0"/>
              <a:buChar char="o"/>
            </a:pPr>
            <a:r>
              <a:rPr lang="pt-BR" b="1" dirty="0"/>
              <a:t>Interface de Usuário:</a:t>
            </a:r>
            <a:r>
              <a:rPr lang="pt-BR" dirty="0"/>
              <a:t> Permite a configuração e monitoramento do sistema.</a:t>
            </a:r>
          </a:p>
          <a:p>
            <a:pPr>
              <a:buFont typeface="Arial" panose="020B0604020202020204" pitchFamily="34" charset="0"/>
              <a:buChar char="•"/>
            </a:pPr>
            <a:endParaRPr lang="pt-BR" dirty="0"/>
          </a:p>
          <a:p>
            <a:r>
              <a:rPr lang="pt-BR" b="1" dirty="0"/>
              <a:t>Objetivo:</a:t>
            </a:r>
            <a:r>
              <a:rPr lang="pt-BR" dirty="0"/>
              <a:t> Assegurar uma operação eficiente e precisa no processo de empacotamento, reduzindo erros e aumentando a produtividade.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35170"/>
            <a:ext cx="3154045" cy="690574"/>
          </a:xfrm>
          <a:prstGeom prst="rect">
            <a:avLst/>
          </a:prstGeom>
        </p:spPr>
        <p:txBody>
          <a:bodyPr vert="horz" wrap="square" lIns="0" tIns="13335" rIns="0" bIns="0" rtlCol="0">
            <a:spAutoFit/>
          </a:bodyPr>
          <a:lstStyle/>
          <a:p>
            <a:pPr marL="12700">
              <a:spcBef>
                <a:spcPts val="105"/>
              </a:spcBef>
            </a:pPr>
            <a:r>
              <a:rPr spc="-130" dirty="0"/>
              <a:t>Exemplo</a:t>
            </a:r>
          </a:p>
        </p:txBody>
      </p:sp>
      <p:sp>
        <p:nvSpPr>
          <p:cNvPr id="7" name="CaixaDeTexto 6">
            <a:extLst>
              <a:ext uri="{FF2B5EF4-FFF2-40B4-BE49-F238E27FC236}">
                <a16:creationId xmlns:a16="http://schemas.microsoft.com/office/drawing/2014/main" id="{A7A8A828-ED34-5208-4F53-A761DCD2A8D0}"/>
              </a:ext>
            </a:extLst>
          </p:cNvPr>
          <p:cNvSpPr txBox="1"/>
          <p:nvPr/>
        </p:nvSpPr>
        <p:spPr>
          <a:xfrm>
            <a:off x="609600" y="1447800"/>
            <a:ext cx="11125200" cy="4339650"/>
          </a:xfrm>
          <a:prstGeom prst="rect">
            <a:avLst/>
          </a:prstGeom>
          <a:noFill/>
        </p:spPr>
        <p:txBody>
          <a:bodyPr wrap="square">
            <a:spAutoFit/>
          </a:bodyPr>
          <a:lstStyle/>
          <a:p>
            <a:r>
              <a:rPr lang="pt-BR" sz="2400" b="1" dirty="0"/>
              <a:t>Fluxo de Operação do Sistema de Controle Robotizado para Empacotamento</a:t>
            </a:r>
          </a:p>
          <a:p>
            <a:endParaRPr lang="pt-BR" dirty="0"/>
          </a:p>
          <a:p>
            <a:endParaRPr lang="pt-BR" dirty="0"/>
          </a:p>
          <a:p>
            <a:r>
              <a:rPr lang="pt-BR" b="1" dirty="0"/>
              <a:t>Início do Processo</a:t>
            </a:r>
          </a:p>
          <a:p>
            <a:pPr marL="742950" lvl="1" indent="-285750">
              <a:buFont typeface="Courier New" panose="02070309020205020404" pitchFamily="49" charset="0"/>
              <a:buChar char="o"/>
            </a:pPr>
            <a:r>
              <a:rPr lang="pt-BR" b="1" dirty="0"/>
              <a:t>Ação:</a:t>
            </a:r>
            <a:r>
              <a:rPr lang="pt-BR" dirty="0"/>
              <a:t> O sistema é inicializado, e todos os componentes (robôs, sensores, controladores) são ativados.</a:t>
            </a:r>
          </a:p>
          <a:p>
            <a:pPr marL="742950" lvl="1" indent="-285750">
              <a:buFont typeface="Courier New" panose="02070309020205020404" pitchFamily="49" charset="0"/>
              <a:buChar char="o"/>
            </a:pPr>
            <a:r>
              <a:rPr lang="pt-BR" b="1" dirty="0"/>
              <a:t>Resultado:</a:t>
            </a:r>
            <a:r>
              <a:rPr lang="pt-BR" dirty="0"/>
              <a:t> O sistema está pronto para receber instruções e iniciar o processo de empacotamento.</a:t>
            </a:r>
          </a:p>
          <a:p>
            <a:endParaRPr lang="pt-BR" dirty="0"/>
          </a:p>
          <a:p>
            <a:r>
              <a:rPr lang="pt-BR" b="1" dirty="0"/>
              <a:t>Detecção de Produtos</a:t>
            </a:r>
          </a:p>
          <a:p>
            <a:pPr marL="742950" lvl="1" indent="-285750">
              <a:buFont typeface="Courier New" panose="02070309020205020404" pitchFamily="49" charset="0"/>
              <a:buChar char="o"/>
            </a:pPr>
            <a:r>
              <a:rPr lang="pt-BR" b="1" dirty="0"/>
              <a:t>Ação: </a:t>
            </a:r>
            <a:r>
              <a:rPr lang="pt-BR" dirty="0"/>
              <a:t>Sensores de entrada detectam a presença de produtos a serem empacotados na linha de produção.</a:t>
            </a:r>
          </a:p>
          <a:p>
            <a:pPr marL="742950" lvl="1" indent="-285750">
              <a:buFont typeface="Courier New" panose="02070309020205020404" pitchFamily="49" charset="0"/>
              <a:buChar char="o"/>
            </a:pPr>
            <a:r>
              <a:rPr lang="pt-BR" b="1" dirty="0"/>
              <a:t>Resultado: </a:t>
            </a:r>
            <a:r>
              <a:rPr lang="pt-BR" dirty="0"/>
              <a:t>O sistema confirma que há produtos prontos para o empacotamento.</a:t>
            </a:r>
          </a:p>
          <a:p>
            <a:endParaRPr lang="pt-BR" dirty="0"/>
          </a:p>
          <a:p>
            <a:r>
              <a:rPr lang="pt-BR" b="1" dirty="0"/>
              <a:t>Identificação e Posicionamento</a:t>
            </a:r>
          </a:p>
          <a:p>
            <a:pPr marL="742950" lvl="1" indent="-285750">
              <a:buFont typeface="Courier New" panose="02070309020205020404" pitchFamily="49" charset="0"/>
              <a:buChar char="o"/>
            </a:pPr>
            <a:r>
              <a:rPr lang="pt-BR" b="1" dirty="0"/>
              <a:t>Ação: </a:t>
            </a:r>
            <a:r>
              <a:rPr lang="pt-BR" dirty="0"/>
              <a:t>Robôs ou dispositivos de posicionamento pegam os produtos e os posicionam corretamente na estação de empacotamento.</a:t>
            </a:r>
          </a:p>
          <a:p>
            <a:pPr marL="742950" lvl="1" indent="-285750">
              <a:buFont typeface="Courier New" panose="02070309020205020404" pitchFamily="49" charset="0"/>
              <a:buChar char="o"/>
            </a:pPr>
            <a:r>
              <a:rPr lang="pt-BR" b="1" dirty="0"/>
              <a:t>Resultado: </a:t>
            </a:r>
            <a:r>
              <a:rPr lang="pt-BR" dirty="0"/>
              <a:t>Produtos estão alinhados e prontos para o processo de embalagem.</a:t>
            </a:r>
          </a:p>
        </p:txBody>
      </p:sp>
    </p:spTree>
    <p:extLst>
      <p:ext uri="{BB962C8B-B14F-4D97-AF65-F5344CB8AC3E}">
        <p14:creationId xmlns:p14="http://schemas.microsoft.com/office/powerpoint/2010/main" val="4271442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35170"/>
            <a:ext cx="3154045" cy="690574"/>
          </a:xfrm>
          <a:prstGeom prst="rect">
            <a:avLst/>
          </a:prstGeom>
        </p:spPr>
        <p:txBody>
          <a:bodyPr vert="horz" wrap="square" lIns="0" tIns="13335" rIns="0" bIns="0" rtlCol="0">
            <a:spAutoFit/>
          </a:bodyPr>
          <a:lstStyle/>
          <a:p>
            <a:pPr marL="12700">
              <a:spcBef>
                <a:spcPts val="105"/>
              </a:spcBef>
            </a:pPr>
            <a:r>
              <a:rPr spc="-130" dirty="0"/>
              <a:t>Exemplo</a:t>
            </a:r>
          </a:p>
        </p:txBody>
      </p:sp>
      <p:sp>
        <p:nvSpPr>
          <p:cNvPr id="7" name="CaixaDeTexto 6">
            <a:extLst>
              <a:ext uri="{FF2B5EF4-FFF2-40B4-BE49-F238E27FC236}">
                <a16:creationId xmlns:a16="http://schemas.microsoft.com/office/drawing/2014/main" id="{A7A8A828-ED34-5208-4F53-A761DCD2A8D0}"/>
              </a:ext>
            </a:extLst>
          </p:cNvPr>
          <p:cNvSpPr txBox="1"/>
          <p:nvPr/>
        </p:nvSpPr>
        <p:spPr>
          <a:xfrm>
            <a:off x="609600" y="1447800"/>
            <a:ext cx="11125200" cy="4893647"/>
          </a:xfrm>
          <a:prstGeom prst="rect">
            <a:avLst/>
          </a:prstGeom>
          <a:noFill/>
        </p:spPr>
        <p:txBody>
          <a:bodyPr wrap="square">
            <a:spAutoFit/>
          </a:bodyPr>
          <a:lstStyle/>
          <a:p>
            <a:r>
              <a:rPr lang="pt-BR" sz="2400" b="1" dirty="0"/>
              <a:t>Fluxo de Operação do Sistema de Controle Robotizado para Empacotamento</a:t>
            </a:r>
          </a:p>
          <a:p>
            <a:endParaRPr lang="pt-BR" dirty="0"/>
          </a:p>
          <a:p>
            <a:endParaRPr lang="pt-BR" dirty="0"/>
          </a:p>
          <a:p>
            <a:r>
              <a:rPr lang="pt-BR" b="1" dirty="0"/>
              <a:t>Empacotamento</a:t>
            </a:r>
          </a:p>
          <a:p>
            <a:pPr marL="742950" lvl="1" indent="-285750">
              <a:buFont typeface="Courier New" panose="02070309020205020404" pitchFamily="49" charset="0"/>
              <a:buChar char="o"/>
            </a:pPr>
            <a:r>
              <a:rPr lang="pt-BR" b="1" dirty="0"/>
              <a:t>Ação:</a:t>
            </a:r>
            <a:r>
              <a:rPr lang="pt-BR" dirty="0"/>
              <a:t> Robôs manipulam os produtos e os colocam em embalagens de acordo com as especificações (tamanho, quantidade, tipo de embalagem).</a:t>
            </a:r>
          </a:p>
          <a:p>
            <a:pPr marL="742950" lvl="1" indent="-285750">
              <a:buFont typeface="Courier New" panose="02070309020205020404" pitchFamily="49" charset="0"/>
              <a:buChar char="o"/>
            </a:pPr>
            <a:r>
              <a:rPr lang="pt-BR" b="1" dirty="0"/>
              <a:t>Resultado:</a:t>
            </a:r>
            <a:r>
              <a:rPr lang="pt-BR" dirty="0"/>
              <a:t> Produtos são corretamente empacotados e selados.</a:t>
            </a:r>
          </a:p>
          <a:p>
            <a:endParaRPr lang="pt-BR" dirty="0"/>
          </a:p>
          <a:p>
            <a:r>
              <a:rPr lang="pt-BR" b="1" dirty="0"/>
              <a:t>Controle de Qualidade</a:t>
            </a:r>
          </a:p>
          <a:p>
            <a:pPr marL="742950" lvl="1" indent="-285750">
              <a:buFont typeface="Courier New" panose="02070309020205020404" pitchFamily="49" charset="0"/>
              <a:buChar char="o"/>
            </a:pPr>
            <a:r>
              <a:rPr lang="pt-BR" b="1" dirty="0"/>
              <a:t>Ação: </a:t>
            </a:r>
            <a:r>
              <a:rPr lang="pt-BR" dirty="0"/>
              <a:t>Sensores e câmeras verificam a qualidade dos pacotes (integridade da embalagem, quantidade correta, etc.).</a:t>
            </a:r>
          </a:p>
          <a:p>
            <a:pPr marL="742950" lvl="1" indent="-285750">
              <a:buFont typeface="Courier New" panose="02070309020205020404" pitchFamily="49" charset="0"/>
              <a:buChar char="o"/>
            </a:pPr>
            <a:r>
              <a:rPr lang="pt-BR" b="1" dirty="0"/>
              <a:t>Resultado: </a:t>
            </a:r>
            <a:r>
              <a:rPr lang="pt-BR" dirty="0"/>
              <a:t>Pacotes que atendem aos padrões são aprovados; pacotes defeituosos são rejeitados e removidos.</a:t>
            </a:r>
          </a:p>
          <a:p>
            <a:endParaRPr lang="pt-BR" dirty="0"/>
          </a:p>
          <a:p>
            <a:r>
              <a:rPr lang="pt-BR" b="1" dirty="0"/>
              <a:t>Transporte e Armazenamento</a:t>
            </a:r>
          </a:p>
          <a:p>
            <a:pPr marL="742950" lvl="1" indent="-285750">
              <a:buFont typeface="Courier New" panose="02070309020205020404" pitchFamily="49" charset="0"/>
              <a:buChar char="o"/>
            </a:pPr>
            <a:r>
              <a:rPr lang="pt-BR" b="1" dirty="0"/>
              <a:t>Ação: </a:t>
            </a:r>
            <a:r>
              <a:rPr lang="pt-BR" dirty="0"/>
              <a:t>Pacotes aprovados são transportados para a área de armazenamento ou expedição.</a:t>
            </a:r>
          </a:p>
          <a:p>
            <a:pPr marL="742950" lvl="1" indent="-285750">
              <a:buFont typeface="Courier New" panose="02070309020205020404" pitchFamily="49" charset="0"/>
              <a:buChar char="o"/>
            </a:pPr>
            <a:r>
              <a:rPr lang="pt-BR" b="1" dirty="0"/>
              <a:t>Resultado: </a:t>
            </a:r>
            <a:r>
              <a:rPr lang="pt-BR" dirty="0"/>
              <a:t>Produtos empacotados são armazenados ou preparados para envio.</a:t>
            </a:r>
          </a:p>
        </p:txBody>
      </p:sp>
    </p:spTree>
    <p:extLst>
      <p:ext uri="{BB962C8B-B14F-4D97-AF65-F5344CB8AC3E}">
        <p14:creationId xmlns:p14="http://schemas.microsoft.com/office/powerpoint/2010/main" val="353107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35170"/>
            <a:ext cx="3154045" cy="690574"/>
          </a:xfrm>
          <a:prstGeom prst="rect">
            <a:avLst/>
          </a:prstGeom>
        </p:spPr>
        <p:txBody>
          <a:bodyPr vert="horz" wrap="square" lIns="0" tIns="13335" rIns="0" bIns="0" rtlCol="0">
            <a:spAutoFit/>
          </a:bodyPr>
          <a:lstStyle/>
          <a:p>
            <a:pPr marL="12700">
              <a:spcBef>
                <a:spcPts val="105"/>
              </a:spcBef>
            </a:pPr>
            <a:r>
              <a:rPr spc="-130" dirty="0"/>
              <a:t>Exemplo</a:t>
            </a:r>
          </a:p>
        </p:txBody>
      </p:sp>
      <p:sp>
        <p:nvSpPr>
          <p:cNvPr id="7" name="CaixaDeTexto 6">
            <a:extLst>
              <a:ext uri="{FF2B5EF4-FFF2-40B4-BE49-F238E27FC236}">
                <a16:creationId xmlns:a16="http://schemas.microsoft.com/office/drawing/2014/main" id="{A7A8A828-ED34-5208-4F53-A761DCD2A8D0}"/>
              </a:ext>
            </a:extLst>
          </p:cNvPr>
          <p:cNvSpPr txBox="1"/>
          <p:nvPr/>
        </p:nvSpPr>
        <p:spPr>
          <a:xfrm>
            <a:off x="609600" y="1447800"/>
            <a:ext cx="11125200" cy="3785652"/>
          </a:xfrm>
          <a:prstGeom prst="rect">
            <a:avLst/>
          </a:prstGeom>
          <a:noFill/>
        </p:spPr>
        <p:txBody>
          <a:bodyPr wrap="square">
            <a:spAutoFit/>
          </a:bodyPr>
          <a:lstStyle/>
          <a:p>
            <a:r>
              <a:rPr lang="pt-BR" sz="2400" b="1" dirty="0"/>
              <a:t>Fluxo de Operação do Sistema de Controle Robotizado para Empacotamento</a:t>
            </a:r>
          </a:p>
          <a:p>
            <a:endParaRPr lang="pt-BR" dirty="0"/>
          </a:p>
          <a:p>
            <a:endParaRPr lang="pt-BR" dirty="0"/>
          </a:p>
          <a:p>
            <a:r>
              <a:rPr lang="pt-BR" b="1" dirty="0"/>
              <a:t>Monitoramento e Feedback</a:t>
            </a:r>
          </a:p>
          <a:p>
            <a:pPr marL="742950" lvl="1" indent="-285750">
              <a:buFont typeface="Courier New" panose="02070309020205020404" pitchFamily="49" charset="0"/>
              <a:buChar char="o"/>
            </a:pPr>
            <a:r>
              <a:rPr lang="pt-BR" b="1" dirty="0"/>
              <a:t>Ação: </a:t>
            </a:r>
            <a:r>
              <a:rPr lang="pt-BR" dirty="0"/>
              <a:t>O sistema monitora continuamente o desempenho dos robôs e a eficiência do processo. Dados são coletados e analisados.</a:t>
            </a:r>
          </a:p>
          <a:p>
            <a:pPr marL="742950" lvl="1" indent="-285750">
              <a:buFont typeface="Courier New" panose="02070309020205020404" pitchFamily="49" charset="0"/>
              <a:buChar char="o"/>
            </a:pPr>
            <a:r>
              <a:rPr lang="pt-BR" b="1" dirty="0"/>
              <a:t>Resultado: </a:t>
            </a:r>
            <a:r>
              <a:rPr lang="pt-BR" dirty="0"/>
              <a:t>Ajustes podem ser feitos em tempo real para otimizar o processo e resolver quaisquer problemas detectados.</a:t>
            </a:r>
          </a:p>
          <a:p>
            <a:endParaRPr lang="pt-BR" dirty="0"/>
          </a:p>
          <a:p>
            <a:r>
              <a:rPr lang="pt-BR" b="1" dirty="0"/>
              <a:t>Encerramento do Processo</a:t>
            </a:r>
          </a:p>
          <a:p>
            <a:pPr marL="742950" lvl="1" indent="-285750">
              <a:buFont typeface="Courier New" panose="02070309020205020404" pitchFamily="49" charset="0"/>
              <a:buChar char="o"/>
            </a:pPr>
            <a:r>
              <a:rPr lang="pt-BR" b="1" dirty="0"/>
              <a:t>Ação: </a:t>
            </a:r>
            <a:r>
              <a:rPr lang="pt-BR" dirty="0"/>
              <a:t>Após a conclusão do lote de produtos ou ao final do turno, o sistema é desligado ou colocado em modo de espera.</a:t>
            </a:r>
          </a:p>
          <a:p>
            <a:pPr marL="742950" lvl="1" indent="-285750">
              <a:buFont typeface="Courier New" panose="02070309020205020404" pitchFamily="49" charset="0"/>
              <a:buChar char="o"/>
            </a:pPr>
            <a:r>
              <a:rPr lang="pt-BR" b="1" dirty="0"/>
              <a:t>Resultado: </a:t>
            </a:r>
            <a:r>
              <a:rPr lang="pt-BR" dirty="0"/>
              <a:t>O sistema é preparado para reiniciar ou concluir as operações do dia.</a:t>
            </a:r>
          </a:p>
        </p:txBody>
      </p:sp>
    </p:spTree>
    <p:extLst>
      <p:ext uri="{BB962C8B-B14F-4D97-AF65-F5344CB8AC3E}">
        <p14:creationId xmlns:p14="http://schemas.microsoft.com/office/powerpoint/2010/main" val="392711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2934" y="405457"/>
            <a:ext cx="9194466" cy="690574"/>
          </a:xfrm>
          <a:prstGeom prst="rect">
            <a:avLst/>
          </a:prstGeom>
        </p:spPr>
        <p:txBody>
          <a:bodyPr vert="horz" wrap="square" lIns="0" tIns="13335" rIns="0" bIns="0" rtlCol="0">
            <a:spAutoFit/>
          </a:bodyPr>
          <a:lstStyle/>
          <a:p>
            <a:pPr marL="12700">
              <a:spcBef>
                <a:spcPts val="105"/>
              </a:spcBef>
            </a:pPr>
            <a:r>
              <a:rPr spc="-130" dirty="0"/>
              <a:t>Abstração sobre a arquitetura</a:t>
            </a:r>
          </a:p>
        </p:txBody>
      </p:sp>
      <p:sp>
        <p:nvSpPr>
          <p:cNvPr id="9" name="CaixaDeTexto 8">
            <a:extLst>
              <a:ext uri="{FF2B5EF4-FFF2-40B4-BE49-F238E27FC236}">
                <a16:creationId xmlns:a16="http://schemas.microsoft.com/office/drawing/2014/main" id="{135D6835-994F-3AAA-FE4E-59862CD7A6B7}"/>
              </a:ext>
            </a:extLst>
          </p:cNvPr>
          <p:cNvSpPr txBox="1"/>
          <p:nvPr/>
        </p:nvSpPr>
        <p:spPr>
          <a:xfrm>
            <a:off x="476838" y="1443841"/>
            <a:ext cx="11035458" cy="3877985"/>
          </a:xfrm>
          <a:prstGeom prst="rect">
            <a:avLst/>
          </a:prstGeom>
          <a:noFill/>
        </p:spPr>
        <p:txBody>
          <a:bodyPr wrap="square">
            <a:spAutoFit/>
          </a:bodyPr>
          <a:lstStyle/>
          <a:p>
            <a:r>
              <a:rPr lang="pt-BR" sz="2400" b="1" dirty="0"/>
              <a:t>Arquitetura em Pequena Escala</a:t>
            </a:r>
          </a:p>
          <a:p>
            <a:r>
              <a:rPr lang="pt-BR" dirty="0"/>
              <a:t>A arquitetura em pequena escala foca na estrutura e organização de programas individuais. Neste nível, o objetivo é entender como um único programa é dividido em seus componentes fundamentais. A preocupação principal é com a decomposição do programa em partes menores e a interação entre esses componentes para garantir a eficiência e a clareza do código.</a:t>
            </a:r>
          </a:p>
          <a:p>
            <a:endParaRPr lang="pt-BR" dirty="0"/>
          </a:p>
          <a:p>
            <a:endParaRPr lang="pt-BR" dirty="0"/>
          </a:p>
          <a:p>
            <a:r>
              <a:rPr lang="pt-BR" sz="2400" b="1" dirty="0"/>
              <a:t>Arquitetura em Grande Escala</a:t>
            </a:r>
          </a:p>
          <a:p>
            <a:r>
              <a:rPr lang="pt-BR" dirty="0"/>
              <a:t>A arquitetura em grande escala aborda a organização de sistemas corporativos complexos, que englobam múltiplos sistemas, programas e componentes de software. Este nível de arquitetura se preocupa com a integração e coordenação de sistemas distribuídos, que podem estar hospedados em diferentes computadores e até mesmo em diferentes empresas. A ênfase está em como esses sistemas interagem, compartilham dados e colaboram para atender às necessidades empresariais de forma eficaz e eficiente.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86645993DE50E469755047E4F9163F6" ma:contentTypeVersion="4" ma:contentTypeDescription="Crie um novo documento." ma:contentTypeScope="" ma:versionID="dcbae7b47f876f3160722c5f76c5b614">
  <xsd:schema xmlns:xsd="http://www.w3.org/2001/XMLSchema" xmlns:xs="http://www.w3.org/2001/XMLSchema" xmlns:p="http://schemas.microsoft.com/office/2006/metadata/properties" xmlns:ns2="5dbed675-439f-4386-900b-f1959ce2ac81" targetNamespace="http://schemas.microsoft.com/office/2006/metadata/properties" ma:root="true" ma:fieldsID="235e784f3b905317f62a44de56f1f406" ns2:_="">
    <xsd:import namespace="5dbed675-439f-4386-900b-f1959ce2ac8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bed675-439f-4386-900b-f1959ce2ac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0B24111-A6E9-43F0-A4C7-E0FAE3631217}"/>
</file>

<file path=customXml/itemProps2.xml><?xml version="1.0" encoding="utf-8"?>
<ds:datastoreItem xmlns:ds="http://schemas.openxmlformats.org/officeDocument/2006/customXml" ds:itemID="{55CE49E8-4684-4DC1-B3B5-F88B2C8D032B}"/>
</file>

<file path=customXml/itemProps3.xml><?xml version="1.0" encoding="utf-8"?>
<ds:datastoreItem xmlns:ds="http://schemas.openxmlformats.org/officeDocument/2006/customXml" ds:itemID="{A520CB1A-79BE-47FE-A9CD-FE386B7DD9A9}"/>
</file>

<file path=docProps/app.xml><?xml version="1.0" encoding="utf-8"?>
<Properties xmlns="http://schemas.openxmlformats.org/officeDocument/2006/extended-properties" xmlns:vt="http://schemas.openxmlformats.org/officeDocument/2006/docPropsVTypes">
  <Template/>
  <TotalTime>532</TotalTime>
  <Words>2710</Words>
  <Application>Microsoft Office PowerPoint</Application>
  <PresentationFormat>Widescreen</PresentationFormat>
  <Paragraphs>204</Paragraphs>
  <Slides>23</Slides>
  <Notes>1</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23</vt:i4>
      </vt:variant>
    </vt:vector>
  </HeadingPairs>
  <TitlesOfParts>
    <vt:vector size="30" baseType="lpstr">
      <vt:lpstr>Arial</vt:lpstr>
      <vt:lpstr>Calibri</vt:lpstr>
      <vt:lpstr>Carlito</vt:lpstr>
      <vt:lpstr>Century Gothic</vt:lpstr>
      <vt:lpstr>Courier New</vt:lpstr>
      <vt:lpstr>Trebuchet MS</vt:lpstr>
      <vt:lpstr>Office Theme</vt:lpstr>
      <vt:lpstr>Engenharia de software iii</vt:lpstr>
      <vt:lpstr>Arquitetura de software</vt:lpstr>
      <vt:lpstr>Arquitetura de software</vt:lpstr>
      <vt:lpstr>Projeto de Arquitetura</vt:lpstr>
      <vt:lpstr>Exemplo</vt:lpstr>
      <vt:lpstr>Exemplo</vt:lpstr>
      <vt:lpstr>Exemplo</vt:lpstr>
      <vt:lpstr>Exemplo</vt:lpstr>
      <vt:lpstr>Abstração sobre a arquitetura</vt:lpstr>
      <vt:lpstr>Vantagens da arquitetura</vt:lpstr>
      <vt:lpstr>Vantagens da arquitetura</vt:lpstr>
      <vt:lpstr>Vantagens da arquitetura</vt:lpstr>
      <vt:lpstr>Representações de arquiteturas</vt:lpstr>
      <vt:lpstr>Representações de arquiteturas</vt:lpstr>
      <vt:lpstr>Diagramas de caixa e linha</vt:lpstr>
      <vt:lpstr>Diagramas de caixa e linha</vt:lpstr>
      <vt:lpstr>Uso de modelos de arquitetura</vt:lpstr>
      <vt:lpstr>Decisões de projeto de arquitetura</vt:lpstr>
      <vt:lpstr>Reuso de arquitetura</vt:lpstr>
      <vt:lpstr>Características de arquitetura e de sistema</vt:lpstr>
      <vt:lpstr>Características de arquitetura e de sistema</vt:lpstr>
      <vt:lpstr>Pontos de Vista e Perspectivas na Arquitetura de Sistemas</vt:lpstr>
      <vt:lpstr>Modelo de visão de arquitetura de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BRUNO BUSTAMANTE FERREIRA LEONOR</dc:creator>
  <cp:lastModifiedBy>Warner Brezolin</cp:lastModifiedBy>
  <cp:revision>119</cp:revision>
  <dcterms:created xsi:type="dcterms:W3CDTF">2020-02-06T23:16:28Z</dcterms:created>
  <dcterms:modified xsi:type="dcterms:W3CDTF">2025-02-27T10:07:39Z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2019-03-22T00:00:00Z</vt:filetime>
  </property>
  <property fmtid="{D5CDD505-2E9C-101B-9397-08002B2CF9AE}" pid="3" name="Creator">
    <vt:lpwstr>Microsoft® PowerPoint® para Office 365</vt:lpwstr>
  </property>
  <property fmtid="{D5CDD505-2E9C-101B-9397-08002B2CF9AE}" pid="4" name="LastSaved">
    <vt:filetime>2020-02-06T00:00:00Z</vt:filetime>
  </property>
  <property fmtid="{D5CDD505-2E9C-101B-9397-08002B2CF9AE}" pid="5" name="ContentTypeId">
    <vt:lpwstr>0x010100F86645993DE50E469755047E4F9163F6</vt:lpwstr>
  </property>
</Properties>
</file>