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34" r:id="rId2"/>
    <p:sldId id="335" r:id="rId3"/>
    <p:sldId id="340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59" r:id="rId16"/>
    <p:sldId id="336" r:id="rId17"/>
    <p:sldId id="337" r:id="rId18"/>
    <p:sldId id="342" r:id="rId19"/>
    <p:sldId id="360" r:id="rId20"/>
    <p:sldId id="362" r:id="rId21"/>
    <p:sldId id="361" r:id="rId22"/>
    <p:sldId id="344" r:id="rId23"/>
    <p:sldId id="343" r:id="rId24"/>
    <p:sldId id="345" r:id="rId25"/>
    <p:sldId id="346" r:id="rId26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E4A04-21C9-49CB-8065-F35E7AEFBFBC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CC81-3FE2-46B3-928E-DB46E27C1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8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31540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5658484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>
                <a:latin typeface="Century Gothic"/>
              </a:rPr>
              <a:t>Engenharia de software </a:t>
            </a:r>
            <a:r>
              <a:rPr lang="pt-BR" dirty="0" err="1">
                <a:latin typeface="Century Gothic"/>
              </a:rPr>
              <a:t>iii</a:t>
            </a:r>
            <a:endParaRPr lang="pt-BR" sz="7200" b="0" i="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" name="Retângulo 4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</a:rPr>
              <a:t>Prof. Me. Warner </a:t>
            </a:r>
            <a:r>
              <a:rPr lang="pt-BR" b="0" i="0" dirty="0" err="1">
                <a:solidFill>
                  <a:schemeClr val="tx1"/>
                </a:solidFill>
              </a:rPr>
              <a:t>Brezolin</a:t>
            </a:r>
            <a:endParaRPr lang="pt-BR" b="0" i="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</a:rPr>
              <a:t>wbrezolin@gmail.com</a:t>
            </a:r>
            <a:endParaRPr lang="pt-BR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0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E672F-45A5-9221-AA65-9E4BAE07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33528B-4809-49F8-D139-22C3672C2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Modelo de Análise e Projetos</a:t>
            </a:r>
            <a:endParaRPr lang="pt-BR"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E1B58F9-A316-C77F-916D-DBDEEC8A67C8}"/>
              </a:ext>
            </a:extLst>
          </p:cNvPr>
          <p:cNvSpPr txBox="1"/>
          <p:nvPr/>
        </p:nvSpPr>
        <p:spPr>
          <a:xfrm>
            <a:off x="916940" y="1762197"/>
            <a:ext cx="10358120" cy="277447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Identifica requisitos e transforma em componentes estruturados para o desenvolvimento.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endParaRPr lang="pt-BR" sz="2800" spc="-20" dirty="0">
              <a:latin typeface="Carlito"/>
              <a:cs typeface="Carlito"/>
            </a:endParaRP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i="1" spc="-20" dirty="0">
                <a:latin typeface="Carlito"/>
                <a:cs typeface="Carlito"/>
              </a:rPr>
              <a:t>Exemplo:</a:t>
            </a:r>
            <a:r>
              <a:rPr lang="pt-BR" sz="2800" spc="-20" dirty="0">
                <a:latin typeface="Carlito"/>
                <a:cs typeface="Carlito"/>
              </a:rPr>
              <a:t> Para um sistema de transporte público, a análise identifica a necessidade de agendamento de viagens e relatórios de status, que são projetados em módulos distintos.</a:t>
            </a:r>
          </a:p>
        </p:txBody>
      </p:sp>
    </p:spTree>
    <p:extLst>
      <p:ext uri="{BB962C8B-B14F-4D97-AF65-F5344CB8AC3E}">
        <p14:creationId xmlns:p14="http://schemas.microsoft.com/office/powerpoint/2010/main" val="128616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D66FE-FD62-D9C1-313B-14DB3826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EB2F78-7773-D1B9-8EB6-2F5681429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Formas de Representação</a:t>
            </a:r>
            <a:endParaRPr lang="pt-BR"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327124E-704E-CB61-E339-23CE8371DB61}"/>
              </a:ext>
            </a:extLst>
          </p:cNvPr>
          <p:cNvSpPr txBox="1"/>
          <p:nvPr/>
        </p:nvSpPr>
        <p:spPr>
          <a:xfrm>
            <a:off x="916940" y="1762197"/>
            <a:ext cx="10358120" cy="277447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Diagramas UML (</a:t>
            </a:r>
            <a:r>
              <a:rPr lang="pt-BR" sz="2800" spc="-20" dirty="0" err="1">
                <a:latin typeface="Carlito"/>
                <a:cs typeface="Carlito"/>
              </a:rPr>
              <a:t>Unified</a:t>
            </a:r>
            <a:r>
              <a:rPr lang="pt-BR" sz="2800" spc="-20" dirty="0">
                <a:latin typeface="Carlito"/>
                <a:cs typeface="Carlito"/>
              </a:rPr>
              <a:t> </a:t>
            </a:r>
            <a:r>
              <a:rPr lang="pt-BR" sz="2800" spc="-20" dirty="0" err="1">
                <a:latin typeface="Carlito"/>
                <a:cs typeface="Carlito"/>
              </a:rPr>
              <a:t>Modeling</a:t>
            </a:r>
            <a:r>
              <a:rPr lang="pt-BR" sz="2800" spc="-20" dirty="0">
                <a:latin typeface="Carlito"/>
                <a:cs typeface="Carlito"/>
              </a:rPr>
              <a:t> </a:t>
            </a:r>
            <a:r>
              <a:rPr lang="pt-BR" sz="2800" spc="-20" dirty="0" err="1">
                <a:latin typeface="Carlito"/>
                <a:cs typeface="Carlito"/>
              </a:rPr>
              <a:t>Language</a:t>
            </a:r>
            <a:r>
              <a:rPr lang="pt-BR" sz="2800" spc="-20" dirty="0">
                <a:latin typeface="Carlito"/>
                <a:cs typeface="Carlito"/>
              </a:rPr>
              <a:t>): Diagrama de classes, sequência, casos de uso.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endParaRPr lang="pt-BR" sz="2800" spc="-20" dirty="0">
              <a:latin typeface="Carlito"/>
              <a:cs typeface="Carlito"/>
            </a:endParaRP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spc="-20" dirty="0">
                <a:latin typeface="Carlito"/>
                <a:cs typeface="Carlito"/>
              </a:rPr>
              <a:t>Exemplo: </a:t>
            </a:r>
            <a:r>
              <a:rPr lang="pt-BR" sz="2800" spc="-20" dirty="0">
                <a:latin typeface="Carlito"/>
                <a:cs typeface="Carlito"/>
              </a:rPr>
              <a:t>Diagrama de sequência para um sistema de pedido online, representando o fluxo entre cliente, carrinho de compras e servidor de pagamentos.</a:t>
            </a:r>
          </a:p>
        </p:txBody>
      </p:sp>
    </p:spTree>
    <p:extLst>
      <p:ext uri="{BB962C8B-B14F-4D97-AF65-F5344CB8AC3E}">
        <p14:creationId xmlns:p14="http://schemas.microsoft.com/office/powerpoint/2010/main" val="397426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BB0F8-8913-C51A-C6D8-8EF40355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EF4C24-7182-EFBC-F851-1EA909E3D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O Processo de Desenvolvimento</a:t>
            </a:r>
            <a:endParaRPr lang="pt-BR"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7888287-D880-4589-8F15-C0A7E4431358}"/>
              </a:ext>
            </a:extLst>
          </p:cNvPr>
          <p:cNvSpPr txBox="1"/>
          <p:nvPr/>
        </p:nvSpPr>
        <p:spPr>
          <a:xfrm>
            <a:off x="916940" y="1762197"/>
            <a:ext cx="10358120" cy="382861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Desde a captura de requisitos, modelagem, codificação, testes até a implantação e manutenção.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endParaRPr lang="pt-BR" sz="2800" spc="-20" dirty="0">
              <a:latin typeface="Carlito"/>
              <a:cs typeface="Carlito"/>
            </a:endParaRP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i="1" spc="-20" dirty="0">
                <a:latin typeface="Carlito"/>
                <a:cs typeface="Carlito"/>
              </a:rPr>
              <a:t>Exemplo:</a:t>
            </a:r>
            <a:r>
              <a:rPr lang="pt-BR" sz="2800" spc="-20" dirty="0">
                <a:latin typeface="Carlito"/>
                <a:cs typeface="Carlito"/>
              </a:rPr>
              <a:t> Desenvolvimento de um aplicativo móvel de entrega de alimentos seguindo o ciclo: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b="1" spc="-20" dirty="0">
                <a:latin typeface="Carlito"/>
                <a:cs typeface="Carlito"/>
              </a:rPr>
              <a:t>Requisitos:</a:t>
            </a:r>
            <a:r>
              <a:rPr lang="pt-BR" sz="2800" spc="-20" dirty="0">
                <a:latin typeface="Carlito"/>
                <a:cs typeface="Carlito"/>
              </a:rPr>
              <a:t> Entrega rápida e rastreamento em tempo real.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b="1" spc="-20" dirty="0">
                <a:latin typeface="Carlito"/>
                <a:cs typeface="Carlito"/>
              </a:rPr>
              <a:t>Modelagem:</a:t>
            </a:r>
            <a:r>
              <a:rPr lang="pt-BR" sz="2800" spc="-20" dirty="0">
                <a:latin typeface="Carlito"/>
                <a:cs typeface="Carlito"/>
              </a:rPr>
              <a:t> Camadas de persistência e lógica de negócios.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b="1" spc="-20" dirty="0">
                <a:latin typeface="Carlito"/>
                <a:cs typeface="Carlito"/>
              </a:rPr>
              <a:t>Testes:</a:t>
            </a:r>
            <a:r>
              <a:rPr lang="pt-BR" sz="2800" spc="-20" dirty="0">
                <a:latin typeface="Carlito"/>
                <a:cs typeface="Carlito"/>
              </a:rPr>
              <a:t> Funcionalidades de pagamento e rotas de entrega.</a:t>
            </a:r>
          </a:p>
        </p:txBody>
      </p:sp>
    </p:spTree>
    <p:extLst>
      <p:ext uri="{BB962C8B-B14F-4D97-AF65-F5344CB8AC3E}">
        <p14:creationId xmlns:p14="http://schemas.microsoft.com/office/powerpoint/2010/main" val="256178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A38B4-FAB4-5CC7-ADD2-5B6DC99B5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11F54B-315D-A327-68B5-6C4090BFA4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Mapeamento para Implementação</a:t>
            </a:r>
            <a:endParaRPr lang="pt-BR"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EE10AF-324E-BD9D-4E6F-A68BA48D2972}"/>
              </a:ext>
            </a:extLst>
          </p:cNvPr>
          <p:cNvSpPr txBox="1"/>
          <p:nvPr/>
        </p:nvSpPr>
        <p:spPr>
          <a:xfrm>
            <a:off x="916940" y="1762197"/>
            <a:ext cx="10358120" cy="363625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O mapeamento envolve transformar o modelo de arquitetura em código, vinculando componentes, módulos e serviços definidos durante a fase de design.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endParaRPr lang="pt-BR" sz="2800" spc="-20" dirty="0">
              <a:latin typeface="Carlito"/>
              <a:cs typeface="Carlito"/>
            </a:endParaRP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i="1" spc="-20" dirty="0">
                <a:latin typeface="Carlito"/>
                <a:cs typeface="Carlito"/>
              </a:rPr>
              <a:t>Exemplo:</a:t>
            </a:r>
            <a:r>
              <a:rPr lang="pt-BR" sz="2800" spc="-20" dirty="0">
                <a:latin typeface="Carlito"/>
                <a:cs typeface="Carlito"/>
              </a:rPr>
              <a:t> Em um sistema de biblioteca online, mapear entidades como "Livro", "Usuário" e "Empréstimo" para classes correspondentes no código, além de definir </a:t>
            </a:r>
            <a:r>
              <a:rPr lang="pt-BR" sz="2800" spc="-20" dirty="0" err="1">
                <a:latin typeface="Carlito"/>
                <a:cs typeface="Carlito"/>
              </a:rPr>
              <a:t>endpoints</a:t>
            </a:r>
            <a:r>
              <a:rPr lang="pt-BR" sz="2800" spc="-20" dirty="0">
                <a:latin typeface="Carlito"/>
                <a:cs typeface="Carlito"/>
              </a:rPr>
              <a:t> </a:t>
            </a:r>
            <a:r>
              <a:rPr lang="pt-BR" sz="2800" spc="-20" dirty="0" err="1">
                <a:latin typeface="Carlito"/>
                <a:cs typeface="Carlito"/>
              </a:rPr>
              <a:t>RESTful</a:t>
            </a:r>
            <a:r>
              <a:rPr lang="pt-BR" sz="2800" spc="-20" dirty="0">
                <a:latin typeface="Carlito"/>
                <a:cs typeface="Carlito"/>
              </a:rPr>
              <a:t> para operações como consulta de catálogo.</a:t>
            </a:r>
          </a:p>
        </p:txBody>
      </p:sp>
    </p:spTree>
    <p:extLst>
      <p:ext uri="{BB962C8B-B14F-4D97-AF65-F5344CB8AC3E}">
        <p14:creationId xmlns:p14="http://schemas.microsoft.com/office/powerpoint/2010/main" val="1214163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C0AE9-248B-14B0-0097-93D8A9BA3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F21649-AC00-985E-4E10-65996AB36C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Integração do Sistema</a:t>
            </a:r>
            <a:endParaRPr lang="pt-BR"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AA4D97-41B6-DC50-61E5-B219FCE54CB3}"/>
              </a:ext>
            </a:extLst>
          </p:cNvPr>
          <p:cNvSpPr txBox="1"/>
          <p:nvPr/>
        </p:nvSpPr>
        <p:spPr>
          <a:xfrm>
            <a:off x="916940" y="1762197"/>
            <a:ext cx="10358120" cy="277447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A integração conecta componentes independentes para trabalhar como um sistema coeso.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endParaRPr lang="pt-BR" sz="2800" spc="-20" dirty="0">
              <a:latin typeface="Carlito"/>
              <a:cs typeface="Carlito"/>
            </a:endParaRP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spc="-20" dirty="0">
                <a:latin typeface="Carlito"/>
                <a:cs typeface="Carlito"/>
              </a:rPr>
              <a:t>Exemplo: </a:t>
            </a:r>
            <a:r>
              <a:rPr lang="pt-BR" sz="2800" spc="-20" dirty="0">
                <a:latin typeface="Carlito"/>
                <a:cs typeface="Carlito"/>
              </a:rPr>
              <a:t>Um sistema hospitalar integrando módulos de registro de pacientes, exames laboratoriais e faturamento por meio de APIs para garantir que os dados estejam sincronizados.</a:t>
            </a:r>
          </a:p>
        </p:txBody>
      </p:sp>
    </p:spTree>
    <p:extLst>
      <p:ext uri="{BB962C8B-B14F-4D97-AF65-F5344CB8AC3E}">
        <p14:creationId xmlns:p14="http://schemas.microsoft.com/office/powerpoint/2010/main" val="3591572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EDAC1-7931-835C-AEAB-A49EE971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70F2F5-C3B3-6398-2EB0-8C02645896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Testes: Planejamento e Tipos</a:t>
            </a:r>
            <a:endParaRPr lang="pt-BR"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EB8CB2-3291-D4D9-89FA-DDF7B03AB3D5}"/>
              </a:ext>
            </a:extLst>
          </p:cNvPr>
          <p:cNvSpPr txBox="1"/>
          <p:nvPr/>
        </p:nvSpPr>
        <p:spPr>
          <a:xfrm>
            <a:off x="927098" y="1416175"/>
            <a:ext cx="10358120" cy="54367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O planejamento de testes define escopo, cronograma, casos e critérios de aceitação. Os tipos de testes variam conforme o nível de abstração.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endParaRPr lang="pt-BR" sz="800" spc="-20" dirty="0">
              <a:latin typeface="Carlito"/>
              <a:cs typeface="Carlito"/>
            </a:endParaRP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Exemplo de Planejamento: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400" b="1" spc="-20" dirty="0">
                <a:latin typeface="Carlito"/>
                <a:cs typeface="Carlito"/>
              </a:rPr>
              <a:t>Objetivo: </a:t>
            </a:r>
            <a:r>
              <a:rPr lang="pt-BR" sz="2400" spc="-20" dirty="0">
                <a:latin typeface="Carlito"/>
                <a:cs typeface="Carlito"/>
              </a:rPr>
              <a:t>Garantir a qualidade de uma aplicação de e-commerce.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400" b="1" spc="-20" dirty="0">
                <a:latin typeface="Carlito"/>
                <a:cs typeface="Carlito"/>
              </a:rPr>
              <a:t>Tipos:</a:t>
            </a:r>
          </a:p>
          <a:p>
            <a:pPr marL="812165" marR="5080" lvl="1" indent="-3429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b="1" spc="-20" dirty="0">
                <a:latin typeface="Carlito"/>
                <a:cs typeface="Carlito"/>
              </a:rPr>
              <a:t>Teste de unidade: </a:t>
            </a:r>
            <a:r>
              <a:rPr lang="pt-BR" sz="2400" spc="-20" dirty="0">
                <a:latin typeface="Carlito"/>
                <a:cs typeface="Carlito"/>
              </a:rPr>
              <a:t>Verificar se a função de cálculo de frete retorna o valor correto.</a:t>
            </a:r>
          </a:p>
          <a:p>
            <a:pPr marL="812165" marR="5080" lvl="1" indent="-3429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b="1" spc="-20" dirty="0">
                <a:latin typeface="Carlito"/>
                <a:cs typeface="Carlito"/>
              </a:rPr>
              <a:t>Teste de integração: </a:t>
            </a:r>
            <a:r>
              <a:rPr lang="pt-BR" sz="2400" spc="-20" dirty="0">
                <a:latin typeface="Carlito"/>
                <a:cs typeface="Carlito"/>
              </a:rPr>
              <a:t>Certificar que o módulo de carrinho se comunica corretamente com o sistema de pagamento.</a:t>
            </a:r>
          </a:p>
          <a:p>
            <a:pPr marL="812165" marR="5080" lvl="1" indent="-3429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b="1" spc="-20" dirty="0">
                <a:latin typeface="Carlito"/>
                <a:cs typeface="Carlito"/>
              </a:rPr>
              <a:t>Teste de sistema: </a:t>
            </a:r>
            <a:r>
              <a:rPr lang="pt-BR" sz="2400" spc="-20" dirty="0">
                <a:latin typeface="Carlito"/>
                <a:cs typeface="Carlito"/>
              </a:rPr>
              <a:t>Avaliar o processo completo, desde a seleção de um produto até a confirmação da compra.</a:t>
            </a:r>
          </a:p>
          <a:p>
            <a:pPr marL="812165" marR="5080" lvl="1" indent="-3429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b="1" spc="-20" dirty="0">
                <a:latin typeface="Carlito"/>
                <a:cs typeface="Carlito"/>
              </a:rPr>
              <a:t>Teste de usabilidade: </a:t>
            </a:r>
            <a:r>
              <a:rPr lang="pt-BR" sz="2400" spc="-20" dirty="0">
                <a:latin typeface="Carlito"/>
                <a:cs typeface="Carlito"/>
              </a:rPr>
              <a:t>Validar a experiência do usuário.</a:t>
            </a:r>
          </a:p>
        </p:txBody>
      </p:sp>
    </p:spTree>
    <p:extLst>
      <p:ext uri="{BB962C8B-B14F-4D97-AF65-F5344CB8AC3E}">
        <p14:creationId xmlns:p14="http://schemas.microsoft.com/office/powerpoint/2010/main" val="18733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501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Bibliografia Básica</a:t>
            </a:r>
            <a:endParaRPr spc="-130" dirty="0"/>
          </a:p>
        </p:txBody>
      </p:sp>
      <p:sp>
        <p:nvSpPr>
          <p:cNvPr id="6" name="Retângulo 5"/>
          <p:cNvSpPr/>
          <p:nvPr/>
        </p:nvSpPr>
        <p:spPr>
          <a:xfrm>
            <a:off x="916938" y="1676400"/>
            <a:ext cx="99034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SOMMERVILLE, I. A.; Engenharia de software. 9ª Ed. São Paulo: Pearson Prentice, 2011.</a:t>
            </a:r>
          </a:p>
        </p:txBody>
      </p:sp>
    </p:spTree>
    <p:extLst>
      <p:ext uri="{BB962C8B-B14F-4D97-AF65-F5344CB8AC3E}">
        <p14:creationId xmlns:p14="http://schemas.microsoft.com/office/powerpoint/2010/main" val="91878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9222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Bibliografia Complementar</a:t>
            </a:r>
            <a:endParaRPr spc="-130" dirty="0"/>
          </a:p>
        </p:txBody>
      </p:sp>
      <p:sp>
        <p:nvSpPr>
          <p:cNvPr id="6" name="Retângulo 5"/>
          <p:cNvSpPr/>
          <p:nvPr/>
        </p:nvSpPr>
        <p:spPr>
          <a:xfrm>
            <a:off x="950718" y="1600200"/>
            <a:ext cx="106654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WAZLAWICK, R S. Engenharia de software: conceitos e práticas. Rio de </a:t>
            </a:r>
            <a:r>
              <a:rPr lang="pt-BR" sz="2400" dirty="0" err="1"/>
              <a:t>Janeiro:Elsiver</a:t>
            </a:r>
            <a:r>
              <a:rPr lang="pt-BR" sz="2400" dirty="0"/>
              <a:t>/Campus. 2013.</a:t>
            </a:r>
          </a:p>
        </p:txBody>
      </p:sp>
    </p:spTree>
    <p:extLst>
      <p:ext uri="{BB962C8B-B14F-4D97-AF65-F5344CB8AC3E}">
        <p14:creationId xmlns:p14="http://schemas.microsoft.com/office/powerpoint/2010/main" val="356857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084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Característica da Área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600200"/>
            <a:ext cx="10358120" cy="510306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Na área atual de </a:t>
            </a:r>
            <a:r>
              <a:rPr lang="pt-BR" sz="2400" b="1" spc="-20" dirty="0">
                <a:latin typeface="Carlito"/>
                <a:cs typeface="Carlito"/>
              </a:rPr>
              <a:t>Engenharia de Software</a:t>
            </a:r>
            <a:r>
              <a:rPr lang="pt-BR" sz="2400" spc="-20" dirty="0">
                <a:latin typeface="Carlito"/>
                <a:cs typeface="Carlito"/>
              </a:rPr>
              <a:t>, podemos observar características marcantes que moldam o cenário de desenvolvimento:</a:t>
            </a: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  <a:p>
            <a:r>
              <a:rPr lang="pt-BR" sz="2400" b="1" dirty="0"/>
              <a:t>Diversidade de Terminologias</a:t>
            </a:r>
          </a:p>
          <a:p>
            <a:r>
              <a:rPr lang="pt-BR" sz="2400" dirty="0"/>
              <a:t>A engenharia de software é rica em termos técnicos, que frequentemente variam dependendo de abordagens, frameworks e linguagens de programação.</a:t>
            </a:r>
          </a:p>
          <a:p>
            <a:br>
              <a:rPr lang="pt-BR" sz="2400" dirty="0"/>
            </a:br>
            <a:r>
              <a:rPr lang="pt-BR" sz="2400" b="1" i="1" dirty="0"/>
              <a:t>Exemplo:</a:t>
            </a:r>
            <a:r>
              <a:rPr lang="pt-BR" sz="2400" i="1" dirty="0"/>
              <a:t> </a:t>
            </a:r>
            <a:r>
              <a:rPr lang="pt-BR" sz="2400" dirty="0"/>
              <a:t>Termos como </a:t>
            </a:r>
            <a:r>
              <a:rPr lang="pt-BR" sz="2400" i="1" dirty="0" err="1"/>
              <a:t>DevOps</a:t>
            </a:r>
            <a:r>
              <a:rPr lang="pt-BR" sz="2400" dirty="0"/>
              <a:t>, </a:t>
            </a:r>
            <a:r>
              <a:rPr lang="pt-BR" sz="2400" i="1" dirty="0"/>
              <a:t>CI/CD (</a:t>
            </a:r>
            <a:r>
              <a:rPr lang="pt-BR" sz="2400" dirty="0"/>
              <a:t>Integração Contínua (CI - </a:t>
            </a:r>
            <a:r>
              <a:rPr lang="pt-BR" sz="2400" dirty="0" err="1"/>
              <a:t>Continuous</a:t>
            </a:r>
            <a:r>
              <a:rPr lang="pt-BR" sz="2400" dirty="0"/>
              <a:t> </a:t>
            </a:r>
            <a:r>
              <a:rPr lang="pt-BR" sz="2400" dirty="0" err="1"/>
              <a:t>Integration</a:t>
            </a:r>
            <a:r>
              <a:rPr lang="pt-BR" sz="2400" dirty="0"/>
              <a:t>), Implantação Contínua (</a:t>
            </a:r>
            <a:r>
              <a:rPr lang="pt-BR" sz="2400" dirty="0" err="1"/>
              <a:t>Continuous</a:t>
            </a:r>
            <a:r>
              <a:rPr lang="pt-BR" sz="2400" dirty="0"/>
              <a:t> Deployment)), </a:t>
            </a:r>
            <a:r>
              <a:rPr lang="pt-BR" sz="2400" i="1" dirty="0"/>
              <a:t>APIs REST</a:t>
            </a:r>
            <a:r>
              <a:rPr lang="pt-BR" sz="2400" dirty="0"/>
              <a:t> e </a:t>
            </a:r>
            <a:r>
              <a:rPr lang="pt-BR" sz="2400" i="1" dirty="0" err="1"/>
              <a:t>Microserviços</a:t>
            </a:r>
            <a:r>
              <a:rPr lang="pt-BR" sz="2400" dirty="0"/>
              <a:t> são comuns, mas podem ser interpretados de formas ligeiramente diferentes dependendo do contexto.</a:t>
            </a: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000" dirty="0">
              <a:latin typeface="Carlito"/>
              <a:cs typeface="Carlito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32682FD-2A02-053F-F1AB-A4458A677E9E}"/>
              </a:ext>
            </a:extLst>
          </p:cNvPr>
          <p:cNvSpPr/>
          <p:nvPr/>
        </p:nvSpPr>
        <p:spPr>
          <a:xfrm>
            <a:off x="9906000" y="381000"/>
            <a:ext cx="1143000" cy="228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67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72A51-80C6-A0BC-E619-D74623084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1EF5262-1C18-91A4-5956-DF4414553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084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Característica da Área</a:t>
            </a:r>
            <a:endParaRPr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03A4C0D-A2C0-08F3-EC12-DD833F91D849}"/>
              </a:ext>
            </a:extLst>
          </p:cNvPr>
          <p:cNvSpPr txBox="1"/>
          <p:nvPr/>
        </p:nvSpPr>
        <p:spPr>
          <a:xfrm>
            <a:off x="916938" y="1600200"/>
            <a:ext cx="10358120" cy="388478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r>
              <a:rPr lang="pt-BR" sz="2400" b="1" dirty="0"/>
              <a:t>Variedade de Opiniões</a:t>
            </a:r>
          </a:p>
          <a:p>
            <a:r>
              <a:rPr lang="pt-BR" sz="2400" dirty="0"/>
              <a:t>Os profissionais da área têm diferentes perspectivas sobre práticas e metodologias.</a:t>
            </a:r>
            <a:br>
              <a:rPr lang="pt-BR" sz="2400" dirty="0"/>
            </a:br>
            <a:endParaRPr lang="pt-BR" sz="2400" dirty="0"/>
          </a:p>
          <a:p>
            <a:r>
              <a:rPr lang="pt-BR" sz="2400" b="1" i="1" dirty="0"/>
              <a:t>Exemplo:</a:t>
            </a:r>
            <a:endParaRPr lang="pt-BR" sz="2400" i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dirty="0"/>
              <a:t>Alguns defendem metodologias ágeis como Scrum, enquanto outros preferem métodos tradicionais, como o modelo cascata.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dirty="0"/>
              <a:t>Debates sobre monolitos versus </a:t>
            </a:r>
            <a:r>
              <a:rPr lang="pt-BR" sz="2400" dirty="0" err="1"/>
              <a:t>microserviços</a:t>
            </a:r>
            <a:r>
              <a:rPr lang="pt-BR" sz="2400" dirty="0"/>
              <a:t> ou código declarativo versus imperativo são recorrentes.</a:t>
            </a: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6636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501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Objetivos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10358120" cy="330257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Empregar métodos e técnicas de análise e projeto no processo de desenvolvimento de sistemas de software. Representar a arquitetura de software utilizando notações de modelagem.</a:t>
            </a: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latin typeface="Carlito"/>
              </a:rPr>
              <a:t>Apresentar as tendências atuais para o desenvolvimento de aplicações baseadas em componentes, oferecendo uma visão integrada das tecnologias utilizadas desde a fase de modelagem até a implementação, com ênfase na modelagem da aplicação.</a:t>
            </a:r>
          </a:p>
        </p:txBody>
      </p:sp>
    </p:spTree>
    <p:extLst>
      <p:ext uri="{BB962C8B-B14F-4D97-AF65-F5344CB8AC3E}">
        <p14:creationId xmlns:p14="http://schemas.microsoft.com/office/powerpoint/2010/main" val="143801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38C8-0432-6E1C-7F0C-E1045E4E4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1755ECA-9A7C-3B8C-FF3B-8723FB0D2C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084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Característica da Área</a:t>
            </a:r>
            <a:endParaRPr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4083B81-B276-1A9D-B6BA-53A4C51F9A8A}"/>
              </a:ext>
            </a:extLst>
          </p:cNvPr>
          <p:cNvSpPr txBox="1"/>
          <p:nvPr/>
        </p:nvSpPr>
        <p:spPr>
          <a:xfrm>
            <a:off x="916938" y="1600200"/>
            <a:ext cx="10358120" cy="375423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r>
              <a:rPr lang="pt-BR" sz="2400" b="1" dirty="0"/>
              <a:t>Baseado nas Ideias de:</a:t>
            </a:r>
          </a:p>
          <a:p>
            <a:endParaRPr lang="pt-BR" sz="2400" b="1" dirty="0"/>
          </a:p>
          <a:p>
            <a:r>
              <a:rPr lang="pt-BR" sz="2400" b="1" dirty="0"/>
              <a:t>Desenvolver Softwares Reutilizando Partes</a:t>
            </a:r>
          </a:p>
          <a:p>
            <a:r>
              <a:rPr lang="pt-BR" sz="2400" dirty="0"/>
              <a:t>A reutilização de componentes evita a reinvenção da roda, economizando tempo e recursos.</a:t>
            </a:r>
            <a:br>
              <a:rPr lang="pt-BR" sz="2400" dirty="0"/>
            </a:br>
            <a:endParaRPr lang="pt-BR" sz="2400" dirty="0"/>
          </a:p>
          <a:p>
            <a:r>
              <a:rPr lang="pt-BR" sz="2400" b="1" i="1" dirty="0"/>
              <a:t>Exemplo:</a:t>
            </a:r>
            <a:r>
              <a:rPr lang="pt-BR" sz="2400" dirty="0"/>
              <a:t> Bibliotecas de autenticação, como o </a:t>
            </a:r>
            <a:r>
              <a:rPr lang="pt-BR" sz="2400" i="1" dirty="0" err="1"/>
              <a:t>OAuth</a:t>
            </a:r>
            <a:r>
              <a:rPr lang="pt-BR" sz="2400" dirty="0"/>
              <a:t>, podem ser reutilizadas em diversos projetos, evitando a necessidade de construir todo o sistema de segurança do zero.</a:t>
            </a:r>
          </a:p>
          <a:p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06228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AF441-5921-1CD3-C6FE-0BB83072A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52A6B6-4A73-51CC-3118-AB2E65196B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084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Característica da Área</a:t>
            </a:r>
            <a:endParaRPr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7A3076-15A6-C197-03E9-A26E7154C58F}"/>
              </a:ext>
            </a:extLst>
          </p:cNvPr>
          <p:cNvSpPr txBox="1"/>
          <p:nvPr/>
        </p:nvSpPr>
        <p:spPr>
          <a:xfrm>
            <a:off x="916938" y="1600200"/>
            <a:ext cx="10358120" cy="5362109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r>
              <a:rPr lang="pt-BR" sz="2400" b="1" dirty="0"/>
              <a:t>Baseado nas Ideias de:</a:t>
            </a:r>
          </a:p>
          <a:p>
            <a:endParaRPr lang="pt-BR" sz="2400" b="1" dirty="0"/>
          </a:p>
          <a:p>
            <a:r>
              <a:rPr lang="pt-BR" sz="2400" b="1" dirty="0"/>
              <a:t>Modelar o Sistema Combinando Componentes Previamente Testados e Seguindo Padrões</a:t>
            </a:r>
          </a:p>
          <a:p>
            <a:r>
              <a:rPr lang="pt-BR" sz="2400" dirty="0"/>
              <a:t>Essa prática promove confiabilidade e escalabilidade ao sistema.</a:t>
            </a:r>
          </a:p>
          <a:p>
            <a:br>
              <a:rPr lang="pt-BR" sz="2400" dirty="0"/>
            </a:br>
            <a:r>
              <a:rPr lang="pt-BR" sz="2400" b="1" i="1" dirty="0"/>
              <a:t>Exemplo:</a:t>
            </a:r>
            <a:endParaRPr lang="pt-BR" sz="2400" i="1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dirty="0"/>
              <a:t>No desenvolvimento de uma loja online, pode-se combinar componentes previamente testados, como carrinhos de compra, gateways de pagamento e sistemas de inventário.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t-BR" sz="2400" dirty="0"/>
              <a:t>Seguir padrões arquiteturais, como MVC (Model-</a:t>
            </a:r>
            <a:r>
              <a:rPr lang="pt-BR" sz="2400" dirty="0" err="1"/>
              <a:t>View</a:t>
            </a:r>
            <a:r>
              <a:rPr lang="pt-BR" sz="2400" dirty="0"/>
              <a:t>-</a:t>
            </a:r>
            <a:r>
              <a:rPr lang="pt-BR" sz="2400" dirty="0" err="1"/>
              <a:t>Controller</a:t>
            </a:r>
            <a:r>
              <a:rPr lang="pt-BR" sz="2400" dirty="0"/>
              <a:t>), facilita a manutenção e escalabilidade do sistema.</a:t>
            </a: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12665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084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Motivação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10358120" cy="29955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b="1" spc="-20" dirty="0">
                <a:latin typeface="Carlito"/>
                <a:cs typeface="Carlito"/>
              </a:rPr>
              <a:t>Reuso:</a:t>
            </a:r>
            <a:r>
              <a:rPr lang="pt-BR" sz="2400" spc="-20" dirty="0">
                <a:latin typeface="Carlito"/>
                <a:cs typeface="Carlito"/>
              </a:rPr>
              <a:t> Reduzir tempo e custo de desenvolvimento</a:t>
            </a: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b="1" spc="-20" dirty="0">
                <a:latin typeface="Carlito"/>
                <a:cs typeface="Carlito"/>
              </a:rPr>
              <a:t>Prevenir falhas: </a:t>
            </a:r>
            <a:r>
              <a:rPr lang="pt-BR" sz="2400" spc="-20" dirty="0">
                <a:latin typeface="Carlito"/>
                <a:cs typeface="Carlito"/>
              </a:rPr>
              <a:t>Componentes previamente testados são menos suscetíveis a erros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b="1" spc="-20" dirty="0">
                <a:latin typeface="Carlito"/>
                <a:cs typeface="Carlito"/>
              </a:rPr>
              <a:t>Interoperabilidade: </a:t>
            </a:r>
            <a:r>
              <a:rPr lang="pt-BR" sz="2400" spc="-20" dirty="0">
                <a:latin typeface="Carlito"/>
                <a:cs typeface="Carlito"/>
              </a:rPr>
              <a:t>Capacidade dos componentes de diferentes origens compartilharem e trocarem informações </a:t>
            </a:r>
            <a:endParaRPr lang="pt-BR"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733036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084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Arquitetura de Software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883410" y="1828800"/>
            <a:ext cx="10358120" cy="429842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Define conceitos, padrões e estilos para a composição de software utilizando componentes.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  <a:p>
            <a:r>
              <a:rPr lang="pt-BR" sz="2400" dirty="0"/>
              <a:t>Um </a:t>
            </a:r>
            <a:r>
              <a:rPr lang="pt-BR" sz="2400" b="1" dirty="0"/>
              <a:t>componente</a:t>
            </a:r>
            <a:r>
              <a:rPr lang="pt-BR" sz="2400" dirty="0"/>
              <a:t> é um elemento independente que segue um modelo predefinido e pode ser reutilizado.</a:t>
            </a:r>
          </a:p>
          <a:p>
            <a:endParaRPr lang="pt-BR" sz="2400" dirty="0"/>
          </a:p>
          <a:p>
            <a:r>
              <a:rPr lang="pt-BR" sz="2400" b="1" dirty="0"/>
              <a:t>Características:</a:t>
            </a:r>
            <a:endParaRPr lang="pt-BR" sz="24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b="1" dirty="0"/>
              <a:t>Independência:</a:t>
            </a:r>
            <a:r>
              <a:rPr lang="pt-BR" sz="2400" dirty="0"/>
              <a:t> Pode ser desenvolvido isoladamente.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b="1" dirty="0"/>
              <a:t>Reutilização:</a:t>
            </a:r>
            <a:r>
              <a:rPr lang="pt-BR" sz="2400" dirty="0"/>
              <a:t> Pode ser integrado a diferentes sistemas.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BR" sz="2400" b="1" dirty="0"/>
              <a:t>Composição:</a:t>
            </a:r>
            <a:r>
              <a:rPr lang="pt-BR" sz="2400" dirty="0"/>
              <a:t> Conecta-se a outros componentes por meio de interfaces.</a:t>
            </a: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159380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0746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Características - Componentes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01698" y="1752600"/>
            <a:ext cx="10358120" cy="30596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Autocontido - capacidade de um componente ser reutilizável por si só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Funcionalidade bem definida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Definido através de interfaces que possibilita </a:t>
            </a:r>
            <a:r>
              <a:rPr lang="pt-BR" sz="2400" b="1" spc="-20" dirty="0">
                <a:latin typeface="Carlito"/>
                <a:cs typeface="Carlito"/>
              </a:rPr>
              <a:t>composição</a:t>
            </a:r>
            <a:r>
              <a:rPr lang="pt-BR" sz="2400" spc="-20" dirty="0">
                <a:latin typeface="Carlito"/>
                <a:cs typeface="Carlito"/>
              </a:rPr>
              <a:t> sem conhecimento da implementação do componente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Definido de acordo com um modelo de componentes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b="1" spc="-20" dirty="0">
                <a:latin typeface="Carlito"/>
                <a:cs typeface="Carlito"/>
              </a:rPr>
              <a:t>Composição:</a:t>
            </a:r>
            <a:r>
              <a:rPr lang="pt-BR" sz="2400" spc="-20" dirty="0">
                <a:latin typeface="Carlito"/>
                <a:cs typeface="Carlito"/>
              </a:rPr>
              <a:t> Junção de partes de software para formar um sistema.</a:t>
            </a:r>
          </a:p>
        </p:txBody>
      </p:sp>
    </p:spTree>
    <p:extLst>
      <p:ext uri="{BB962C8B-B14F-4D97-AF65-F5344CB8AC3E}">
        <p14:creationId xmlns:p14="http://schemas.microsoft.com/office/powerpoint/2010/main" val="2285841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10464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Desenvolvimento baseado em Componentes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1752600"/>
            <a:ext cx="10358120" cy="2161938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Mercado de Componentes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Menos tempo de desenvolvimento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Mais confiável (por reusar partes testadas)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>
                <a:latin typeface="Carlito"/>
                <a:cs typeface="Carlito"/>
              </a:rPr>
              <a:t>Ideal para </a:t>
            </a:r>
            <a:r>
              <a:rPr lang="pt-BR" sz="2400" spc="-20" dirty="0">
                <a:latin typeface="Carlito"/>
                <a:cs typeface="Carlito"/>
              </a:rPr>
              <a:t>possibilitar que o desenvolvimento de software seja uma linha de produção em massa</a:t>
            </a:r>
          </a:p>
        </p:txBody>
      </p:sp>
    </p:spTree>
    <p:extLst>
      <p:ext uri="{BB962C8B-B14F-4D97-AF65-F5344CB8AC3E}">
        <p14:creationId xmlns:p14="http://schemas.microsoft.com/office/powerpoint/2010/main" val="159317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0910" y="2914436"/>
            <a:ext cx="5250180" cy="10291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pt-BR" sz="6600" spc="-130" dirty="0"/>
              <a:t>EMENTA</a:t>
            </a:r>
            <a:endParaRPr spc="-130" dirty="0"/>
          </a:p>
        </p:txBody>
      </p:sp>
    </p:spTree>
    <p:extLst>
      <p:ext uri="{BB962C8B-B14F-4D97-AF65-F5344CB8AC3E}">
        <p14:creationId xmlns:p14="http://schemas.microsoft.com/office/powerpoint/2010/main" val="54034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7351A-E705-209E-71BA-4DC8CB3A9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2C7881-0182-C76E-C2F0-30853BED8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4400" spc="-20" dirty="0">
                <a:latin typeface="Carlito"/>
                <a:cs typeface="Carlito"/>
              </a:rPr>
              <a:t>Conceitos, Evolução e Importância de AS</a:t>
            </a:r>
            <a:endParaRPr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D16AF81-0BAF-DF30-0538-CA28BA2A3263}"/>
              </a:ext>
            </a:extLst>
          </p:cNvPr>
          <p:cNvSpPr txBox="1"/>
          <p:nvPr/>
        </p:nvSpPr>
        <p:spPr>
          <a:xfrm>
            <a:off x="916938" y="1524000"/>
            <a:ext cx="10358120" cy="512127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spc="-20" dirty="0">
                <a:latin typeface="Carlito"/>
                <a:cs typeface="Carlito"/>
              </a:rPr>
              <a:t>Conceito:</a:t>
            </a:r>
            <a:r>
              <a:rPr lang="pt-BR" sz="2800" spc="-20" dirty="0">
                <a:latin typeface="Carlito"/>
                <a:cs typeface="Carlito"/>
              </a:rPr>
              <a:t> A arquitetura de software define a estrutura organizacional de um sistema, incluindo seus componentes e como eles se comunicam.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endParaRPr lang="pt-BR" sz="2800" spc="-20" dirty="0">
              <a:latin typeface="Carlito"/>
              <a:cs typeface="Carlito"/>
            </a:endParaRP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spc="-20" dirty="0">
                <a:latin typeface="Carlito"/>
                <a:cs typeface="Carlito"/>
              </a:rPr>
              <a:t>Evolução:</a:t>
            </a:r>
            <a:r>
              <a:rPr lang="pt-BR" sz="2800" spc="-20" dirty="0">
                <a:latin typeface="Carlito"/>
                <a:cs typeface="Carlito"/>
              </a:rPr>
              <a:t> A arquitetura evoluiu desde sistemas monolíticos até abordagens modernas, como </a:t>
            </a:r>
            <a:r>
              <a:rPr lang="pt-BR" sz="2800" spc="-20" dirty="0" err="1">
                <a:latin typeface="Carlito"/>
                <a:cs typeface="Carlito"/>
              </a:rPr>
              <a:t>microserviços</a:t>
            </a:r>
            <a:r>
              <a:rPr lang="pt-BR" sz="2800" spc="-20" dirty="0">
                <a:latin typeface="Carlito"/>
                <a:cs typeface="Carlito"/>
              </a:rPr>
              <a:t> e </a:t>
            </a:r>
            <a:r>
              <a:rPr lang="pt-BR" sz="2800" spc="-20" dirty="0" err="1">
                <a:latin typeface="Carlito"/>
                <a:cs typeface="Carlito"/>
              </a:rPr>
              <a:t>serverless</a:t>
            </a:r>
            <a:r>
              <a:rPr lang="pt-BR" sz="2800" spc="-20" dirty="0">
                <a:latin typeface="Carlito"/>
                <a:cs typeface="Carlito"/>
              </a:rPr>
              <a:t>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endParaRPr lang="pt-BR" sz="2800" spc="-20" dirty="0">
              <a:latin typeface="Carlito"/>
              <a:cs typeface="Carlito"/>
            </a:endParaRP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spc="-20" dirty="0">
                <a:latin typeface="Carlito"/>
                <a:cs typeface="Carlito"/>
              </a:rPr>
              <a:t>Importância:</a:t>
            </a:r>
            <a:r>
              <a:rPr lang="pt-BR" sz="2800" spc="-20" dirty="0">
                <a:latin typeface="Carlito"/>
                <a:cs typeface="Carlito"/>
              </a:rPr>
              <a:t> Facilita a manutenção, escalabilidade e reutilização de componentes, além de garantir uma estrutura sólida para o desenvolvimento do sistema.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i="1" spc="-20" dirty="0">
                <a:latin typeface="Carlito"/>
                <a:cs typeface="Carlito"/>
              </a:rPr>
              <a:t>Exemplo:</a:t>
            </a:r>
            <a:r>
              <a:rPr lang="pt-BR" sz="2800" spc="-20" dirty="0">
                <a:latin typeface="Carlito"/>
                <a:cs typeface="Carlito"/>
              </a:rPr>
              <a:t> A transição de sistemas ERP monolíticos para uma arquitetura baseada em </a:t>
            </a:r>
            <a:r>
              <a:rPr lang="pt-BR" sz="2800" spc="-20" dirty="0" err="1">
                <a:latin typeface="Carlito"/>
                <a:cs typeface="Carlito"/>
              </a:rPr>
              <a:t>microserviços</a:t>
            </a:r>
            <a:r>
              <a:rPr lang="pt-BR" sz="2800" spc="-20" dirty="0">
                <a:latin typeface="Carlito"/>
                <a:cs typeface="Carlito"/>
              </a:rPr>
              <a:t> para facilitar a integração com APIs externas.</a:t>
            </a:r>
          </a:p>
        </p:txBody>
      </p:sp>
    </p:spTree>
    <p:extLst>
      <p:ext uri="{BB962C8B-B14F-4D97-AF65-F5344CB8AC3E}">
        <p14:creationId xmlns:p14="http://schemas.microsoft.com/office/powerpoint/2010/main" val="386018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5304E-8DE0-7802-3DA7-C55613769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AF36BE8-9077-3F7C-7D75-EC7543C4F1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>
                <a:latin typeface="Carlito"/>
              </a:rPr>
              <a:t>Padrões de Arquitetura</a:t>
            </a:r>
            <a:endParaRPr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464A5B6-DF7C-F144-E8CD-B6640D208EBE}"/>
              </a:ext>
            </a:extLst>
          </p:cNvPr>
          <p:cNvSpPr txBox="1"/>
          <p:nvPr/>
        </p:nvSpPr>
        <p:spPr>
          <a:xfrm>
            <a:off x="916938" y="1524000"/>
            <a:ext cx="10358120" cy="22794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dirty="0"/>
              <a:t>Padrão MVC (Model-</a:t>
            </a:r>
            <a:r>
              <a:rPr lang="pt-BR" sz="2800" b="1" dirty="0" err="1"/>
              <a:t>View</a:t>
            </a:r>
            <a:r>
              <a:rPr lang="pt-BR" sz="2800" b="1" dirty="0"/>
              <a:t>-</a:t>
            </a:r>
            <a:r>
              <a:rPr lang="pt-BR" sz="2800" b="1" dirty="0" err="1"/>
              <a:t>Controller</a:t>
            </a:r>
            <a:r>
              <a:rPr lang="pt-BR" sz="2800" b="1" dirty="0"/>
              <a:t>): </a:t>
            </a:r>
            <a:r>
              <a:rPr lang="pt-BR" sz="2800" dirty="0"/>
              <a:t>Divide o sistema em três camadas (modelo, visualização e controle).</a:t>
            </a:r>
          </a:p>
          <a:p>
            <a:pPr marL="12065" marR="5080">
              <a:spcBef>
                <a:spcPts val="475"/>
              </a:spcBef>
              <a:tabLst>
                <a:tab pos="241935" algn="l"/>
              </a:tabLst>
            </a:pPr>
            <a:r>
              <a:rPr lang="pt-BR" sz="2800" b="1" dirty="0"/>
              <a:t>Exemplo:</a:t>
            </a:r>
            <a:r>
              <a:rPr lang="pt-BR" sz="2800" dirty="0"/>
              <a:t> Um aplicativo de e-commerce onde o modelo controla os dados de produtos, a visualização mostra a interface ao usuário e o controlador gerencia as requisições.</a:t>
            </a:r>
            <a:endParaRPr lang="pt-BR" sz="2800" spc="-2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99542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CF11A-7F29-A634-9ABD-66751D5A9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BD89CE-2863-FCBC-6D05-DF08E4D6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>
                <a:latin typeface="Carlito"/>
              </a:rPr>
              <a:t>Padrões de Distribuição</a:t>
            </a:r>
            <a:endParaRPr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77D7EFC-7167-3108-137F-7A5CE144AC31}"/>
              </a:ext>
            </a:extLst>
          </p:cNvPr>
          <p:cNvSpPr txBox="1"/>
          <p:nvPr/>
        </p:nvSpPr>
        <p:spPr>
          <a:xfrm>
            <a:off x="916938" y="1524000"/>
            <a:ext cx="10358120" cy="33336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dirty="0"/>
              <a:t>Cliente-Servidor: </a:t>
            </a:r>
            <a:r>
              <a:rPr lang="pt-BR" sz="2800" dirty="0"/>
              <a:t>Um cliente solicita serviços de um servidor.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endParaRPr lang="pt-BR" sz="2800" dirty="0"/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dirty="0" err="1"/>
              <a:t>Peer-to-Peer</a:t>
            </a:r>
            <a:r>
              <a:rPr lang="pt-BR" sz="2800" b="1" dirty="0"/>
              <a:t> (P2P): </a:t>
            </a:r>
            <a:r>
              <a:rPr lang="pt-BR" sz="2800" dirty="0"/>
              <a:t>Todos os nós funcionam como clientes e servidores.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endParaRPr lang="pt-BR" sz="2800" b="1" i="1" dirty="0"/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i="1" dirty="0"/>
              <a:t>Exemplo: </a:t>
            </a:r>
            <a:r>
              <a:rPr lang="pt-BR" sz="2800" dirty="0"/>
              <a:t>O sistema de banco online onde o cliente acessa serviços financeiros no servidor central.</a:t>
            </a:r>
            <a:endParaRPr lang="pt-BR" sz="2800" spc="-2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39962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94132-71A6-CB21-E69E-C27FFAAD7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79C641-9DA6-36B4-268B-7B343C032A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>
                <a:latin typeface="Carlito"/>
              </a:rPr>
              <a:t>Camadas no Desenvolvimento de Software</a:t>
            </a:r>
            <a:endParaRPr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2A548E9-D8A9-EA9A-E0CE-2404651688FD}"/>
              </a:ext>
            </a:extLst>
          </p:cNvPr>
          <p:cNvSpPr txBox="1"/>
          <p:nvPr/>
        </p:nvSpPr>
        <p:spPr>
          <a:xfrm>
            <a:off x="916938" y="1524000"/>
            <a:ext cx="10358120" cy="382861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dirty="0"/>
              <a:t>Camadas comuns: </a:t>
            </a:r>
            <a:r>
              <a:rPr lang="pt-BR" sz="2800" dirty="0"/>
              <a:t>Apresentação, Lógica de Negócio, Persistência de Dados.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endParaRPr lang="pt-BR" sz="2800" dirty="0"/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i="1" dirty="0"/>
              <a:t>Exemplo: </a:t>
            </a:r>
            <a:r>
              <a:rPr lang="pt-BR" sz="2800" dirty="0"/>
              <a:t>Uma aplicação de hotelaria com: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dirty="0"/>
              <a:t>Camada de apresentação: interface web.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dirty="0"/>
              <a:t>Camada de lógica: regras de reserva.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dirty="0"/>
              <a:t>Camada de persistência: banco de dados com registros de clientes.</a:t>
            </a:r>
            <a:endParaRPr lang="pt-BR" sz="2800" spc="-2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0957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F7D48-DAD2-B739-0BFD-267A22B39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EFC1AC-7AD4-7267-BAA8-77FC2CD3A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>
                <a:latin typeface="Carlito"/>
              </a:rPr>
              <a:t>Tipos de Arquitetura de Software</a:t>
            </a:r>
            <a:endParaRPr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A969B17-8A58-4703-D1B3-0E25A58B9E65}"/>
              </a:ext>
            </a:extLst>
          </p:cNvPr>
          <p:cNvSpPr txBox="1"/>
          <p:nvPr/>
        </p:nvSpPr>
        <p:spPr>
          <a:xfrm>
            <a:off x="916940" y="1762197"/>
            <a:ext cx="10358120" cy="33336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dirty="0"/>
              <a:t>Arquitetura Monolítica</a:t>
            </a:r>
          </a:p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dirty="0"/>
              <a:t>Arquitetura de </a:t>
            </a:r>
            <a:r>
              <a:rPr lang="pt-BR" sz="2800" dirty="0" err="1"/>
              <a:t>Microserviços</a:t>
            </a:r>
            <a:endParaRPr lang="pt-BR" sz="2800" dirty="0"/>
          </a:p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dirty="0"/>
              <a:t>Arquitetura Orientada a Eventos</a:t>
            </a:r>
          </a:p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endParaRPr lang="pt-BR" sz="2800" dirty="0"/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i="1" dirty="0"/>
              <a:t>Exemplo: </a:t>
            </a:r>
            <a:r>
              <a:rPr lang="pt-BR" sz="2800" dirty="0"/>
              <a:t>Um aplicativo de streaming de vídeo usando arquitetura de </a:t>
            </a:r>
            <a:r>
              <a:rPr lang="pt-BR" sz="2800" dirty="0" err="1"/>
              <a:t>microserviços</a:t>
            </a:r>
            <a:r>
              <a:rPr lang="pt-BR" sz="2800" dirty="0"/>
              <a:t> para gerenciar usuários, vídeos e </a:t>
            </a:r>
            <a:r>
              <a:rPr lang="pt-BR" sz="2800" dirty="0" err="1"/>
              <a:t>analytics</a:t>
            </a:r>
            <a:r>
              <a:rPr lang="pt-BR" sz="2800" dirty="0"/>
              <a:t> separadamente.</a:t>
            </a:r>
            <a:endParaRPr lang="pt-BR" sz="2800" spc="-2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350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C754-A994-590D-D60B-06A37646F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00AA2E-0C1F-74AB-1129-8FED728217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>
                <a:latin typeface="Carlito"/>
              </a:rPr>
              <a:t>Visões na Arquitetura de Software</a:t>
            </a:r>
            <a:endParaRPr lang="pt-BR"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FBB74A8-A222-414B-BB8D-66BF15182818}"/>
              </a:ext>
            </a:extLst>
          </p:cNvPr>
          <p:cNvSpPr txBox="1"/>
          <p:nvPr/>
        </p:nvSpPr>
        <p:spPr>
          <a:xfrm>
            <a:off x="916940" y="1762197"/>
            <a:ext cx="10358120" cy="24077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spc="-20" dirty="0">
                <a:latin typeface="Carlito"/>
                <a:cs typeface="Carlito"/>
              </a:rPr>
              <a:t>Visão lógica: </a:t>
            </a:r>
            <a:r>
              <a:rPr lang="pt-BR" sz="2800" spc="-20" dirty="0">
                <a:latin typeface="Carlito"/>
                <a:cs typeface="Carlito"/>
              </a:rPr>
              <a:t>Representa componentes funcionais.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endParaRPr lang="pt-BR" sz="2800" spc="-20" dirty="0">
              <a:latin typeface="Carlito"/>
              <a:cs typeface="Carlito"/>
            </a:endParaRP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spc="-20" dirty="0">
                <a:latin typeface="Carlito"/>
                <a:cs typeface="Carlito"/>
              </a:rPr>
              <a:t>Visão de implementação: </a:t>
            </a:r>
            <a:r>
              <a:rPr lang="pt-BR" sz="2800" spc="-20" dirty="0">
                <a:latin typeface="Carlito"/>
                <a:cs typeface="Carlito"/>
              </a:rPr>
              <a:t>Foca na organização do código-fonte.</a:t>
            </a:r>
          </a:p>
          <a:p>
            <a:pPr marL="12065" marR="5080" algn="just">
              <a:spcBef>
                <a:spcPts val="475"/>
              </a:spcBef>
              <a:tabLst>
                <a:tab pos="241935" algn="l"/>
              </a:tabLst>
            </a:pPr>
            <a:r>
              <a:rPr lang="pt-BR" sz="2800" b="1" i="1" spc="-20" dirty="0">
                <a:latin typeface="Carlito"/>
                <a:cs typeface="Carlito"/>
              </a:rPr>
              <a:t>Exemplo:</a:t>
            </a:r>
            <a:r>
              <a:rPr lang="pt-BR" sz="2800" spc="-20" dirty="0">
                <a:latin typeface="Carlito"/>
                <a:cs typeface="Carlito"/>
              </a:rPr>
              <a:t> Em um aplicativo de gerenciamento de biblioteca, a visão lógica inclui componentes como catálogo e empréstimo de livros.</a:t>
            </a:r>
          </a:p>
        </p:txBody>
      </p:sp>
    </p:spTree>
    <p:extLst>
      <p:ext uri="{BB962C8B-B14F-4D97-AF65-F5344CB8AC3E}">
        <p14:creationId xmlns:p14="http://schemas.microsoft.com/office/powerpoint/2010/main" val="254339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6645993DE50E469755047E4F9163F6" ma:contentTypeVersion="0" ma:contentTypeDescription="Crie um novo documento." ma:contentTypeScope="" ma:versionID="99cb4b84534284345afb9f2e68f028f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EBECC7-F878-4CC6-8FC2-C8E375BBFD6B}"/>
</file>

<file path=customXml/itemProps2.xml><?xml version="1.0" encoding="utf-8"?>
<ds:datastoreItem xmlns:ds="http://schemas.openxmlformats.org/officeDocument/2006/customXml" ds:itemID="{593B1485-AADC-4AE0-BB16-FF853457E4DA}"/>
</file>

<file path=customXml/itemProps3.xml><?xml version="1.0" encoding="utf-8"?>
<ds:datastoreItem xmlns:ds="http://schemas.openxmlformats.org/officeDocument/2006/customXml" ds:itemID="{496DEB7A-8781-4644-BE98-CA096692D58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1283</Words>
  <Application>Microsoft Office PowerPoint</Application>
  <PresentationFormat>Widescreen</PresentationFormat>
  <Paragraphs>134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Carlito</vt:lpstr>
      <vt:lpstr>Century Gothic</vt:lpstr>
      <vt:lpstr>Courier New</vt:lpstr>
      <vt:lpstr>Trebuchet MS</vt:lpstr>
      <vt:lpstr>Office Theme</vt:lpstr>
      <vt:lpstr>Engenharia de software iii</vt:lpstr>
      <vt:lpstr>Objetivos</vt:lpstr>
      <vt:lpstr>EMENTA</vt:lpstr>
      <vt:lpstr>Conceitos, Evolução e Importância de AS</vt:lpstr>
      <vt:lpstr>Padrões de Arquitetura</vt:lpstr>
      <vt:lpstr>Padrões de Distribuição</vt:lpstr>
      <vt:lpstr>Camadas no Desenvolvimento de Software</vt:lpstr>
      <vt:lpstr>Tipos de Arquitetura de Software</vt:lpstr>
      <vt:lpstr>Visões na Arquitetura de Software</vt:lpstr>
      <vt:lpstr>Modelo de Análise e Projetos</vt:lpstr>
      <vt:lpstr>Formas de Representação</vt:lpstr>
      <vt:lpstr>O Processo de Desenvolvimento</vt:lpstr>
      <vt:lpstr>Mapeamento para Implementação</vt:lpstr>
      <vt:lpstr>Integração do Sistema</vt:lpstr>
      <vt:lpstr>Testes: Planejamento e Tipos</vt:lpstr>
      <vt:lpstr>Bibliografia Básica</vt:lpstr>
      <vt:lpstr>Bibliografia Complementar</vt:lpstr>
      <vt:lpstr>Característica da Área</vt:lpstr>
      <vt:lpstr>Característica da Área</vt:lpstr>
      <vt:lpstr>Característica da Área</vt:lpstr>
      <vt:lpstr>Característica da Área</vt:lpstr>
      <vt:lpstr>Motivação</vt:lpstr>
      <vt:lpstr>Arquitetura de Software</vt:lpstr>
      <vt:lpstr>Características - Componentes</vt:lpstr>
      <vt:lpstr>Desenvolvimento baseado em Componentes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BUSTAMANTE FERREIRA LEONOR</dc:creator>
  <cp:lastModifiedBy>Warner Brezolin</cp:lastModifiedBy>
  <cp:revision>94</cp:revision>
  <dcterms:created xsi:type="dcterms:W3CDTF">2020-02-06T23:16:28Z</dcterms:created>
  <dcterms:modified xsi:type="dcterms:W3CDTF">2025-02-12T18:22:24Z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2019-03-22T00:00:00Z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2020-02-06T00:00:00Z</vt:filetime>
  </property>
  <property fmtid="{D5CDD505-2E9C-101B-9397-08002B2CF9AE}" pid="5" name="ContentTypeId">
    <vt:lpwstr>0x010100F86645993DE50E469755047E4F9163F6</vt:lpwstr>
  </property>
</Properties>
</file>