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34" r:id="rId2"/>
    <p:sldId id="33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336" r:id="rId19"/>
    <p:sldId id="276" r:id="rId20"/>
    <p:sldId id="337" r:id="rId21"/>
    <p:sldId id="279" r:id="rId22"/>
    <p:sldId id="280" r:id="rId23"/>
    <p:sldId id="281" r:id="rId24"/>
    <p:sldId id="282" r:id="rId25"/>
    <p:sldId id="283" r:id="rId26"/>
    <p:sldId id="338" r:id="rId27"/>
    <p:sldId id="339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11/03/2025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latin typeface="Century Gothic"/>
              </a:rPr>
              <a:t>Engenharia de software </a:t>
            </a:r>
            <a:r>
              <a:rPr lang="pt-BR" dirty="0" err="1">
                <a:latin typeface="Century Gothic"/>
              </a:rPr>
              <a:t>iii</a:t>
            </a:r>
            <a:endParaRPr lang="pt-BR" sz="7200" b="0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0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8828"/>
            <a:ext cx="10820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Seguindo o Roadmap para </a:t>
            </a:r>
            <a:r>
              <a:rPr spc="-130" dirty="0" err="1"/>
              <a:t>tipos</a:t>
            </a:r>
            <a:r>
              <a:rPr lang="pt-BR" spc="-130" dirty="0"/>
              <a:t> </a:t>
            </a:r>
            <a:r>
              <a:rPr spc="-130" dirty="0"/>
              <a:t>de sistemas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43C1D5-D6F5-8521-A796-3049DE20FC87}"/>
              </a:ext>
            </a:extLst>
          </p:cNvPr>
          <p:cNvSpPr txBox="1"/>
          <p:nvPr/>
        </p:nvSpPr>
        <p:spPr>
          <a:xfrm>
            <a:off x="609600" y="1524000"/>
            <a:ext cx="10363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Duas Grandes Categorias de Sistemas</a:t>
            </a:r>
          </a:p>
          <a:p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b="1" dirty="0" err="1"/>
              <a:t>Greenfield</a:t>
            </a:r>
            <a:r>
              <a:rPr lang="pt-BR" sz="2400" b="1" dirty="0"/>
              <a:t> (Sistemas Novos)</a:t>
            </a:r>
            <a:endParaRPr lang="pt-B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b="1" dirty="0"/>
              <a:t>Domínios Maduros:</a:t>
            </a:r>
            <a:r>
              <a:rPr lang="pt-BR" sz="2400" dirty="0"/>
              <a:t> Bem conhecidos, com infraestrutura e base de conhecimento estabelecidas.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b="1" dirty="0"/>
              <a:t>Domínios Novos:</a:t>
            </a:r>
            <a:r>
              <a:rPr lang="pt-BR" sz="2400" dirty="0"/>
              <a:t> Menos infraestrutura e base de conhecimento, exigindo maior inovação.</a:t>
            </a:r>
          </a:p>
          <a:p>
            <a:pPr marL="742950" lvl="1" indent="-285750"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b="1" dirty="0" err="1"/>
              <a:t>Brownfield</a:t>
            </a:r>
            <a:r>
              <a:rPr lang="pt-BR" sz="2400" b="1" dirty="0"/>
              <a:t> (Sistemas Existentes)</a:t>
            </a:r>
          </a:p>
          <a:p>
            <a:r>
              <a:rPr lang="pt-BR" sz="2400" dirty="0"/>
              <a:t>	Funcionalidades ou melhorias são implementados sobre sistemas já existentes</a:t>
            </a:r>
          </a:p>
          <a:p>
            <a:endParaRPr lang="pt-BR" sz="2400" dirty="0"/>
          </a:p>
          <a:p>
            <a:r>
              <a:rPr lang="pt-BR" sz="2400" dirty="0"/>
              <a:t>Cada uma dessas categorias possui abordagens específicas para realizar o design de maneira apropriada.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0C20B4B-4E97-AEFB-2AB5-2648C65B555B}"/>
              </a:ext>
            </a:extLst>
          </p:cNvPr>
          <p:cNvSpPr/>
          <p:nvPr/>
        </p:nvSpPr>
        <p:spPr>
          <a:xfrm>
            <a:off x="10744200" y="228600"/>
            <a:ext cx="11430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9789"/>
            <a:ext cx="10210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Sistemas Novos e Domínios Maduros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76400"/>
            <a:ext cx="10210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400" b="1"/>
            </a:lvl1pPr>
            <a:lvl2pPr marL="800100" lvl="1" indent="-342900">
              <a:buFont typeface="Courier New" panose="02070309020205020404" pitchFamily="49" charset="0"/>
              <a:buChar char="o"/>
              <a:defRPr sz="2400" b="1"/>
            </a:lvl2pPr>
          </a:lstStyle>
          <a:p>
            <a:r>
              <a:rPr sz="2800" b="0" dirty="0"/>
              <a:t>Exemplos de domínios maduros:</a:t>
            </a:r>
          </a:p>
          <a:p>
            <a:pPr lvl="1"/>
            <a:r>
              <a:rPr sz="2800" b="0" dirty="0"/>
              <a:t>Sistemas desktop</a:t>
            </a:r>
          </a:p>
          <a:p>
            <a:pPr lvl="1"/>
            <a:r>
              <a:rPr sz="2800" b="0" dirty="0"/>
              <a:t>Aplicações interativas que executam em </a:t>
            </a:r>
            <a:r>
              <a:rPr sz="2800" b="0" dirty="0" err="1"/>
              <a:t>aplicativos</a:t>
            </a:r>
            <a:r>
              <a:rPr sz="2800" b="0" dirty="0"/>
              <a:t> </a:t>
            </a:r>
            <a:r>
              <a:rPr sz="2800" b="0" dirty="0" err="1"/>
              <a:t>móveis</a:t>
            </a:r>
            <a:endParaRPr sz="2800" b="0" dirty="0"/>
          </a:p>
          <a:p>
            <a:pPr lvl="1"/>
            <a:r>
              <a:rPr sz="2800" b="0" dirty="0"/>
              <a:t>Aplicações coorporativas que são </a:t>
            </a:r>
            <a:r>
              <a:rPr sz="2800" b="0" dirty="0" err="1"/>
              <a:t>acessadas</a:t>
            </a:r>
            <a:r>
              <a:rPr sz="2800" b="0" dirty="0"/>
              <a:t> </a:t>
            </a:r>
            <a:r>
              <a:rPr sz="2800" b="0" dirty="0" err="1"/>
              <a:t>por</a:t>
            </a:r>
            <a:r>
              <a:rPr lang="pt-BR" sz="2800" b="0" dirty="0"/>
              <a:t> </a:t>
            </a:r>
            <a:r>
              <a:rPr sz="2800" b="0" dirty="0" err="1"/>
              <a:t>navegadores</a:t>
            </a:r>
            <a:r>
              <a:rPr sz="2800" b="0" dirty="0"/>
              <a:t> web</a:t>
            </a:r>
          </a:p>
          <a:p>
            <a:endParaRPr sz="2800" b="0" dirty="0"/>
          </a:p>
          <a:p>
            <a:r>
              <a:rPr sz="2800" b="0" dirty="0"/>
              <a:t>As preocupações arquiteturais para </a:t>
            </a:r>
            <a:r>
              <a:rPr sz="2800" b="0" dirty="0" err="1"/>
              <a:t>domínios</a:t>
            </a:r>
            <a:r>
              <a:rPr lang="pt-BR" sz="2800" b="0" dirty="0"/>
              <a:t> </a:t>
            </a:r>
            <a:r>
              <a:rPr sz="2800" b="0" dirty="0"/>
              <a:t>maduros são bem conhecidas, suportadas e </a:t>
            </a:r>
            <a:r>
              <a:rPr sz="2800" b="0" dirty="0" err="1"/>
              <a:t>documentadas</a:t>
            </a:r>
            <a:endParaRPr sz="28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0515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Roadmap para Sistemas Novos em Domínios  Maduros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457513-B4E6-8AC4-7ED7-9D706FBD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295400"/>
            <a:ext cx="8610600" cy="53806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9296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Sistemas Novos </a:t>
            </a:r>
            <a:r>
              <a:rPr spc="-130" dirty="0" err="1"/>
              <a:t>em</a:t>
            </a:r>
            <a:r>
              <a:rPr spc="-130" dirty="0"/>
              <a:t> </a:t>
            </a:r>
            <a:r>
              <a:rPr spc="-130" dirty="0" err="1"/>
              <a:t>Domínios</a:t>
            </a:r>
            <a:r>
              <a:rPr lang="pt-BR" spc="-130" dirty="0"/>
              <a:t> </a:t>
            </a:r>
            <a:r>
              <a:rPr spc="-130" dirty="0" err="1"/>
              <a:t>Novos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524000"/>
            <a:ext cx="10287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800" b="0"/>
            </a:lvl1pPr>
            <a:lvl2pPr marL="800100" lvl="1" indent="-342900">
              <a:buFont typeface="Courier New" panose="02070309020205020404" pitchFamily="49" charset="0"/>
              <a:buChar char="o"/>
              <a:defRPr sz="2800" b="0"/>
            </a:lvl2pPr>
          </a:lstStyle>
          <a:p>
            <a:r>
              <a:rPr dirty="0"/>
              <a:t>Pode não existir</a:t>
            </a:r>
          </a:p>
          <a:p>
            <a:pPr lvl="1"/>
            <a:r>
              <a:rPr dirty="0"/>
              <a:t>Arquitetura de referência</a:t>
            </a:r>
          </a:p>
          <a:p>
            <a:pPr lvl="1"/>
            <a:r>
              <a:rPr dirty="0"/>
              <a:t>Frameworks</a:t>
            </a:r>
          </a:p>
          <a:p>
            <a:pPr lvl="1"/>
            <a:r>
              <a:rPr dirty="0"/>
              <a:t>Componentes prontos</a:t>
            </a:r>
          </a:p>
          <a:p>
            <a:pPr lvl="1"/>
            <a:endParaRPr dirty="0"/>
          </a:p>
          <a:p>
            <a:r>
              <a:rPr dirty="0"/>
              <a:t>Conceitos de design de propósito geral, </a:t>
            </a:r>
            <a:r>
              <a:rPr dirty="0" err="1"/>
              <a:t>táticas</a:t>
            </a:r>
            <a:r>
              <a:rPr dirty="0"/>
              <a:t> e padrões podem te guiar juntamente com prototipação</a:t>
            </a:r>
          </a:p>
          <a:p>
            <a:endParaRPr dirty="0"/>
          </a:p>
          <a:p>
            <a:r>
              <a:rPr dirty="0"/>
              <a:t>Iterações precisarão refinar continuamente a </a:t>
            </a:r>
            <a:r>
              <a:rPr dirty="0" err="1"/>
              <a:t>arquitetura</a:t>
            </a:r>
            <a:r>
              <a:rPr dirty="0"/>
              <a:t> até que ela enderece </a:t>
            </a:r>
            <a:r>
              <a:rPr dirty="0" err="1"/>
              <a:t>completamente</a:t>
            </a:r>
            <a:r>
              <a:rPr dirty="0"/>
              <a:t> </a:t>
            </a:r>
            <a:r>
              <a:rPr dirty="0" err="1"/>
              <a:t>os</a:t>
            </a:r>
            <a:r>
              <a:rPr lang="pt-BR" dirty="0"/>
              <a:t> </a:t>
            </a:r>
            <a:r>
              <a:rPr dirty="0"/>
              <a:t>drivers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25811"/>
            <a:ext cx="8229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Sistemas Existentes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F33814-ACC8-8E26-9FAA-F04A955DB5C0}"/>
              </a:ext>
            </a:extLst>
          </p:cNvPr>
          <p:cNvSpPr txBox="1"/>
          <p:nvPr/>
        </p:nvSpPr>
        <p:spPr>
          <a:xfrm>
            <a:off x="838200" y="1524000"/>
            <a:ext cx="10363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É essencial ter um entendimento claro da arquitetura do sistema existente.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92284"/>
            <a:ext cx="1039448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Identificando e </a:t>
            </a:r>
            <a:r>
              <a:rPr spc="-130" dirty="0" err="1"/>
              <a:t>selecionando</a:t>
            </a:r>
            <a:r>
              <a:rPr lang="pt-BR" spc="-130" dirty="0"/>
              <a:t> </a:t>
            </a:r>
            <a:r>
              <a:rPr spc="-130" dirty="0" err="1"/>
              <a:t>conceitos</a:t>
            </a:r>
            <a:r>
              <a:rPr spc="-130" dirty="0"/>
              <a:t> de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708" y="2302052"/>
            <a:ext cx="7728584" cy="1946302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19685">
              <a:lnSpc>
                <a:spcPct val="80000"/>
              </a:lnSpc>
              <a:spcBef>
                <a:spcPts val="765"/>
              </a:spcBef>
            </a:pPr>
            <a:r>
              <a:rPr lang="pt-BR" sz="2800" spc="-5" dirty="0">
                <a:latin typeface="Calibri"/>
                <a:cs typeface="Calibri"/>
              </a:rPr>
              <a:t>“</a:t>
            </a:r>
            <a:r>
              <a:rPr lang="pt-BR" sz="2800" i="1" spc="-5" dirty="0">
                <a:latin typeface="Calibri"/>
                <a:cs typeface="Calibri"/>
              </a:rPr>
              <a:t>Um bom </a:t>
            </a:r>
            <a:r>
              <a:rPr lang="pt-BR" sz="2800" i="1" spc="-15" dirty="0">
                <a:latin typeface="Calibri"/>
                <a:cs typeface="Calibri"/>
              </a:rPr>
              <a:t>cientista</a:t>
            </a:r>
            <a:r>
              <a:rPr lang="pt-BR" sz="2800" i="1" spc="5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é</a:t>
            </a:r>
            <a:r>
              <a:rPr lang="pt-BR" sz="2800" i="1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a pessoa</a:t>
            </a:r>
            <a:r>
              <a:rPr lang="pt-BR" sz="2800" i="1" spc="-10" dirty="0">
                <a:latin typeface="Calibri"/>
                <a:cs typeface="Calibri"/>
              </a:rPr>
              <a:t> </a:t>
            </a:r>
            <a:r>
              <a:rPr lang="pt-BR" sz="2800" i="1" spc="-15" dirty="0">
                <a:latin typeface="Calibri"/>
                <a:cs typeface="Calibri"/>
              </a:rPr>
              <a:t>com</a:t>
            </a:r>
            <a:r>
              <a:rPr lang="pt-BR" sz="2800" i="1" spc="10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ideias</a:t>
            </a:r>
            <a:r>
              <a:rPr lang="pt-BR" sz="2800" i="1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originais. </a:t>
            </a:r>
            <a:r>
              <a:rPr lang="pt-BR" sz="2800" i="1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Um bom</a:t>
            </a:r>
            <a:r>
              <a:rPr lang="pt-BR" sz="2800" i="1" spc="10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engenheiro</a:t>
            </a:r>
            <a:r>
              <a:rPr lang="pt-BR" sz="2800" i="1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é</a:t>
            </a:r>
            <a:r>
              <a:rPr lang="pt-BR" sz="2800" i="1" spc="10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a pessoa que</a:t>
            </a:r>
            <a:r>
              <a:rPr lang="pt-BR" sz="2800" i="1" spc="-10" dirty="0">
                <a:latin typeface="Calibri"/>
                <a:cs typeface="Calibri"/>
              </a:rPr>
              <a:t> </a:t>
            </a:r>
            <a:r>
              <a:rPr lang="pt-BR" sz="2800" i="1" spc="-15" dirty="0">
                <a:latin typeface="Calibri"/>
                <a:cs typeface="Calibri"/>
              </a:rPr>
              <a:t>faz</a:t>
            </a:r>
            <a:r>
              <a:rPr lang="pt-BR" sz="2800" i="1" spc="-5" dirty="0">
                <a:latin typeface="Calibri"/>
                <a:cs typeface="Calibri"/>
              </a:rPr>
              <a:t> um </a:t>
            </a:r>
            <a:r>
              <a:rPr lang="pt-BR" sz="2800" i="1" spc="-10" dirty="0">
                <a:latin typeface="Calibri"/>
                <a:cs typeface="Calibri"/>
              </a:rPr>
              <a:t>design </a:t>
            </a:r>
            <a:r>
              <a:rPr lang="pt-BR" sz="2800" i="1" spc="-5" dirty="0">
                <a:latin typeface="Calibri"/>
                <a:cs typeface="Calibri"/>
              </a:rPr>
              <a:t> </a:t>
            </a:r>
            <a:r>
              <a:rPr lang="pt-BR" sz="2800" i="1" spc="-10" dirty="0">
                <a:latin typeface="Calibri"/>
                <a:cs typeface="Calibri"/>
              </a:rPr>
              <a:t>que </a:t>
            </a:r>
            <a:r>
              <a:rPr lang="pt-BR" sz="2800" i="1" spc="-5" dirty="0">
                <a:latin typeface="Calibri"/>
                <a:cs typeface="Calibri"/>
              </a:rPr>
              <a:t>funcione </a:t>
            </a:r>
            <a:r>
              <a:rPr lang="pt-BR" sz="2800" i="1" spc="-15" dirty="0">
                <a:latin typeface="Calibri"/>
                <a:cs typeface="Calibri"/>
              </a:rPr>
              <a:t>com</a:t>
            </a:r>
            <a:r>
              <a:rPr lang="pt-BR" sz="2800" i="1" spc="-10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o</a:t>
            </a:r>
            <a:r>
              <a:rPr lang="pt-BR" sz="2800" i="1" spc="5" dirty="0">
                <a:latin typeface="Calibri"/>
                <a:cs typeface="Calibri"/>
              </a:rPr>
              <a:t> </a:t>
            </a:r>
            <a:r>
              <a:rPr lang="pt-BR" sz="2800" i="1" spc="-10" dirty="0">
                <a:latin typeface="Calibri"/>
                <a:cs typeface="Calibri"/>
              </a:rPr>
              <a:t>menor</a:t>
            </a:r>
            <a:r>
              <a:rPr lang="pt-BR" sz="2800" i="1" spc="10" dirty="0">
                <a:latin typeface="Calibri"/>
                <a:cs typeface="Calibri"/>
              </a:rPr>
              <a:t> </a:t>
            </a:r>
            <a:r>
              <a:rPr lang="pt-BR" sz="2800" i="1" spc="-10" dirty="0">
                <a:latin typeface="Calibri"/>
                <a:cs typeface="Calibri"/>
              </a:rPr>
              <a:t>número</a:t>
            </a:r>
            <a:r>
              <a:rPr lang="pt-BR" sz="2800" i="1" spc="-5" dirty="0">
                <a:latin typeface="Calibri"/>
                <a:cs typeface="Calibri"/>
              </a:rPr>
              <a:t> </a:t>
            </a:r>
            <a:r>
              <a:rPr lang="pt-BR" sz="2800" i="1" dirty="0">
                <a:latin typeface="Calibri"/>
                <a:cs typeface="Calibri"/>
              </a:rPr>
              <a:t>de </a:t>
            </a:r>
            <a:r>
              <a:rPr lang="pt-BR" sz="2800" i="1" spc="-5" dirty="0">
                <a:latin typeface="Calibri"/>
                <a:cs typeface="Calibri"/>
              </a:rPr>
              <a:t>ideias</a:t>
            </a:r>
            <a:r>
              <a:rPr lang="pt-BR" sz="2800" i="1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originais </a:t>
            </a:r>
            <a:r>
              <a:rPr lang="pt-BR" sz="2800" i="1" spc="-620" dirty="0">
                <a:latin typeface="Calibri"/>
                <a:cs typeface="Calibri"/>
              </a:rPr>
              <a:t> </a:t>
            </a:r>
            <a:r>
              <a:rPr lang="pt-BR" sz="2800" i="1" spc="-5" dirty="0">
                <a:latin typeface="Calibri"/>
                <a:cs typeface="Calibri"/>
              </a:rPr>
              <a:t>possível.</a:t>
            </a:r>
            <a:r>
              <a:rPr lang="pt-BR" sz="2800" spc="-5" dirty="0">
                <a:latin typeface="Calibri"/>
                <a:cs typeface="Calibri"/>
              </a:rPr>
              <a:t>”</a:t>
            </a:r>
            <a:endParaRPr lang="pt-BR" sz="2800" dirty="0">
              <a:latin typeface="Calibri"/>
              <a:cs typeface="Calibri"/>
            </a:endParaRPr>
          </a:p>
          <a:p>
            <a:pPr marL="4499610">
              <a:spcBef>
                <a:spcPts val="325"/>
              </a:spcBef>
            </a:pPr>
            <a:r>
              <a:rPr lang="pt-BR" sz="2800" spc="-10" dirty="0">
                <a:latin typeface="Calibri"/>
                <a:cs typeface="Calibri"/>
              </a:rPr>
              <a:t>Freeman</a:t>
            </a:r>
            <a:r>
              <a:rPr lang="pt-BR" sz="2800" spc="-25" dirty="0">
                <a:latin typeface="Calibri"/>
                <a:cs typeface="Calibri"/>
              </a:rPr>
              <a:t> </a:t>
            </a:r>
            <a:r>
              <a:rPr lang="pt-BR" sz="2800" spc="-15" dirty="0" err="1">
                <a:latin typeface="Calibri"/>
                <a:cs typeface="Calibri"/>
              </a:rPr>
              <a:t>Dyson</a:t>
            </a:r>
            <a:r>
              <a:rPr lang="pt-BR" sz="2800" spc="-15" dirty="0">
                <a:latin typeface="Calibri"/>
                <a:cs typeface="Calibri"/>
              </a:rPr>
              <a:t>,</a:t>
            </a:r>
            <a:r>
              <a:rPr lang="pt-BR" sz="2800" spc="-10" dirty="0">
                <a:latin typeface="Calibri"/>
                <a:cs typeface="Calibri"/>
              </a:rPr>
              <a:t> Físico</a:t>
            </a:r>
            <a:endParaRPr lang="pt-BR" sz="2800" dirty="0">
              <a:latin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5ADA00-FFEF-9154-3FB0-A56F0A52DD0E}"/>
              </a:ext>
            </a:extLst>
          </p:cNvPr>
          <p:cNvSpPr txBox="1"/>
          <p:nvPr/>
        </p:nvSpPr>
        <p:spPr>
          <a:xfrm>
            <a:off x="1295400" y="4800600"/>
            <a:ext cx="990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Se você é engenheiro, evite reinventar a roda. A criatividade é fundamental para combinar soluções existentes e resolver problemas de forma eficaz.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10210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Identificando conceitos de design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50814D-162F-4477-BBB9-EF04566A3249}"/>
              </a:ext>
            </a:extLst>
          </p:cNvPr>
          <p:cNvSpPr txBox="1"/>
          <p:nvPr/>
        </p:nvSpPr>
        <p:spPr>
          <a:xfrm>
            <a:off x="762000" y="1600200"/>
            <a:ext cx="10287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Na seleção de conceitos de design, é possível combiná-los, incluindo táticas, estilos arquiteturais, frameworks, entre outros.</a:t>
            </a:r>
          </a:p>
          <a:p>
            <a:endParaRPr lang="pt-BR" sz="2800" dirty="0"/>
          </a:p>
          <a:p>
            <a:r>
              <a:rPr lang="pt-BR" sz="2800" dirty="0"/>
              <a:t>As fontes de pesquisa para identificar alternativas incluem: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800" dirty="0"/>
              <a:t>Melhores práticas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800" dirty="0"/>
              <a:t>Seu próprio conhecimento e experiência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pt-BR" sz="2800" dirty="0"/>
              <a:t>O conhecimento e a experiência de outros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92285"/>
            <a:ext cx="9829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Selecionando conceitos de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10591800" cy="3852721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26034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sz="2800" spc="-5" dirty="0">
                <a:cs typeface="Calibri"/>
              </a:rPr>
              <a:t>A</a:t>
            </a:r>
            <a:r>
              <a:rPr sz="2800" spc="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seleção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dos</a:t>
            </a:r>
            <a:r>
              <a:rPr sz="2800" spc="2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conceitos</a:t>
            </a:r>
            <a:r>
              <a:rPr sz="2800" spc="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de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design</a:t>
            </a:r>
            <a:r>
              <a:rPr sz="2800" spc="1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tem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que</a:t>
            </a:r>
            <a:r>
              <a:rPr sz="2800" spc="2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seguir </a:t>
            </a:r>
            <a:r>
              <a:rPr sz="2800" spc="-6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algum</a:t>
            </a:r>
            <a:r>
              <a:rPr sz="2800" spc="-2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critério</a:t>
            </a:r>
            <a:endParaRPr sz="2800" dirty="0">
              <a:cs typeface="Calibri"/>
            </a:endParaRPr>
          </a:p>
          <a:p>
            <a:pPr marL="926465" lvl="1" indent="-457200">
              <a:lnSpc>
                <a:spcPts val="2805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800" spc="-15" dirty="0">
                <a:cs typeface="Calibri"/>
              </a:rPr>
              <a:t>Prós/Contra/Custo</a:t>
            </a:r>
            <a:endParaRPr sz="2800" dirty="0">
              <a:cs typeface="Calibri"/>
            </a:endParaRPr>
          </a:p>
          <a:p>
            <a:pPr marL="926465" lvl="1" indent="-457200">
              <a:lnSpc>
                <a:spcPts val="2800"/>
              </a:lnSpc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800" spc="-30" dirty="0">
                <a:cs typeface="Calibri"/>
              </a:rPr>
              <a:t>SWOT</a:t>
            </a:r>
            <a:r>
              <a:rPr sz="2800" spc="-10" dirty="0">
                <a:cs typeface="Calibri"/>
              </a:rPr>
              <a:t> (</a:t>
            </a:r>
            <a:r>
              <a:rPr lang="pt-BR" sz="2800" spc="-10" dirty="0">
                <a:cs typeface="Calibri"/>
              </a:rPr>
              <a:t>Forças, Fraquezas, Oportunidades e Ameaças</a:t>
            </a:r>
            <a:r>
              <a:rPr sz="2800" spc="-10" dirty="0">
                <a:cs typeface="Calibri"/>
              </a:rPr>
              <a:t>)</a:t>
            </a:r>
            <a:endParaRPr sz="2800" dirty="0">
              <a:cs typeface="Calibri"/>
            </a:endParaRPr>
          </a:p>
          <a:p>
            <a:pPr marL="926465" lvl="1" indent="-457200">
              <a:lnSpc>
                <a:spcPts val="2810"/>
              </a:lnSpc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800" spc="-10" dirty="0">
                <a:cs typeface="Calibri"/>
              </a:rPr>
              <a:t>CBAM</a:t>
            </a:r>
            <a:r>
              <a:rPr sz="2800" spc="-3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(Cost</a:t>
            </a:r>
            <a:r>
              <a:rPr sz="2800" spc="-3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benefit</a:t>
            </a:r>
            <a:r>
              <a:rPr sz="2800" spc="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analysis</a:t>
            </a:r>
            <a:r>
              <a:rPr sz="2800" spc="-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method)</a:t>
            </a:r>
            <a:endParaRPr sz="2800" dirty="0">
              <a:cs typeface="Calibri"/>
            </a:endParaRPr>
          </a:p>
          <a:p>
            <a:pPr marL="926465" lvl="1" indent="-457200">
              <a:lnSpc>
                <a:spcPts val="2845"/>
              </a:lnSpc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800" spc="-15" dirty="0">
                <a:cs typeface="Calibri"/>
              </a:rPr>
              <a:t>outros</a:t>
            </a:r>
            <a:endParaRPr sz="2800" dirty="0"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 dirty="0">
              <a:cs typeface="Calibri"/>
            </a:endParaRPr>
          </a:p>
          <a:p>
            <a:pPr marL="12700">
              <a:lnSpc>
                <a:spcPts val="3325"/>
              </a:lnSpc>
              <a:tabLst>
                <a:tab pos="241300" algn="l"/>
              </a:tabLst>
            </a:pPr>
            <a:r>
              <a:rPr sz="2800" spc="-10" dirty="0">
                <a:cs typeface="Calibri"/>
              </a:rPr>
              <a:t>Criação</a:t>
            </a:r>
            <a:r>
              <a:rPr sz="2800" spc="-3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de</a:t>
            </a:r>
            <a:r>
              <a:rPr sz="2800" spc="-2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protótipos</a:t>
            </a:r>
            <a:endParaRPr sz="2800" dirty="0">
              <a:cs typeface="Calibri"/>
            </a:endParaRPr>
          </a:p>
          <a:p>
            <a:pPr marL="926465" lvl="1" indent="-457200">
              <a:lnSpc>
                <a:spcPts val="2810"/>
              </a:lnSpc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800" dirty="0">
                <a:cs typeface="Calibri"/>
              </a:rPr>
              <a:t>5</a:t>
            </a:r>
            <a:r>
              <a:rPr sz="2800" spc="-15" dirty="0">
                <a:cs typeface="Calibri"/>
              </a:rPr>
              <a:t> </a:t>
            </a:r>
            <a:r>
              <a:rPr sz="2800" dirty="0">
                <a:cs typeface="Calibri"/>
              </a:rPr>
              <a:t>a</a:t>
            </a:r>
            <a:r>
              <a:rPr sz="2800" spc="-20" dirty="0">
                <a:cs typeface="Calibri"/>
              </a:rPr>
              <a:t> </a:t>
            </a:r>
            <a:r>
              <a:rPr sz="2800" dirty="0">
                <a:cs typeface="Calibri"/>
              </a:rPr>
              <a:t>10</a:t>
            </a:r>
            <a:r>
              <a:rPr sz="2800" spc="-1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vezes</a:t>
            </a:r>
            <a:r>
              <a:rPr sz="2800" dirty="0">
                <a:cs typeface="Calibri"/>
              </a:rPr>
              <a:t> mais</a:t>
            </a:r>
            <a:r>
              <a:rPr sz="2800" spc="-2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caro</a:t>
            </a:r>
            <a:r>
              <a:rPr sz="2800" spc="-3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do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que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análise</a:t>
            </a:r>
            <a:r>
              <a:rPr sz="280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pura</a:t>
            </a:r>
            <a:endParaRPr sz="2800" dirty="0">
              <a:cs typeface="Calibri"/>
            </a:endParaRPr>
          </a:p>
          <a:p>
            <a:pPr marL="926465" marR="453390" lvl="1" indent="-457200">
              <a:lnSpc>
                <a:spcPct val="80000"/>
              </a:lnSpc>
              <a:spcBef>
                <a:spcPts val="54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800" spc="-5" dirty="0">
                <a:cs typeface="Calibri"/>
              </a:rPr>
              <a:t>Justifica</a:t>
            </a:r>
            <a:r>
              <a:rPr sz="2800" spc="-25" dirty="0">
                <a:cs typeface="Calibri"/>
              </a:rPr>
              <a:t> </a:t>
            </a:r>
            <a:r>
              <a:rPr sz="2800" dirty="0">
                <a:cs typeface="Calibri"/>
              </a:rPr>
              <a:t>o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custo</a:t>
            </a:r>
            <a:r>
              <a:rPr sz="2800" spc="-30" dirty="0">
                <a:cs typeface="Calibri"/>
              </a:rPr>
              <a:t> </a:t>
            </a:r>
            <a:r>
              <a:rPr sz="2800" dirty="0">
                <a:cs typeface="Calibri"/>
              </a:rPr>
              <a:t>em</a:t>
            </a:r>
            <a:r>
              <a:rPr sz="2800" spc="-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casos</a:t>
            </a:r>
            <a:r>
              <a:rPr sz="2800" spc="-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de</a:t>
            </a:r>
            <a:r>
              <a:rPr sz="2800" spc="-10" dirty="0">
                <a:cs typeface="Calibri"/>
              </a:rPr>
              <a:t> grande</a:t>
            </a:r>
            <a:r>
              <a:rPr sz="2800" spc="-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importância</a:t>
            </a:r>
            <a:r>
              <a:rPr sz="2800" spc="-30" dirty="0">
                <a:cs typeface="Calibri"/>
              </a:rPr>
              <a:t> </a:t>
            </a:r>
            <a:r>
              <a:rPr sz="2800" dirty="0">
                <a:cs typeface="Calibri"/>
              </a:rPr>
              <a:t>e </a:t>
            </a:r>
            <a:r>
              <a:rPr sz="2800" spc="-53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incerteza</a:t>
            </a:r>
            <a:r>
              <a:rPr sz="2800" spc="-30" dirty="0">
                <a:cs typeface="Calibri"/>
              </a:rPr>
              <a:t> </a:t>
            </a:r>
            <a:r>
              <a:rPr sz="2800" dirty="0">
                <a:cs typeface="Calibri"/>
              </a:rPr>
              <a:t>em</a:t>
            </a:r>
            <a:r>
              <a:rPr sz="2800" spc="-10" dirty="0">
                <a:cs typeface="Calibri"/>
              </a:rPr>
              <a:t> relação</a:t>
            </a:r>
            <a:r>
              <a:rPr sz="2800" spc="-5" dirty="0">
                <a:cs typeface="Calibri"/>
              </a:rPr>
              <a:t> </a:t>
            </a:r>
            <a:r>
              <a:rPr sz="2800" dirty="0">
                <a:cs typeface="Calibri"/>
              </a:rPr>
              <a:t>a</a:t>
            </a:r>
            <a:r>
              <a:rPr sz="2800" spc="-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decisão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68829"/>
            <a:ext cx="8153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Produzindo estruturas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360" y="1398637"/>
            <a:ext cx="11049000" cy="406072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400" b="1" spc="-55" dirty="0">
                <a:cs typeface="Calibri"/>
              </a:rPr>
              <a:t>Estrutura de Módulo</a:t>
            </a:r>
          </a:p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Elementos Estáticos: </a:t>
            </a:r>
            <a:r>
              <a:rPr lang="pt-BR" sz="2000" spc="-55" dirty="0">
                <a:cs typeface="Calibri"/>
              </a:rPr>
              <a:t>Elementos estáticos são componentes do sistema que são definidos e organizados antes da execução do software. </a:t>
            </a:r>
          </a:p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Exemplos: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Arquivos:</a:t>
            </a:r>
            <a:r>
              <a:rPr lang="pt-BR" sz="2000" spc="-55" dirty="0">
                <a:cs typeface="Calibri"/>
              </a:rPr>
              <a:t> Contêm código-fonte, scripts, ou outros tipos de dados que compõem o sistema. São organizados hierarquicamente em diretórios, facilitando a modularização e o gerenciamento do código.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Módulos: </a:t>
            </a:r>
            <a:r>
              <a:rPr lang="pt-BR" sz="2000" spc="-55" dirty="0">
                <a:cs typeface="Calibri"/>
              </a:rPr>
              <a:t>Blocos de código que encapsulam funções, procedimentos ou classes relacionadas, proporcionando reuso e manutenção simplificada. Em linguagens como Python, um módulo pode ser um único arquivo .</a:t>
            </a:r>
            <a:r>
              <a:rPr lang="pt-BR" sz="2000" spc="-55" dirty="0" err="1">
                <a:cs typeface="Calibri"/>
              </a:rPr>
              <a:t>py</a:t>
            </a:r>
            <a:r>
              <a:rPr lang="pt-BR" sz="2000" spc="-55" dirty="0">
                <a:cs typeface="Calibri"/>
              </a:rPr>
              <a:t> que agrupa funções e classes relacionadas.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Classes: </a:t>
            </a:r>
            <a:r>
              <a:rPr lang="pt-BR" sz="2000" spc="-55" dirty="0">
                <a:cs typeface="Calibri"/>
              </a:rPr>
              <a:t>Definem a estrutura e o comportamento dos objetos no sistema, servindo como "modelos" para a criação de instâncias. As classes encapsulam atributos e métodos, promovendo a reutilização de código e facilitando a implementação de padrões de design orientados a objetos.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52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68829"/>
            <a:ext cx="8153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Produzindo estruturas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371600"/>
            <a:ext cx="11049000" cy="498405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400" b="1" spc="-55" dirty="0">
                <a:cs typeface="Calibri"/>
              </a:rPr>
              <a:t>Estrutura de Componentes e Conectores (C&amp;C)</a:t>
            </a:r>
          </a:p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Elementos Dinâmicos: </a:t>
            </a:r>
            <a:r>
              <a:rPr lang="pt-BR" sz="2000" spc="-55" dirty="0">
                <a:cs typeface="Calibri"/>
              </a:rPr>
              <a:t>Elementos dinâmicos são os componentes do sistema que podem mudar ou ser ativados durante a execução do software. Eles representam as partes móveis do sistema, que interagem e se coordenam para executar as funções necessárias.</a:t>
            </a:r>
          </a:p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Exemplos: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Processos: </a:t>
            </a:r>
            <a:r>
              <a:rPr lang="pt-BR" sz="2000" spc="-55" dirty="0">
                <a:cs typeface="Calibri"/>
              </a:rPr>
              <a:t>Unidades independentes de execução que operam de forma isolada ou em conjunto dentro do sistema. Por exemplo, em um sistema operacional, o navegador web e o editor de texto são executados como processos separados.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Threads:</a:t>
            </a:r>
            <a:r>
              <a:rPr lang="pt-BR" sz="2000" spc="-55" dirty="0">
                <a:cs typeface="Calibri"/>
              </a:rPr>
              <a:t> Subdivisões de um processo que compartilham o mesmo espaço de memória, mas podem ser executadas paralelamente.  Por exemplo, em um aplicativo de streaming de vídeo, uma thread pode gerenciar o fluxo de vídeo enquanto outra lida com a interface do usuário.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Conectores (</a:t>
            </a:r>
            <a:r>
              <a:rPr lang="pt-BR" sz="2000" b="1" spc="-55" dirty="0" err="1">
                <a:cs typeface="Calibri"/>
              </a:rPr>
              <a:t>Connectors</a:t>
            </a:r>
            <a:r>
              <a:rPr lang="pt-BR" sz="2000" b="1" spc="-55" dirty="0">
                <a:cs typeface="Calibri"/>
              </a:rPr>
              <a:t>):</a:t>
            </a:r>
            <a:r>
              <a:rPr lang="pt-BR" sz="2000" spc="-55" dirty="0">
                <a:cs typeface="Calibri"/>
              </a:rPr>
              <a:t> Mecanismos que permitem a comunicação entre componentes, como chamadas de função, passagens de mensagem, ou fluxos de dados. Por exemplo, em uma aplicação cliente-servidor, os conectores podem ser representados por APIs ou sockets que facilitam a troca de informações entre o cliente e o servidor.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98381"/>
            <a:ext cx="922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ADD – Attribute-Driven Design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DA3286-328B-47D5-5BF2-5D4362E95D97}"/>
              </a:ext>
            </a:extLst>
          </p:cNvPr>
          <p:cNvSpPr txBox="1"/>
          <p:nvPr/>
        </p:nvSpPr>
        <p:spPr>
          <a:xfrm>
            <a:off x="685800" y="1600200"/>
            <a:ext cx="10591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Este método abrange todos os aspectos necessários para a criação de um design de arquitetura eficaz. </a:t>
            </a:r>
          </a:p>
          <a:p>
            <a:endParaRPr lang="pt-BR" sz="2400" dirty="0"/>
          </a:p>
          <a:p>
            <a:r>
              <a:rPr lang="pt-BR" sz="2400" dirty="0"/>
              <a:t>O processo é dividido em rodadas, que podem ser alocadas, por exemplo, em sprints.</a:t>
            </a:r>
          </a:p>
          <a:p>
            <a:endParaRPr lang="pt-BR" sz="2400" dirty="0"/>
          </a:p>
          <a:p>
            <a:r>
              <a:rPr lang="pt-BR" sz="2400" dirty="0"/>
              <a:t>Durante cada rodada, ocorrem várias interações de design, garantindo um enfoque consistente nos atributos de qualidade.</a:t>
            </a:r>
          </a:p>
          <a:p>
            <a:endParaRPr lang="pt-BR" sz="2400" dirty="0"/>
          </a:p>
          <a:p>
            <a:r>
              <a:rPr lang="pt-BR" sz="2400" dirty="0"/>
              <a:t>Além disso, o método reconhece a importância da análise e documentação como componentes essenciais do processo de design.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68829"/>
            <a:ext cx="8153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Produzindo estruturas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760" y="1295400"/>
            <a:ext cx="11049000" cy="467627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400" b="1" spc="-55" dirty="0">
                <a:cs typeface="Calibri"/>
              </a:rPr>
              <a:t>Estrutura de Alocação</a:t>
            </a:r>
          </a:p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Elementos Variados: </a:t>
            </a:r>
            <a:r>
              <a:rPr lang="pt-BR" sz="2000" spc="-55" dirty="0">
                <a:cs typeface="Calibri"/>
              </a:rPr>
              <a:t>Na estrutura de alocação, diferentes tipos de elementos são considerados, abrangendo tanto componentes de software quanto de hardware, além de recursos humanos. Esses elementos são mapeados para garantir que o sistema funcione de forma eficiente e esteja devidamente suportado pelos recursos físicos e organizacionais.</a:t>
            </a:r>
          </a:p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Exemplos: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Hardware (Computadores e Dispositivos): </a:t>
            </a:r>
            <a:r>
              <a:rPr lang="pt-BR" sz="2000" spc="-55" dirty="0">
                <a:cs typeface="Calibri"/>
              </a:rPr>
              <a:t>Representa os recursos físicos onde o software é executado. Isso inclui servidores, computadores pessoais, dispositivos móveis, sensores e outros equipamentos necessários para suportar a operação do sistema. 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Sistema de Arquivos: </a:t>
            </a:r>
            <a:r>
              <a:rPr lang="pt-BR" sz="2000" spc="-55" dirty="0">
                <a:cs typeface="Calibri"/>
              </a:rPr>
              <a:t>Estrutura lógica usada para armazenar, organizar e acessar os dados no hardware. Pode incluir diretórios, subdiretórios e arquivos que suportam a operação do software, como logs de sistema, arquivos de configuração e bancos de dados. </a:t>
            </a:r>
          </a:p>
          <a:p>
            <a:pPr marL="355600" indent="-342900">
              <a:spcBef>
                <a:spcPts val="384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55" dirty="0">
                <a:cs typeface="Calibri"/>
              </a:rPr>
              <a:t>Equipes de Desenvolvimento: </a:t>
            </a:r>
            <a:r>
              <a:rPr lang="pt-BR" sz="2000" spc="-55" dirty="0">
                <a:cs typeface="Calibri"/>
              </a:rPr>
              <a:t>Representa o recurso humano alocado para a criação, manutenção e evolução do software. Isso inclui desenvolvedores, arquitetos de software, </a:t>
            </a:r>
            <a:r>
              <a:rPr lang="pt-BR" sz="2000" spc="-55" dirty="0" err="1">
                <a:cs typeface="Calibri"/>
              </a:rPr>
              <a:t>testers</a:t>
            </a:r>
            <a:r>
              <a:rPr lang="pt-BR" sz="2000" spc="-55" dirty="0">
                <a:cs typeface="Calibri"/>
              </a:rPr>
              <a:t> e gerentes de projeto. </a:t>
            </a:r>
            <a:endParaRPr lang="pt-BR" sz="2400" spc="-5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94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105918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Associar </a:t>
            </a:r>
            <a:r>
              <a:rPr spc="-130" dirty="0" err="1"/>
              <a:t>responsabilidades</a:t>
            </a:r>
            <a:r>
              <a:rPr spc="-130" dirty="0"/>
              <a:t> e</a:t>
            </a:r>
            <a:r>
              <a:rPr lang="pt-BR" spc="-130" dirty="0"/>
              <a:t> </a:t>
            </a:r>
            <a:r>
              <a:rPr spc="-130" dirty="0" err="1"/>
              <a:t>identificar</a:t>
            </a:r>
            <a:r>
              <a:rPr spc="-130" dirty="0"/>
              <a:t> propriedades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828800"/>
            <a:ext cx="11277600" cy="489146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1970405" defTabSz="10048875">
              <a:lnSpc>
                <a:spcPts val="2690"/>
              </a:lnSpc>
              <a:spcBef>
                <a:spcPts val="740"/>
              </a:spcBef>
              <a:tabLst>
                <a:tab pos="0" algn="l"/>
              </a:tabLst>
            </a:pPr>
            <a:r>
              <a:rPr lang="pt-BR" sz="2400" dirty="0">
                <a:cs typeface="Calibri"/>
              </a:rPr>
              <a:t>Cada elemento criado deve ter suas responsabilidades definidas</a:t>
            </a:r>
          </a:p>
          <a:p>
            <a:pPr marL="12700">
              <a:lnSpc>
                <a:spcPts val="3329"/>
              </a:lnSpc>
              <a:spcBef>
                <a:spcPts val="350"/>
              </a:spcBef>
              <a:tabLst>
                <a:tab pos="241300" algn="l"/>
              </a:tabLst>
            </a:pPr>
            <a:r>
              <a:rPr lang="pt-BR" sz="2000" b="1" spc="-20" dirty="0">
                <a:cs typeface="Calibri"/>
              </a:rPr>
              <a:t>Isto ajuda:</a:t>
            </a:r>
          </a:p>
          <a:p>
            <a:pPr marL="469900" indent="-457200">
              <a:lnSpc>
                <a:spcPts val="3329"/>
              </a:lnSpc>
              <a:spcBef>
                <a:spcPts val="35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20" dirty="0">
                <a:cs typeface="Calibri"/>
              </a:rPr>
              <a:t>Aumentar a Coesão: </a:t>
            </a:r>
            <a:r>
              <a:rPr lang="pt-BR" sz="2000" spc="-20" dirty="0">
                <a:cs typeface="Calibri"/>
              </a:rPr>
              <a:t>Garantindo que cada elemento cumpra apenas as responsabilidades que lhe foram atribuídas, promovendo um design mais organizado e focado.</a:t>
            </a:r>
          </a:p>
          <a:p>
            <a:pPr marL="469900" indent="-457200">
              <a:lnSpc>
                <a:spcPts val="3329"/>
              </a:lnSpc>
              <a:spcBef>
                <a:spcPts val="35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b="1" spc="-20" dirty="0">
                <a:cs typeface="Calibri"/>
              </a:rPr>
              <a:t>Reduzir o Acoplamento: </a:t>
            </a:r>
            <a:r>
              <a:rPr lang="pt-BR" sz="2000" spc="-20" dirty="0">
                <a:cs typeface="Calibri"/>
              </a:rPr>
              <a:t>Evitando que os elementos conheçam detalhes de implementação uns dos outros, o que favorece a modularidade e a facilidade de manutenção.</a:t>
            </a:r>
          </a:p>
          <a:p>
            <a:pPr marL="12700">
              <a:lnSpc>
                <a:spcPts val="3329"/>
              </a:lnSpc>
              <a:spcBef>
                <a:spcPts val="350"/>
              </a:spcBef>
              <a:tabLst>
                <a:tab pos="241300" algn="l"/>
              </a:tabLst>
            </a:pPr>
            <a:r>
              <a:rPr lang="pt-BR" sz="2000" b="1" spc="-20" dirty="0">
                <a:cs typeface="Calibri"/>
              </a:rPr>
              <a:t>Definir as Propriedades dos Elementos:</a:t>
            </a:r>
          </a:p>
          <a:p>
            <a:pPr marL="355600" indent="-342900">
              <a:lnSpc>
                <a:spcPts val="3329"/>
              </a:lnSpc>
              <a:spcBef>
                <a:spcPts val="35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pt-BR" sz="2000" spc="-20" dirty="0">
                <a:cs typeface="Calibri"/>
              </a:rPr>
              <a:t>As propriedades dos elementos são essenciais para a documentação clara e para uma análise criteriosa do design. Essas propriedades incluem aspectos como configurações, gerenciamento de recursos, especificações de hardware, entre outros, e ajudam a garantir que o design atenda aos requisitos funcionais e não funcionais do sistema.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0820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Estabelecer as relações entre </a:t>
            </a:r>
            <a:r>
              <a:rPr spc="-130" dirty="0" err="1"/>
              <a:t>os</a:t>
            </a:r>
            <a:r>
              <a:rPr spc="-130" dirty="0"/>
              <a:t> </a:t>
            </a:r>
            <a:r>
              <a:rPr spc="-130" dirty="0" err="1"/>
              <a:t>elementos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71600"/>
            <a:ext cx="10363200" cy="291490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69900" marR="5080" indent="-457200">
              <a:lnSpc>
                <a:spcPts val="3030"/>
              </a:lnSpc>
              <a:spcBef>
                <a:spcPts val="47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Definir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específicos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comunicam</a:t>
            </a:r>
            <a:endParaRPr sz="2800">
              <a:latin typeface="Calibri"/>
              <a:cs typeface="Calibri"/>
            </a:endParaRPr>
          </a:p>
          <a:p>
            <a:pPr marL="812165" lvl="1" indent="-342900">
              <a:spcBef>
                <a:spcPts val="19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Síncrono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Assíncrono</a:t>
            </a:r>
            <a:endParaRPr sz="2400">
              <a:latin typeface="Calibri"/>
              <a:cs typeface="Calibri"/>
            </a:endParaRPr>
          </a:p>
          <a:p>
            <a:pPr marL="812165" lvl="1" indent="-342900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Qual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utilizado?</a:t>
            </a:r>
            <a:endParaRPr sz="2400">
              <a:latin typeface="Calibri"/>
              <a:cs typeface="Calibri"/>
            </a:endParaRPr>
          </a:p>
          <a:p>
            <a:pPr marL="812165" lvl="1" indent="-342900">
              <a:spcBef>
                <a:spcPts val="204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taxa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informação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-15" dirty="0">
                <a:latin typeface="Calibri"/>
                <a:cs typeface="Calibri"/>
              </a:rPr>
              <a:t>transferida?</a:t>
            </a:r>
            <a:endParaRPr sz="2400">
              <a:latin typeface="Calibri"/>
              <a:cs typeface="Calibri"/>
            </a:endParaRPr>
          </a:p>
          <a:p>
            <a:pPr marL="914400" lvl="1" indent="-457200">
              <a:spcBef>
                <a:spcPts val="25"/>
              </a:spcBef>
              <a:buFont typeface="Courier New" panose="02070309020205020404" pitchFamily="49" charset="0"/>
              <a:buChar char="o"/>
            </a:pPr>
            <a:endParaRPr sz="3350">
              <a:latin typeface="Calibri"/>
              <a:cs typeface="Calibri"/>
            </a:endParaRPr>
          </a:p>
          <a:p>
            <a:pPr marL="469900" marR="289560" indent="-457200">
              <a:lnSpc>
                <a:spcPts val="3020"/>
              </a:lnSpc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Podem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grande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influência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algumas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propriedades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qualidade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062974-F59E-2ECE-B079-E7AD05B0ECB9}"/>
              </a:ext>
            </a:extLst>
          </p:cNvPr>
          <p:cNvSpPr/>
          <p:nvPr/>
        </p:nvSpPr>
        <p:spPr>
          <a:xfrm>
            <a:off x="10896600" y="304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26246"/>
            <a:ext cx="6248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Definir 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10287000" cy="265175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Interfaces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são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especificações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contratuais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10" dirty="0" err="1">
                <a:latin typeface="Calibri"/>
                <a:cs typeface="Calibri"/>
              </a:rPr>
              <a:t>permitem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elementos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troquem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informações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colaborem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5"/>
              </a:spcBef>
              <a:buFont typeface="Arial MT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12700"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Duas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categorias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5" dirty="0">
                <a:latin typeface="Calibri"/>
                <a:cs typeface="Calibri"/>
              </a:rPr>
              <a:t>interfaces:</a:t>
            </a:r>
            <a:endParaRPr sz="2800" dirty="0">
              <a:latin typeface="Calibri"/>
              <a:cs typeface="Calibri"/>
            </a:endParaRPr>
          </a:p>
          <a:p>
            <a:pPr marL="812165" lvl="1" indent="-342900">
              <a:spcBef>
                <a:spcPts val="24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Internas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entre</a:t>
            </a:r>
            <a:r>
              <a:rPr sz="2400" spc="-5" dirty="0">
                <a:latin typeface="Calibri"/>
                <a:cs typeface="Calibri"/>
              </a:rPr>
              <a:t> elementos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sistema</a:t>
            </a:r>
            <a:endParaRPr sz="2400" dirty="0">
              <a:latin typeface="Calibri"/>
              <a:cs typeface="Calibri"/>
            </a:endParaRPr>
          </a:p>
          <a:p>
            <a:pPr marL="812165" marR="274320" lvl="1" indent="-342900">
              <a:lnSpc>
                <a:spcPts val="2590"/>
              </a:lnSpc>
              <a:spcBef>
                <a:spcPts val="53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Externas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5" dirty="0">
                <a:latin typeface="Calibri"/>
                <a:cs typeface="Calibri"/>
              </a:rPr>
              <a:t>entre </a:t>
            </a:r>
            <a:r>
              <a:rPr sz="2400" spc="-5" dirty="0">
                <a:latin typeface="Calibri"/>
                <a:cs typeface="Calibri"/>
              </a:rPr>
              <a:t>elementos do </a:t>
            </a:r>
            <a:r>
              <a:rPr sz="2400" spc="-10" dirty="0">
                <a:latin typeface="Calibri"/>
                <a:cs typeface="Calibri"/>
              </a:rPr>
              <a:t>sistema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elementos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externos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55494"/>
            <a:ext cx="6781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Interfaces Externas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219200"/>
            <a:ext cx="9372600" cy="157158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spcBef>
                <a:spcPts val="77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Podem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restrições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sistema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spcBef>
                <a:spcPts val="675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Deve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pelo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menos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sistema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spcBef>
                <a:spcPts val="66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Podem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modeladas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</a:t>
            </a:r>
            <a:r>
              <a:rPr sz="2800" spc="-5" dirty="0">
                <a:latin typeface="Calibri"/>
                <a:cs typeface="Calibri"/>
              </a:rPr>
              <a:t> 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diagrama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contexto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1B2C32-51CE-F00E-1A61-790835B7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3429000"/>
            <a:ext cx="722947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315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Interfaces Internas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305242"/>
            <a:ext cx="10515600" cy="408701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900" marR="441959" indent="-457200">
              <a:lnSpc>
                <a:spcPts val="2690"/>
              </a:lnSpc>
              <a:spcBef>
                <a:spcPts val="74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600" spc="-10" dirty="0">
                <a:cs typeface="Calibri"/>
              </a:rPr>
              <a:t>Definidas</a:t>
            </a:r>
            <a:r>
              <a:rPr sz="2600" spc="1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em</a:t>
            </a:r>
            <a:r>
              <a:rPr sz="2600" spc="10" dirty="0">
                <a:cs typeface="Calibri"/>
              </a:rPr>
              <a:t> </a:t>
            </a:r>
            <a:r>
              <a:rPr sz="2600" spc="-25" dirty="0">
                <a:cs typeface="Calibri"/>
              </a:rPr>
              <a:t>diferentes</a:t>
            </a:r>
            <a:r>
              <a:rPr sz="2600" spc="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níveis</a:t>
            </a:r>
            <a:r>
              <a:rPr sz="2600" spc="1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dependendo</a:t>
            </a:r>
            <a:r>
              <a:rPr sz="2600" spc="3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da </a:t>
            </a:r>
            <a:r>
              <a:rPr sz="2600" spc="-615" dirty="0">
                <a:cs typeface="Calibri"/>
              </a:rPr>
              <a:t> </a:t>
            </a:r>
            <a:r>
              <a:rPr sz="2600" spc="-20" dirty="0" err="1">
                <a:cs typeface="Calibri"/>
              </a:rPr>
              <a:t>iteração</a:t>
            </a:r>
            <a:endParaRPr lang="pt-BR" sz="2600" spc="-20" dirty="0">
              <a:cs typeface="Calibri"/>
            </a:endParaRPr>
          </a:p>
          <a:p>
            <a:pPr marL="469900" marR="441959" indent="-457200">
              <a:lnSpc>
                <a:spcPts val="2690"/>
              </a:lnSpc>
              <a:spcBef>
                <a:spcPts val="74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endParaRPr sz="2600" dirty="0">
              <a:cs typeface="Calibri"/>
            </a:endParaRPr>
          </a:p>
          <a:p>
            <a:pPr marL="469900" marR="295275" indent="-457200">
              <a:lnSpc>
                <a:spcPct val="80000"/>
              </a:lnSpc>
              <a:spcBef>
                <a:spcPts val="1019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600" spc="-10" dirty="0">
                <a:cs typeface="Calibri"/>
              </a:rPr>
              <a:t>Inicialmente</a:t>
            </a:r>
            <a:r>
              <a:rPr sz="2600" spc="-5" dirty="0">
                <a:cs typeface="Calibri"/>
              </a:rPr>
              <a:t> </a:t>
            </a:r>
            <a:r>
              <a:rPr sz="2600" dirty="0">
                <a:cs typeface="Calibri"/>
              </a:rPr>
              <a:t>as </a:t>
            </a:r>
            <a:r>
              <a:rPr sz="2600" spc="-15" dirty="0">
                <a:cs typeface="Calibri"/>
              </a:rPr>
              <a:t>interfaces</a:t>
            </a:r>
            <a:r>
              <a:rPr sz="2600" spc="-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internas</a:t>
            </a:r>
            <a:r>
              <a:rPr sz="2600" spc="1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podem</a:t>
            </a:r>
            <a:r>
              <a:rPr sz="2600" spc="1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ser </a:t>
            </a:r>
            <a:r>
              <a:rPr sz="2600" spc="-10" dirty="0" err="1">
                <a:cs typeface="Calibri"/>
              </a:rPr>
              <a:t>definidas</a:t>
            </a:r>
            <a:r>
              <a:rPr sz="2600" spc="3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em</a:t>
            </a:r>
            <a:r>
              <a:rPr sz="260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termos</a:t>
            </a:r>
            <a:r>
              <a:rPr sz="2600" spc="5" dirty="0">
                <a:cs typeface="Calibri"/>
              </a:rPr>
              <a:t> </a:t>
            </a:r>
            <a:r>
              <a:rPr sz="2600" spc="-15" dirty="0">
                <a:cs typeface="Calibri"/>
              </a:rPr>
              <a:t>textuais</a:t>
            </a:r>
            <a:r>
              <a:rPr sz="2600" spc="-5" dirty="0">
                <a:cs typeface="Calibri"/>
              </a:rPr>
              <a:t> </a:t>
            </a:r>
            <a:r>
              <a:rPr sz="2600" spc="-20" dirty="0">
                <a:cs typeface="Calibri"/>
              </a:rPr>
              <a:t>entre</a:t>
            </a:r>
            <a:r>
              <a:rPr sz="2600" spc="10" dirty="0">
                <a:cs typeface="Calibri"/>
              </a:rPr>
              <a:t> </a:t>
            </a:r>
            <a:r>
              <a:rPr sz="2600" spc="-5" dirty="0">
                <a:cs typeface="Calibri"/>
              </a:rPr>
              <a:t>módulos</a:t>
            </a:r>
            <a:r>
              <a:rPr sz="2600" spc="3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ou </a:t>
            </a:r>
            <a:r>
              <a:rPr sz="2600" spc="-615" dirty="0">
                <a:cs typeface="Calibri"/>
              </a:rPr>
              <a:t> </a:t>
            </a:r>
            <a:r>
              <a:rPr sz="2600" spc="-10" dirty="0" err="1">
                <a:cs typeface="Calibri"/>
              </a:rPr>
              <a:t>grandes</a:t>
            </a:r>
            <a:r>
              <a:rPr sz="2600" spc="5" dirty="0">
                <a:cs typeface="Calibri"/>
              </a:rPr>
              <a:t> </a:t>
            </a:r>
            <a:r>
              <a:rPr sz="2600" spc="-15" dirty="0" err="1">
                <a:cs typeface="Calibri"/>
              </a:rPr>
              <a:t>componentes</a:t>
            </a:r>
            <a:endParaRPr lang="pt-BR" sz="2600" spc="-15" dirty="0">
              <a:cs typeface="Calibri"/>
            </a:endParaRPr>
          </a:p>
          <a:p>
            <a:pPr marL="469900" marR="295275" indent="-457200">
              <a:lnSpc>
                <a:spcPct val="80000"/>
              </a:lnSpc>
              <a:spcBef>
                <a:spcPts val="1019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endParaRPr sz="2600" dirty="0">
              <a:cs typeface="Calibri"/>
            </a:endParaRPr>
          </a:p>
          <a:p>
            <a:pPr marL="469900" marR="111125" indent="-457200">
              <a:lnSpc>
                <a:spcPct val="80000"/>
              </a:lnSpc>
              <a:spcBef>
                <a:spcPts val="101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600" spc="-15" dirty="0">
                <a:cs typeface="Calibri"/>
              </a:rPr>
              <a:t>Refinadas</a:t>
            </a:r>
            <a:r>
              <a:rPr sz="2600" spc="10" dirty="0">
                <a:cs typeface="Calibri"/>
              </a:rPr>
              <a:t> </a:t>
            </a:r>
            <a:r>
              <a:rPr sz="2600" spc="-25" dirty="0">
                <a:cs typeface="Calibri"/>
              </a:rPr>
              <a:t>para</a:t>
            </a:r>
            <a:r>
              <a:rPr sz="2600" spc="1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as </a:t>
            </a:r>
            <a:r>
              <a:rPr sz="2600" spc="-10" dirty="0">
                <a:cs typeface="Calibri"/>
              </a:rPr>
              <a:t>funcionalidades</a:t>
            </a:r>
            <a:r>
              <a:rPr sz="2600" spc="40" dirty="0">
                <a:cs typeface="Calibri"/>
              </a:rPr>
              <a:t> </a:t>
            </a:r>
            <a:r>
              <a:rPr sz="2600" spc="-5" dirty="0">
                <a:cs typeface="Calibri"/>
              </a:rPr>
              <a:t>primárias</a:t>
            </a:r>
            <a:r>
              <a:rPr sz="2600" spc="1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pela </a:t>
            </a:r>
            <a:r>
              <a:rPr sz="2600" spc="-62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equipe</a:t>
            </a:r>
            <a:r>
              <a:rPr sz="2600" spc="1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de</a:t>
            </a:r>
            <a:r>
              <a:rPr sz="2600" spc="5" dirty="0">
                <a:cs typeface="Calibri"/>
              </a:rPr>
              <a:t> </a:t>
            </a:r>
            <a:r>
              <a:rPr sz="2600" spc="-20" dirty="0">
                <a:cs typeface="Calibri"/>
              </a:rPr>
              <a:t>arquitetura</a:t>
            </a:r>
            <a:r>
              <a:rPr sz="2600" spc="20" dirty="0">
                <a:cs typeface="Calibri"/>
              </a:rPr>
              <a:t> </a:t>
            </a:r>
            <a:r>
              <a:rPr sz="2600" spc="-15" dirty="0" err="1">
                <a:cs typeface="Calibri"/>
              </a:rPr>
              <a:t>utilizando</a:t>
            </a:r>
            <a:r>
              <a:rPr sz="2600" spc="35" dirty="0">
                <a:cs typeface="Calibri"/>
              </a:rPr>
              <a:t> </a:t>
            </a:r>
            <a:r>
              <a:rPr sz="2600" spc="-20" dirty="0" err="1">
                <a:cs typeface="Calibri"/>
              </a:rPr>
              <a:t>geralmente</a:t>
            </a:r>
            <a:r>
              <a:rPr lang="pt-BR" sz="2600" spc="-20" dirty="0">
                <a:cs typeface="Calibri"/>
              </a:rPr>
              <a:t> </a:t>
            </a:r>
            <a:r>
              <a:rPr sz="2600" spc="-15" dirty="0" err="1">
                <a:cs typeface="Calibri"/>
              </a:rPr>
              <a:t>diagramas</a:t>
            </a:r>
            <a:r>
              <a:rPr sz="2600" spc="10" dirty="0">
                <a:cs typeface="Calibri"/>
              </a:rPr>
              <a:t> </a:t>
            </a:r>
            <a:r>
              <a:rPr sz="2600" spc="-5" dirty="0">
                <a:cs typeface="Calibri"/>
              </a:rPr>
              <a:t>de </a:t>
            </a:r>
            <a:r>
              <a:rPr sz="2600" spc="-5" dirty="0" err="1">
                <a:cs typeface="Calibri"/>
              </a:rPr>
              <a:t>sequência</a:t>
            </a:r>
            <a:endParaRPr lang="pt-BR" sz="2600" spc="-5" dirty="0">
              <a:cs typeface="Calibri"/>
            </a:endParaRPr>
          </a:p>
          <a:p>
            <a:pPr marL="469900" marR="111125" indent="-457200">
              <a:lnSpc>
                <a:spcPct val="80000"/>
              </a:lnSpc>
              <a:spcBef>
                <a:spcPts val="101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endParaRPr sz="2600" dirty="0">
              <a:cs typeface="Calibri"/>
            </a:endParaRPr>
          </a:p>
          <a:p>
            <a:pPr marL="469900" marR="5080" indent="-457200">
              <a:lnSpc>
                <a:spcPct val="8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sz="2600" spc="-35" dirty="0">
                <a:cs typeface="Calibri"/>
              </a:rPr>
              <a:t>Para</a:t>
            </a:r>
            <a:r>
              <a:rPr sz="260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funcionalidades</a:t>
            </a:r>
            <a:r>
              <a:rPr sz="2600" spc="4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não</a:t>
            </a:r>
            <a:r>
              <a:rPr sz="2600" spc="1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primárias</a:t>
            </a:r>
            <a:r>
              <a:rPr sz="2600" spc="2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pode</a:t>
            </a:r>
            <a:r>
              <a:rPr sz="2600" spc="10" dirty="0">
                <a:cs typeface="Calibri"/>
              </a:rPr>
              <a:t> </a:t>
            </a:r>
            <a:r>
              <a:rPr sz="2600" spc="-5" dirty="0">
                <a:cs typeface="Calibri"/>
              </a:rPr>
              <a:t>ser</a:t>
            </a:r>
            <a:r>
              <a:rPr sz="2600" spc="10" dirty="0">
                <a:cs typeface="Calibri"/>
              </a:rPr>
              <a:t> </a:t>
            </a:r>
            <a:r>
              <a:rPr sz="2600" spc="-30" dirty="0">
                <a:cs typeface="Calibri"/>
              </a:rPr>
              <a:t>feita </a:t>
            </a:r>
            <a:r>
              <a:rPr sz="2600" spc="-61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como </a:t>
            </a:r>
            <a:r>
              <a:rPr sz="2600" spc="-15" dirty="0">
                <a:cs typeface="Calibri"/>
              </a:rPr>
              <a:t>etapa</a:t>
            </a:r>
            <a:r>
              <a:rPr sz="2600" dirty="0">
                <a:cs typeface="Calibri"/>
              </a:rPr>
              <a:t> </a:t>
            </a:r>
            <a:r>
              <a:rPr sz="2600" spc="-5" dirty="0">
                <a:cs typeface="Calibri"/>
              </a:rPr>
              <a:t>do</a:t>
            </a:r>
            <a:r>
              <a:rPr sz="2600" spc="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design</a:t>
            </a:r>
            <a:r>
              <a:rPr sz="2600" spc="2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do</a:t>
            </a:r>
            <a:r>
              <a:rPr sz="2600" dirty="0">
                <a:cs typeface="Calibri"/>
              </a:rPr>
              <a:t> </a:t>
            </a:r>
            <a:r>
              <a:rPr sz="2600" spc="-15" dirty="0">
                <a:cs typeface="Calibri"/>
              </a:rPr>
              <a:t>software</a:t>
            </a:r>
            <a:r>
              <a:rPr sz="2600" dirty="0">
                <a:cs typeface="Calibri"/>
              </a:rPr>
              <a:t> </a:t>
            </a:r>
            <a:r>
              <a:rPr sz="2600" spc="-10" dirty="0" err="1">
                <a:cs typeface="Calibri"/>
              </a:rPr>
              <a:t>por</a:t>
            </a:r>
            <a:r>
              <a:rPr sz="2600" spc="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equipe</a:t>
            </a:r>
            <a:r>
              <a:rPr lang="pt-BR" sz="2600" spc="-10" dirty="0">
                <a:cs typeface="Calibri"/>
              </a:rPr>
              <a:t> </a:t>
            </a:r>
            <a:r>
              <a:rPr sz="2600" spc="-15" dirty="0" err="1">
                <a:cs typeface="Calibri"/>
              </a:rPr>
              <a:t>separada</a:t>
            </a:r>
            <a:r>
              <a:rPr sz="2600" spc="10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(design</a:t>
            </a:r>
            <a:r>
              <a:rPr sz="2600" spc="15" dirty="0">
                <a:cs typeface="Calibri"/>
              </a:rPr>
              <a:t> </a:t>
            </a:r>
            <a:r>
              <a:rPr sz="2600" spc="-5" dirty="0">
                <a:cs typeface="Calibri"/>
              </a:rPr>
              <a:t>de </a:t>
            </a:r>
            <a:r>
              <a:rPr sz="2600" spc="-20" dirty="0">
                <a:cs typeface="Calibri"/>
              </a:rPr>
              <a:t>interação</a:t>
            </a:r>
            <a:r>
              <a:rPr sz="2600" spc="5" dirty="0">
                <a:cs typeface="Calibri"/>
              </a:rPr>
              <a:t> </a:t>
            </a:r>
            <a:r>
              <a:rPr sz="2600" spc="-20" dirty="0">
                <a:cs typeface="Calibri"/>
              </a:rPr>
              <a:t>entre</a:t>
            </a:r>
            <a:r>
              <a:rPr sz="2600" spc="-5" dirty="0">
                <a:cs typeface="Calibri"/>
              </a:rPr>
              <a:t> </a:t>
            </a:r>
            <a:r>
              <a:rPr sz="2600" spc="-10" dirty="0">
                <a:cs typeface="Calibri"/>
              </a:rPr>
              <a:t>elementos)</a:t>
            </a:r>
            <a:endParaRPr sz="2600" dirty="0"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315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Interfaces Internas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05242"/>
            <a:ext cx="11277600" cy="485940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APIs Internas (</a:t>
            </a:r>
            <a:r>
              <a:rPr lang="pt-BR" sz="2000" b="1" spc="-10" dirty="0" err="1">
                <a:cs typeface="Calibri"/>
              </a:rPr>
              <a:t>Application</a:t>
            </a:r>
            <a:r>
              <a:rPr lang="pt-BR" sz="2000" b="1" spc="-10" dirty="0">
                <a:cs typeface="Calibri"/>
              </a:rPr>
              <a:t> </a:t>
            </a:r>
            <a:r>
              <a:rPr lang="pt-BR" sz="2000" b="1" spc="-10" dirty="0" err="1">
                <a:cs typeface="Calibri"/>
              </a:rPr>
              <a:t>Programming</a:t>
            </a:r>
            <a:r>
              <a:rPr lang="pt-BR" sz="2000" b="1" spc="-10" dirty="0">
                <a:cs typeface="Calibri"/>
              </a:rPr>
              <a:t> Interfaces): 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Uma API utilizada por diferentes módulos de um sistema de e-commerce para acessar dados de usuários, como histórico de compras ou informações de pagamento.</a:t>
            </a:r>
          </a:p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Interfaces de Módulo a Módulo: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A interface entre um módulo de autenticação e um módulo de gerenciamento de usuários em um sistema de gerenciamento de identidade.</a:t>
            </a:r>
          </a:p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Interfaces de Componentes de Dados: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A interface que conecta um serviço de busca de produtos com o banco de dados central em um sistema de catálogo de produtos.</a:t>
            </a:r>
          </a:p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Interfaces de Comunicação entre Processos (IPC - </a:t>
            </a:r>
            <a:r>
              <a:rPr lang="pt-BR" sz="2000" b="1" spc="-10" dirty="0" err="1">
                <a:cs typeface="Calibri"/>
              </a:rPr>
              <a:t>Inter-Process</a:t>
            </a:r>
            <a:r>
              <a:rPr lang="pt-BR" sz="2000" b="1" spc="-10" dirty="0">
                <a:cs typeface="Calibri"/>
              </a:rPr>
              <a:t> Communication):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Um sistema de mensagens entre processos em um sistema operacional que permite que diferentes aplicações compartilhem informações ou coordenem ações. </a:t>
            </a:r>
          </a:p>
        </p:txBody>
      </p:sp>
    </p:spTree>
    <p:extLst>
      <p:ext uri="{BB962C8B-B14F-4D97-AF65-F5344CB8AC3E}">
        <p14:creationId xmlns:p14="http://schemas.microsoft.com/office/powerpoint/2010/main" val="143877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315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Interfaces Internas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05242"/>
            <a:ext cx="11201400" cy="485940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Interfaces de Configuração: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Um arquivo de configuração interno que define parâmetros como conexões de banco de dados, limites de recursos, ou opções de log em um servidor de aplicação.</a:t>
            </a:r>
          </a:p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Interfaces de Middleware: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A interface de um middleware que intermedia a comunicação entre um servidor web e um sistema de banco de dados em uma aplicação empresarial.</a:t>
            </a:r>
          </a:p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Interfaces de Serviços Internos: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Um serviço de notificação interno que diferentes módulos do sistema podem utilizar para enviar alertas ou atualizações aos usuários.</a:t>
            </a:r>
          </a:p>
          <a:p>
            <a:pPr marL="12700" marR="441959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b="1" spc="-10" dirty="0">
                <a:cs typeface="Calibri"/>
              </a:rPr>
              <a:t>Interfaces de </a:t>
            </a:r>
            <a:r>
              <a:rPr lang="pt-BR" sz="2000" b="1" spc="-10" dirty="0" err="1">
                <a:cs typeface="Calibri"/>
              </a:rPr>
              <a:t>Logging</a:t>
            </a:r>
            <a:r>
              <a:rPr lang="pt-BR" sz="2000" b="1" spc="-10" dirty="0">
                <a:cs typeface="Calibri"/>
              </a:rPr>
              <a:t> e Monitoramento:</a:t>
            </a:r>
          </a:p>
          <a:p>
            <a:pPr marL="469900" marR="441959" lvl="1">
              <a:lnSpc>
                <a:spcPts val="2690"/>
              </a:lnSpc>
              <a:spcBef>
                <a:spcPts val="740"/>
              </a:spcBef>
              <a:tabLst>
                <a:tab pos="241300" algn="l"/>
              </a:tabLst>
            </a:pPr>
            <a:r>
              <a:rPr lang="pt-BR" sz="2000" spc="-10" dirty="0">
                <a:cs typeface="Calibri"/>
              </a:rPr>
              <a:t>Exemplo: Uma interface que permite a diferentes módulos de um sistema reportar logs de erros ou eventos importantes para um serviço central de monitoramento.</a:t>
            </a:r>
            <a:endParaRPr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760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6858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Interfaces Internas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AD90CF-52D2-2AB7-7D85-0D98F9E0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19200"/>
            <a:ext cx="560070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10896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Criando documentação </a:t>
            </a:r>
            <a:r>
              <a:rPr spc="-130" dirty="0" err="1"/>
              <a:t>preliminar</a:t>
            </a:r>
            <a:r>
              <a:rPr spc="-130" dirty="0"/>
              <a:t> </a:t>
            </a:r>
            <a:r>
              <a:rPr spc="-130" dirty="0" err="1"/>
              <a:t>durante</a:t>
            </a:r>
            <a:r>
              <a:rPr spc="-130" dirty="0"/>
              <a:t> o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81200"/>
            <a:ext cx="10439400" cy="4183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Registrando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esboços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visões</a:t>
            </a:r>
            <a:endParaRPr sz="2800" dirty="0">
              <a:latin typeface="Calibri"/>
              <a:cs typeface="Calibri"/>
            </a:endParaRPr>
          </a:p>
          <a:p>
            <a:pPr marL="812165" lvl="1" indent="-342900">
              <a:lnSpc>
                <a:spcPts val="2565"/>
              </a:lnSpc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Pode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registrado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ferramentas </a:t>
            </a:r>
            <a:r>
              <a:rPr sz="2400" spc="-5" dirty="0">
                <a:latin typeface="Calibri"/>
                <a:cs typeface="Calibri"/>
              </a:rPr>
              <a:t>CASE,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como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fotos</a:t>
            </a:r>
            <a:r>
              <a:rPr lang="pt-BR"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quadros,</a:t>
            </a:r>
            <a:r>
              <a:rPr sz="2400" spc="-5" dirty="0">
                <a:latin typeface="Calibri"/>
                <a:cs typeface="Calibri"/>
              </a:rPr>
              <a:t> 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qualquer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outra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rudimentar</a:t>
            </a:r>
            <a:endParaRPr sz="2400" dirty="0">
              <a:latin typeface="Calibri"/>
              <a:cs typeface="Calibri"/>
            </a:endParaRPr>
          </a:p>
          <a:p>
            <a:pPr marL="812165" marR="5080" lvl="1" indent="-342900">
              <a:lnSpc>
                <a:spcPts val="2300"/>
              </a:lnSpc>
              <a:spcBef>
                <a:spcPts val="5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Registrar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responsabilidades dos elementos </a:t>
            </a:r>
            <a:r>
              <a:rPr sz="2400" spc="-15" dirty="0">
                <a:latin typeface="Calibri"/>
                <a:cs typeface="Calibri"/>
              </a:rPr>
              <a:t>conforme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vão</a:t>
            </a:r>
            <a:r>
              <a:rPr sz="2400" spc="-5" dirty="0">
                <a:latin typeface="Calibri"/>
                <a:cs typeface="Calibri"/>
              </a:rPr>
              <a:t> sendo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criados</a:t>
            </a:r>
          </a:p>
          <a:p>
            <a:pPr lvl="1">
              <a:spcBef>
                <a:spcPts val="30"/>
              </a:spcBef>
              <a:buFont typeface="Arial MT"/>
              <a:buChar char="•"/>
            </a:pPr>
            <a:endParaRPr sz="2550" dirty="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Não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necessário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tudo</a:t>
            </a:r>
            <a:endParaRPr sz="2800" dirty="0">
              <a:latin typeface="Calibri"/>
              <a:cs typeface="Calibri"/>
            </a:endParaRPr>
          </a:p>
          <a:p>
            <a:pPr marL="812165" marR="1254125" lvl="1" indent="-342900" algn="just">
              <a:lnSpc>
                <a:spcPts val="2300"/>
              </a:lnSpc>
              <a:spcBef>
                <a:spcPts val="53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lang="pt-BR" sz="2400" spc="-15" dirty="0">
                <a:latin typeface="Calibri"/>
                <a:cs typeface="Calibri"/>
              </a:rPr>
              <a:t>A documentação deve ser direcionada para um propósito específico, seja ele análise, construção ou educação. Identifique o objetivo que você deseja alcançar com a modelagem e documente de forma a atender a esse propósito, concentrando-se em mitigar os riscos relacionados às principais preocupações do projeto.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00412"/>
            <a:ext cx="9829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Passo 1: Revisar as Entradas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CB095E-633A-05CA-A886-109ADB607D83}"/>
              </a:ext>
            </a:extLst>
          </p:cNvPr>
          <p:cNvSpPr txBox="1"/>
          <p:nvPr/>
        </p:nvSpPr>
        <p:spPr>
          <a:xfrm>
            <a:off x="685800" y="1447800"/>
            <a:ext cx="9829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400" b="1" dirty="0"/>
              <a:t>Revisar as entradas:</a:t>
            </a:r>
            <a:r>
              <a:rPr lang="pt-BR" sz="2400" dirty="0"/>
              <a:t> significa verificar se temos todas as informações que precisamos para iniciar o projeto.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400" b="1" dirty="0"/>
              <a:t>Suficientes para cumprir o propósito da arquitetura:</a:t>
            </a:r>
            <a:r>
              <a:rPr lang="pt-BR" sz="2400" dirty="0"/>
              <a:t> quer dizer que essas informações devem ser suficientes para construir o sistema da maneira que queremos.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400" b="1" dirty="0"/>
              <a:t>Funcionalidades primárias e atributos de qualidade:</a:t>
            </a:r>
            <a:r>
              <a:rPr lang="pt-BR" sz="2400" dirty="0"/>
              <a:t> são as características mais importantes do sistema, como o que ele deve fazer e como ele deve funcionar.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400" b="1" dirty="0"/>
              <a:t>Levantados e priorizados junto aos stakeholders:</a:t>
            </a:r>
            <a:r>
              <a:rPr lang="pt-BR" sz="2400" dirty="0"/>
              <a:t> indica que essas características já foram definidas em conjunto com as pessoas envolvidas no projeto.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067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Documentação </a:t>
            </a:r>
            <a:r>
              <a:rPr spc="-130" dirty="0" err="1"/>
              <a:t>baseada</a:t>
            </a:r>
            <a:r>
              <a:rPr spc="-130" dirty="0"/>
              <a:t> </a:t>
            </a:r>
            <a:r>
              <a:rPr spc="-130" dirty="0" err="1"/>
              <a:t>em</a:t>
            </a:r>
            <a:r>
              <a:rPr lang="pt-BR" spc="-130" dirty="0"/>
              <a:t> </a:t>
            </a:r>
            <a:r>
              <a:rPr spc="-130" dirty="0" err="1"/>
              <a:t>cenários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90015"/>
            <a:ext cx="10287000" cy="3790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30"/>
              </a:spcBef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vez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selecionados</a:t>
            </a:r>
            <a:r>
              <a:rPr sz="2400" spc="-10" dirty="0">
                <a:latin typeface="Calibri"/>
                <a:cs typeface="Calibri"/>
              </a:rPr>
              <a:t> os </a:t>
            </a:r>
            <a:r>
              <a:rPr sz="2400" dirty="0">
                <a:latin typeface="Calibri"/>
                <a:cs typeface="Calibri"/>
              </a:rPr>
              <a:t>cenários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principais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lang="pt-BR" sz="2400" spc="-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qualidade</a:t>
            </a:r>
            <a:r>
              <a:rPr lang="pt-BR" sz="2400" spc="-5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estes </a:t>
            </a:r>
            <a:r>
              <a:rPr sz="2400" spc="-15" dirty="0">
                <a:latin typeface="Calibri"/>
                <a:cs typeface="Calibri"/>
              </a:rPr>
              <a:t>deverão </a:t>
            </a:r>
            <a:r>
              <a:rPr sz="2400" spc="-5" dirty="0">
                <a:latin typeface="Calibri"/>
                <a:cs typeface="Calibri"/>
              </a:rPr>
              <a:t>ser </a:t>
            </a:r>
            <a:r>
              <a:rPr sz="2400" spc="-10" dirty="0">
                <a:latin typeface="Calibri"/>
                <a:cs typeface="Calibri"/>
              </a:rPr>
              <a:t>explicados </a:t>
            </a:r>
            <a:r>
              <a:rPr sz="2400" spc="-15" dirty="0">
                <a:latin typeface="Calibri"/>
                <a:cs typeface="Calibri"/>
              </a:rPr>
              <a:t>para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revisores,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documentação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550" dirty="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Durante </a:t>
            </a:r>
            <a:r>
              <a:rPr sz="2400" spc="-5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apresentação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você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pelo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tentar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ter</a:t>
            </a:r>
            <a:r>
              <a:rPr lang="pt-BR" sz="2400" spc="-1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seguintes</a:t>
            </a:r>
            <a:r>
              <a:rPr sz="2400" spc="-5" dirty="0">
                <a:latin typeface="Calibri"/>
                <a:cs typeface="Calibri"/>
              </a:rPr>
              <a:t> elementos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mesmo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documento: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lnSpc>
                <a:spcPts val="2180"/>
              </a:lnSpc>
              <a:buFont typeface="Courier New" panose="02070309020205020404" pitchFamily="49" charset="0"/>
              <a:buChar char="o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Apresentação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primária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Estruturas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foram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criadas</a:t>
            </a:r>
          </a:p>
          <a:p>
            <a:pPr marL="812165" lvl="1" indent="-342900">
              <a:lnSpc>
                <a:spcPts val="2180"/>
              </a:lnSpc>
              <a:buFont typeface="Courier New" panose="02070309020205020404" pitchFamily="49" charset="0"/>
              <a:buChar char="o"/>
              <a:tabLst>
                <a:tab pos="697865" algn="l"/>
                <a:tab pos="698500" algn="l"/>
              </a:tabLst>
            </a:pPr>
            <a:r>
              <a:rPr sz="2000" spc="-30" dirty="0">
                <a:latin typeface="Calibri"/>
                <a:cs typeface="Calibri"/>
              </a:rPr>
              <a:t>Tabela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responsabilidades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dos </a:t>
            </a:r>
            <a:r>
              <a:rPr sz="2000" spc="-10" dirty="0">
                <a:latin typeface="Calibri"/>
                <a:cs typeface="Calibri"/>
              </a:rPr>
              <a:t>elementos</a:t>
            </a:r>
            <a:endParaRPr sz="2000" dirty="0">
              <a:latin typeface="Calibri"/>
              <a:cs typeface="Calibri"/>
            </a:endParaRPr>
          </a:p>
          <a:p>
            <a:pPr marL="812165" lvl="1" indent="-342900">
              <a:lnSpc>
                <a:spcPts val="2290"/>
              </a:lnSpc>
              <a:buFont typeface="Courier New" panose="02070309020205020404" pitchFamily="49" charset="0"/>
              <a:buChar char="o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Decisões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design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relevantes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 err="1">
                <a:latin typeface="Calibri"/>
                <a:cs typeface="Calibri"/>
              </a:rPr>
              <a:t>seus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racionais</a:t>
            </a:r>
            <a:endParaRPr lang="pt-BR" sz="2000" spc="-5" dirty="0">
              <a:latin typeface="Calibri"/>
              <a:cs typeface="Calibri"/>
            </a:endParaRPr>
          </a:p>
          <a:p>
            <a:pPr marL="697865" lvl="1" indent="-228600">
              <a:lnSpc>
                <a:spcPts val="229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775"/>
              </a:lnSpc>
              <a:spcBef>
                <a:spcPts val="130"/>
              </a:spcBef>
              <a:tabLst>
                <a:tab pos="241300" algn="l"/>
              </a:tabLst>
            </a:pPr>
            <a:r>
              <a:rPr sz="2400" spc="-30" dirty="0">
                <a:latin typeface="Calibri"/>
                <a:cs typeface="Calibri"/>
              </a:rPr>
              <a:t>Você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 </a:t>
            </a:r>
            <a:r>
              <a:rPr sz="2400" spc="-10" dirty="0">
                <a:latin typeface="Calibri"/>
                <a:cs typeface="Calibri"/>
              </a:rPr>
              <a:t>considerar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também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lnSpc>
                <a:spcPts val="2185"/>
              </a:lnSpc>
              <a:buFont typeface="Courier New" panose="02070309020205020404" pitchFamily="49" charset="0"/>
              <a:buChar char="o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Interação entre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tempo</a:t>
            </a:r>
            <a:r>
              <a:rPr sz="2000" spc="-5" dirty="0">
                <a:latin typeface="Calibri"/>
                <a:cs typeface="Calibri"/>
              </a:rPr>
              <a:t> de </a:t>
            </a:r>
            <a:r>
              <a:rPr sz="2000" spc="-15" dirty="0">
                <a:latin typeface="Calibri"/>
                <a:cs typeface="Calibri"/>
              </a:rPr>
              <a:t>execução</a:t>
            </a:r>
            <a:endParaRPr sz="2000" dirty="0">
              <a:latin typeface="Calibri"/>
              <a:cs typeface="Calibri"/>
            </a:endParaRPr>
          </a:p>
          <a:p>
            <a:pPr marL="812165" lvl="1" indent="-342900">
              <a:lnSpc>
                <a:spcPts val="2290"/>
              </a:lnSpc>
              <a:buFont typeface="Courier New" panose="02070309020205020404" pitchFamily="49" charset="0"/>
              <a:buChar char="o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Especificação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inicial </a:t>
            </a:r>
            <a:r>
              <a:rPr sz="2000" spc="-5" dirty="0">
                <a:latin typeface="Calibri"/>
                <a:cs typeface="Calibri"/>
              </a:rPr>
              <a:t>das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236" y="304800"/>
            <a:ext cx="580616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Esboço de Visão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676400"/>
            <a:ext cx="7687395" cy="42661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10210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Descrição das Responsabilidades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8F9D78-BCE9-5F1A-EA39-AB412C3D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8926965" cy="336191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9148"/>
            <a:ext cx="10058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Registrando Decisões de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9906000" cy="208069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Decisões</a:t>
            </a:r>
            <a:r>
              <a:rPr sz="2800" spc="-5" dirty="0">
                <a:latin typeface="Calibri"/>
                <a:cs typeface="Calibri"/>
              </a:rPr>
              <a:t> de </a:t>
            </a:r>
            <a:r>
              <a:rPr sz="2800" spc="-10" dirty="0">
                <a:latin typeface="Calibri"/>
                <a:cs typeface="Calibri"/>
              </a:rPr>
              <a:t>design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incluem</a:t>
            </a:r>
            <a:endParaRPr sz="2800" dirty="0">
              <a:latin typeface="Calibri"/>
              <a:cs typeface="Calibri"/>
            </a:endParaRPr>
          </a:p>
          <a:p>
            <a:pPr marL="812165" marR="1249680" lvl="1" indent="-342900">
              <a:lnSpc>
                <a:spcPts val="2590"/>
              </a:lnSpc>
              <a:spcBef>
                <a:spcPts val="57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Selecionar </a:t>
            </a:r>
            <a:r>
              <a:rPr sz="2400" spc="-10" dirty="0">
                <a:latin typeface="Calibri"/>
                <a:cs typeface="Calibri"/>
              </a:rPr>
              <a:t>conceitos </a:t>
            </a:r>
            <a:r>
              <a:rPr sz="2400" spc="-5" dirty="0">
                <a:latin typeface="Calibri"/>
                <a:cs typeface="Calibri"/>
              </a:rPr>
              <a:t>de design </a:t>
            </a:r>
            <a:r>
              <a:rPr sz="2400" spc="-15" dirty="0">
                <a:latin typeface="Calibri"/>
                <a:cs typeface="Calibri"/>
              </a:rPr>
              <a:t>entre diversas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alternativas</a:t>
            </a:r>
            <a:endParaRPr sz="2400" dirty="0">
              <a:latin typeface="Calibri"/>
              <a:cs typeface="Calibri"/>
            </a:endParaRPr>
          </a:p>
          <a:p>
            <a:pPr marL="812165" marR="307340" lvl="1" indent="-342900">
              <a:lnSpc>
                <a:spcPts val="2590"/>
              </a:lnSpc>
              <a:spcBef>
                <a:spcPts val="50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Criar </a:t>
            </a:r>
            <a:r>
              <a:rPr sz="2400" spc="-10" dirty="0">
                <a:latin typeface="Calibri"/>
                <a:cs typeface="Calibri"/>
              </a:rPr>
              <a:t>estruturas </a:t>
            </a:r>
            <a:r>
              <a:rPr sz="2400" spc="-5" dirty="0">
                <a:latin typeface="Calibri"/>
                <a:cs typeface="Calibri"/>
              </a:rPr>
              <a:t>por </a:t>
            </a:r>
            <a:r>
              <a:rPr sz="2400" spc="-10" dirty="0">
                <a:latin typeface="Calibri"/>
                <a:cs typeface="Calibri"/>
              </a:rPr>
              <a:t>instanciar </a:t>
            </a:r>
            <a:r>
              <a:rPr sz="2400" spc="-5" dirty="0">
                <a:latin typeface="Calibri"/>
                <a:cs typeface="Calibri"/>
              </a:rPr>
              <a:t>os </a:t>
            </a:r>
            <a:r>
              <a:rPr sz="2400" spc="-10" dirty="0">
                <a:latin typeface="Calibri"/>
                <a:cs typeface="Calibri"/>
              </a:rPr>
              <a:t>conceitos </a:t>
            </a:r>
            <a:r>
              <a:rPr sz="2400" spc="-5" dirty="0">
                <a:latin typeface="Calibri"/>
                <a:cs typeface="Calibri"/>
              </a:rPr>
              <a:t>de design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selecionados</a:t>
            </a:r>
            <a:endParaRPr sz="2400" dirty="0">
              <a:latin typeface="Calibri"/>
              <a:cs typeface="Calibri"/>
            </a:endParaRPr>
          </a:p>
          <a:p>
            <a:pPr marL="812165" marR="67945" lvl="1" indent="-342900">
              <a:lnSpc>
                <a:spcPts val="259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Estabelecer </a:t>
            </a:r>
            <a:r>
              <a:rPr sz="2400" spc="-10" dirty="0">
                <a:latin typeface="Calibri"/>
                <a:cs typeface="Calibri"/>
              </a:rPr>
              <a:t>relacionamentos </a:t>
            </a:r>
            <a:r>
              <a:rPr sz="2400" spc="-15" dirty="0">
                <a:latin typeface="Calibri"/>
                <a:cs typeface="Calibri"/>
              </a:rPr>
              <a:t>entre </a:t>
            </a:r>
            <a:r>
              <a:rPr sz="2400" spc="-5" dirty="0">
                <a:latin typeface="Calibri"/>
                <a:cs typeface="Calibri"/>
              </a:rPr>
              <a:t>elementos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definir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18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Alocação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recursos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(pessoas,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hardware,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computação)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06762"/>
            <a:ext cx="10058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Registrando Decisões de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10439400" cy="324473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366395">
              <a:lnSpc>
                <a:spcPct val="90000"/>
              </a:lnSpc>
              <a:spcBef>
                <a:spcPts val="430"/>
              </a:spcBef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Decisões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 </a:t>
            </a:r>
            <a:r>
              <a:rPr sz="2800" spc="-5" dirty="0">
                <a:latin typeface="Calibri"/>
                <a:cs typeface="Calibri"/>
              </a:rPr>
              <a:t>incluem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qualidade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apropriadamente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documentadas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pois</a:t>
            </a:r>
            <a:r>
              <a:rPr lang="pt-BR" sz="2800" spc="-10" dirty="0">
                <a:latin typeface="Calibri"/>
                <a:cs typeface="Calibri"/>
              </a:rPr>
              <a:t>:</a:t>
            </a:r>
          </a:p>
          <a:p>
            <a:pPr marL="12700" marR="366395">
              <a:lnSpc>
                <a:spcPct val="90000"/>
              </a:lnSpc>
              <a:spcBef>
                <a:spcPts val="430"/>
              </a:spcBef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812165" lvl="1" indent="-342900">
              <a:spcBef>
                <a:spcPts val="24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Facilitam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análise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Facilitam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implementação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04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Ajudam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entender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arquitetura</a:t>
            </a:r>
            <a:r>
              <a:rPr sz="2400" spc="-20" dirty="0">
                <a:latin typeface="Calibri"/>
                <a:cs typeface="Calibri"/>
              </a:rPr>
              <a:t> durante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manutenção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Justificam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decisões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ótimas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19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Ajudam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riscos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projeto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9148"/>
            <a:ext cx="922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Registrando Decisões de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6725284" cy="20637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Registrar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somente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necessário,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exemplo</a:t>
            </a:r>
            <a:endParaRPr sz="2800" dirty="0">
              <a:latin typeface="Calibri"/>
              <a:cs typeface="Calibri"/>
            </a:endParaRPr>
          </a:p>
          <a:p>
            <a:pPr marL="812165" lvl="1" indent="-342900">
              <a:spcBef>
                <a:spcPts val="24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Decisão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decisão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04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Racional</a:t>
            </a:r>
          </a:p>
          <a:p>
            <a:pPr marL="812165" lvl="1" indent="-342900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Premissas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5AFAA5-00B3-A439-9101-F5DA7CC1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70150"/>
            <a:ext cx="7373073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9148"/>
            <a:ext cx="9220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Registrando Decisões de 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600200"/>
            <a:ext cx="10210800" cy="247054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-10" dirty="0">
                <a:latin typeface="Calibri"/>
                <a:cs typeface="Calibri"/>
              </a:rPr>
              <a:t> quiser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mínimo</a:t>
            </a:r>
            <a:endParaRPr sz="2800" dirty="0">
              <a:latin typeface="Calibri"/>
              <a:cs typeface="Calibri"/>
            </a:endParaRPr>
          </a:p>
          <a:p>
            <a:pPr marL="812165" marR="5080" lvl="1" indent="-342900">
              <a:lnSpc>
                <a:spcPts val="2590"/>
              </a:lnSpc>
              <a:spcBef>
                <a:spcPts val="57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Quais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evidências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foram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produzidas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10" dirty="0">
                <a:latin typeface="Calibri"/>
                <a:cs typeface="Calibri"/>
              </a:rPr>
              <a:t> justificar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decisões?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18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Quem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fez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que?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0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Porque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atalhos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tomados?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20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Porque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compensações</a:t>
            </a:r>
            <a:r>
              <a:rPr sz="2400" spc="-25" dirty="0">
                <a:latin typeface="Calibri"/>
                <a:cs typeface="Calibri"/>
              </a:rPr>
              <a:t> foram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tomadas?</a:t>
            </a:r>
            <a:endParaRPr sz="2400" dirty="0">
              <a:latin typeface="Calibri"/>
              <a:cs typeface="Calibri"/>
            </a:endParaRPr>
          </a:p>
          <a:p>
            <a:pPr marL="812165" lvl="1" indent="-342900">
              <a:spcBef>
                <a:spcPts val="215"/>
              </a:spcBef>
              <a:buFont typeface="Courier New" panose="02070309020205020404" pitchFamily="49" charset="0"/>
              <a:buChar char="o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premissas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você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tomou?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72" y="304800"/>
            <a:ext cx="9690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Acompanhando o </a:t>
            </a:r>
            <a:r>
              <a:rPr spc="-130" dirty="0" err="1"/>
              <a:t>trabalho</a:t>
            </a:r>
            <a:r>
              <a:rPr spc="-130" dirty="0"/>
              <a:t> de</a:t>
            </a:r>
            <a:r>
              <a:rPr lang="pt-BR" spc="-130" dirty="0"/>
              <a:t> </a:t>
            </a:r>
            <a:r>
              <a:rPr spc="-13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295400"/>
            <a:ext cx="3124200" cy="1272783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spcBef>
                <a:spcPts val="384"/>
              </a:spcBef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Técnicas</a:t>
            </a:r>
            <a:endParaRPr sz="2800" dirty="0">
              <a:latin typeface="Calibri"/>
              <a:cs typeface="Calibri"/>
            </a:endParaRPr>
          </a:p>
          <a:p>
            <a:pPr marL="697865" lvl="1" indent="-228600"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Ba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klogs</a:t>
            </a:r>
          </a:p>
          <a:p>
            <a:pPr marL="697865" marR="2540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 err="1">
                <a:latin typeface="Calibri"/>
                <a:cs typeface="Calibri"/>
              </a:rPr>
              <a:t>Qu</a:t>
            </a:r>
            <a:r>
              <a:rPr sz="2400" spc="5" dirty="0" err="1">
                <a:latin typeface="Calibri"/>
                <a:cs typeface="Calibri"/>
              </a:rPr>
              <a:t>a</a:t>
            </a:r>
            <a:r>
              <a:rPr sz="2400" spc="-5" dirty="0" err="1">
                <a:latin typeface="Calibri"/>
                <a:cs typeface="Calibri"/>
              </a:rPr>
              <a:t>d</a:t>
            </a:r>
            <a:r>
              <a:rPr sz="2400" spc="-35" dirty="0" err="1">
                <a:latin typeface="Calibri"/>
                <a:cs typeface="Calibri"/>
              </a:rPr>
              <a:t>r</a:t>
            </a:r>
            <a:r>
              <a:rPr sz="2400" spc="-5" dirty="0" err="1">
                <a:latin typeface="Calibri"/>
                <a:cs typeface="Calibri"/>
              </a:rPr>
              <a:t>os</a:t>
            </a:r>
            <a:r>
              <a:rPr lang="pt-BR"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Kanban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026" name="Picture 2" descr="kanban board hero teamhood">
            <a:extLst>
              <a:ext uri="{FF2B5EF4-FFF2-40B4-BE49-F238E27FC236}">
                <a16:creationId xmlns:a16="http://schemas.microsoft.com/office/drawing/2014/main" id="{AD274EEC-3653-A544-7DB1-6BD833B0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560" y="1209040"/>
            <a:ext cx="7840142" cy="534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94846"/>
            <a:ext cx="111252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Passo 2: Estabelecer o objetivo da </a:t>
            </a:r>
            <a:r>
              <a:rPr spc="-130" dirty="0" err="1"/>
              <a:t>iteraçã</a:t>
            </a:r>
            <a:r>
              <a:rPr lang="pt-BR" spc="-130" dirty="0"/>
              <a:t>o dos drivers selecionados</a:t>
            </a:r>
            <a:endParaRPr spc="-13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2E5DC0-FDD9-4159-0BD1-75D85A5C69B3}"/>
              </a:ext>
            </a:extLst>
          </p:cNvPr>
          <p:cNvSpPr txBox="1"/>
          <p:nvPr/>
        </p:nvSpPr>
        <p:spPr>
          <a:xfrm>
            <a:off x="685800" y="1676400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cada etapa do design, o sistema é construído um pouco mais, seguindo um modelo de desenvolvimento gradual. Em cada etapa, podemos fazer vários ajustes e melhorias (iterações) para alcançar um objetivo específico.</a:t>
            </a:r>
          </a:p>
          <a:p>
            <a:endParaRPr lang="pt-BR" sz="2400" dirty="0"/>
          </a:p>
          <a:p>
            <a:r>
              <a:rPr lang="pt-BR" sz="2400" b="1" dirty="0"/>
              <a:t>Rodada de design:</a:t>
            </a:r>
            <a:r>
              <a:rPr lang="pt-BR" sz="2400" dirty="0"/>
              <a:t> Cada etapa do processo de criação.</a:t>
            </a:r>
          </a:p>
          <a:p>
            <a:r>
              <a:rPr lang="pt-BR" sz="2400" b="1" dirty="0"/>
              <a:t>Incremento:</a:t>
            </a:r>
            <a:r>
              <a:rPr lang="pt-BR" sz="2400" dirty="0"/>
              <a:t> Uma adição ou melhoria.</a:t>
            </a:r>
          </a:p>
          <a:p>
            <a:r>
              <a:rPr lang="pt-BR" sz="2400" b="1" dirty="0"/>
              <a:t>Modelo de desenvolvimento incremental:</a:t>
            </a:r>
            <a:r>
              <a:rPr lang="pt-BR" sz="2400" dirty="0"/>
              <a:t> Forma de construir algo adicionando partes gradualmente.</a:t>
            </a:r>
          </a:p>
          <a:p>
            <a:r>
              <a:rPr lang="pt-BR" sz="2400" b="1" dirty="0"/>
              <a:t>Iterações:</a:t>
            </a:r>
            <a:r>
              <a:rPr lang="pt-BR" sz="2400" dirty="0"/>
              <a:t> Ajustes e melhorias feitos em cada etapa.</a:t>
            </a:r>
          </a:p>
          <a:p>
            <a:r>
              <a:rPr lang="pt-BR" sz="2400" b="1" dirty="0"/>
              <a:t>Caso de uso:</a:t>
            </a:r>
            <a:r>
              <a:rPr lang="pt-BR" sz="2400" dirty="0"/>
              <a:t> Uma tarefa específica que o sistema deve realizar.</a:t>
            </a:r>
          </a:p>
          <a:p>
            <a:r>
              <a:rPr lang="pt-BR" sz="2400" b="1" dirty="0"/>
              <a:t>Arquitetura de referência:</a:t>
            </a:r>
            <a:r>
              <a:rPr lang="pt-BR" sz="2400" dirty="0"/>
              <a:t> Um modelo de sistema já existente que pode servir como base para um novo projeto.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90A3ED-329D-03C0-952F-260D4F1C6798}"/>
              </a:ext>
            </a:extLst>
          </p:cNvPr>
          <p:cNvSpPr txBox="1"/>
          <p:nvPr/>
        </p:nvSpPr>
        <p:spPr>
          <a:xfrm>
            <a:off x="4038600" y="6400770"/>
            <a:ext cx="792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Drivers: considerações significantemente críticas para o sucesso de um sistema de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10820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Passo 3: Escolher um </a:t>
            </a:r>
            <a:r>
              <a:rPr spc="-130" dirty="0" err="1"/>
              <a:t>ou</a:t>
            </a:r>
            <a:r>
              <a:rPr spc="-130" dirty="0"/>
              <a:t> </a:t>
            </a:r>
            <a:r>
              <a:rPr spc="-130" dirty="0" err="1"/>
              <a:t>mais</a:t>
            </a:r>
            <a:r>
              <a:rPr lang="pt-BR" spc="-130" dirty="0"/>
              <a:t> </a:t>
            </a:r>
            <a:r>
              <a:rPr spc="-130" dirty="0" err="1"/>
              <a:t>elementos</a:t>
            </a:r>
            <a:r>
              <a:rPr spc="-130" dirty="0"/>
              <a:t> do sistema para refinar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B1CFE4-6DFC-73D6-CF10-E590F4750001}"/>
              </a:ext>
            </a:extLst>
          </p:cNvPr>
          <p:cNvSpPr txBox="1"/>
          <p:nvPr/>
        </p:nvSpPr>
        <p:spPr>
          <a:xfrm>
            <a:off x="762000" y="2133600"/>
            <a:ext cx="10591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Dependendo da seleção realizada no passo anterior, um ou mais elementos podem ser escolhidos para refinamento, utilizando as abordagens: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Top-Down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 err="1"/>
              <a:t>Bottom-Up</a:t>
            </a:r>
            <a:endParaRPr lang="pt-B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dirty="0"/>
              <a:t>Detalhamento de Elementos Identificados em Iterações Anteriores</a:t>
            </a:r>
          </a:p>
          <a:p>
            <a:pPr lvl="1"/>
            <a:endParaRPr lang="pt-BR" sz="2400" dirty="0"/>
          </a:p>
          <a:p>
            <a:r>
              <a:rPr lang="pt-BR" sz="2400" dirty="0"/>
              <a:t>Sistemas novos em domínios conhecidos geralmente seguem uma abordagem top-</a:t>
            </a:r>
            <a:r>
              <a:rPr lang="pt-BR" sz="2400" dirty="0" err="1"/>
              <a:t>down</a:t>
            </a:r>
            <a:r>
              <a:rPr lang="pt-BR" sz="2400" dirty="0"/>
              <a:t>. Em sistemas existentes, pode ser mais eficaz realizar o passo 3 antes do passo 2.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110490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Passo 4: Escolha um ou mais conceitos de  design que satisfaçam os drivers selecionados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B6809B-9F34-3DC5-C362-2910641D7204}"/>
              </a:ext>
            </a:extLst>
          </p:cNvPr>
          <p:cNvSpPr txBox="1"/>
          <p:nvPr/>
        </p:nvSpPr>
        <p:spPr>
          <a:xfrm>
            <a:off x="533400" y="2133600"/>
            <a:ext cx="1066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Selecionar os conceitos de design é uma tarefa desafiadora, pois existem inúmeras opções para cada tipo de conceito. A combinação dessas opções pode gerar um grande número de alternativas.</a:t>
            </a:r>
          </a:p>
          <a:p>
            <a:endParaRPr lang="pt-BR" sz="2800" dirty="0"/>
          </a:p>
          <a:p>
            <a:r>
              <a:rPr lang="pt-BR" sz="2800" b="1" dirty="0"/>
              <a:t>Exemplo: </a:t>
            </a:r>
            <a:r>
              <a:rPr lang="pt-BR" sz="2800" dirty="0"/>
              <a:t>Imagine que você está projetando um aplicativo de celular para pedir comida.</a:t>
            </a:r>
          </a:p>
          <a:p>
            <a:r>
              <a:rPr lang="pt-BR" sz="2800" b="1" dirty="0"/>
              <a:t>Conceitos de design: </a:t>
            </a:r>
            <a:r>
              <a:rPr lang="pt-BR" sz="2800" dirty="0"/>
              <a:t>Cada decisão que você precisa tomar é um conceito de design. Por exemplo, você precisa decidir:</a:t>
            </a:r>
          </a:p>
          <a:p>
            <a:r>
              <a:rPr lang="pt-BR" sz="2800" dirty="0"/>
              <a:t>Qual será a cor principal do aplicativo? Quais informações vão aparecer na tela inicial? Como o usuário vai fazer o pagamento?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08966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Passo 5: Instancie elementos arquiteturais,  aloque responsabilidade e defina interfaces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17B609-474D-E617-7B73-FAEE92880C42}"/>
              </a:ext>
            </a:extLst>
          </p:cNvPr>
          <p:cNvSpPr txBox="1"/>
          <p:nvPr/>
        </p:nvSpPr>
        <p:spPr>
          <a:xfrm>
            <a:off x="762000" y="1939518"/>
            <a:ext cx="10744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b="1" dirty="0"/>
              <a:t>Quando escolhemos uma ideia geral para o nosso projeto (conceito de design), precisamos torná-la mais específica</a:t>
            </a:r>
            <a:r>
              <a:rPr lang="pt-BR" sz="2500" dirty="0"/>
              <a:t>. Por exemplo, se decidirmos usar camadas para organizar o nosso software, precisamos definir quantas camadas vamos usar.</a:t>
            </a:r>
          </a:p>
          <a:p>
            <a:endParaRPr lang="pt-BR" sz="2500" dirty="0"/>
          </a:p>
          <a:p>
            <a:r>
              <a:rPr lang="pt-BR" sz="2500" b="1" dirty="0"/>
              <a:t>Mas só definir o número de camadas não é suficiente</a:t>
            </a:r>
            <a:r>
              <a:rPr lang="pt-BR" sz="2500" dirty="0"/>
              <a:t>. Precisamos dizer o que cada camada faz. Por exemplo, uma camada pode ser responsável por mostrar as informações na tela e outra por guardar os dados do usuário.</a:t>
            </a:r>
          </a:p>
          <a:p>
            <a:endParaRPr lang="pt-BR" sz="2500" dirty="0"/>
          </a:p>
          <a:p>
            <a:r>
              <a:rPr lang="pt-BR" sz="2500" b="1" dirty="0"/>
              <a:t>Além disso, precisamos definir como as diferentes partes do sistema vão se comunicar</a:t>
            </a:r>
            <a:r>
              <a:rPr lang="pt-BR" sz="2500" dirty="0"/>
              <a:t>. Por exemplo, se tivermos uma camada que cuida da interface do usuário e outra que cuida do banco de dados, precisamos decidir como essas duas camadas vão "conversar" entre si.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111252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Passo 6: Esboçar as visões e registrar</a:t>
            </a:r>
            <a:r>
              <a:rPr lang="pt-BR" spc="-130" dirty="0"/>
              <a:t> </a:t>
            </a:r>
            <a:r>
              <a:rPr spc="-130" dirty="0"/>
              <a:t>as decisões arquiteturais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922E7A-204B-70FA-4345-D5BAC5BDB8E1}"/>
              </a:ext>
            </a:extLst>
          </p:cNvPr>
          <p:cNvSpPr txBox="1"/>
          <p:nvPr/>
        </p:nvSpPr>
        <p:spPr>
          <a:xfrm>
            <a:off x="762000" y="2340223"/>
            <a:ext cx="10287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No começo do projeto, as ideias são mais como rascunhos. São realizadas anotações das principais decisões, mas não tem um documento formal e completo. Só depois de várias mudanças e ajustes é que a documentação fica pronta.</a:t>
            </a:r>
          </a:p>
          <a:p>
            <a:endParaRPr lang="pt-BR" sz="2800" dirty="0"/>
          </a:p>
          <a:p>
            <a:r>
              <a:rPr lang="pt-BR" sz="2800" dirty="0"/>
              <a:t>No início de um projeto, a documentação é mais básica e focada nas ideias principais. À medida que o projeto avança, a documentação se torna mais detalhada e completa.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9F4984-5820-1172-AE2B-969F6DE96569}"/>
              </a:ext>
            </a:extLst>
          </p:cNvPr>
          <p:cNvSpPr txBox="1"/>
          <p:nvPr/>
        </p:nvSpPr>
        <p:spPr>
          <a:xfrm>
            <a:off x="381000" y="228600"/>
            <a:ext cx="1125728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12700">
              <a:spcBef>
                <a:spcPts val="105"/>
              </a:spcBef>
              <a:defRPr sz="4400" b="0" i="0" spc="-130">
                <a:latin typeface="Trebuchet MS"/>
                <a:ea typeface="+mj-ea"/>
                <a:cs typeface="Trebuchet MS"/>
              </a:defRPr>
            </a:lvl1pPr>
          </a:lstStyle>
          <a:p>
            <a:r>
              <a:rPr lang="pt-BR" dirty="0"/>
              <a:t>Passo 7: Realizar a análise do design atual e revisar o objetivo da iteração e o atingimento do propósito de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2B2CD3-DA24-0BFD-4B38-C82821CA67F2}"/>
              </a:ext>
            </a:extLst>
          </p:cNvPr>
          <p:cNvSpPr txBox="1"/>
          <p:nvPr/>
        </p:nvSpPr>
        <p:spPr>
          <a:xfrm>
            <a:off x="609600" y="2819400"/>
            <a:ext cx="10668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É essencial avaliar se as decisões tomadas são, de fato, "boas decisões". Para garantir a imparcialidade, o design e a análise da arquitetura devem ser conduzidos por equipes diferentes.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6645993DE50E469755047E4F9163F6" ma:contentTypeVersion="4" ma:contentTypeDescription="Crie um novo documento." ma:contentTypeScope="" ma:versionID="dcbae7b47f876f3160722c5f76c5b614">
  <xsd:schema xmlns:xsd="http://www.w3.org/2001/XMLSchema" xmlns:xs="http://www.w3.org/2001/XMLSchema" xmlns:p="http://schemas.microsoft.com/office/2006/metadata/properties" xmlns:ns2="5dbed675-439f-4386-900b-f1959ce2ac81" targetNamespace="http://schemas.microsoft.com/office/2006/metadata/properties" ma:root="true" ma:fieldsID="235e784f3b905317f62a44de56f1f406" ns2:_="">
    <xsd:import namespace="5dbed675-439f-4386-900b-f1959ce2a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ed675-439f-4386-900b-f1959ce2a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9B11E8-E3DD-4A7F-842A-3B7BDB4CE3E4}"/>
</file>

<file path=customXml/itemProps2.xml><?xml version="1.0" encoding="utf-8"?>
<ds:datastoreItem xmlns:ds="http://schemas.openxmlformats.org/officeDocument/2006/customXml" ds:itemID="{85263315-1E2E-4033-A587-CE3B00209782}"/>
</file>

<file path=customXml/itemProps3.xml><?xml version="1.0" encoding="utf-8"?>
<ds:datastoreItem xmlns:ds="http://schemas.openxmlformats.org/officeDocument/2006/customXml" ds:itemID="{5DF6AE72-7380-423A-9D06-2FE8A9A61F8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2556</Words>
  <Application>Microsoft Office PowerPoint</Application>
  <PresentationFormat>Widescreen</PresentationFormat>
  <Paragraphs>229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 MT</vt:lpstr>
      <vt:lpstr>Calibri</vt:lpstr>
      <vt:lpstr>Carlito</vt:lpstr>
      <vt:lpstr>Century Gothic</vt:lpstr>
      <vt:lpstr>Courier New</vt:lpstr>
      <vt:lpstr>Trebuchet MS</vt:lpstr>
      <vt:lpstr>Office Theme</vt:lpstr>
      <vt:lpstr>Engenharia de software iii</vt:lpstr>
      <vt:lpstr>ADD – Attribute-Driven Design</vt:lpstr>
      <vt:lpstr>Passo 1: Revisar as Entradas</vt:lpstr>
      <vt:lpstr>Passo 2: Estabelecer o objetivo da iteração dos drivers selecionados</vt:lpstr>
      <vt:lpstr>Passo 3: Escolher um ou mais elementos do sistema para refinar</vt:lpstr>
      <vt:lpstr>Passo 4: Escolha um ou mais conceitos de  design que satisfaçam os drivers selecionados</vt:lpstr>
      <vt:lpstr>Passo 5: Instancie elementos arquiteturais,  aloque responsabilidade e defina interfaces</vt:lpstr>
      <vt:lpstr>Passo 6: Esboçar as visões e registrar as decisões arquiteturais</vt:lpstr>
      <vt:lpstr>Apresentação do PowerPoint</vt:lpstr>
      <vt:lpstr>Seguindo o Roadmap para tipos de sistemas</vt:lpstr>
      <vt:lpstr>Sistemas Novos e Domínios Maduros</vt:lpstr>
      <vt:lpstr>Roadmap para Sistemas Novos em Domínios  Maduros</vt:lpstr>
      <vt:lpstr>Sistemas Novos em Domínios Novos</vt:lpstr>
      <vt:lpstr>Sistemas Existentes</vt:lpstr>
      <vt:lpstr>Identificando e selecionando conceitos de design</vt:lpstr>
      <vt:lpstr>Identificando conceitos de design</vt:lpstr>
      <vt:lpstr>Selecionando conceitos de design</vt:lpstr>
      <vt:lpstr>Produzindo estruturas</vt:lpstr>
      <vt:lpstr>Produzindo estruturas</vt:lpstr>
      <vt:lpstr>Produzindo estruturas</vt:lpstr>
      <vt:lpstr>Associar responsabilidades e identificar propriedades</vt:lpstr>
      <vt:lpstr>Estabelecer as relações entre os elementos</vt:lpstr>
      <vt:lpstr>Definir Interfaces</vt:lpstr>
      <vt:lpstr>Interfaces Externas</vt:lpstr>
      <vt:lpstr>Interfaces Internas</vt:lpstr>
      <vt:lpstr>Interfaces Internas</vt:lpstr>
      <vt:lpstr>Interfaces Internas</vt:lpstr>
      <vt:lpstr>Interfaces Internas</vt:lpstr>
      <vt:lpstr>Criando documentação preliminar durante o design</vt:lpstr>
      <vt:lpstr>Documentação baseada em cenários</vt:lpstr>
      <vt:lpstr>Esboço de Visão</vt:lpstr>
      <vt:lpstr>Descrição das Responsabilidades</vt:lpstr>
      <vt:lpstr>Registrando Decisões de Design</vt:lpstr>
      <vt:lpstr>Registrando Decisões de Design</vt:lpstr>
      <vt:lpstr>Registrando Decisões de Design</vt:lpstr>
      <vt:lpstr>Registrando Decisões de Design</vt:lpstr>
      <vt:lpstr>Acompanhando o trabalho de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208</cp:revision>
  <dcterms:created xsi:type="dcterms:W3CDTF">2020-02-06T23:16:28Z</dcterms:created>
  <dcterms:modified xsi:type="dcterms:W3CDTF">2025-03-11T11:31:03Z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0x010100F86645993DE50E469755047E4F9163F6</vt:lpwstr>
  </property>
</Properties>
</file>