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34" r:id="rId2"/>
    <p:sldId id="257" r:id="rId3"/>
    <p:sldId id="345" r:id="rId4"/>
    <p:sldId id="343" r:id="rId5"/>
    <p:sldId id="346" r:id="rId6"/>
    <p:sldId id="34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2" r:id="rId20"/>
    <p:sldId id="271" r:id="rId21"/>
    <p:sldId id="273" r:id="rId22"/>
    <p:sldId id="274" r:id="rId23"/>
    <p:sldId id="338" r:id="rId24"/>
    <p:sldId id="339" r:id="rId25"/>
    <p:sldId id="335" r:id="rId26"/>
    <p:sldId id="337" r:id="rId27"/>
    <p:sldId id="341" r:id="rId28"/>
    <p:sldId id="340" r:id="rId29"/>
    <p:sldId id="336" r:id="rId30"/>
    <p:sldId id="342" r:id="rId31"/>
    <p:sldId id="276" r:id="rId3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4A04-21C9-49CB-8065-F35E7AEFBFBC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CC81-3FE2-46B3-928E-DB46E27C1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8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10/09/2024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540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5658484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latin typeface="Century Gothic"/>
              </a:rPr>
              <a:t>Engenharia de software </a:t>
            </a:r>
            <a:r>
              <a:rPr lang="pt-BR" dirty="0" err="1">
                <a:latin typeface="Century Gothic"/>
              </a:rPr>
              <a:t>iii</a:t>
            </a:r>
            <a:endParaRPr lang="pt-BR" sz="7200" b="0" i="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</a:t>
            </a:r>
            <a:r>
              <a:rPr lang="pt-BR" b="0" i="0" dirty="0" err="1">
                <a:solidFill>
                  <a:schemeClr val="tx1"/>
                </a:solidFill>
              </a:rPr>
              <a:t>Brezolin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</a:rPr>
              <a:t>wbrezolin@gmail.com</a:t>
            </a:r>
            <a:endParaRPr lang="pt-BR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0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991E4E06-6F66-4656-CE6F-EF487B2015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4D045D-50DD-9255-D0A4-73FE95B0E067}"/>
              </a:ext>
            </a:extLst>
          </p:cNvPr>
          <p:cNvSpPr txBox="1"/>
          <p:nvPr/>
        </p:nvSpPr>
        <p:spPr>
          <a:xfrm>
            <a:off x="457200" y="1295400"/>
            <a:ext cx="11125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Mensagens</a:t>
            </a:r>
            <a:endParaRPr lang="pt-BR" sz="2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Representam eventos, como uma </a:t>
            </a:r>
            <a:r>
              <a:rPr lang="pt-BR" sz="2400" b="1" dirty="0"/>
              <a:t>chamada de método</a:t>
            </a:r>
            <a:r>
              <a:rPr lang="pt-BR" sz="2400" dirty="0"/>
              <a:t> ou uma </a:t>
            </a:r>
            <a:r>
              <a:rPr lang="pt-BR" sz="2400" b="1" dirty="0"/>
              <a:t>comunicação</a:t>
            </a:r>
            <a:r>
              <a:rPr lang="pt-BR" sz="2400" dirty="0"/>
              <a:t> entre dois atores.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Podem ocorrer de várias formas: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2400" b="1" dirty="0"/>
              <a:t>Ator </a:t>
            </a:r>
            <a:r>
              <a:rPr lang="pt-BR" sz="2000" b="1" dirty="0"/>
              <a:t>↔</a:t>
            </a:r>
            <a:r>
              <a:rPr lang="pt-BR" sz="2400" b="1" dirty="0"/>
              <a:t> Ator</a:t>
            </a:r>
            <a:endParaRPr lang="pt-BR" sz="24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2400" b="1" dirty="0"/>
              <a:t>Ator </a:t>
            </a:r>
            <a:r>
              <a:rPr lang="pt-BR" sz="2000" b="1" dirty="0"/>
              <a:t>↔</a:t>
            </a:r>
            <a:r>
              <a:rPr lang="pt-BR" sz="2400" b="1" dirty="0"/>
              <a:t> Objeto</a:t>
            </a:r>
            <a:endParaRPr lang="pt-BR" sz="24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2400" b="1" dirty="0"/>
              <a:t>Objeto </a:t>
            </a:r>
            <a:r>
              <a:rPr lang="pt-BR" sz="2000" b="1" dirty="0"/>
              <a:t>↔ </a:t>
            </a:r>
            <a:r>
              <a:rPr lang="pt-BR" sz="2400" b="1" dirty="0"/>
              <a:t>Objeto</a:t>
            </a:r>
            <a:endParaRPr lang="pt-BR" sz="24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2400" b="1" dirty="0"/>
              <a:t>Objeto </a:t>
            </a:r>
            <a:r>
              <a:rPr lang="pt-BR" sz="2000" b="1" dirty="0"/>
              <a:t>↔</a:t>
            </a:r>
            <a:r>
              <a:rPr lang="pt-BR" sz="2400" b="1" dirty="0"/>
              <a:t> Ator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pt-BR" sz="2400" dirty="0"/>
          </a:p>
          <a:p>
            <a:r>
              <a:rPr lang="pt-BR" sz="2400" b="1" dirty="0"/>
              <a:t>Exemplo prático:</a:t>
            </a:r>
            <a:r>
              <a:rPr lang="pt-BR" sz="2400" dirty="0"/>
              <a:t> Em um sistema de banco online, um cliente (ator) solicita um saldo (mensagem para o objeto "Conta"). A conta retorna o saldo ao cliente. Se houver comunicação entre dois clientes, como em uma transferência, isso será representado como mensagem entre dois atores.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5833" y="1580550"/>
            <a:ext cx="5499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Disparo de método entre Atores: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317" y="2743200"/>
            <a:ext cx="4736726" cy="297180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1B2D4B9F-D7BF-5953-2680-2DD594E9F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544176"/>
            <a:ext cx="5617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Disparo de método entre objetos: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245" y="2554643"/>
            <a:ext cx="5617509" cy="3388957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246BF9A8-2B50-3BDF-3C5D-2E4ECE4C1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2507" y="1486876"/>
            <a:ext cx="3230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Criação de objeto: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2440043"/>
            <a:ext cx="4974066" cy="3328147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0F9AED01-4127-ED7F-964F-3A525C62B8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587192"/>
            <a:ext cx="3709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Destruição de objeto: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5166467" cy="2721501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28E9094-FCC2-0D66-C8B4-BCB70D751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600200"/>
            <a:ext cx="3927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Mensagem de retorno: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406" y="2702251"/>
            <a:ext cx="5045188" cy="312955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656FCB33-B305-4ED2-FF39-EC7C81E9A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440637"/>
            <a:ext cx="3709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Restrições de tempo: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5599272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Nesse caso o pedido só será cancelado após 30 minutos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2309408"/>
            <a:ext cx="5023821" cy="294839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7C5A7EFA-E0CF-9492-C673-BDD909DD4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447800"/>
            <a:ext cx="7629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Mensagem Perdida e Mensagem Encontrada: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5062060"/>
            <a:ext cx="998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Perdida: </a:t>
            </a:r>
            <a:r>
              <a:rPr b="0" dirty="0"/>
              <a:t>não chegou ao destino ou este não está no diagrama</a:t>
            </a:r>
          </a:p>
          <a:p>
            <a:r>
              <a:rPr dirty="0"/>
              <a:t>Encontrada: </a:t>
            </a:r>
            <a:r>
              <a:rPr b="0" dirty="0"/>
              <a:t>mensagem de remetente desconhecido ou não representado no diagrama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712" y="2248367"/>
            <a:ext cx="3930575" cy="270016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D4AA33DC-04D6-221D-947E-6762A73184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73EAA9D-EE27-0E64-0B63-720AB55D29ED}"/>
              </a:ext>
            </a:extLst>
          </p:cNvPr>
          <p:cNvSpPr/>
          <p:nvPr/>
        </p:nvSpPr>
        <p:spPr>
          <a:xfrm>
            <a:off x="9601200" y="4572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Parou aqui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0355" y="1569874"/>
            <a:ext cx="6812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Portas: </a:t>
            </a:r>
            <a:r>
              <a:rPr b="0" dirty="0"/>
              <a:t>mesmo conceito do Diagrama de Classes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354" y="5322256"/>
            <a:ext cx="108296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b="0" dirty="0"/>
              <a:t>O objeto poderá ter mais de uma linha de vida, cada uma representando uma porta de comunicação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8199" y="2606039"/>
            <a:ext cx="5861231" cy="211479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C33CF27-982C-9B99-8976-C7F8A61EF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1573759"/>
            <a:ext cx="6296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Utilização do Fragmento de Interação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514600"/>
            <a:ext cx="8686800" cy="350520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1A5D1803-990B-2747-8AC0-86422B891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19F577-BBC8-DC7A-F04B-2C30ABDD8BE3}"/>
              </a:ext>
            </a:extLst>
          </p:cNvPr>
          <p:cNvSpPr txBox="1"/>
          <p:nvPr/>
        </p:nvSpPr>
        <p:spPr>
          <a:xfrm>
            <a:off x="609600" y="1295400"/>
            <a:ext cx="1112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Esse diagrama descreve a ordem dos eventos e as trocas de mensagens entre os objetos do sistema.</a:t>
            </a:r>
          </a:p>
          <a:p>
            <a:endParaRPr lang="pt-B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Baseia-se no </a:t>
            </a:r>
            <a:r>
              <a:rPr lang="pt-BR" sz="2400" b="1" dirty="0"/>
              <a:t>Diagrama de Casos de Uso</a:t>
            </a:r>
            <a:r>
              <a:rPr lang="pt-BR" sz="2400" dirty="0"/>
              <a:t>, pois cada </a:t>
            </a:r>
            <a:r>
              <a:rPr lang="pt-BR" sz="2400" b="1" dirty="0"/>
              <a:t>Caso de Uso</a:t>
            </a:r>
            <a:r>
              <a:rPr lang="pt-BR" sz="2400" dirty="0"/>
              <a:t> geralmente possui um diagrama de sequência correspondente.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Cada </a:t>
            </a:r>
            <a:r>
              <a:rPr lang="pt-BR" sz="2400" b="1" dirty="0"/>
              <a:t>Caso de Uso</a:t>
            </a:r>
            <a:r>
              <a:rPr lang="pt-BR" sz="2400" dirty="0"/>
              <a:t> envolve um </a:t>
            </a:r>
            <a:r>
              <a:rPr lang="pt-BR" sz="2400" b="1" dirty="0"/>
              <a:t>ator</a:t>
            </a:r>
            <a:r>
              <a:rPr lang="pt-BR" sz="2400" dirty="0"/>
              <a:t> que dispara um processo e uma sequência de eventos/mensagens.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Também utiliza informações do </a:t>
            </a:r>
            <a:r>
              <a:rPr lang="pt-BR" sz="2400" b="1" dirty="0"/>
              <a:t>Diagrama de Classes</a:t>
            </a:r>
            <a:r>
              <a:rPr lang="pt-BR" sz="2400" dirty="0"/>
              <a:t>, já que os objetos e suas interações são representados com base nele.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b="1" dirty="0"/>
              <a:t>Exemplo prático:</a:t>
            </a:r>
            <a:r>
              <a:rPr lang="pt-BR" sz="2400" dirty="0"/>
              <a:t> Suponha um sistema de compra online. Um cliente (ator) inicia uma compra, o sistema exibe os produtos, o cliente seleciona um item, e o pedido é processado. O diagrama de sequência deve mostrar a ordem exata de mensagens entre o cliente e o sistema: do pedido até a confirmação.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1416072"/>
            <a:ext cx="4326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Fragmentos de Interação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057400"/>
            <a:ext cx="7467600" cy="427000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3BBEEF8C-D2B5-8715-BD3B-83CED9B01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2362200"/>
            <a:ext cx="2336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Fragmentos Combinados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76200"/>
            <a:ext cx="6324600" cy="63783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BDBDBA4-7C4C-3F64-1D09-3C1451E33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0996FA-9F26-C7AA-26AC-D87C433DA04D}"/>
              </a:ext>
            </a:extLst>
          </p:cNvPr>
          <p:cNvSpPr txBox="1"/>
          <p:nvPr/>
        </p:nvSpPr>
        <p:spPr>
          <a:xfrm>
            <a:off x="381000" y="1371600"/>
            <a:ext cx="10515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Os fragmentos em diagramas de sequência são usados para representar diferentes comportamentos e condições que afetam a interação entre objetos. Aqui estão exemplos de cada tipo de fragmento:</a:t>
            </a:r>
          </a:p>
          <a:p>
            <a:endParaRPr lang="pt-BR" sz="2000" b="1" dirty="0"/>
          </a:p>
          <a:p>
            <a:r>
              <a:rPr lang="pt-BR" sz="2000" b="1" dirty="0"/>
              <a:t>REF (</a:t>
            </a:r>
            <a:r>
              <a:rPr lang="pt-BR" sz="2000" b="1" dirty="0" err="1"/>
              <a:t>Reference</a:t>
            </a:r>
            <a:r>
              <a:rPr lang="pt-BR" sz="2000" b="1" dirty="0"/>
              <a:t>)</a:t>
            </a:r>
            <a:r>
              <a:rPr lang="pt-BR" sz="2000" dirty="0"/>
              <a:t>: Representa uma chamada a outro diagrama de sequência.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Exemplo: Um fragmento "REF" pode indicar que a sequência de mensagens é detalhada em outro diagrama de sequência.</a:t>
            </a:r>
          </a:p>
          <a:p>
            <a:endParaRPr lang="pt-BR" sz="2000" b="1" dirty="0"/>
          </a:p>
          <a:p>
            <a:r>
              <a:rPr lang="pt-BR" sz="2000" b="1" dirty="0"/>
              <a:t>OPT (</a:t>
            </a:r>
            <a:r>
              <a:rPr lang="pt-BR" sz="2000" b="1" dirty="0" err="1"/>
              <a:t>Optional</a:t>
            </a:r>
            <a:r>
              <a:rPr lang="pt-BR" sz="2000" b="1" dirty="0"/>
              <a:t>)</a:t>
            </a:r>
            <a:r>
              <a:rPr lang="pt-BR" sz="2000" dirty="0"/>
              <a:t>: Executa um conjunto de mensagens condicionalmente.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Exemplo: "Se o usuário estiver autenticado, exiba o menu." As mensagens relacionadas à exibição do menu estariam dentro de um bloco "OPT".</a:t>
            </a:r>
          </a:p>
          <a:p>
            <a:endParaRPr lang="pt-BR" sz="2000" b="1" dirty="0"/>
          </a:p>
          <a:p>
            <a:r>
              <a:rPr lang="pt-BR" sz="2000" b="1" dirty="0"/>
              <a:t>ALT (</a:t>
            </a:r>
            <a:r>
              <a:rPr lang="pt-BR" sz="2000" b="1" dirty="0" err="1"/>
              <a:t>Alternative</a:t>
            </a:r>
            <a:r>
              <a:rPr lang="pt-BR" sz="2000" b="1" dirty="0"/>
              <a:t>)</a:t>
            </a:r>
            <a:r>
              <a:rPr lang="pt-BR" sz="2000" dirty="0"/>
              <a:t>: Representa múltiplos fluxos alternativos, onde apenas um será executado.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Exemplo: "Se o pagamento for aprovado, confirme a compra; caso contrário, exiba erro." O fragmento "ALT" conteria essas duas condições.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BDBDBA4-7C4C-3F64-1D09-3C1451E33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pic>
        <p:nvPicPr>
          <p:cNvPr id="2050" name="Picture 2" descr="A imagem ilustra um exemplo de diagrama de sequência com fragmentos.  Nela há um quadro de interação sd Encerrar Conta, com os usuários Cliente, Funcionário e os estereótipos de classe fronteira VisãoEncerramentoConta, classe de controle responsável ControleEncerramentoConta e classe de entidade persistente ContaEspecial.">
            <a:extLst>
              <a:ext uri="{FF2B5EF4-FFF2-40B4-BE49-F238E27FC236}">
                <a16:creationId xmlns:a16="http://schemas.microsoft.com/office/drawing/2014/main" id="{EA665A5B-CB4F-D61B-22C5-A52D5292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58502"/>
            <a:ext cx="7162800" cy="589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73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BB6FAC-0EF5-C60B-C6BD-439EFFA4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30200"/>
            <a:ext cx="5981700" cy="627697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BDBDBA4-7C4C-3F64-1D09-3C1451E33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</p:spTree>
    <p:extLst>
      <p:ext uri="{BB962C8B-B14F-4D97-AF65-F5344CB8AC3E}">
        <p14:creationId xmlns:p14="http://schemas.microsoft.com/office/powerpoint/2010/main" val="182073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BDBDBA4-7C4C-3F64-1D09-3C1451E33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D8C31-0FA7-687E-79C7-319D2906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371600"/>
            <a:ext cx="11049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(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 fluxos que podem ocorrer em paralelo.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 "Enviar e-mail de confirmação e atualizar o estoque podem ocorrer simultaneamente." As mensagens de ambos os processos estariam em um fragmento "PAR".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8DE1464-8771-12C8-9EB7-8757CB5F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77" y="2743200"/>
            <a:ext cx="7409645" cy="36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4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BDBDBA4-7C4C-3F64-1D09-3C1451E33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C04FB5-B132-82DC-C8C2-FADDACB693E4}"/>
              </a:ext>
            </a:extLst>
          </p:cNvPr>
          <p:cNvSpPr txBox="1"/>
          <p:nvPr/>
        </p:nvSpPr>
        <p:spPr>
          <a:xfrm>
            <a:off x="762000" y="1524000"/>
            <a:ext cx="10287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latin typeface="Arial" panose="020B0604020202020204" pitchFamily="34" charset="0"/>
              </a:rPr>
              <a:t>CRITICAL: </a:t>
            </a:r>
            <a:r>
              <a:rPr lang="pt-BR" sz="2000" dirty="0">
                <a:latin typeface="Arial" panose="020B0604020202020204" pitchFamily="34" charset="0"/>
              </a:rPr>
              <a:t>Denota uma região crítica onde apenas uma execução pode ocorrer por vez.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pt-BR" sz="2000" dirty="0">
                <a:latin typeface="Arial" panose="020B0604020202020204" pitchFamily="34" charset="0"/>
              </a:rPr>
              <a:t>Exemplo: "Atualizar o saldo do cliente deve ser feito em uma região crítica para evitar concorrência.“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latin typeface="Arial" panose="020B0604020202020204" pitchFamily="34" charset="0"/>
              </a:rPr>
              <a:t>LOOP: </a:t>
            </a:r>
            <a:r>
              <a:rPr lang="pt-BR" sz="2000" dirty="0">
                <a:latin typeface="Arial" panose="020B0604020202020204" pitchFamily="34" charset="0"/>
              </a:rPr>
              <a:t>Representa a repetição de um conjunto de mensagens por um número definido de vezes ou enquanto uma condição for verdadeira.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pt-BR" sz="2000" dirty="0">
                <a:latin typeface="Arial" panose="020B0604020202020204" pitchFamily="34" charset="0"/>
              </a:rPr>
              <a:t>Exemplo: "Repetir a consulta de status do pedido a cada 10 segundos até ser confirmado.“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Interrompe a execução da sequência quando uma determinada condição é atendida.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 "Se o cartão for inválido, interrompa o processo de pagamento." O fragmento "BREAK" encerraria o fluxo.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0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BDBDBA4-7C4C-3F64-1D09-3C1451E33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E3E17DF-2F6A-9A1C-25B1-02896628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55" y="1600200"/>
            <a:ext cx="9028090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4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BDBDBA4-7C4C-3F64-1D09-3C1451E33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D8C31-0FA7-687E-79C7-319D2906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28397"/>
            <a:ext cx="11049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ASSERTION: </a:t>
            </a:r>
            <a:r>
              <a:rPr lang="pt-BR" altLang="pt-BR" sz="2000" dirty="0">
                <a:latin typeface="Arial" panose="020B0604020202020204" pitchFamily="34" charset="0"/>
              </a:rPr>
              <a:t>Representa uma condição que deve ser verdadeira para que o sistema continue funcionando corretamente.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pt-BR" altLang="pt-BR" sz="2000" dirty="0">
                <a:latin typeface="Arial" panose="020B0604020202020204" pitchFamily="34" charset="0"/>
              </a:rPr>
              <a:t>Exemplo: "O sistema deve garantir que o estoque nunca seja negativo." Esse fragmento poderia incluir uma verificação de integridade.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IGNORE</a:t>
            </a:r>
            <a:r>
              <a:rPr lang="pt-BR" altLang="pt-BR" sz="2000" dirty="0">
                <a:latin typeface="Arial" panose="020B0604020202020204" pitchFamily="34" charset="0"/>
              </a:rPr>
              <a:t>: Indica que certas mensagens podem ser ignoradas no contexto.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pt-BR" altLang="pt-BR" sz="2000" dirty="0">
                <a:latin typeface="Arial" panose="020B0604020202020204" pitchFamily="34" charset="0"/>
              </a:rPr>
              <a:t>Exemplo: "Ignorar mensagens relacionadas a logs enquanto processa o pedido.“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latin typeface="Arial" panose="020B0604020202020204" pitchFamily="34" charset="0"/>
              </a:rPr>
              <a:t>NEG (Negative): </a:t>
            </a:r>
            <a:r>
              <a:rPr lang="pt-BR" sz="2000" dirty="0">
                <a:latin typeface="Arial" panose="020B0604020202020204" pitchFamily="34" charset="0"/>
              </a:rPr>
              <a:t>Especifica um comportamento que não deve ocorrer no sistema.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latin typeface="Arial" panose="020B0604020202020204" pitchFamily="34" charset="0"/>
              </a:rPr>
              <a:t>Exemplo: "Um pagamento duplicado não deve ser permitido." O fragmento "NEG" representaria esse fluxo inválido.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0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BDBDBA4-7C4C-3F64-1D09-3C1451E33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FDE6FC-3A65-AD6D-9A15-8ED99FBB20AF}"/>
              </a:ext>
            </a:extLst>
          </p:cNvPr>
          <p:cNvSpPr txBox="1"/>
          <p:nvPr/>
        </p:nvSpPr>
        <p:spPr>
          <a:xfrm>
            <a:off x="838200" y="1371600"/>
            <a:ext cx="9829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panose="020B0604020202020204" pitchFamily="34" charset="0"/>
              </a:defRPr>
            </a:lvl1pPr>
            <a:lvl2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000">
                <a:latin typeface="Arial" panose="020B0604020202020204" pitchFamily="34" charset="0"/>
              </a:defRPr>
            </a:lvl2pPr>
          </a:lstStyle>
          <a:p>
            <a:r>
              <a:rPr lang="pt-BR" dirty="0"/>
              <a:t>CONSIDER: </a:t>
            </a:r>
            <a:r>
              <a:rPr lang="pt-BR" b="0" dirty="0"/>
              <a:t>Especifica as mensagens que devem ser consideradas no contexto, ignorando todas as outras.</a:t>
            </a:r>
          </a:p>
          <a:p>
            <a:pPr lvl="1"/>
            <a:r>
              <a:rPr lang="pt-BR" dirty="0"/>
              <a:t>Exemplo: "Considerar apenas mensagens de pagamento no diagrama.“</a:t>
            </a:r>
          </a:p>
          <a:p>
            <a:pPr lvl="1"/>
            <a:endParaRPr lang="pt-BR" dirty="0"/>
          </a:p>
          <a:p>
            <a:r>
              <a:rPr lang="pt-BR" dirty="0"/>
              <a:t>SEQ (</a:t>
            </a:r>
            <a:r>
              <a:rPr lang="pt-BR" dirty="0" err="1"/>
              <a:t>Sequential</a:t>
            </a:r>
            <a:r>
              <a:rPr lang="pt-BR" dirty="0"/>
              <a:t>): </a:t>
            </a:r>
            <a:r>
              <a:rPr lang="pt-BR" b="0" dirty="0"/>
              <a:t>Indica que as mensagens devem ser processadas sequencialmente, uma após a outra.</a:t>
            </a:r>
          </a:p>
          <a:p>
            <a:pPr lvl="1"/>
            <a:r>
              <a:rPr lang="pt-BR" dirty="0"/>
              <a:t>Exemplo: "Processar primeiro o pagamento, depois gerar a fatura e só então liberar o produto.“</a:t>
            </a:r>
          </a:p>
          <a:p>
            <a:pPr lvl="1"/>
            <a:endParaRPr lang="pt-BR" dirty="0"/>
          </a:p>
          <a:p>
            <a:r>
              <a:rPr lang="pt-BR" dirty="0"/>
              <a:t>STRICT: </a:t>
            </a:r>
            <a:r>
              <a:rPr lang="pt-BR" b="0" dirty="0"/>
              <a:t>Exige que as mensagens sejam executadas estritamente na ordem definida.</a:t>
            </a:r>
          </a:p>
          <a:p>
            <a:pPr marL="1085850" lvl="1" indent="-342900"/>
            <a:r>
              <a:rPr lang="pt-BR" b="0" dirty="0"/>
              <a:t>Exemplo: "A verificação de segurança e a autenticação devem ocorrer exatamente nessa ordem."</a:t>
            </a:r>
          </a:p>
        </p:txBody>
      </p:sp>
    </p:spTree>
    <p:extLst>
      <p:ext uri="{BB962C8B-B14F-4D97-AF65-F5344CB8AC3E}">
        <p14:creationId xmlns:p14="http://schemas.microsoft.com/office/powerpoint/2010/main" val="42437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9E8EB6E-827E-8987-D988-961984D6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28600"/>
            <a:ext cx="9267825" cy="685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3EDB68-045E-56A4-FDA5-7BC9EE250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" y="904240"/>
            <a:ext cx="92297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4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BDBDBA4-7C4C-3F64-1D09-3C1451E33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7EAC70-60E5-D73E-3841-5739A67D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025854"/>
            <a:ext cx="7858125" cy="56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0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2782981" cy="6878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Exercício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C968D1-9ADB-5A38-38E3-1DD26B10DA5A}"/>
              </a:ext>
            </a:extLst>
          </p:cNvPr>
          <p:cNvSpPr txBox="1"/>
          <p:nvPr/>
        </p:nvSpPr>
        <p:spPr>
          <a:xfrm>
            <a:off x="533400" y="1295400"/>
            <a:ext cx="10972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Você foi contratado para modelar uma funcionalidade de um sistema de gestão de pedidos de uma loja online. O objetivo deste exercício é desenhar o diagrama de sequência que represente o processo de compra de um cliente no site da loja.</a:t>
            </a:r>
          </a:p>
          <a:p>
            <a:endParaRPr lang="pt-BR" dirty="0"/>
          </a:p>
          <a:p>
            <a:r>
              <a:rPr lang="pt-BR" b="1" dirty="0"/>
              <a:t>Cenário:</a:t>
            </a:r>
            <a:endParaRPr lang="pt-BR" dirty="0"/>
          </a:p>
          <a:p>
            <a:pPr marL="800100" lvl="1" indent="-342900">
              <a:buFont typeface="+mj-lt"/>
              <a:buAutoNum type="arabicParenR"/>
            </a:pPr>
            <a:r>
              <a:rPr lang="pt-BR" dirty="0"/>
              <a:t>O cliente acessa o site da loja e escolhe um ou mais produtos, adicionando-os ao carrinho.</a:t>
            </a:r>
          </a:p>
          <a:p>
            <a:pPr marL="800100" lvl="1" indent="-342900">
              <a:buFont typeface="+mj-lt"/>
              <a:buAutoNum type="arabicParenR"/>
            </a:pPr>
            <a:r>
              <a:rPr lang="pt-BR" dirty="0"/>
              <a:t>Após revisar os itens no carrinho, o cliente confirma a compra.</a:t>
            </a:r>
          </a:p>
          <a:p>
            <a:pPr marL="800100" lvl="1" indent="-342900">
              <a:buFont typeface="+mj-lt"/>
              <a:buAutoNum type="arabicParenR"/>
            </a:pPr>
            <a:r>
              <a:rPr lang="pt-BR" dirty="0"/>
              <a:t>O sistema envia uma solicitação para o serviço de pagamento para processar o pagamento.</a:t>
            </a:r>
          </a:p>
          <a:p>
            <a:pPr marL="800100" lvl="1" indent="-342900">
              <a:buFont typeface="+mj-lt"/>
              <a:buAutoNum type="arabicParenR"/>
            </a:pPr>
            <a:r>
              <a:rPr lang="pt-BR" dirty="0"/>
              <a:t>O serviço de pagamento verifica os detalhes do cartão e, em caso de sucesso, confirma o pagamento ao sistema.</a:t>
            </a:r>
          </a:p>
          <a:p>
            <a:pPr marL="800100" lvl="1" indent="-342900">
              <a:buFont typeface="+mj-lt"/>
              <a:buAutoNum type="arabicParenR"/>
            </a:pPr>
            <a:r>
              <a:rPr lang="pt-BR" dirty="0"/>
              <a:t>O sistema gera um pedido e envia a confirmação ao cliente.</a:t>
            </a:r>
          </a:p>
          <a:p>
            <a:pPr marL="800100" lvl="1" indent="-342900">
              <a:buFont typeface="+mj-lt"/>
              <a:buAutoNum type="arabicParenR"/>
            </a:pPr>
            <a:r>
              <a:rPr lang="pt-BR" dirty="0"/>
              <a:t>O sistema também notifica o estoque para atualizar a quantidade dos produtos comprados.</a:t>
            </a:r>
          </a:p>
          <a:p>
            <a:pPr>
              <a:buFont typeface="+mj-lt"/>
              <a:buAutoNum type="arabicParenR"/>
            </a:pPr>
            <a:endParaRPr lang="pt-BR" dirty="0"/>
          </a:p>
          <a:p>
            <a:r>
              <a:rPr lang="pt-BR" b="1" dirty="0"/>
              <a:t>Tarefas:</a:t>
            </a:r>
            <a:endParaRPr lang="pt-BR" dirty="0"/>
          </a:p>
          <a:p>
            <a:pPr marL="800100" lvl="1" indent="-342900">
              <a:buFont typeface="+mj-lt"/>
              <a:buAutoNum type="arabicParenR"/>
            </a:pPr>
            <a:r>
              <a:rPr lang="pt-BR" dirty="0"/>
              <a:t>Identifique os principais atores e objetos envolvidos no processo descrito.</a:t>
            </a:r>
          </a:p>
          <a:p>
            <a:pPr marL="800100" lvl="1" indent="-342900">
              <a:buFont typeface="+mj-lt"/>
              <a:buAutoNum type="arabicParenR"/>
            </a:pPr>
            <a:r>
              <a:rPr lang="pt-BR" dirty="0"/>
              <a:t>Elabore um diagrama de sequência que represente toda a interação entre o cliente, o sistema, o serviço de pagamento e o estoque.</a:t>
            </a:r>
          </a:p>
          <a:p>
            <a:pPr marL="800100" lvl="1" indent="-342900">
              <a:buFont typeface="+mj-lt"/>
              <a:buAutoNum type="arabicParenR"/>
            </a:pPr>
            <a:r>
              <a:rPr lang="pt-BR" dirty="0"/>
              <a:t>As interações devem incluir as mensagens de solicitação e resposta entre os atores e os objetos.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9E8EB6E-827E-8987-D988-961984D6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61" y="768350"/>
            <a:ext cx="9267825" cy="6858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9CCB977-069A-408E-F5A2-FBAC1819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1" y="1447800"/>
            <a:ext cx="92106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6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9E8EB6E-827E-8987-D988-961984D6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6" y="628650"/>
            <a:ext cx="9267825" cy="685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2B2F37B-4590-B2C2-0E32-37F65388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1295400"/>
            <a:ext cx="91916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9E8EB6E-827E-8987-D988-961984D6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89" y="781050"/>
            <a:ext cx="9267825" cy="685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5B74548-8596-95B5-D22B-A3733B1A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1447800"/>
            <a:ext cx="92011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8977593" y="1958807"/>
            <a:ext cx="2757207" cy="3414432"/>
            <a:chOff x="6476957" y="3049824"/>
            <a:chExt cx="3124835" cy="3869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0392" y="3049824"/>
              <a:ext cx="850807" cy="28358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22920" y="3938015"/>
              <a:ext cx="875030" cy="523240"/>
            </a:xfrm>
            <a:custGeom>
              <a:avLst/>
              <a:gdLst/>
              <a:ahLst/>
              <a:cxnLst/>
              <a:rect l="l" t="t" r="r" b="b"/>
              <a:pathLst>
                <a:path w="875029" h="523239">
                  <a:moveTo>
                    <a:pt x="803969" y="491631"/>
                  </a:moveTo>
                  <a:lnTo>
                    <a:pt x="789431" y="516636"/>
                  </a:lnTo>
                  <a:lnTo>
                    <a:pt x="874776" y="522732"/>
                  </a:lnTo>
                  <a:lnTo>
                    <a:pt x="858692" y="498348"/>
                  </a:lnTo>
                  <a:lnTo>
                    <a:pt x="815339" y="498348"/>
                  </a:lnTo>
                  <a:lnTo>
                    <a:pt x="803969" y="491631"/>
                  </a:lnTo>
                  <a:close/>
                </a:path>
                <a:path w="875029" h="523239">
                  <a:moveTo>
                    <a:pt x="812911" y="476251"/>
                  </a:moveTo>
                  <a:lnTo>
                    <a:pt x="803969" y="491631"/>
                  </a:lnTo>
                  <a:lnTo>
                    <a:pt x="815339" y="498348"/>
                  </a:lnTo>
                  <a:lnTo>
                    <a:pt x="824483" y="483108"/>
                  </a:lnTo>
                  <a:lnTo>
                    <a:pt x="812911" y="476251"/>
                  </a:lnTo>
                  <a:close/>
                </a:path>
                <a:path w="875029" h="523239">
                  <a:moveTo>
                    <a:pt x="827531" y="451104"/>
                  </a:moveTo>
                  <a:lnTo>
                    <a:pt x="812911" y="476251"/>
                  </a:lnTo>
                  <a:lnTo>
                    <a:pt x="824483" y="483108"/>
                  </a:lnTo>
                  <a:lnTo>
                    <a:pt x="815339" y="498348"/>
                  </a:lnTo>
                  <a:lnTo>
                    <a:pt x="858692" y="498348"/>
                  </a:lnTo>
                  <a:lnTo>
                    <a:pt x="827531" y="451104"/>
                  </a:lnTo>
                  <a:close/>
                </a:path>
                <a:path w="875029" h="523239">
                  <a:moveTo>
                    <a:pt x="9144" y="0"/>
                  </a:moveTo>
                  <a:lnTo>
                    <a:pt x="0" y="16763"/>
                  </a:lnTo>
                  <a:lnTo>
                    <a:pt x="803969" y="491631"/>
                  </a:lnTo>
                  <a:lnTo>
                    <a:pt x="812911" y="476251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57" y="4671019"/>
              <a:ext cx="1735878" cy="2247980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3F20BA31-2DC1-76E7-92D3-B7A6816E3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DC26B8-1070-B251-FDD5-7ED938A4A40F}"/>
              </a:ext>
            </a:extLst>
          </p:cNvPr>
          <p:cNvSpPr txBox="1"/>
          <p:nvPr/>
        </p:nvSpPr>
        <p:spPr>
          <a:xfrm>
            <a:off x="457200" y="1219200"/>
            <a:ext cx="8305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Atores no Diagrama de Sequência</a:t>
            </a:r>
            <a:endParaRPr lang="pt-B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Os </a:t>
            </a:r>
            <a:r>
              <a:rPr lang="pt-BR" sz="2400" b="1" dirty="0"/>
              <a:t>atores</a:t>
            </a:r>
            <a:r>
              <a:rPr lang="pt-BR" sz="2400" dirty="0"/>
              <a:t> são os mesmos definidos no </a:t>
            </a:r>
            <a:r>
              <a:rPr lang="pt-BR" sz="2400" b="1" dirty="0"/>
              <a:t>Diagrama de Casos de Uso</a:t>
            </a:r>
            <a:r>
              <a:rPr lang="pt-BR" sz="2400" dirty="0"/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Cada ator possui uma </a:t>
            </a:r>
            <a:r>
              <a:rPr lang="pt-BR" sz="2400" b="1" dirty="0"/>
              <a:t>linha de vida</a:t>
            </a:r>
            <a:r>
              <a:rPr lang="pt-BR" sz="2400" dirty="0"/>
              <a:t> ("</a:t>
            </a:r>
            <a:r>
              <a:rPr lang="pt-BR" sz="2400" dirty="0" err="1"/>
              <a:t>lifeline</a:t>
            </a:r>
            <a:r>
              <a:rPr lang="pt-BR" sz="2400" dirty="0"/>
              <a:t>"), que mostra sua existência ao longo do tempo.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A </a:t>
            </a:r>
            <a:r>
              <a:rPr lang="pt-BR" sz="2400" b="1" dirty="0"/>
              <a:t>linha de vida</a:t>
            </a:r>
            <a:r>
              <a:rPr lang="pt-BR" sz="2400" dirty="0"/>
              <a:t> pode começar no início do diagrama ou ser criada a partir de um ponto específico.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b="1" dirty="0"/>
              <a:t>Exemplo prático:</a:t>
            </a:r>
            <a:r>
              <a:rPr lang="pt-BR" sz="2400" dirty="0"/>
              <a:t> Em um sistema de suporte técnico, um cliente (ator) inicia uma solicitação, e a linha de vida dele começa naquele ponto. Outro ator, como um técnico de suporte, pode ser incluído no processo em um momento posterior, quando a solicitação for escalada.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209675" y="261620"/>
            <a:ext cx="9772650" cy="6334760"/>
            <a:chOff x="1548383" y="603504"/>
            <a:chExt cx="8053070" cy="6495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383" y="612648"/>
              <a:ext cx="8052816" cy="6486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17664" y="603503"/>
              <a:ext cx="2329180" cy="4552315"/>
            </a:xfrm>
            <a:custGeom>
              <a:avLst/>
              <a:gdLst/>
              <a:ahLst/>
              <a:cxnLst/>
              <a:rect l="l" t="t" r="r" b="b"/>
              <a:pathLst>
                <a:path w="2329179" h="4552315">
                  <a:moveTo>
                    <a:pt x="1353312" y="4572"/>
                  </a:moveTo>
                  <a:lnTo>
                    <a:pt x="1350264" y="0"/>
                  </a:lnTo>
                  <a:lnTo>
                    <a:pt x="1335024" y="0"/>
                  </a:lnTo>
                  <a:lnTo>
                    <a:pt x="1335024" y="18288"/>
                  </a:lnTo>
                  <a:lnTo>
                    <a:pt x="1335024" y="870204"/>
                  </a:lnTo>
                  <a:lnTo>
                    <a:pt x="19812" y="870204"/>
                  </a:lnTo>
                  <a:lnTo>
                    <a:pt x="19812" y="18288"/>
                  </a:lnTo>
                  <a:lnTo>
                    <a:pt x="1335024" y="18288"/>
                  </a:lnTo>
                  <a:lnTo>
                    <a:pt x="1335024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885444"/>
                  </a:lnTo>
                  <a:lnTo>
                    <a:pt x="4572" y="888492"/>
                  </a:lnTo>
                  <a:lnTo>
                    <a:pt x="1350264" y="888492"/>
                  </a:lnTo>
                  <a:lnTo>
                    <a:pt x="1353312" y="885444"/>
                  </a:lnTo>
                  <a:lnTo>
                    <a:pt x="1353312" y="879348"/>
                  </a:lnTo>
                  <a:lnTo>
                    <a:pt x="1353312" y="870204"/>
                  </a:lnTo>
                  <a:lnTo>
                    <a:pt x="1353312" y="18288"/>
                  </a:lnTo>
                  <a:lnTo>
                    <a:pt x="1353312" y="9144"/>
                  </a:lnTo>
                  <a:lnTo>
                    <a:pt x="1353312" y="4572"/>
                  </a:lnTo>
                  <a:close/>
                </a:path>
                <a:path w="2329179" h="4552315">
                  <a:moveTo>
                    <a:pt x="2328672" y="3666744"/>
                  </a:moveTo>
                  <a:lnTo>
                    <a:pt x="2324100" y="3662172"/>
                  </a:lnTo>
                  <a:lnTo>
                    <a:pt x="2308860" y="3662172"/>
                  </a:lnTo>
                  <a:lnTo>
                    <a:pt x="2308860" y="3681984"/>
                  </a:lnTo>
                  <a:lnTo>
                    <a:pt x="2308860" y="4532376"/>
                  </a:lnTo>
                  <a:lnTo>
                    <a:pt x="993648" y="4532376"/>
                  </a:lnTo>
                  <a:lnTo>
                    <a:pt x="993648" y="3681984"/>
                  </a:lnTo>
                  <a:lnTo>
                    <a:pt x="2308860" y="3681984"/>
                  </a:lnTo>
                  <a:lnTo>
                    <a:pt x="2308860" y="3662172"/>
                  </a:lnTo>
                  <a:lnTo>
                    <a:pt x="978408" y="3662172"/>
                  </a:lnTo>
                  <a:lnTo>
                    <a:pt x="973836" y="3666744"/>
                  </a:lnTo>
                  <a:lnTo>
                    <a:pt x="973836" y="4547616"/>
                  </a:lnTo>
                  <a:lnTo>
                    <a:pt x="978408" y="4552188"/>
                  </a:lnTo>
                  <a:lnTo>
                    <a:pt x="2324100" y="4552188"/>
                  </a:lnTo>
                  <a:lnTo>
                    <a:pt x="2328672" y="4547616"/>
                  </a:lnTo>
                  <a:lnTo>
                    <a:pt x="2328672" y="4541520"/>
                  </a:lnTo>
                  <a:lnTo>
                    <a:pt x="2328672" y="4532376"/>
                  </a:lnTo>
                  <a:lnTo>
                    <a:pt x="2328672" y="3681984"/>
                  </a:lnTo>
                  <a:lnTo>
                    <a:pt x="2328672" y="3671316"/>
                  </a:lnTo>
                  <a:lnTo>
                    <a:pt x="2328672" y="3666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EC6526C4-4B24-5C8F-DA74-CA1A738069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13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Diagrama de Seq</a:t>
            </a:r>
            <a:r>
              <a:rPr lang="pt-BR" spc="-130" dirty="0"/>
              <a:t>u</a:t>
            </a:r>
            <a:r>
              <a:rPr spc="-130" dirty="0" err="1"/>
              <a:t>ência</a:t>
            </a:r>
            <a:endParaRPr spc="-13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2A7B07-EA6C-4EF2-1EC5-009D6DEB42FA}"/>
              </a:ext>
            </a:extLst>
          </p:cNvPr>
          <p:cNvSpPr txBox="1"/>
          <p:nvPr/>
        </p:nvSpPr>
        <p:spPr>
          <a:xfrm>
            <a:off x="571500" y="1351508"/>
            <a:ext cx="11049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Linha de Vida (</a:t>
            </a:r>
            <a:r>
              <a:rPr lang="pt-BR" sz="2400" b="1" dirty="0" err="1"/>
              <a:t>Lifeline</a:t>
            </a:r>
            <a:r>
              <a:rPr lang="pt-BR" sz="2400" b="1" dirty="0"/>
              <a:t>)</a:t>
            </a:r>
            <a:endParaRPr lang="pt-B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A </a:t>
            </a:r>
            <a:r>
              <a:rPr lang="pt-BR" sz="2400" b="1" dirty="0"/>
              <a:t>linha de vida</a:t>
            </a:r>
            <a:r>
              <a:rPr lang="pt-BR" sz="2400" dirty="0"/>
              <a:t> mostra o tempo de existência de um objeto no processo.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A linha termina com um </a:t>
            </a:r>
            <a:r>
              <a:rPr lang="pt-BR" sz="2400" b="1" dirty="0"/>
              <a:t>'X'</a:t>
            </a:r>
            <a:r>
              <a:rPr lang="pt-BR" sz="2400" dirty="0"/>
              <a:t> quando o objeto é destruído.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Objetos podem ser criados apenas quando são necessários (não aparecem no início do diagrama).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Objetos devem ser destruídos quando não forem mais usados.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b="1" dirty="0"/>
              <a:t>Exemplo prático:</a:t>
            </a:r>
            <a:r>
              <a:rPr lang="pt-BR" sz="2400" dirty="0"/>
              <a:t> Em um sistema de reserva de hotel, o objeto "Reserva" pode ser criado quando o cliente inicia o processo de reserva. A linha de vida desse objeto termina com um 'X' após a confirmação ou cancelamento da reserva, indicando sua destruição.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6645993DE50E469755047E4F9163F6" ma:contentTypeVersion="4" ma:contentTypeDescription="Crie um novo documento." ma:contentTypeScope="" ma:versionID="dcbae7b47f876f3160722c5f76c5b614">
  <xsd:schema xmlns:xsd="http://www.w3.org/2001/XMLSchema" xmlns:xs="http://www.w3.org/2001/XMLSchema" xmlns:p="http://schemas.microsoft.com/office/2006/metadata/properties" xmlns:ns2="5dbed675-439f-4386-900b-f1959ce2ac81" targetNamespace="http://schemas.microsoft.com/office/2006/metadata/properties" ma:root="true" ma:fieldsID="235e784f3b905317f62a44de56f1f406" ns2:_="">
    <xsd:import namespace="5dbed675-439f-4386-900b-f1959ce2a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ed675-439f-4386-900b-f1959ce2a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474485-DD49-4477-8B67-56CDF12D8F2B}"/>
</file>

<file path=customXml/itemProps2.xml><?xml version="1.0" encoding="utf-8"?>
<ds:datastoreItem xmlns:ds="http://schemas.openxmlformats.org/officeDocument/2006/customXml" ds:itemID="{DC0FC608-E56E-4F79-A99D-4AA57C23C0B8}"/>
</file>

<file path=customXml/itemProps3.xml><?xml version="1.0" encoding="utf-8"?>
<ds:datastoreItem xmlns:ds="http://schemas.openxmlformats.org/officeDocument/2006/customXml" ds:itemID="{42D781A6-50B7-4F37-9362-2BB3F17044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1377</Words>
  <Application>Microsoft Office PowerPoint</Application>
  <PresentationFormat>Widescreen</PresentationFormat>
  <Paragraphs>124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Carlito</vt:lpstr>
      <vt:lpstr>Century Gothic</vt:lpstr>
      <vt:lpstr>Courier New</vt:lpstr>
      <vt:lpstr>Trebuchet MS</vt:lpstr>
      <vt:lpstr>Office Theme</vt:lpstr>
      <vt:lpstr>Engenharia de software iii</vt:lpstr>
      <vt:lpstr>Diagrama de Sequência</vt:lpstr>
      <vt:lpstr>Apresentação do PowerPoint</vt:lpstr>
      <vt:lpstr>Apresentação do PowerPoint</vt:lpstr>
      <vt:lpstr>Apresentação do PowerPoint</vt:lpstr>
      <vt:lpstr>Apresentação do PowerPoint</vt:lpstr>
      <vt:lpstr>Diagrama de Sequência</vt:lpstr>
      <vt:lpstr>Apresentação do PowerPoint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Apresentação do PowerPoint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BUSTAMANTE FERREIRA LEONOR</dc:creator>
  <cp:lastModifiedBy>Warner Brezolin</cp:lastModifiedBy>
  <cp:revision>187</cp:revision>
  <dcterms:created xsi:type="dcterms:W3CDTF">2020-02-06T23:16:28Z</dcterms:created>
  <dcterms:modified xsi:type="dcterms:W3CDTF">2024-09-10T11:33:27Z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0x010100F86645993DE50E469755047E4F9163F6</vt:lpwstr>
  </property>
</Properties>
</file>