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9456" r:id="rId5"/>
    <p:sldId id="9457" r:id="rId6"/>
    <p:sldId id="9481" r:id="rId7"/>
    <p:sldId id="9509" r:id="rId8"/>
    <p:sldId id="9521" r:id="rId9"/>
    <p:sldId id="9510" r:id="rId10"/>
    <p:sldId id="9522" r:id="rId11"/>
    <p:sldId id="9523" r:id="rId12"/>
    <p:sldId id="9559" r:id="rId13"/>
    <p:sldId id="9525" r:id="rId14"/>
    <p:sldId id="9524" r:id="rId15"/>
    <p:sldId id="9526" r:id="rId16"/>
    <p:sldId id="9527" r:id="rId17"/>
    <p:sldId id="9485" r:id="rId18"/>
    <p:sldId id="9486" r:id="rId19"/>
    <p:sldId id="9477" r:id="rId20"/>
    <p:sldId id="9528" r:id="rId21"/>
    <p:sldId id="9529" r:id="rId22"/>
    <p:sldId id="9530" r:id="rId23"/>
    <p:sldId id="9531" r:id="rId24"/>
    <p:sldId id="9512" r:id="rId25"/>
    <p:sldId id="9539" r:id="rId26"/>
    <p:sldId id="9540" r:id="rId27"/>
    <p:sldId id="9541" r:id="rId28"/>
    <p:sldId id="9542" r:id="rId29"/>
    <p:sldId id="9538" r:id="rId30"/>
    <p:sldId id="9543" r:id="rId31"/>
    <p:sldId id="9544" r:id="rId32"/>
    <p:sldId id="9561" r:id="rId33"/>
    <p:sldId id="9546" r:id="rId34"/>
    <p:sldId id="9548" r:id="rId35"/>
    <p:sldId id="9549" r:id="rId36"/>
    <p:sldId id="9545" r:id="rId37"/>
    <p:sldId id="9550" r:id="rId38"/>
    <p:sldId id="9535" r:id="rId39"/>
    <p:sldId id="9560" r:id="rId40"/>
    <p:sldId id="9515" r:id="rId41"/>
    <p:sldId id="9551" r:id="rId42"/>
    <p:sldId id="9552" r:id="rId43"/>
    <p:sldId id="9553" r:id="rId44"/>
    <p:sldId id="9554" r:id="rId45"/>
    <p:sldId id="9555" r:id="rId46"/>
    <p:sldId id="9556" r:id="rId47"/>
    <p:sldId id="9557" r:id="rId48"/>
    <p:sldId id="9558" r:id="rId49"/>
    <p:sldId id="9582" r:id="rId50"/>
    <p:sldId id="9583" r:id="rId51"/>
    <p:sldId id="274" r:id="rId52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3C6"/>
    <a:srgbClr val="FFEA4F"/>
    <a:srgbClr val="061121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48"/>
    <p:restoredTop sz="94558"/>
  </p:normalViewPr>
  <p:slideViewPr>
    <p:cSldViewPr>
      <p:cViewPr varScale="1">
        <p:scale>
          <a:sx n="86" d="100"/>
          <a:sy n="86" d="100"/>
        </p:scale>
        <p:origin x="834" y="96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collect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0416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411F40A-9E2D-5064-3DC8-4EC663C770DB}"/>
              </a:ext>
            </a:extLst>
          </p:cNvPr>
          <p:cNvSpPr txBox="1"/>
          <p:nvPr/>
        </p:nvSpPr>
        <p:spPr>
          <a:xfrm>
            <a:off x="624145" y="1130300"/>
            <a:ext cx="8806024" cy="312626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¡¡OJO!!: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por debajo recupera todas las particiones del RDD de los nodos workers en los que se encuentre repartidos y lo lleva al nodo DRIVER  === &gt; </a:t>
            </a:r>
            <a:r>
              <a:rPr lang="es-ES" sz="2200" u="sng" spc="-6" dirty="0">
                <a:latin typeface="Arial" panose="020B0604020202020204" pitchFamily="34" charset="0"/>
                <a:cs typeface="Arial" panose="020B0604020202020204" pitchFamily="34" charset="0"/>
              </a:rPr>
              <a:t>POSIBLES PROBLEMAS DE MEMORIA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Sólo se debe utilizar si estamos seguros del tamaño de lo que se va a recuperar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0A97CA-8AC2-5796-92A5-01DCA4B69C9A}"/>
              </a:ext>
            </a:extLst>
          </p:cNvPr>
          <p:cNvSpPr txBox="1"/>
          <p:nvPr/>
        </p:nvSpPr>
        <p:spPr>
          <a:xfrm>
            <a:off x="755650" y="6430909"/>
            <a:ext cx="5786478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[5,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717B9D0-BFE9-1E1F-CD15-78F32B9BE4B7}"/>
              </a:ext>
            </a:extLst>
          </p:cNvPr>
          <p:cNvSpPr txBox="1"/>
          <p:nvPr/>
        </p:nvSpPr>
        <p:spPr>
          <a:xfrm>
            <a:off x="908050" y="4499442"/>
            <a:ext cx="7585654" cy="112665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sc.parallelize([5,3,2,1,4])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-18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numeros.collect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9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5918653-9CB4-3A80-AFC3-1B3FD2B11538}"/>
              </a:ext>
            </a:extLst>
          </p:cNvPr>
          <p:cNvSpPr txBox="1"/>
          <p:nvPr/>
        </p:nvSpPr>
        <p:spPr>
          <a:xfrm>
            <a:off x="260352" y="1529183"/>
            <a:ext cx="10286995" cy="1518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24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Útil en aquellos casos que por tamaño el uso de 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 para recuperar contenido penaliza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BD745D3-D28B-890D-061E-2CEB8143C275}"/>
              </a:ext>
            </a:extLst>
          </p:cNvPr>
          <p:cNvSpPr txBox="1"/>
          <p:nvPr/>
        </p:nvSpPr>
        <p:spPr>
          <a:xfrm>
            <a:off x="2355850" y="5927411"/>
            <a:ext cx="457199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[5,3,2]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EAA49BF-3FD4-1708-CDB6-AAECDD37DDB8}"/>
              </a:ext>
            </a:extLst>
          </p:cNvPr>
          <p:cNvSpPr txBox="1"/>
          <p:nvPr/>
        </p:nvSpPr>
        <p:spPr>
          <a:xfrm>
            <a:off x="1136650" y="3747724"/>
            <a:ext cx="7585654" cy="12022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sc.parallelize([5,3,2,1,4])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-24" dirty="0">
                <a:latin typeface="Courier New"/>
                <a:cs typeface="Courier New"/>
              </a:rPr>
              <a:t>(</a:t>
            </a:r>
            <a:r>
              <a:rPr sz="2000" b="1" spc="-6" dirty="0" err="1">
                <a:latin typeface="Courier New"/>
                <a:cs typeface="Courier New"/>
              </a:rPr>
              <a:t>numeros.take</a:t>
            </a:r>
            <a:r>
              <a:rPr sz="2000" b="1" spc="-6" dirty="0">
                <a:latin typeface="Courier New"/>
                <a:cs typeface="Courier New"/>
              </a:rPr>
              <a:t>(3)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4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956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4B5773A-442B-A33F-813B-630CED022509}"/>
              </a:ext>
            </a:extLst>
          </p:cNvPr>
          <p:cNvSpPr txBox="1"/>
          <p:nvPr/>
        </p:nvSpPr>
        <p:spPr>
          <a:xfrm>
            <a:off x="298453" y="1343843"/>
            <a:ext cx="10509248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24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ascendente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7132F3-B034-29FC-780E-1682206C56A4}"/>
              </a:ext>
            </a:extLst>
          </p:cNvPr>
          <p:cNvSpPr txBox="1"/>
          <p:nvPr/>
        </p:nvSpPr>
        <p:spPr>
          <a:xfrm>
            <a:off x="831818" y="5854700"/>
            <a:ext cx="9072626" cy="7666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[1,2,3]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8290AF1-D08D-9D44-4343-FD6CCE74711B}"/>
              </a:ext>
            </a:extLst>
          </p:cNvPr>
          <p:cNvSpPr txBox="1"/>
          <p:nvPr/>
        </p:nvSpPr>
        <p:spPr>
          <a:xfrm>
            <a:off x="831818" y="2763087"/>
            <a:ext cx="9082874" cy="19486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 dirty="0" err="1">
                <a:latin typeface="Courier New"/>
                <a:cs typeface="Courier New"/>
              </a:rPr>
              <a:t>rint</a:t>
            </a:r>
            <a:r>
              <a:rPr lang="es-ES" sz="2400" b="1" dirty="0">
                <a:latin typeface="Courier New"/>
                <a:cs typeface="Courier New"/>
              </a:rPr>
              <a:t>(</a:t>
            </a:r>
            <a:r>
              <a:rPr sz="2400" b="1" spc="-6" dirty="0" err="1">
                <a:latin typeface="Courier New"/>
                <a:cs typeface="Courier New"/>
              </a:rPr>
              <a:t>numeros.takeOrdered</a:t>
            </a:r>
            <a:r>
              <a:rPr sz="2400" b="1" spc="-6" dirty="0">
                <a:latin typeface="Courier New"/>
                <a:cs typeface="Courier New"/>
              </a:rPr>
              <a:t>(3)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</a:p>
          <a:p>
            <a:pPr marL="106572">
              <a:spcBef>
                <a:spcPts val="1519"/>
              </a:spcBef>
            </a:pP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01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4488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”: cambiar criterio ordenación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5D7D34-FC5C-25BD-3D56-CA4BE9DC9C77}"/>
              </a:ext>
            </a:extLst>
          </p:cNvPr>
          <p:cNvSpPr txBox="1"/>
          <p:nvPr/>
        </p:nvSpPr>
        <p:spPr>
          <a:xfrm>
            <a:off x="381813" y="1130300"/>
            <a:ext cx="10044074" cy="277488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47" dirty="0">
                <a:latin typeface="Arial" panose="020B0604020202020204" pitchFamily="34" charset="0"/>
                <a:cs typeface="Arial" panose="020B0604020202020204" pitchFamily="34" charset="0"/>
              </a:rPr>
              <a:t>  P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odemos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30" dirty="0">
                <a:latin typeface="Arial" panose="020B0604020202020204" pitchFamily="34" charset="0"/>
                <a:cs typeface="Arial" panose="020B0604020202020204" pitchFamily="34" charset="0"/>
              </a:rPr>
              <a:t>alterar el criterio de ordenación ascendente</a:t>
            </a: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Para ello debemos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spc="-6" dirty="0" err="1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(función o “clave” de ordenación interna)</a:t>
            </a: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Dicha función se utilizará a nivel interno,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devolviéndose los elementos originales correspondientes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(no sus “claves” internas),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ordenar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según el criterio que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queramos (ejplo descendente)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F543AB4-4281-BEC2-20B8-6E5A94BF5388}"/>
              </a:ext>
            </a:extLst>
          </p:cNvPr>
          <p:cNvSpPr txBox="1"/>
          <p:nvPr/>
        </p:nvSpPr>
        <p:spPr>
          <a:xfrm>
            <a:off x="755650" y="5588524"/>
            <a:ext cx="8604130" cy="1683813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[5,4,3]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¿Cómo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ordenarías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primero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aparezcan</a:t>
            </a:r>
            <a:r>
              <a:rPr sz="22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2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impares?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F10817-F630-CC5F-CD95-C829C4B4C275}"/>
              </a:ext>
            </a:extLst>
          </p:cNvPr>
          <p:cNvSpPr txBox="1"/>
          <p:nvPr/>
        </p:nvSpPr>
        <p:spPr>
          <a:xfrm>
            <a:off x="381813" y="4178300"/>
            <a:ext cx="9525000" cy="123303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200" b="1" spc="-6" dirty="0">
                <a:latin typeface="Courier New"/>
                <a:cs typeface="Courier New"/>
              </a:rPr>
              <a:t>numeros</a:t>
            </a:r>
            <a:r>
              <a:rPr sz="2200" b="1" spc="6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6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sc.parallelize([3,2,1,4,5])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200" b="1" spc="-6" dirty="0">
                <a:latin typeface="Courier New"/>
                <a:cs typeface="Courier New"/>
              </a:rPr>
              <a:t>p</a:t>
            </a:r>
            <a:r>
              <a:rPr sz="2200" b="1" spc="-6" dirty="0" err="1">
                <a:latin typeface="Courier New"/>
                <a:cs typeface="Courier New"/>
              </a:rPr>
              <a:t>rint</a:t>
            </a:r>
            <a:r>
              <a:rPr lang="es-ES" sz="2200" b="1" spc="18" dirty="0">
                <a:latin typeface="Courier New"/>
                <a:cs typeface="Courier New"/>
              </a:rPr>
              <a:t>(</a:t>
            </a:r>
            <a:r>
              <a:rPr sz="2200" b="1" spc="-6" dirty="0" err="1">
                <a:latin typeface="Courier New"/>
                <a:cs typeface="Courier New"/>
              </a:rPr>
              <a:t>numeros.takeOrdered</a:t>
            </a:r>
            <a:r>
              <a:rPr sz="2200" b="1" spc="-6" dirty="0">
                <a:latin typeface="Courier New"/>
                <a:cs typeface="Courier New"/>
              </a:rPr>
              <a:t>(3,</a:t>
            </a:r>
            <a:r>
              <a:rPr sz="2200" b="1" spc="18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lambda</a:t>
            </a:r>
            <a:r>
              <a:rPr sz="2200" b="1" spc="18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elem:</a:t>
            </a:r>
            <a:r>
              <a:rPr sz="2200" b="1" spc="24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-</a:t>
            </a:r>
            <a:r>
              <a:rPr sz="2200" b="1" spc="-6" dirty="0" err="1">
                <a:latin typeface="Courier New"/>
                <a:cs typeface="Courier New"/>
              </a:rPr>
              <a:t>elem</a:t>
            </a:r>
            <a:r>
              <a:rPr sz="2200" b="1" spc="-6" dirty="0">
                <a:latin typeface="Courier New"/>
                <a:cs typeface="Courier New"/>
              </a:rPr>
              <a:t>)</a:t>
            </a:r>
            <a:r>
              <a:rPr lang="es-ES" sz="2200" b="1" spc="-6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0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 EJERCICIO PRÁCTICO: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46E3612-E194-8A91-6B7C-B389DF9BAFD7}"/>
              </a:ext>
            </a:extLst>
          </p:cNvPr>
          <p:cNvSpPr/>
          <p:nvPr/>
        </p:nvSpPr>
        <p:spPr>
          <a:xfrm>
            <a:off x="0" y="673100"/>
            <a:ext cx="1289050" cy="270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435100"/>
            <a:ext cx="10363200" cy="446045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800" spc="6" dirty="0">
                <a:solidFill>
                  <a:srgbClr val="22D3C6"/>
                </a:solidFill>
                <a:latin typeface="Arial"/>
                <a:cs typeface="Arial MT"/>
              </a:rPr>
              <a:t>EJERCICIO 1: contar palabras de un fichero</a:t>
            </a:r>
            <a:endParaRPr sz="2800" dirty="0">
              <a:solidFill>
                <a:srgbClr val="22D3C6"/>
              </a:solidFill>
              <a:latin typeface="Arial"/>
              <a:cs typeface="Arial M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F421C9A-15F3-3061-B410-02D6A15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99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D2A740-E4EE-BEA3-C128-4D32BF5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49" y="1979212"/>
            <a:ext cx="9757775" cy="538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5FEA3E4-C8D5-AE65-BE60-198555F98A17}"/>
              </a:ext>
            </a:extLst>
          </p:cNvPr>
          <p:cNvSpPr txBox="1"/>
          <p:nvPr/>
        </p:nvSpPr>
        <p:spPr>
          <a:xfrm>
            <a:off x="222250" y="1054100"/>
            <a:ext cx="101346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el notebook nos vamos en el menú de arriba a “File”, desplegamos y picamos en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Data”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E80633E-BA4C-670D-8C49-66ADB017719F}"/>
              </a:ext>
            </a:extLst>
          </p:cNvPr>
          <p:cNvSpPr txBox="1"/>
          <p:nvPr/>
        </p:nvSpPr>
        <p:spPr>
          <a:xfrm>
            <a:off x="546066" y="1087418"/>
            <a:ext cx="935837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la nueva ventana podemos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buscar el archivo, o directamente arrastrar al recuadro de fondo gris 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B1CBC6-DA84-84B1-3098-E61D2148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08" y="1968500"/>
            <a:ext cx="8215370" cy="54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0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450F413-8EC4-C901-5823-376E73B1E5A4}"/>
              </a:ext>
            </a:extLst>
          </p:cNvPr>
          <p:cNvSpPr txBox="1"/>
          <p:nvPr/>
        </p:nvSpPr>
        <p:spPr>
          <a:xfrm>
            <a:off x="298450" y="850739"/>
            <a:ext cx="99822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Una vez subido (tarda según el tamaño del archivo, conexión) le damos al botón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462B0B-EADC-F07A-EEC8-F5E5D29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46" y="1816100"/>
            <a:ext cx="86010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53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0E1F03A-30B8-C209-2C2A-2ABF28E916E1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esta nueva ventana solo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en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en la esquina inferior derecha (resto opciones por defecto las dejamos) y finalmente a 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B24E3D-CA04-CE7B-F929-5CFB8A75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2" y="2044700"/>
            <a:ext cx="83343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10 Conector recto de flecha">
            <a:extLst>
              <a:ext uri="{FF2B5EF4-FFF2-40B4-BE49-F238E27FC236}">
                <a16:creationId xmlns:a16="http://schemas.microsoft.com/office/drawing/2014/main" id="{0323C44F-B59D-DF8B-4F88-C54D493C6D95}"/>
              </a:ext>
            </a:extLst>
          </p:cNvPr>
          <p:cNvCxnSpPr>
            <a:cxnSpLocks/>
          </p:cNvCxnSpPr>
          <p:nvPr/>
        </p:nvCxnSpPr>
        <p:spPr>
          <a:xfrm>
            <a:off x="7455054" y="5016500"/>
            <a:ext cx="663416" cy="6423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3 Rectángulo">
            <a:extLst>
              <a:ext uri="{FF2B5EF4-FFF2-40B4-BE49-F238E27FC236}">
                <a16:creationId xmlns:a16="http://schemas.microsoft.com/office/drawing/2014/main" id="{74D6BEED-C220-D3E5-1350-591FEF2E4B96}"/>
              </a:ext>
            </a:extLst>
          </p:cNvPr>
          <p:cNvSpPr/>
          <p:nvPr/>
        </p:nvSpPr>
        <p:spPr>
          <a:xfrm>
            <a:off x="7842250" y="5778500"/>
            <a:ext cx="1104941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2" name="14 Conector recto de flecha">
            <a:extLst>
              <a:ext uri="{FF2B5EF4-FFF2-40B4-BE49-F238E27FC236}">
                <a16:creationId xmlns:a16="http://schemas.microsoft.com/office/drawing/2014/main" id="{0F1AB543-4340-9828-BADA-6992F779898B}"/>
              </a:ext>
            </a:extLst>
          </p:cNvPr>
          <p:cNvCxnSpPr>
            <a:cxnSpLocks/>
          </p:cNvCxnSpPr>
          <p:nvPr/>
        </p:nvCxnSpPr>
        <p:spPr>
          <a:xfrm>
            <a:off x="5442585" y="6306025"/>
            <a:ext cx="2552065" cy="3106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7 CuadroTexto">
            <a:extLst>
              <a:ext uri="{FF2B5EF4-FFF2-40B4-BE49-F238E27FC236}">
                <a16:creationId xmlns:a16="http://schemas.microsoft.com/office/drawing/2014/main" id="{60DF675C-C713-EBDC-961F-1D699E29BC3D}"/>
              </a:ext>
            </a:extLst>
          </p:cNvPr>
          <p:cNvSpPr txBox="1"/>
          <p:nvPr/>
        </p:nvSpPr>
        <p:spPr>
          <a:xfrm>
            <a:off x="7080250" y="4572789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1</a:t>
            </a:r>
          </a:p>
        </p:txBody>
      </p:sp>
      <p:sp>
        <p:nvSpPr>
          <p:cNvPr id="14" name="18 CuadroTexto">
            <a:extLst>
              <a:ext uri="{FF2B5EF4-FFF2-40B4-BE49-F238E27FC236}">
                <a16:creationId xmlns:a16="http://schemas.microsoft.com/office/drawing/2014/main" id="{1F5F61D0-9CE0-8AFC-C547-F19A896B57C1}"/>
              </a:ext>
            </a:extLst>
          </p:cNvPr>
          <p:cNvSpPr txBox="1"/>
          <p:nvPr/>
        </p:nvSpPr>
        <p:spPr>
          <a:xfrm>
            <a:off x="5041898" y="5973426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32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839093" y="215900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1C85F04-F4C8-8ECF-1CC2-00382241C82E}"/>
              </a:ext>
            </a:extLst>
          </p:cNvPr>
          <p:cNvSpPr txBox="1"/>
          <p:nvPr/>
        </p:nvSpPr>
        <p:spPr>
          <a:xfrm>
            <a:off x="839093" y="1282700"/>
            <a:ext cx="9441557" cy="6414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Acciones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"/>
              <a:buAutoNum type="arabicPeriod"/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de texto</a:t>
            </a: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i="0" spc="-5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con valores numéricos</a:t>
            </a: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 pares clave-valor (K,V). Transformaciones</a:t>
            </a: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Ejercicio: Transformaciones pares clave-valor (K,V)</a:t>
            </a: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C323E1E-0DB9-8F5A-5924-B537B79037F2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Volvemos al notebook y en una de las celdas copiamos el contenido. Ya tenemos la ruta del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238A88B-0CD1-94C3-58D7-82E48E8F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6074"/>
          <a:stretch>
            <a:fillRect/>
          </a:stretch>
        </p:blipFill>
        <p:spPr bwMode="auto">
          <a:xfrm>
            <a:off x="0" y="2301864"/>
            <a:ext cx="4202113" cy="462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00C0100B-767C-D3F9-FE12-AB525B32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661" y="2158988"/>
            <a:ext cx="6150039" cy="48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C4DE114-6EE2-F9A8-3AAE-E70F617B4198}"/>
              </a:ext>
            </a:extLst>
          </p:cNvPr>
          <p:cNvCxnSpPr/>
          <p:nvPr/>
        </p:nvCxnSpPr>
        <p:spPr>
          <a:xfrm>
            <a:off x="4413250" y="1968500"/>
            <a:ext cx="0" cy="5252534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Fase leer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36396" y="654630"/>
            <a:ext cx="6662854" cy="170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object 13">
            <a:extLst>
              <a:ext uri="{FF2B5EF4-FFF2-40B4-BE49-F238E27FC236}">
                <a16:creationId xmlns:a16="http://schemas.microsoft.com/office/drawing/2014/main" id="{415151A8-C540-2598-F6D8-FA266E8A2EBE}"/>
              </a:ext>
            </a:extLst>
          </p:cNvPr>
          <p:cNvGrpSpPr/>
          <p:nvPr/>
        </p:nvGrpSpPr>
        <p:grpSpPr>
          <a:xfrm>
            <a:off x="3249407" y="4696490"/>
            <a:ext cx="1925843" cy="1586223"/>
            <a:chOff x="2340482" y="3363848"/>
            <a:chExt cx="1224280" cy="1008380"/>
          </a:xfrm>
        </p:grpSpPr>
        <p:sp>
          <p:nvSpPr>
            <p:cNvPr id="50" name="object 14">
              <a:extLst>
                <a:ext uri="{FF2B5EF4-FFF2-40B4-BE49-F238E27FC236}">
                  <a16:creationId xmlns:a16="http://schemas.microsoft.com/office/drawing/2014/main" id="{EE0CFF23-8C45-5ED1-AD1A-CAA1F4A141F0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15">
              <a:extLst>
                <a:ext uri="{FF2B5EF4-FFF2-40B4-BE49-F238E27FC236}">
                  <a16:creationId xmlns:a16="http://schemas.microsoft.com/office/drawing/2014/main" id="{A49DA57B-5D29-C6F7-5694-7528977F2934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object 25">
            <a:extLst>
              <a:ext uri="{FF2B5EF4-FFF2-40B4-BE49-F238E27FC236}">
                <a16:creationId xmlns:a16="http://schemas.microsoft.com/office/drawing/2014/main" id="{40B2587E-3486-01D0-AC67-750C52B74DE1}"/>
              </a:ext>
            </a:extLst>
          </p:cNvPr>
          <p:cNvSpPr txBox="1"/>
          <p:nvPr/>
        </p:nvSpPr>
        <p:spPr>
          <a:xfrm>
            <a:off x="8070834" y="4860611"/>
            <a:ext cx="2286016" cy="128473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[“En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 lugar” ,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</a:p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lang="es-ES" sz="20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lang="es-ES" sz="2000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Mancha” ,</a:t>
            </a:r>
          </a:p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-3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lang="es-ES" sz="2000" b="0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cuyo</a:t>
            </a:r>
            <a:r>
              <a:rPr kumimoji="0" lang="es-E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no-” ,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……………… ]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23313FBD-E784-C5D7-B698-4110C9360ACC}"/>
              </a:ext>
            </a:extLst>
          </p:cNvPr>
          <p:cNvSpPr/>
          <p:nvPr/>
        </p:nvSpPr>
        <p:spPr>
          <a:xfrm>
            <a:off x="5369013" y="5592531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6718955A-366B-9A06-C5E8-BFB756C963BE}"/>
              </a:ext>
            </a:extLst>
          </p:cNvPr>
          <p:cNvSpPr txBox="1"/>
          <p:nvPr/>
        </p:nvSpPr>
        <p:spPr>
          <a:xfrm>
            <a:off x="5826229" y="5046073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(…)</a:t>
            </a:r>
            <a:endParaRPr kumimoji="0" sz="212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26" name="object 5">
            <a:extLst>
              <a:ext uri="{FF2B5EF4-FFF2-40B4-BE49-F238E27FC236}">
                <a16:creationId xmlns:a16="http://schemas.microsoft.com/office/drawing/2014/main" id="{996D428A-B18D-9E30-C8AE-5A12C226963E}"/>
              </a:ext>
            </a:extLst>
          </p:cNvPr>
          <p:cNvGrpSpPr/>
          <p:nvPr/>
        </p:nvGrpSpPr>
        <p:grpSpPr>
          <a:xfrm>
            <a:off x="345845" y="4693230"/>
            <a:ext cx="1786668" cy="1589483"/>
            <a:chOff x="468248" y="3363848"/>
            <a:chExt cx="1133475" cy="1008380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A661A808-6E15-48CE-D448-0806BC6B76B4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D7148EE0-FFD8-AD5F-E1D2-EA50C87461A0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54ED482B-0216-43BC-2A26-6ED9FD55DA06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110180E8-818E-AFB7-9208-27C1D82875FA}"/>
              </a:ext>
            </a:extLst>
          </p:cNvPr>
          <p:cNvSpPr txBox="1"/>
          <p:nvPr/>
        </p:nvSpPr>
        <p:spPr>
          <a:xfrm>
            <a:off x="461413" y="4999485"/>
            <a:ext cx="1390549" cy="90078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18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6004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-6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un lugar </a:t>
            </a: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</a:t>
            </a:r>
            <a:r>
              <a:rPr kumimoji="0" sz="1418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sz="1418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</a:t>
            </a:r>
            <a:endParaRPr kumimoji="0" sz="14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4E5C93C-DB2D-6F9E-FA84-7324119B5EF9}"/>
              </a:ext>
            </a:extLst>
          </p:cNvPr>
          <p:cNvSpPr/>
          <p:nvPr/>
        </p:nvSpPr>
        <p:spPr>
          <a:xfrm>
            <a:off x="2355850" y="5429972"/>
            <a:ext cx="746011" cy="426561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0" y="72009"/>
                </a:moveTo>
                <a:lnTo>
                  <a:pt x="359663" y="72009"/>
                </a:lnTo>
                <a:lnTo>
                  <a:pt x="359663" y="0"/>
                </a:lnTo>
                <a:lnTo>
                  <a:pt x="503681" y="144018"/>
                </a:lnTo>
                <a:lnTo>
                  <a:pt x="359663" y="288036"/>
                </a:lnTo>
                <a:lnTo>
                  <a:pt x="359663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03C64ED0-5827-2628-7207-B1CEC20B8C7B}"/>
              </a:ext>
            </a:extLst>
          </p:cNvPr>
          <p:cNvSpPr txBox="1"/>
          <p:nvPr/>
        </p:nvSpPr>
        <p:spPr>
          <a:xfrm>
            <a:off x="3318526" y="4025900"/>
            <a:ext cx="1843417" cy="2112147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2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RDD:</a:t>
            </a:r>
            <a:r>
              <a:rPr kumimoji="0" sz="2127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127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</a:t>
            </a:r>
            <a:r>
              <a:rPr kumimoji="0" lang="es-ES" sz="2127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í</a:t>
            </a:r>
            <a:r>
              <a:rPr kumimoji="0" sz="2127" b="0" i="0" u="none" strike="noStrike" kern="1200" cap="none" spc="-6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neas</a:t>
            </a:r>
            <a:endParaRPr kumimoji="0" lang="es-ES" sz="2127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127" spc="-6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“En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 lugar” </a:t>
            </a: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sz="1418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sz="1418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Mancha” </a:t>
            </a:r>
            <a:r>
              <a:rPr kumimoji="0" sz="1418" b="0" i="0" u="none" strike="noStrike" kern="1200" cap="none" spc="-3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endParaRPr kumimoji="0" lang="es-ES" sz="1418" b="0" i="0" u="none" strike="noStrike" kern="1200" cap="none" spc="-37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sz="1418" b="0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cuyo</a:t>
            </a:r>
            <a:r>
              <a:rPr kumimoji="0" sz="1418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no-”</a:t>
            </a:r>
            <a:endParaRPr kumimoji="0" sz="14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40527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6EE0188B-A6D6-4F0C-C75B-1174718B9984}"/>
              </a:ext>
            </a:extLst>
          </p:cNvPr>
          <p:cNvSpPr txBox="1"/>
          <p:nvPr/>
        </p:nvSpPr>
        <p:spPr>
          <a:xfrm>
            <a:off x="450850" y="4154176"/>
            <a:ext cx="2056890" cy="481324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quijote.txt</a:t>
            </a:r>
            <a:endParaRPr kumimoji="0" sz="212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856A1C2C-B344-A376-1E2E-20CE8F20C6C7}"/>
              </a:ext>
            </a:extLst>
          </p:cNvPr>
          <p:cNvSpPr txBox="1"/>
          <p:nvPr/>
        </p:nvSpPr>
        <p:spPr>
          <a:xfrm>
            <a:off x="1851962" y="6537011"/>
            <a:ext cx="1714512" cy="38448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sc.textFile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(…)</a:t>
            </a:r>
            <a:endParaRPr kumimoji="0" sz="212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FC69A7EC-0DBA-E318-9BB9-E84965AB8FD9}"/>
              </a:ext>
            </a:extLst>
          </p:cNvPr>
          <p:cNvSpPr txBox="1"/>
          <p:nvPr/>
        </p:nvSpPr>
        <p:spPr>
          <a:xfrm>
            <a:off x="260314" y="1373170"/>
            <a:ext cx="10358510" cy="24122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lineas.take</a:t>
            </a:r>
            <a:r>
              <a:rPr lang="es-ES" sz="1891" b="1" spc="-6" dirty="0">
                <a:latin typeface="Courier New"/>
                <a:cs typeface="Courier New"/>
              </a:rPr>
              <a:t>(5)</a:t>
            </a: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7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palabras del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232650" cy="228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40 Grupo">
            <a:extLst>
              <a:ext uri="{FF2B5EF4-FFF2-40B4-BE49-F238E27FC236}">
                <a16:creationId xmlns:a16="http://schemas.microsoft.com/office/drawing/2014/main" id="{58ED725E-7D1A-4D56-0F9D-ADF1F4E1CF5E}"/>
              </a:ext>
            </a:extLst>
          </p:cNvPr>
          <p:cNvGrpSpPr/>
          <p:nvPr/>
        </p:nvGrpSpPr>
        <p:grpSpPr>
          <a:xfrm>
            <a:off x="2395217" y="1130300"/>
            <a:ext cx="5366087" cy="2337361"/>
            <a:chOff x="1903388" y="2158988"/>
            <a:chExt cx="5366087" cy="2337361"/>
          </a:xfrm>
        </p:grpSpPr>
        <p:grpSp>
          <p:nvGrpSpPr>
            <p:cNvPr id="9" name="object 10">
              <a:extLst>
                <a:ext uri="{FF2B5EF4-FFF2-40B4-BE49-F238E27FC236}">
                  <a16:creationId xmlns:a16="http://schemas.microsoft.com/office/drawing/2014/main" id="{E3532BBE-CF2D-6DE4-30BF-8C1C7DB08A8B}"/>
                </a:ext>
              </a:extLst>
            </p:cNvPr>
            <p:cNvGrpSpPr/>
            <p:nvPr/>
          </p:nvGrpSpPr>
          <p:grpSpPr>
            <a:xfrm>
              <a:off x="4210163" y="3502390"/>
              <a:ext cx="873532" cy="513094"/>
              <a:chOff x="1754885" y="3786378"/>
              <a:chExt cx="523240" cy="307340"/>
            </a:xfrm>
          </p:grpSpPr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E580D855-090C-489F-CBEA-2ECDB0B47680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E759CB94-3E54-81A9-CEF6-05646CB0B2E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0" name="38 Grupo">
              <a:extLst>
                <a:ext uri="{FF2B5EF4-FFF2-40B4-BE49-F238E27FC236}">
                  <a16:creationId xmlns:a16="http://schemas.microsoft.com/office/drawing/2014/main" id="{0D927C92-B7D8-3118-486D-FC519C59A0BB}"/>
                </a:ext>
              </a:extLst>
            </p:cNvPr>
            <p:cNvGrpSpPr/>
            <p:nvPr/>
          </p:nvGrpSpPr>
          <p:grpSpPr>
            <a:xfrm>
              <a:off x="5171897" y="2158988"/>
              <a:ext cx="2097578" cy="2337361"/>
              <a:chOff x="5171897" y="2158988"/>
              <a:chExt cx="2097578" cy="2337361"/>
            </a:xfrm>
          </p:grpSpPr>
          <p:grpSp>
            <p:nvGrpSpPr>
              <p:cNvPr id="19" name="object 13">
                <a:extLst>
                  <a:ext uri="{FF2B5EF4-FFF2-40B4-BE49-F238E27FC236}">
                    <a16:creationId xmlns:a16="http://schemas.microsoft.com/office/drawing/2014/main" id="{B833CC68-6B57-66A8-A195-198503103874}"/>
                  </a:ext>
                </a:extLst>
              </p:cNvPr>
              <p:cNvGrpSpPr/>
              <p:nvPr/>
            </p:nvGrpSpPr>
            <p:grpSpPr>
              <a:xfrm>
                <a:off x="5171897" y="2781089"/>
                <a:ext cx="2075698" cy="1715260"/>
                <a:chOff x="2330957" y="3354323"/>
                <a:chExt cx="1243330" cy="1027430"/>
              </a:xfrm>
            </p:grpSpPr>
            <p:sp>
              <p:nvSpPr>
                <p:cNvPr id="21" name="object 14">
                  <a:extLst>
                    <a:ext uri="{FF2B5EF4-FFF2-40B4-BE49-F238E27FC236}">
                      <a16:creationId xmlns:a16="http://schemas.microsoft.com/office/drawing/2014/main" id="{CC5297A6-3B1E-D3D3-E297-F407C6A165B2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3" name="object 15">
                  <a:extLst>
                    <a:ext uri="{FF2B5EF4-FFF2-40B4-BE49-F238E27FC236}">
                      <a16:creationId xmlns:a16="http://schemas.microsoft.com/office/drawing/2014/main" id="{AE8FFA57-6C44-2113-5F75-623ECB33154B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28773E51-AF3F-8048-0B58-4CF9FBCA15D3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190042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RDD:</a:t>
                </a:r>
                <a:r>
                  <a:rPr sz="2127" spc="-65" dirty="0">
                    <a:latin typeface="Arial MT"/>
                    <a:cs typeface="Arial MT"/>
                  </a:rPr>
                  <a:t> </a:t>
                </a:r>
                <a:r>
                  <a:rPr sz="2127" spc="-6" dirty="0">
                    <a:latin typeface="Arial MT"/>
                    <a:cs typeface="Arial MT"/>
                  </a:rPr>
                  <a:t>lineas</a:t>
                </a:r>
                <a:endParaRPr sz="2127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r>
                  <a:rPr sz="1418">
                    <a:latin typeface="Arial MT"/>
                    <a:cs typeface="Arial MT"/>
                  </a:rPr>
                  <a:t>“</a:t>
                </a:r>
                <a:r>
                  <a:rPr sz="1418" dirty="0">
                    <a:latin typeface="Arial MT"/>
                    <a:cs typeface="Arial MT"/>
                  </a:rPr>
                  <a:t>En </a:t>
                </a:r>
                <a:r>
                  <a:rPr sz="1418" spc="-6" dirty="0">
                    <a:latin typeface="Arial MT"/>
                    <a:cs typeface="Arial MT"/>
                  </a:rPr>
                  <a:t>un lugar” </a:t>
                </a:r>
                <a:r>
                  <a:rPr sz="1418" dirty="0">
                    <a:latin typeface="Arial MT"/>
                    <a:cs typeface="Arial MT"/>
                  </a:rPr>
                  <a:t> “de</a:t>
                </a:r>
                <a:r>
                  <a:rPr sz="1418" spc="-47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la</a:t>
                </a:r>
                <a:r>
                  <a:rPr sz="1418" spc="-41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Mancha” </a:t>
                </a:r>
                <a:r>
                  <a:rPr sz="1418" spc="-378" dirty="0">
                    <a:latin typeface="Arial MT"/>
                    <a:cs typeface="Arial MT"/>
                  </a:rPr>
                  <a:t> </a:t>
                </a:r>
                <a:r>
                  <a:rPr sz="1418" dirty="0">
                    <a:latin typeface="Arial MT"/>
                    <a:cs typeface="Arial MT"/>
                  </a:rPr>
                  <a:t>“de</a:t>
                </a:r>
                <a:r>
                  <a:rPr sz="1418" spc="-24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cuyo</a:t>
                </a:r>
                <a:r>
                  <a:rPr sz="1418" spc="-30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no-”</a:t>
                </a:r>
                <a:endParaRPr sz="1418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1" name="39 Grupo">
              <a:extLst>
                <a:ext uri="{FF2B5EF4-FFF2-40B4-BE49-F238E27FC236}">
                  <a16:creationId xmlns:a16="http://schemas.microsoft.com/office/drawing/2014/main" id="{03CFABCF-BEE2-5197-B58F-E6AF3D2D5F42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37361"/>
              <a:chOff x="1903388" y="2158988"/>
              <a:chExt cx="2079939" cy="2337361"/>
            </a:xfrm>
          </p:grpSpPr>
          <p:grpSp>
            <p:nvGrpSpPr>
              <p:cNvPr id="12" name="31 Grupo">
                <a:extLst>
                  <a:ext uri="{FF2B5EF4-FFF2-40B4-BE49-F238E27FC236}">
                    <a16:creationId xmlns:a16="http://schemas.microsoft.com/office/drawing/2014/main" id="{A4E4388F-FF08-6781-B655-F2B812D6D9F2}"/>
                  </a:ext>
                </a:extLst>
              </p:cNvPr>
              <p:cNvGrpSpPr/>
              <p:nvPr/>
            </p:nvGrpSpPr>
            <p:grpSpPr>
              <a:xfrm>
                <a:off x="2046264" y="2781089"/>
                <a:ext cx="1924103" cy="1715260"/>
                <a:chOff x="542185" y="2363476"/>
                <a:chExt cx="1362221" cy="1214365"/>
              </a:xfrm>
            </p:grpSpPr>
            <p:grpSp>
              <p:nvGrpSpPr>
                <p:cNvPr id="14" name="object 5">
                  <a:extLst>
                    <a:ext uri="{FF2B5EF4-FFF2-40B4-BE49-F238E27FC236}">
                      <a16:creationId xmlns:a16="http://schemas.microsoft.com/office/drawing/2014/main" id="{03BCEA91-9FD1-8222-4391-36478E65A5B1}"/>
                    </a:ext>
                  </a:extLst>
                </p:cNvPr>
                <p:cNvGrpSpPr/>
                <p:nvPr/>
              </p:nvGrpSpPr>
              <p:grpSpPr>
                <a:xfrm>
                  <a:off x="542185" y="2363476"/>
                  <a:ext cx="1362221" cy="1214365"/>
                  <a:chOff x="458723" y="3354323"/>
                  <a:chExt cx="1152525" cy="1027430"/>
                </a:xfrm>
              </p:grpSpPr>
              <p:sp>
                <p:nvSpPr>
                  <p:cNvPr id="16" name="object 6">
                    <a:extLst>
                      <a:ext uri="{FF2B5EF4-FFF2-40B4-BE49-F238E27FC236}">
                        <a16:creationId xmlns:a16="http://schemas.microsoft.com/office/drawing/2014/main" id="{F5F5A58A-183F-BE8F-F2D4-9B807E83000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rgbClr val="539E39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7" name="object 7">
                    <a:extLst>
                      <a:ext uri="{FF2B5EF4-FFF2-40B4-BE49-F238E27FC236}">
                        <a16:creationId xmlns:a16="http://schemas.microsoft.com/office/drawing/2014/main" id="{568A5987-99B0-8B9D-3FCA-2FD3BDC14BB8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8" name="object 8">
                    <a:extLst>
                      <a:ext uri="{FF2B5EF4-FFF2-40B4-BE49-F238E27FC236}">
                        <a16:creationId xmlns:a16="http://schemas.microsoft.com/office/drawing/2014/main" id="{EED3F654-3C6C-B0B9-1B72-61814F78D49C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5" name="object 9">
                  <a:extLst>
                    <a:ext uri="{FF2B5EF4-FFF2-40B4-BE49-F238E27FC236}">
                      <a16:creationId xmlns:a16="http://schemas.microsoft.com/office/drawing/2014/main" id="{BE2C75D6-3D21-5A86-3AA8-02F3500583BA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>
                      <a:latin typeface="Arial MT"/>
                      <a:cs typeface="Arial MT"/>
                    </a:rPr>
                    <a:t>En </a:t>
                  </a:r>
                  <a:r>
                    <a:rPr sz="1418" spc="-6" dirty="0">
                      <a:latin typeface="Arial MT"/>
                      <a:cs typeface="Arial MT"/>
                    </a:rPr>
                    <a:t>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  <a:endParaRPr sz="1418">
                    <a:latin typeface="Arial MT"/>
                    <a:cs typeface="Arial MT"/>
                  </a:endParaRPr>
                </a:p>
              </p:txBody>
            </p:sp>
          </p:grpSp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6CBB0054-3571-BEF5-F498-80760994226D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Quijote.txt</a:t>
                </a:r>
                <a:endParaRPr sz="2127" dirty="0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  <p:sp>
        <p:nvSpPr>
          <p:cNvPr id="26" name="object 4">
            <a:extLst>
              <a:ext uri="{FF2B5EF4-FFF2-40B4-BE49-F238E27FC236}">
                <a16:creationId xmlns:a16="http://schemas.microsoft.com/office/drawing/2014/main" id="{FC1C8561-BB9F-3900-2D14-166759E127EA}"/>
              </a:ext>
            </a:extLst>
          </p:cNvPr>
          <p:cNvSpPr txBox="1"/>
          <p:nvPr/>
        </p:nvSpPr>
        <p:spPr>
          <a:xfrm>
            <a:off x="214314" y="4078493"/>
            <a:ext cx="10404510" cy="2952628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Posibles elementos a utilizar (no hay solución única):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cadena.split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(‘carácter’): crea lista de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subcadenas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separadas por ‘carácter’ (si no se especifica, por defecto el carácter es un espacio)</a:t>
            </a: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(lista): devuelve nº de elementos de la lista</a:t>
            </a: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Acción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palabras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77660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object 5">
            <a:extLst>
              <a:ext uri="{FF2B5EF4-FFF2-40B4-BE49-F238E27FC236}">
                <a16:creationId xmlns:a16="http://schemas.microsoft.com/office/drawing/2014/main" id="{A4056E59-BAF1-5B76-1F6C-61EC844FB05A}"/>
              </a:ext>
            </a:extLst>
          </p:cNvPr>
          <p:cNvGrpSpPr/>
          <p:nvPr/>
        </p:nvGrpSpPr>
        <p:grpSpPr>
          <a:xfrm>
            <a:off x="542185" y="4946072"/>
            <a:ext cx="1362221" cy="1214365"/>
            <a:chOff x="458723" y="3354323"/>
            <a:chExt cx="1152525" cy="1027430"/>
          </a:xfrm>
        </p:grpSpPr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181600A0-34A6-8E06-D504-F63A72D4DA7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23F670D3-CAB6-6740-82E9-5EF016CC1597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BC48BCEC-5ECA-2092-8A8F-341864FEA4C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8ED6706B-EC56-9050-70BB-8B814A374C39}"/>
              </a:ext>
            </a:extLst>
          </p:cNvPr>
          <p:cNvSpPr txBox="1"/>
          <p:nvPr/>
        </p:nvSpPr>
        <p:spPr>
          <a:xfrm>
            <a:off x="645760" y="5109689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32" name="object 10">
            <a:extLst>
              <a:ext uri="{FF2B5EF4-FFF2-40B4-BE49-F238E27FC236}">
                <a16:creationId xmlns:a16="http://schemas.microsoft.com/office/drawing/2014/main" id="{21ECEAE7-8A48-26E8-DD32-393971FFD2AA}"/>
              </a:ext>
            </a:extLst>
          </p:cNvPr>
          <p:cNvGrpSpPr/>
          <p:nvPr/>
        </p:nvGrpSpPr>
        <p:grpSpPr>
          <a:xfrm>
            <a:off x="2046264" y="5456737"/>
            <a:ext cx="618441" cy="363259"/>
            <a:chOff x="1754885" y="3786378"/>
            <a:chExt cx="523240" cy="307340"/>
          </a:xfrm>
        </p:grpSpPr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8DF90D94-551A-F0BE-CB97-F8EE7C15BC79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8C8549A9-0DCC-AEB3-1C63-F071B168165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35" name="33 Grupo">
            <a:extLst>
              <a:ext uri="{FF2B5EF4-FFF2-40B4-BE49-F238E27FC236}">
                <a16:creationId xmlns:a16="http://schemas.microsoft.com/office/drawing/2014/main" id="{F4FFACA0-0F45-D743-C573-A84E582965D9}"/>
              </a:ext>
            </a:extLst>
          </p:cNvPr>
          <p:cNvGrpSpPr/>
          <p:nvPr/>
        </p:nvGrpSpPr>
        <p:grpSpPr>
          <a:xfrm>
            <a:off x="2745455" y="4404486"/>
            <a:ext cx="1479154" cy="1755951"/>
            <a:chOff x="2745455" y="4256872"/>
            <a:chExt cx="1479154" cy="1755951"/>
          </a:xfrm>
        </p:grpSpPr>
        <p:grpSp>
          <p:nvGrpSpPr>
            <p:cNvPr id="36" name="object 13">
              <a:extLst>
                <a:ext uri="{FF2B5EF4-FFF2-40B4-BE49-F238E27FC236}">
                  <a16:creationId xmlns:a16="http://schemas.microsoft.com/office/drawing/2014/main" id="{F0390A6D-346B-F829-F0FE-3E64C551C358}"/>
                </a:ext>
              </a:extLst>
            </p:cNvPr>
            <p:cNvGrpSpPr/>
            <p:nvPr/>
          </p:nvGrpSpPr>
          <p:grpSpPr>
            <a:xfrm>
              <a:off x="2755062" y="4798458"/>
              <a:ext cx="1469547" cy="1214365"/>
              <a:chOff x="2330957" y="3354323"/>
              <a:chExt cx="1243330" cy="1027430"/>
            </a:xfrm>
          </p:grpSpPr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9547201A-C533-BC0A-6E88-BA826800128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39" name="object 15">
                <a:extLst>
                  <a:ext uri="{FF2B5EF4-FFF2-40B4-BE49-F238E27FC236}">
                    <a16:creationId xmlns:a16="http://schemas.microsoft.com/office/drawing/2014/main" id="{BD0E485E-119B-F0C2-2380-C0342FB73B7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3BC267D3-E1B0-2706-3931-528584921876}"/>
                </a:ext>
              </a:extLst>
            </p:cNvPr>
            <p:cNvSpPr txBox="1"/>
            <p:nvPr/>
          </p:nvSpPr>
          <p:spPr>
            <a:xfrm>
              <a:off x="2745455" y="4256872"/>
              <a:ext cx="1472549" cy="1477038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RDD:</a:t>
              </a:r>
              <a:r>
                <a:rPr sz="2127" spc="-65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lineas</a:t>
              </a:r>
              <a:endParaRPr sz="2127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r>
                <a:rPr sz="1418" dirty="0">
                  <a:latin typeface="Arial MT"/>
                  <a:cs typeface="Arial MT"/>
                </a:rPr>
                <a:t>“En </a:t>
              </a:r>
              <a:r>
                <a:rPr sz="1418" spc="-6" dirty="0">
                  <a:latin typeface="Arial MT"/>
                  <a:cs typeface="Arial MT"/>
                </a:rPr>
                <a:t>un lugar” </a:t>
              </a:r>
              <a:r>
                <a:rPr sz="1418" dirty="0">
                  <a:latin typeface="Arial MT"/>
                  <a:cs typeface="Arial MT"/>
                </a:rPr>
                <a:t> “de</a:t>
              </a:r>
              <a:r>
                <a:rPr sz="1418" spc="-47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la</a:t>
              </a:r>
              <a:r>
                <a:rPr sz="1418" spc="-41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Mancha” </a:t>
              </a:r>
              <a:r>
                <a:rPr sz="1418" spc="-378" dirty="0">
                  <a:latin typeface="Arial MT"/>
                  <a:cs typeface="Arial MT"/>
                </a:rPr>
                <a:t> </a:t>
              </a:r>
              <a:r>
                <a:rPr sz="1418" dirty="0">
                  <a:latin typeface="Arial MT"/>
                  <a:cs typeface="Arial MT"/>
                </a:rPr>
                <a:t>“</a:t>
              </a:r>
              <a:r>
                <a:rPr sz="1418">
                  <a:latin typeface="Arial MT"/>
                  <a:cs typeface="Arial MT"/>
                </a:rPr>
                <a:t>de</a:t>
              </a:r>
              <a:r>
                <a:rPr sz="1418" spc="-24">
                  <a:latin typeface="Arial MT"/>
                  <a:cs typeface="Arial MT"/>
                </a:rPr>
                <a:t> </a:t>
              </a:r>
              <a:r>
                <a:rPr sz="1418" spc="-6">
                  <a:latin typeface="Arial MT"/>
                  <a:cs typeface="Arial MT"/>
                </a:rPr>
                <a:t>cuyo</a:t>
              </a:r>
              <a:r>
                <a:rPr lang="es-ES" sz="1418" spc="-6" dirty="0">
                  <a:latin typeface="Arial MT"/>
                  <a:cs typeface="Arial MT"/>
                </a:rPr>
                <a:t> …</a:t>
              </a:r>
              <a:r>
                <a:rPr sz="1418" spc="-6">
                  <a:latin typeface="Arial MT"/>
                  <a:cs typeface="Arial MT"/>
                </a:rPr>
                <a:t>”</a:t>
              </a:r>
              <a:endParaRPr sz="1418">
                <a:latin typeface="Arial MT"/>
                <a:cs typeface="Arial MT"/>
              </a:endParaRPr>
            </a:p>
            <a:p>
              <a:pPr marR="40527" algn="ctr"/>
              <a:r>
                <a:rPr sz="1418" dirty="0">
                  <a:latin typeface="Arial MT"/>
                  <a:cs typeface="Arial MT"/>
                </a:rPr>
                <a:t>…</a:t>
              </a:r>
              <a:endParaRPr sz="1418">
                <a:latin typeface="Arial MT"/>
                <a:cs typeface="Arial MT"/>
              </a:endParaRPr>
            </a:p>
          </p:txBody>
        </p:sp>
      </p:grpSp>
      <p:grpSp>
        <p:nvGrpSpPr>
          <p:cNvPr id="40" name="object 17">
            <a:extLst>
              <a:ext uri="{FF2B5EF4-FFF2-40B4-BE49-F238E27FC236}">
                <a16:creationId xmlns:a16="http://schemas.microsoft.com/office/drawing/2014/main" id="{A3497972-1CF7-3EBA-1CB5-B4C5FF10D3F4}"/>
              </a:ext>
            </a:extLst>
          </p:cNvPr>
          <p:cNvGrpSpPr/>
          <p:nvPr/>
        </p:nvGrpSpPr>
        <p:grpSpPr>
          <a:xfrm>
            <a:off x="4428219" y="5466643"/>
            <a:ext cx="618441" cy="363259"/>
            <a:chOff x="3639311" y="3794759"/>
            <a:chExt cx="523240" cy="307340"/>
          </a:xfrm>
        </p:grpSpPr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E15982B9-DC45-F406-9848-9F9A3767C8DB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BE9B20F1-E576-1E20-2C74-AC944757122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43" name="object 20">
            <a:extLst>
              <a:ext uri="{FF2B5EF4-FFF2-40B4-BE49-F238E27FC236}">
                <a16:creationId xmlns:a16="http://schemas.microsoft.com/office/drawing/2014/main" id="{5227DB0C-0276-00FD-5EAA-3B369C9A35F9}"/>
              </a:ext>
            </a:extLst>
          </p:cNvPr>
          <p:cNvGrpSpPr/>
          <p:nvPr/>
        </p:nvGrpSpPr>
        <p:grpSpPr>
          <a:xfrm>
            <a:off x="8577773" y="4949889"/>
            <a:ext cx="1469547" cy="1214365"/>
            <a:chOff x="4215384" y="3362705"/>
            <a:chExt cx="1243330" cy="1027430"/>
          </a:xfrm>
        </p:grpSpPr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2D595B48-4EAD-5E69-C60A-A5CFDBDD0617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23BB458C-D2E8-CDEE-9305-1D885347869D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6" name="object 24">
            <a:extLst>
              <a:ext uri="{FF2B5EF4-FFF2-40B4-BE49-F238E27FC236}">
                <a16:creationId xmlns:a16="http://schemas.microsoft.com/office/drawing/2014/main" id="{29600934-015C-DDD6-E260-AC12CFE60F8E}"/>
              </a:ext>
            </a:extLst>
          </p:cNvPr>
          <p:cNvSpPr txBox="1"/>
          <p:nvPr/>
        </p:nvSpPr>
        <p:spPr>
          <a:xfrm>
            <a:off x="7984988" y="4427002"/>
            <a:ext cx="2633836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53">
                <a:latin typeface="Arial MT"/>
                <a:cs typeface="Arial MT"/>
              </a:rPr>
              <a:t> </a:t>
            </a:r>
            <a:r>
              <a:rPr lang="es-ES" sz="2127" spc="-6" dirty="0" err="1">
                <a:latin typeface="Arial MT"/>
                <a:cs typeface="Arial MT"/>
              </a:rPr>
              <a:t>num</a:t>
            </a:r>
            <a:r>
              <a:rPr lang="es-ES" sz="2127" spc="-6" dirty="0">
                <a:latin typeface="Arial MT"/>
                <a:cs typeface="Arial MT"/>
              </a:rPr>
              <a:t> palabras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09B5AD8A-B6C5-ACEB-F9C7-30CF2CF73F74}"/>
              </a:ext>
            </a:extLst>
          </p:cNvPr>
          <p:cNvSpPr txBox="1"/>
          <p:nvPr/>
        </p:nvSpPr>
        <p:spPr>
          <a:xfrm>
            <a:off x="5118098" y="6747280"/>
            <a:ext cx="2857520" cy="50760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3200" dirty="0" err="1"/>
              <a:t>total_palabras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8" name="object 13">
            <a:extLst>
              <a:ext uri="{FF2B5EF4-FFF2-40B4-BE49-F238E27FC236}">
                <a16:creationId xmlns:a16="http://schemas.microsoft.com/office/drawing/2014/main" id="{E7F42258-808D-53B0-26FB-8BCFC90ECD60}"/>
              </a:ext>
            </a:extLst>
          </p:cNvPr>
          <p:cNvGrpSpPr/>
          <p:nvPr/>
        </p:nvGrpSpPr>
        <p:grpSpPr>
          <a:xfrm>
            <a:off x="5293202" y="4961147"/>
            <a:ext cx="1713589" cy="1191849"/>
            <a:chOff x="2340482" y="3363848"/>
            <a:chExt cx="1224280" cy="1008380"/>
          </a:xfrm>
        </p:grpSpPr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639AB8C1-FD9B-7F8F-6254-BCDAFF4A15CA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FE745D56-E55F-0449-4E73-C11197D6753D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1" name="object 16">
            <a:extLst>
              <a:ext uri="{FF2B5EF4-FFF2-40B4-BE49-F238E27FC236}">
                <a16:creationId xmlns:a16="http://schemas.microsoft.com/office/drawing/2014/main" id="{42647A8B-8DCE-EC37-B4B1-0E18697902E8}"/>
              </a:ext>
            </a:extLst>
          </p:cNvPr>
          <p:cNvSpPr txBox="1"/>
          <p:nvPr/>
        </p:nvSpPr>
        <p:spPr>
          <a:xfrm>
            <a:off x="4832346" y="4378304"/>
            <a:ext cx="2786082" cy="168222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65">
                <a:latin typeface="Arial MT"/>
                <a:cs typeface="Arial MT"/>
              </a:rPr>
              <a:t> </a:t>
            </a:r>
            <a:r>
              <a:rPr lang="es-ES" sz="2127" spc="-6" dirty="0">
                <a:latin typeface="Arial MT"/>
                <a:cs typeface="Arial MT"/>
              </a:rPr>
              <a:t>separar palabras</a:t>
            </a:r>
            <a:endParaRPr sz="2127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“En</a:t>
            </a:r>
            <a:r>
              <a:rPr lang="es-ES" sz="1418" dirty="0">
                <a:latin typeface="Arial MT"/>
                <a:cs typeface="Arial MT"/>
              </a:rPr>
              <a:t>“, “</a:t>
            </a:r>
            <a:r>
              <a:rPr sz="1418" spc="-6">
                <a:latin typeface="Arial MT"/>
                <a:cs typeface="Arial MT"/>
              </a:rPr>
              <a:t>un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 lugar”</a:t>
            </a:r>
            <a:r>
              <a:rPr lang="es-ES" sz="1418" spc="-6" dirty="0">
                <a:latin typeface="Arial MT"/>
                <a:cs typeface="Arial MT"/>
              </a:rPr>
              <a:t>] , </a:t>
            </a:r>
          </a:p>
          <a:p>
            <a:pPr marL="111075" marR="151602" algn="ctr">
              <a:spcBef>
                <a:spcPts val="827"/>
              </a:spcBef>
            </a:pPr>
            <a:r>
              <a:rPr sz="1418" spc="-6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 </a:t>
            </a: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47">
                <a:latin typeface="Arial MT"/>
                <a:cs typeface="Arial MT"/>
              </a:rPr>
              <a:t> </a:t>
            </a:r>
            <a:r>
              <a:rPr sz="1418" spc="-6">
                <a:latin typeface="Arial MT"/>
                <a:cs typeface="Arial MT"/>
              </a:rPr>
              <a:t>la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Mancha”</a:t>
            </a:r>
            <a:r>
              <a:rPr lang="es-ES" sz="1418" spc="-6" dirty="0">
                <a:latin typeface="Arial MT"/>
                <a:cs typeface="Arial MT"/>
              </a:rPr>
              <a:t>] ,</a:t>
            </a:r>
          </a:p>
          <a:p>
            <a:pPr marL="111075" marR="151602" algn="ctr">
              <a:spcBef>
                <a:spcPts val="827"/>
              </a:spcBef>
            </a:pPr>
            <a:r>
              <a:rPr lang="es-ES" sz="1418" spc="-6" dirty="0">
                <a:latin typeface="Arial MT"/>
                <a:cs typeface="Arial MT"/>
              </a:rPr>
              <a:t>[</a:t>
            </a:r>
            <a:r>
              <a:rPr sz="1418" spc="-6">
                <a:latin typeface="Arial MT"/>
                <a:cs typeface="Arial MT"/>
              </a:rPr>
              <a:t> </a:t>
            </a:r>
            <a:r>
              <a:rPr sz="1418" spc="-378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cuyo</a:t>
            </a:r>
            <a:r>
              <a:rPr lang="es-ES" sz="1418" spc="-6" dirty="0">
                <a:latin typeface="Arial MT"/>
                <a:cs typeface="Arial MT"/>
              </a:rPr>
              <a:t>“, …]</a:t>
            </a:r>
            <a:endParaRPr sz="1418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52" name="object 17">
            <a:extLst>
              <a:ext uri="{FF2B5EF4-FFF2-40B4-BE49-F238E27FC236}">
                <a16:creationId xmlns:a16="http://schemas.microsoft.com/office/drawing/2014/main" id="{3C05AA42-CE63-ACFF-839B-6F8648567DE3}"/>
              </a:ext>
            </a:extLst>
          </p:cNvPr>
          <p:cNvGrpSpPr/>
          <p:nvPr/>
        </p:nvGrpSpPr>
        <p:grpSpPr>
          <a:xfrm>
            <a:off x="7475552" y="5449874"/>
            <a:ext cx="618441" cy="363259"/>
            <a:chOff x="3639311" y="3794759"/>
            <a:chExt cx="523240" cy="307340"/>
          </a:xfrm>
        </p:grpSpPr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36A55BF3-69D3-21FB-58BF-B1DF47CDA4D3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200307E5-E1E5-CEBD-D4C2-FB2F95F3FDA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5" name="object 23">
            <a:extLst>
              <a:ext uri="{FF2B5EF4-FFF2-40B4-BE49-F238E27FC236}">
                <a16:creationId xmlns:a16="http://schemas.microsoft.com/office/drawing/2014/main" id="{2DF66937-0FD1-120A-6CA9-9888399FDFC1}"/>
              </a:ext>
            </a:extLst>
          </p:cNvPr>
          <p:cNvSpPr/>
          <p:nvPr/>
        </p:nvSpPr>
        <p:spPr>
          <a:xfrm>
            <a:off x="2403454" y="6977533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EC1EB33C-E5DC-6B1A-FCB8-B3FA013D1B10}"/>
              </a:ext>
            </a:extLst>
          </p:cNvPr>
          <p:cNvSpPr txBox="1"/>
          <p:nvPr/>
        </p:nvSpPr>
        <p:spPr>
          <a:xfrm>
            <a:off x="2617768" y="6540500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05B0BC89-FF8E-78C3-671A-FACCEF35D588}"/>
              </a:ext>
            </a:extLst>
          </p:cNvPr>
          <p:cNvSpPr txBox="1"/>
          <p:nvPr/>
        </p:nvSpPr>
        <p:spPr>
          <a:xfrm>
            <a:off x="260314" y="1163594"/>
            <a:ext cx="10358510" cy="284898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lineas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sc.textFile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separar_palabras</a:t>
            </a:r>
            <a:r>
              <a:rPr lang="es-ES" sz="1891" b="1" spc="-6" dirty="0">
                <a:latin typeface="Courier New"/>
                <a:cs typeface="Courier New"/>
              </a:rPr>
              <a:t> = lineas.map(lambda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num_palabras</a:t>
            </a:r>
            <a:r>
              <a:rPr lang="es-ES" sz="1891" b="1" spc="-6" dirty="0">
                <a:latin typeface="Courier New"/>
                <a:cs typeface="Courier New"/>
              </a:rPr>
              <a:t> = separar_palabras.map(lambda elemento: </a:t>
            </a:r>
            <a:r>
              <a:rPr lang="es-ES" sz="1891" b="1" spc="-6" dirty="0" err="1">
                <a:latin typeface="Courier New"/>
                <a:cs typeface="Courier New"/>
              </a:rPr>
              <a:t>len</a:t>
            </a:r>
            <a:r>
              <a:rPr lang="es-ES" sz="1891" b="1" spc="-6" dirty="0">
                <a:latin typeface="Courier New"/>
                <a:cs typeface="Courier New"/>
              </a:rPr>
              <a:t>(elemento))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total_palabras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num_palabras.reduce</a:t>
            </a:r>
            <a:r>
              <a:rPr lang="es-ES" sz="1891" b="1" spc="-6" dirty="0">
                <a:latin typeface="Courier New"/>
                <a:cs typeface="Courier New"/>
              </a:rPr>
              <a:t>(lambda e1,e2: e1+e2)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33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 EJERCICIO PRÁCTICO: archivo con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77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03FC2E9-C959-5A51-38C1-4183837D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0" y="2016112"/>
            <a:ext cx="34194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E5A24942-93F4-34FF-0FF9-A26FC9DC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03" y="4302128"/>
            <a:ext cx="62186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0" name="31 Grupo">
            <a:extLst>
              <a:ext uri="{FF2B5EF4-FFF2-40B4-BE49-F238E27FC236}">
                <a16:creationId xmlns:a16="http://schemas.microsoft.com/office/drawing/2014/main" id="{3F247C5E-E779-D12E-5B07-94CF52960C13}"/>
              </a:ext>
            </a:extLst>
          </p:cNvPr>
          <p:cNvGrpSpPr/>
          <p:nvPr/>
        </p:nvGrpSpPr>
        <p:grpSpPr>
          <a:xfrm>
            <a:off x="688942" y="1587484"/>
            <a:ext cx="3500462" cy="5534409"/>
            <a:chOff x="6618296" y="1587484"/>
            <a:chExt cx="3500462" cy="5534409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8F5C36B1-DD72-331C-266D-B6DFB0A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18296" y="1587484"/>
              <a:ext cx="3457579" cy="5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27 Rectángulo">
              <a:extLst>
                <a:ext uri="{FF2B5EF4-FFF2-40B4-BE49-F238E27FC236}">
                  <a16:creationId xmlns:a16="http://schemas.microsoft.com/office/drawing/2014/main" id="{D6A0CD71-BE41-30B9-2596-A9E0AB58BADD}"/>
                </a:ext>
              </a:extLst>
            </p:cNvPr>
            <p:cNvSpPr/>
            <p:nvPr/>
          </p:nvSpPr>
          <p:spPr>
            <a:xfrm>
              <a:off x="8975750" y="4730756"/>
              <a:ext cx="1143008" cy="2357454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spAutoFit/>
            </a:bodyPr>
            <a:lstStyle/>
            <a:p>
              <a:pPr algn="l"/>
              <a:endParaRPr lang="es-ES" sz="2400" b="1" spc="105" dirty="0" err="1">
                <a:solidFill>
                  <a:srgbClr val="0F4890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2A7DA00-F715-2ADA-CB03-6CAD9469A7D5}"/>
              </a:ext>
            </a:extLst>
          </p:cNvPr>
          <p:cNvSpPr txBox="1"/>
          <p:nvPr/>
        </p:nvSpPr>
        <p:spPr>
          <a:xfrm>
            <a:off x="260314" y="1730360"/>
            <a:ext cx="10325136" cy="302110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Desde un nuevo Notebook que crearemos (recomendable) vamos a subir el archivo “SENSORES.txt”, igual que hicimos en el ejercicio del Quijote (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superior File -&gt;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Data …)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Asignamos la ruta del archivo a una variable (file) y creamos el RDD con </a:t>
            </a:r>
            <a:r>
              <a:rPr lang="es-ES" sz="2400" b="1" spc="-6" dirty="0" err="1">
                <a:latin typeface="Courier New"/>
                <a:cs typeface="Courier New"/>
              </a:rPr>
              <a:t>sc.textFile</a:t>
            </a:r>
            <a:r>
              <a:rPr lang="es-ES" sz="2400" b="1" spc="-6" dirty="0">
                <a:latin typeface="Courier New"/>
                <a:cs typeface="Courier New"/>
              </a:rPr>
              <a:t>(file</a:t>
            </a:r>
            <a:r>
              <a:rPr lang="es-ES" sz="2400" b="1" dirty="0">
                <a:latin typeface="Courier New"/>
                <a:cs typeface="Courier New"/>
              </a:rPr>
              <a:t>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b="1" dirty="0">
              <a:latin typeface="Courier New"/>
              <a:cs typeface="Courier New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¡¡OJO!!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% humedad 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sensibilidad sensor: valor testigo </a:t>
            </a:r>
            <a:r>
              <a:rPr lang="es-ES" sz="2400" spc="-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-99,9</a:t>
            </a:r>
            <a:endParaRPr sz="2400" spc="-6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34 Grupo">
            <a:extLst>
              <a:ext uri="{FF2B5EF4-FFF2-40B4-BE49-F238E27FC236}">
                <a16:creationId xmlns:a16="http://schemas.microsoft.com/office/drawing/2014/main" id="{B9C56AA3-810F-AE23-5EA2-E06DD427CA01}"/>
              </a:ext>
            </a:extLst>
          </p:cNvPr>
          <p:cNvGrpSpPr/>
          <p:nvPr/>
        </p:nvGrpSpPr>
        <p:grpSpPr>
          <a:xfrm>
            <a:off x="2332016" y="4951645"/>
            <a:ext cx="5434034" cy="2350856"/>
            <a:chOff x="1903388" y="2158988"/>
            <a:chExt cx="5366087" cy="2321461"/>
          </a:xfrm>
        </p:grpSpPr>
        <p:grpSp>
          <p:nvGrpSpPr>
            <p:cNvPr id="13" name="object 10">
              <a:extLst>
                <a:ext uri="{FF2B5EF4-FFF2-40B4-BE49-F238E27FC236}">
                  <a16:creationId xmlns:a16="http://schemas.microsoft.com/office/drawing/2014/main" id="{4E4A42E7-AF62-0A8F-DBEE-2CF634983342}"/>
                </a:ext>
              </a:extLst>
            </p:cNvPr>
            <p:cNvGrpSpPr/>
            <p:nvPr/>
          </p:nvGrpSpPr>
          <p:grpSpPr>
            <a:xfrm>
              <a:off x="4226066" y="3518296"/>
              <a:ext cx="841729" cy="481291"/>
              <a:chOff x="1764410" y="3795903"/>
              <a:chExt cx="504190" cy="288290"/>
            </a:xfrm>
          </p:grpSpPr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CA5114D2-59D1-B71F-6294-5360EEAD32F3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66C37E6F-EC50-0D9B-6863-7AC771F1762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4" name="38 Grupo">
              <a:extLst>
                <a:ext uri="{FF2B5EF4-FFF2-40B4-BE49-F238E27FC236}">
                  <a16:creationId xmlns:a16="http://schemas.microsoft.com/office/drawing/2014/main" id="{4703F1C7-B716-2A4B-8036-3BFEE5FCB7F3}"/>
                </a:ext>
              </a:extLst>
            </p:cNvPr>
            <p:cNvGrpSpPr/>
            <p:nvPr/>
          </p:nvGrpSpPr>
          <p:grpSpPr>
            <a:xfrm>
              <a:off x="5187799" y="2158988"/>
              <a:ext cx="2081676" cy="2321461"/>
              <a:chOff x="5187799" y="2158988"/>
              <a:chExt cx="2081676" cy="2321461"/>
            </a:xfrm>
          </p:grpSpPr>
          <p:grpSp>
            <p:nvGrpSpPr>
              <p:cNvPr id="24" name="object 13">
                <a:extLst>
                  <a:ext uri="{FF2B5EF4-FFF2-40B4-BE49-F238E27FC236}">
                    <a16:creationId xmlns:a16="http://schemas.microsoft.com/office/drawing/2014/main" id="{98B7C93C-118D-6A0F-69DC-6767FF6ED3FE}"/>
                  </a:ext>
                </a:extLst>
              </p:cNvPr>
              <p:cNvGrpSpPr/>
              <p:nvPr/>
            </p:nvGrpSpPr>
            <p:grpSpPr>
              <a:xfrm>
                <a:off x="5187799" y="2796992"/>
                <a:ext cx="2043895" cy="1683457"/>
                <a:chOff x="2340482" y="3363848"/>
                <a:chExt cx="1224280" cy="1008380"/>
              </a:xfrm>
            </p:grpSpPr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9F10EB73-6A4E-64D1-9E22-F9F25FE0DBF1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7" name="object 15">
                  <a:extLst>
                    <a:ext uri="{FF2B5EF4-FFF2-40B4-BE49-F238E27FC236}">
                      <a16:creationId xmlns:a16="http://schemas.microsoft.com/office/drawing/2014/main" id="{1AFD50D1-4A8D-1903-6CDB-1259EAD4B60E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D93F3A2C-7184-998D-197E-C3E98A6F9F1E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210009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</a:t>
                </a:r>
                <a:r>
                  <a:rPr lang="es-ES" sz="2127" dirty="0">
                    <a:latin typeface="Arial MT"/>
                    <a:cs typeface="Arial MT"/>
                  </a:rPr>
                  <a:t> medidas</a:t>
                </a:r>
                <a:endParaRPr sz="2127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R="40527" algn="ctr"/>
                <a:r>
                  <a:rPr lang="es-ES" sz="1600" dirty="0"/>
                  <a:t>'27.6,26.2,   ….  ,19.8,‘</a:t>
                </a:r>
              </a:p>
              <a:p>
                <a:pPr marR="40527" algn="ctr"/>
                <a:r>
                  <a:rPr lang="es-ES" sz="1600" dirty="0"/>
                  <a:t>'33.6,20.3, ….  ,28.4,’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endParaRPr sz="1418" dirty="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5" name="39 Grupo">
              <a:extLst>
                <a:ext uri="{FF2B5EF4-FFF2-40B4-BE49-F238E27FC236}">
                  <a16:creationId xmlns:a16="http://schemas.microsoft.com/office/drawing/2014/main" id="{EE3689F5-DFEC-CA13-8D64-F46770FFDD48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21460"/>
              <a:chOff x="1903388" y="2158988"/>
              <a:chExt cx="2079939" cy="2321460"/>
            </a:xfrm>
          </p:grpSpPr>
          <p:grpSp>
            <p:nvGrpSpPr>
              <p:cNvPr id="16" name="31 Grupo">
                <a:extLst>
                  <a:ext uri="{FF2B5EF4-FFF2-40B4-BE49-F238E27FC236}">
                    <a16:creationId xmlns:a16="http://schemas.microsoft.com/office/drawing/2014/main" id="{CBEF126B-A0D6-413F-8EDB-0AC777C54AF1}"/>
                  </a:ext>
                </a:extLst>
              </p:cNvPr>
              <p:cNvGrpSpPr/>
              <p:nvPr/>
            </p:nvGrpSpPr>
            <p:grpSpPr>
              <a:xfrm>
                <a:off x="2062166" y="2796991"/>
                <a:ext cx="1892300" cy="1683457"/>
                <a:chOff x="553443" y="2374734"/>
                <a:chExt cx="1339705" cy="1191849"/>
              </a:xfrm>
            </p:grpSpPr>
            <p:grpSp>
              <p:nvGrpSpPr>
                <p:cNvPr id="18" name="object 5">
                  <a:extLst>
                    <a:ext uri="{FF2B5EF4-FFF2-40B4-BE49-F238E27FC236}">
                      <a16:creationId xmlns:a16="http://schemas.microsoft.com/office/drawing/2014/main" id="{D5829D6D-4239-67DA-F975-6619594937F3}"/>
                    </a:ext>
                  </a:extLst>
                </p:cNvPr>
                <p:cNvGrpSpPr/>
                <p:nvPr/>
              </p:nvGrpSpPr>
              <p:grpSpPr>
                <a:xfrm>
                  <a:off x="553443" y="2374734"/>
                  <a:ext cx="1339705" cy="1191849"/>
                  <a:chOff x="468248" y="3363848"/>
                  <a:chExt cx="1133475" cy="1008380"/>
                </a:xfrm>
              </p:grpSpPr>
              <p:sp>
                <p:nvSpPr>
                  <p:cNvPr id="20" name="object 6">
                    <a:extLst>
                      <a:ext uri="{FF2B5EF4-FFF2-40B4-BE49-F238E27FC236}">
                        <a16:creationId xmlns:a16="http://schemas.microsoft.com/office/drawing/2014/main" id="{A5F6B530-435A-A94C-63DF-A7D5FB032B51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1" name="object 7">
                    <a:extLst>
                      <a:ext uri="{FF2B5EF4-FFF2-40B4-BE49-F238E27FC236}">
                        <a16:creationId xmlns:a16="http://schemas.microsoft.com/office/drawing/2014/main" id="{66444364-6E4C-5CE0-3874-A24284B7C300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3" name="object 8">
                    <a:extLst>
                      <a:ext uri="{FF2B5EF4-FFF2-40B4-BE49-F238E27FC236}">
                        <a16:creationId xmlns:a16="http://schemas.microsoft.com/office/drawing/2014/main" id="{36B5629F-0BE6-D7B6-859C-A2F5927D185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9" name="object 9">
                  <a:extLst>
                    <a:ext uri="{FF2B5EF4-FFF2-40B4-BE49-F238E27FC236}">
                      <a16:creationId xmlns:a16="http://schemas.microsoft.com/office/drawing/2014/main" id="{D8518A1E-DE50-8D04-F050-8F80FD481752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 dirty="0" err="1">
                      <a:latin typeface="Arial MT"/>
                      <a:cs typeface="Arial MT"/>
                    </a:rPr>
                    <a:t>En</a:t>
                  </a:r>
                  <a:r>
                    <a:rPr sz="1418" spc="-6" dirty="0">
                      <a:latin typeface="Arial MT"/>
                      <a:cs typeface="Arial MT"/>
                    </a:rPr>
                    <a:t> 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 dirty="0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</a:p>
              </p:txBody>
            </p:sp>
          </p:grp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6628431B-0540-7321-A5CB-97BFCFA77D8A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sensores.txt</a:t>
                </a:r>
                <a:endParaRPr sz="2127">
                  <a:latin typeface="Arial MT"/>
                  <a:cs typeface="Arial MT"/>
                </a:endParaRPr>
              </a:p>
              <a:p>
                <a:pPr marR="40527" algn="ctr"/>
                <a:r>
                  <a:rPr sz="1418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22E109-689F-B862-28DF-55A0E72BA986}"/>
              </a:ext>
            </a:extLst>
          </p:cNvPr>
          <p:cNvSpPr txBox="1"/>
          <p:nvPr/>
        </p:nvSpPr>
        <p:spPr>
          <a:xfrm>
            <a:off x="260314" y="1475636"/>
            <a:ext cx="10547386" cy="207213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Cada elemento del RDD “medidas” contiene una cadena de valores separados por coma (recordar leer archivo de texto, cada elemento RDD es una línea)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 MT"/>
              <a:cs typeface="Arial MT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Podemos separar las medidas de forma similar a como separamos las palabras en el Quijote. Obtenemos un RDD “</a:t>
            </a:r>
            <a:r>
              <a:rPr lang="es-ES" sz="2200" spc="-6" dirty="0" err="1">
                <a:latin typeface="Arial MT"/>
                <a:cs typeface="Arial MT"/>
              </a:rPr>
              <a:t>separar_medidas</a:t>
            </a:r>
            <a:r>
              <a:rPr lang="es-ES" sz="2200" spc="-6" dirty="0">
                <a:latin typeface="Arial MT"/>
                <a:cs typeface="Arial MT"/>
              </a:rPr>
              <a:t>” cuyos elementos son listas (corchetes) de los valores como cadena, separadas por comas.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8" name="object 10">
            <a:extLst>
              <a:ext uri="{FF2B5EF4-FFF2-40B4-BE49-F238E27FC236}">
                <a16:creationId xmlns:a16="http://schemas.microsoft.com/office/drawing/2014/main" id="{D6E298BF-4B60-369D-EA69-7FD3C0BE9BB8}"/>
              </a:ext>
            </a:extLst>
          </p:cNvPr>
          <p:cNvGrpSpPr/>
          <p:nvPr/>
        </p:nvGrpSpPr>
        <p:grpSpPr>
          <a:xfrm>
            <a:off x="4189404" y="6235700"/>
            <a:ext cx="841729" cy="481291"/>
            <a:chOff x="1764410" y="3795903"/>
            <a:chExt cx="504190" cy="288290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29E50DA9-250A-E302-D59E-492D0A58E851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14988D4B-10D3-1D68-8F62-21463375A9B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1" name="34 Grupo">
            <a:extLst>
              <a:ext uri="{FF2B5EF4-FFF2-40B4-BE49-F238E27FC236}">
                <a16:creationId xmlns:a16="http://schemas.microsoft.com/office/drawing/2014/main" id="{4FEFDEBA-6104-3645-CEC5-7B7CC5FF2E8E}"/>
              </a:ext>
            </a:extLst>
          </p:cNvPr>
          <p:cNvGrpSpPr/>
          <p:nvPr/>
        </p:nvGrpSpPr>
        <p:grpSpPr>
          <a:xfrm>
            <a:off x="5260974" y="4618908"/>
            <a:ext cx="2571768" cy="2643206"/>
            <a:chOff x="5260974" y="4445004"/>
            <a:chExt cx="2571768" cy="2643206"/>
          </a:xfrm>
        </p:grpSpPr>
        <p:grpSp>
          <p:nvGrpSpPr>
            <p:cNvPr id="12" name="object 13">
              <a:extLst>
                <a:ext uri="{FF2B5EF4-FFF2-40B4-BE49-F238E27FC236}">
                  <a16:creationId xmlns:a16="http://schemas.microsoft.com/office/drawing/2014/main" id="{63EA4BC1-297D-7A6C-6C5F-B015DDA15924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EA68D195-FC62-FFF8-95E9-A252FD92B8FA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11FCD584-2E76-194D-3C41-C3B97F09C301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63860F0F-D4C9-9A11-C45D-B6C25EBBF876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427426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separar_medidas</a:t>
              </a:r>
              <a:endParaRPr sz="2127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‘27.6’ ,’26.2’, …. ,‘19.8’,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/>
                <a:t>‘33.6’,’20.3’,…. ‘28.4’,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715094B7-035E-3A79-59B9-A7FF0014DD55}"/>
              </a:ext>
            </a:extLst>
          </p:cNvPr>
          <p:cNvSpPr txBox="1"/>
          <p:nvPr/>
        </p:nvSpPr>
        <p:spPr>
          <a:xfrm>
            <a:off x="260314" y="3741109"/>
            <a:ext cx="10358510" cy="94923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medidas.flatMap</a:t>
            </a:r>
            <a:r>
              <a:rPr lang="es-ES" sz="1891" b="1" spc="-6" dirty="0">
                <a:latin typeface="Courier New"/>
                <a:cs typeface="Courier New"/>
              </a:rPr>
              <a:t>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(','))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separar_medidas.take</a:t>
            </a:r>
            <a:r>
              <a:rPr lang="es-ES" sz="1891" b="1" spc="-6" dirty="0">
                <a:latin typeface="Courier New"/>
                <a:cs typeface="Courier New"/>
              </a:rPr>
              <a:t>(25)</a:t>
            </a:r>
            <a:endParaRPr sz="1891" dirty="0">
              <a:latin typeface="Courier New"/>
              <a:cs typeface="Courier New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DBFDB24D-D0E8-0B50-829D-CB21CF9C0F11}"/>
              </a:ext>
            </a:extLst>
          </p:cNvPr>
          <p:cNvGrpSpPr/>
          <p:nvPr/>
        </p:nvGrpSpPr>
        <p:grpSpPr>
          <a:xfrm>
            <a:off x="1689074" y="5578659"/>
            <a:ext cx="2043895" cy="1723841"/>
            <a:chOff x="2340482" y="3257033"/>
            <a:chExt cx="1224280" cy="103256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314C28C-1B8B-9D2E-4409-D24CB759C520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6E78480-7FA2-6460-D18F-452C44B9F051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A9849B04-90CB-37DC-9C25-46CDE4974284}"/>
              </a:ext>
            </a:extLst>
          </p:cNvPr>
          <p:cNvSpPr txBox="1"/>
          <p:nvPr/>
        </p:nvSpPr>
        <p:spPr>
          <a:xfrm>
            <a:off x="1690811" y="4904660"/>
            <a:ext cx="2079939" cy="210009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lang="es-ES" sz="2127" dirty="0">
                <a:latin typeface="Arial MT"/>
                <a:cs typeface="Arial MT"/>
              </a:rPr>
              <a:t>: medidas</a:t>
            </a:r>
            <a:endParaRPr sz="2127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'27.6,26.2,   ….  ,19.8,‘</a:t>
            </a:r>
          </a:p>
          <a:p>
            <a:pPr marR="40527" algn="ctr"/>
            <a:r>
              <a:rPr lang="es-ES" sz="1600" dirty="0"/>
              <a:t>'33.6,20.3, ….  ,28.4,’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08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-127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901700"/>
            <a:ext cx="9137650" cy="164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F947974-35B8-5F72-6BF7-84299D9A9D21}"/>
              </a:ext>
            </a:extLst>
          </p:cNvPr>
          <p:cNvSpPr txBox="1"/>
          <p:nvPr/>
        </p:nvSpPr>
        <p:spPr>
          <a:xfrm>
            <a:off x="313905" y="1476139"/>
            <a:ext cx="10547386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Ahora lo que necesitamos son los valores en formato numérico (no como cadenas, texto), para poder sumarlos (reduce(…)):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BD723F7-6B94-4617-E344-7EE3E7E9591B}"/>
              </a:ext>
            </a:extLst>
          </p:cNvPr>
          <p:cNvSpPr txBox="1"/>
          <p:nvPr/>
        </p:nvSpPr>
        <p:spPr>
          <a:xfrm>
            <a:off x="224595" y="2653938"/>
            <a:ext cx="10358510" cy="99963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medidas_num</a:t>
            </a:r>
            <a:r>
              <a:rPr lang="es-ES" sz="2000" b="1" spc="-6" dirty="0">
                <a:latin typeface="Courier New"/>
                <a:cs typeface="Courier New"/>
              </a:rPr>
              <a:t> = </a:t>
            </a:r>
            <a:r>
              <a:rPr lang="es-ES" sz="2000" b="1" spc="-6" dirty="0" err="1">
                <a:latin typeface="Courier New"/>
                <a:cs typeface="Courier New"/>
              </a:rPr>
              <a:t>separar_medidas.map</a:t>
            </a:r>
            <a:r>
              <a:rPr lang="es-ES" sz="2000" b="1" spc="-6" dirty="0">
                <a:latin typeface="Courier New"/>
                <a:cs typeface="Courier New"/>
              </a:rPr>
              <a:t>(</a:t>
            </a:r>
            <a:r>
              <a:rPr lang="es-ES" sz="2000" b="1" spc="-6" dirty="0" err="1">
                <a:latin typeface="Courier New"/>
                <a:cs typeface="Courier New"/>
              </a:rPr>
              <a:t>float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2000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medidas_num.take</a:t>
            </a:r>
            <a:r>
              <a:rPr lang="es-ES" sz="2000" b="1" spc="-6" dirty="0">
                <a:latin typeface="Courier New"/>
                <a:cs typeface="Courier New"/>
              </a:rPr>
              <a:t>(15)</a:t>
            </a: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238905E2-E4BA-F331-E398-9B93C62A3631}"/>
              </a:ext>
            </a:extLst>
          </p:cNvPr>
          <p:cNvGrpSpPr/>
          <p:nvPr/>
        </p:nvGrpSpPr>
        <p:grpSpPr>
          <a:xfrm>
            <a:off x="4997744" y="5778547"/>
            <a:ext cx="841729" cy="481291"/>
            <a:chOff x="1764410" y="3795903"/>
            <a:chExt cx="504190" cy="28829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660A94C-96AB-CA24-20AE-3FDFBCA1697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A20B9F6-34C0-21DD-1206-5DB76EA4943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4707E058-6F42-EBEC-C5C8-3E78E34C77D5}"/>
              </a:ext>
            </a:extLst>
          </p:cNvPr>
          <p:cNvGrpSpPr/>
          <p:nvPr/>
        </p:nvGrpSpPr>
        <p:grpSpPr>
          <a:xfrm>
            <a:off x="6822483" y="5153364"/>
            <a:ext cx="2043895" cy="1723841"/>
            <a:chOff x="2340482" y="3257033"/>
            <a:chExt cx="1224280" cy="1032569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2A84ABEF-C30B-789D-882E-D775D140067E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87F58E98-3A4F-600C-714D-A6A7749CCB13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38B7B748-2B28-9108-1735-1B6D7F384201}"/>
              </a:ext>
            </a:extLst>
          </p:cNvPr>
          <p:cNvSpPr txBox="1"/>
          <p:nvPr/>
        </p:nvSpPr>
        <p:spPr>
          <a:xfrm>
            <a:off x="6667372" y="4611400"/>
            <a:ext cx="2363388" cy="2049759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b="1" dirty="0">
                <a:latin typeface="Arial MT"/>
                <a:cs typeface="Arial MT"/>
              </a:rPr>
              <a:t>RDD</a:t>
            </a:r>
            <a:r>
              <a:rPr lang="es-ES" b="1" dirty="0">
                <a:latin typeface="Arial MT"/>
                <a:cs typeface="Arial MT"/>
              </a:rPr>
              <a:t>: </a:t>
            </a:r>
            <a:r>
              <a:rPr lang="es-ES" b="1" dirty="0" err="1">
                <a:latin typeface="Arial MT"/>
              </a:rPr>
              <a:t>medidas</a:t>
            </a:r>
            <a:r>
              <a:rPr lang="es-ES" sz="1800" b="1" spc="-6" dirty="0" err="1">
                <a:latin typeface="Courier New"/>
                <a:cs typeface="Courier New"/>
              </a:rPr>
              <a:t>_</a:t>
            </a:r>
            <a:r>
              <a:rPr lang="es-ES" b="1" dirty="0" err="1">
                <a:latin typeface="Arial MT"/>
              </a:rPr>
              <a:t>num</a:t>
            </a:r>
            <a:endParaRPr b="1" dirty="0">
              <a:latin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27.6,26.2,  ….  ,19.8,</a:t>
            </a:r>
          </a:p>
          <a:p>
            <a:pPr marR="40527" algn="ctr"/>
            <a:r>
              <a:rPr lang="es-ES" sz="1600" dirty="0"/>
              <a:t>33.6,20.3, ….  ,28.4,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A2526AD-4D99-05D5-6028-918461F45D64}"/>
              </a:ext>
            </a:extLst>
          </p:cNvPr>
          <p:cNvGrpSpPr/>
          <p:nvPr/>
        </p:nvGrpSpPr>
        <p:grpSpPr>
          <a:xfrm>
            <a:off x="1568562" y="4635500"/>
            <a:ext cx="2571768" cy="2225422"/>
            <a:chOff x="1568562" y="4635500"/>
            <a:chExt cx="2571768" cy="2225422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CAC48B31-4AB5-76D4-881A-5D23B51AFA4D}"/>
                </a:ext>
              </a:extLst>
            </p:cNvPr>
            <p:cNvSpPr/>
            <p:nvPr/>
          </p:nvSpPr>
          <p:spPr>
            <a:xfrm>
              <a:off x="1861952" y="5177465"/>
              <a:ext cx="2043895" cy="1683457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 dirty="0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27EC2674-8914-E42B-2A07-C7E88C1D6D56}"/>
                </a:ext>
              </a:extLst>
            </p:cNvPr>
            <p:cNvSpPr txBox="1"/>
            <p:nvPr/>
          </p:nvSpPr>
          <p:spPr>
            <a:xfrm>
              <a:off x="1568562" y="4635500"/>
              <a:ext cx="2571768" cy="2049759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b="1" dirty="0">
                  <a:latin typeface="Arial MT"/>
                  <a:cs typeface="Arial MT"/>
                </a:rPr>
                <a:t>RDD</a:t>
              </a:r>
              <a:r>
                <a:rPr lang="es-ES" b="1" dirty="0">
                  <a:latin typeface="Arial MT"/>
                  <a:cs typeface="Arial MT"/>
                </a:rPr>
                <a:t> </a:t>
              </a:r>
              <a:r>
                <a:rPr lang="es-ES" b="1" dirty="0" err="1">
                  <a:latin typeface="Arial MT"/>
                  <a:cs typeface="Arial MT"/>
                </a:rPr>
                <a:t>separar_medidas</a:t>
              </a:r>
              <a:endParaRPr b="1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‘27.6’ ,’26.2’, …. ,‘19.8’,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/>
                <a:t>‘33.6’,’20.3’,…. ‘28.4’,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-127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901700"/>
            <a:ext cx="9137650" cy="164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F947974-35B8-5F72-6BF7-84299D9A9D21}"/>
              </a:ext>
            </a:extLst>
          </p:cNvPr>
          <p:cNvSpPr txBox="1"/>
          <p:nvPr/>
        </p:nvSpPr>
        <p:spPr>
          <a:xfrm>
            <a:off x="313905" y="1476139"/>
            <a:ext cx="10547386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Filtramos para eliminar los valores no válidos (valor testigo -99,9). Recordemos que hablamos de porcentaje de humedad: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BD723F7-6B94-4617-E344-7EE3E7E9591B}"/>
              </a:ext>
            </a:extLst>
          </p:cNvPr>
          <p:cNvSpPr txBox="1"/>
          <p:nvPr/>
        </p:nvSpPr>
        <p:spPr>
          <a:xfrm>
            <a:off x="224595" y="2653938"/>
            <a:ext cx="10358510" cy="99963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final_medidas</a:t>
            </a:r>
            <a:r>
              <a:rPr lang="es-ES" sz="2000" b="1" spc="-6" dirty="0">
                <a:latin typeface="Courier New"/>
                <a:cs typeface="Courier New"/>
              </a:rPr>
              <a:t> = </a:t>
            </a:r>
            <a:r>
              <a:rPr lang="es-ES" sz="2000" b="1" spc="-6" dirty="0" err="1">
                <a:latin typeface="Courier New"/>
                <a:cs typeface="Courier New"/>
              </a:rPr>
              <a:t>medidas_num.filter</a:t>
            </a:r>
            <a:r>
              <a:rPr lang="es-ES" sz="2000" b="1" spc="-6" dirty="0">
                <a:latin typeface="Courier New"/>
                <a:cs typeface="Courier New"/>
              </a:rPr>
              <a:t>(lambda elemento: 0&lt;elemento&lt;100)</a:t>
            </a:r>
          </a:p>
          <a:p>
            <a:pPr marL="107322">
              <a:spcBef>
                <a:spcPts val="195"/>
              </a:spcBef>
            </a:pPr>
            <a:endParaRPr lang="es-ES" sz="2000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final_medidas.take</a:t>
            </a:r>
            <a:r>
              <a:rPr lang="es-ES" sz="2000" b="1" spc="-6" dirty="0">
                <a:latin typeface="Courier New"/>
                <a:cs typeface="Courier New"/>
              </a:rPr>
              <a:t>(15)</a:t>
            </a: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238905E2-E4BA-F331-E398-9B93C62A3631}"/>
              </a:ext>
            </a:extLst>
          </p:cNvPr>
          <p:cNvGrpSpPr/>
          <p:nvPr/>
        </p:nvGrpSpPr>
        <p:grpSpPr>
          <a:xfrm>
            <a:off x="4997744" y="5778547"/>
            <a:ext cx="841729" cy="481291"/>
            <a:chOff x="1764410" y="3795903"/>
            <a:chExt cx="504190" cy="28829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660A94C-96AB-CA24-20AE-3FDFBCA1697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A20B9F6-34C0-21DD-1206-5DB76EA4943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4707E058-6F42-EBEC-C5C8-3E78E34C77D5}"/>
              </a:ext>
            </a:extLst>
          </p:cNvPr>
          <p:cNvGrpSpPr/>
          <p:nvPr/>
        </p:nvGrpSpPr>
        <p:grpSpPr>
          <a:xfrm>
            <a:off x="6822483" y="5153364"/>
            <a:ext cx="2043895" cy="1723841"/>
            <a:chOff x="2340482" y="3257033"/>
            <a:chExt cx="1224280" cy="1032569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2A84ABEF-C30B-789D-882E-D775D140067E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87F58E98-3A4F-600C-714D-A6A7749CCB13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38B7B748-2B28-9108-1735-1B6D7F384201}"/>
              </a:ext>
            </a:extLst>
          </p:cNvPr>
          <p:cNvSpPr txBox="1"/>
          <p:nvPr/>
        </p:nvSpPr>
        <p:spPr>
          <a:xfrm>
            <a:off x="6667372" y="4611400"/>
            <a:ext cx="2363388" cy="2049759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b="1" dirty="0">
                <a:latin typeface="Arial MT"/>
                <a:cs typeface="Arial MT"/>
              </a:rPr>
              <a:t>RDD</a:t>
            </a:r>
            <a:r>
              <a:rPr lang="es-ES" b="1" dirty="0">
                <a:latin typeface="Arial MT"/>
                <a:cs typeface="Arial MT"/>
              </a:rPr>
              <a:t>: final_ medidas</a:t>
            </a:r>
            <a:endParaRPr b="1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27.6,26.2,  ….  ,19.8,</a:t>
            </a:r>
          </a:p>
          <a:p>
            <a:pPr marR="40527" algn="ctr"/>
            <a:r>
              <a:rPr lang="es-ES" sz="1600" dirty="0"/>
              <a:t>33.6,…. , ….  ,28.4,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  <p:grpSp>
        <p:nvGrpSpPr>
          <p:cNvPr id="3" name="object 13">
            <a:extLst>
              <a:ext uri="{FF2B5EF4-FFF2-40B4-BE49-F238E27FC236}">
                <a16:creationId xmlns:a16="http://schemas.microsoft.com/office/drawing/2014/main" id="{CE2418F3-BFED-4AD4-A3E3-B6C319D17C90}"/>
              </a:ext>
            </a:extLst>
          </p:cNvPr>
          <p:cNvGrpSpPr/>
          <p:nvPr/>
        </p:nvGrpSpPr>
        <p:grpSpPr>
          <a:xfrm>
            <a:off x="1530218" y="5121459"/>
            <a:ext cx="2043895" cy="1723841"/>
            <a:chOff x="2340482" y="3257033"/>
            <a:chExt cx="1224280" cy="1032569"/>
          </a:xfrm>
        </p:grpSpPr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71B4A531-DD93-5B47-B558-34C78B9613A1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B9414AF1-5A45-EDAE-7DC4-04226760671B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4" name="object 16">
            <a:extLst>
              <a:ext uri="{FF2B5EF4-FFF2-40B4-BE49-F238E27FC236}">
                <a16:creationId xmlns:a16="http://schemas.microsoft.com/office/drawing/2014/main" id="{9629B36C-9C07-E531-2D0E-14DDE1E245A2}"/>
              </a:ext>
            </a:extLst>
          </p:cNvPr>
          <p:cNvSpPr txBox="1"/>
          <p:nvPr/>
        </p:nvSpPr>
        <p:spPr>
          <a:xfrm>
            <a:off x="1375107" y="4579495"/>
            <a:ext cx="2363388" cy="2049759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b="1" dirty="0">
                <a:latin typeface="Arial MT"/>
                <a:cs typeface="Arial MT"/>
              </a:rPr>
              <a:t>RDD</a:t>
            </a:r>
            <a:r>
              <a:rPr lang="es-ES" b="1" dirty="0">
                <a:latin typeface="Arial MT"/>
                <a:cs typeface="Arial MT"/>
              </a:rPr>
              <a:t>: </a:t>
            </a:r>
            <a:r>
              <a:rPr lang="es-ES" b="1" dirty="0" err="1">
                <a:latin typeface="Arial MT"/>
              </a:rPr>
              <a:t>medidas</a:t>
            </a:r>
            <a:r>
              <a:rPr lang="es-ES" sz="1800" b="1" spc="-6" dirty="0" err="1">
                <a:latin typeface="Courier New"/>
                <a:cs typeface="Courier New"/>
              </a:rPr>
              <a:t>_</a:t>
            </a:r>
            <a:r>
              <a:rPr lang="es-ES" b="1" dirty="0" err="1">
                <a:latin typeface="Arial MT"/>
              </a:rPr>
              <a:t>num</a:t>
            </a:r>
            <a:endParaRPr b="1" dirty="0">
              <a:latin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27.6,26.2,  ….  ,19.8,</a:t>
            </a:r>
          </a:p>
          <a:p>
            <a:pPr marR="40527" algn="ctr"/>
            <a:r>
              <a:rPr lang="es-ES" sz="1600" dirty="0"/>
              <a:t>33.6</a:t>
            </a:r>
            <a:r>
              <a:rPr lang="es-ES" sz="1600" dirty="0">
                <a:solidFill>
                  <a:srgbClr val="FF0000"/>
                </a:solidFill>
              </a:rPr>
              <a:t>,-99.9</a:t>
            </a:r>
            <a:r>
              <a:rPr lang="es-ES" sz="1600" dirty="0"/>
              <a:t>, ….  ,28.4,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15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2501900"/>
            <a:ext cx="85344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RDDs: Acciones</a:t>
            </a:r>
          </a:p>
        </p:txBody>
      </p:sp>
    </p:spTree>
    <p:extLst>
      <p:ext uri="{BB962C8B-B14F-4D97-AF65-F5344CB8AC3E}">
        <p14:creationId xmlns:p14="http://schemas.microsoft.com/office/powerpoint/2010/main" val="772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172A72-EB00-6567-B955-7DA5989B8757}"/>
              </a:ext>
            </a:extLst>
          </p:cNvPr>
          <p:cNvSpPr txBox="1"/>
          <p:nvPr/>
        </p:nvSpPr>
        <p:spPr>
          <a:xfrm>
            <a:off x="188876" y="3016244"/>
            <a:ext cx="10358510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final_medidas.count</a:t>
            </a:r>
            <a:r>
              <a:rPr lang="es-ES" sz="1891" b="1" spc="-6" dirty="0">
                <a:latin typeface="Courier New"/>
                <a:cs typeface="Courier New"/>
              </a:rPr>
              <a:t>()</a:t>
            </a:r>
          </a:p>
          <a:p>
            <a:pPr marL="107322">
              <a:spcBef>
                <a:spcPts val="195"/>
              </a:spcBef>
            </a:pPr>
            <a:r>
              <a:rPr lang="pt-BR" sz="1891" b="1" spc="-6" dirty="0" err="1">
                <a:latin typeface="Courier New"/>
                <a:cs typeface="Courier New"/>
              </a:rPr>
              <a:t>suma_total_medidas</a:t>
            </a:r>
            <a:r>
              <a:rPr lang="pt-BR" sz="1891" b="1" spc="-6" dirty="0">
                <a:latin typeface="Courier New"/>
                <a:cs typeface="Courier New"/>
              </a:rPr>
              <a:t> = </a:t>
            </a:r>
            <a:r>
              <a:rPr lang="pt-BR" sz="1891" b="1" spc="-6" dirty="0" err="1">
                <a:latin typeface="Courier New"/>
                <a:cs typeface="Courier New"/>
              </a:rPr>
              <a:t>final_medidas</a:t>
            </a:r>
            <a:r>
              <a:rPr lang="pt-BR" sz="1891" b="1" spc="-6" dirty="0">
                <a:latin typeface="Courier New"/>
                <a:cs typeface="Courier New"/>
              </a:rPr>
              <a:t>.</a:t>
            </a:r>
            <a:r>
              <a:rPr lang="pt-BR" sz="1891" b="1" spc="-6" dirty="0" err="1">
                <a:latin typeface="Courier New"/>
                <a:cs typeface="Courier New"/>
              </a:rPr>
              <a:t>reduce</a:t>
            </a:r>
            <a:r>
              <a:rPr lang="pt-BR" sz="1891" b="1" spc="-6" dirty="0">
                <a:latin typeface="Courier New"/>
                <a:cs typeface="Courier New"/>
              </a:rPr>
              <a:t>(lambda e1,e2: e1 + e2)</a:t>
            </a:r>
          </a:p>
          <a:p>
            <a:pPr marL="107322">
              <a:spcBef>
                <a:spcPts val="195"/>
              </a:spcBef>
            </a:pPr>
            <a:endParaRPr lang="pt-BR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print('La media es: ', round(</a:t>
            </a:r>
            <a:r>
              <a:rPr lang="es-ES" sz="1891" b="1" spc="-6" dirty="0" err="1">
                <a:latin typeface="Courier New"/>
                <a:cs typeface="Courier New"/>
              </a:rPr>
              <a:t>suma_total_medidas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, 1))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64A94C0-BFBC-2B25-2894-7B8C05A7FB9D}"/>
              </a:ext>
            </a:extLst>
          </p:cNvPr>
          <p:cNvSpPr txBox="1"/>
          <p:nvPr/>
        </p:nvSpPr>
        <p:spPr>
          <a:xfrm>
            <a:off x="142876" y="1444608"/>
            <a:ext cx="10547386" cy="103082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Ahora ya tenemos un RDD cuyos elementos son valores numéricos, las medidas. Para calcular la media solo tenemos que contar cuantos valores hay, sumarlos (¿os 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acordais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cómo lo hacíamos en un RDD?) y hacer una división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14 Grupo">
            <a:extLst>
              <a:ext uri="{FF2B5EF4-FFF2-40B4-BE49-F238E27FC236}">
                <a16:creationId xmlns:a16="http://schemas.microsoft.com/office/drawing/2014/main" id="{4ADA41DA-ED24-792E-D809-F3D2F9B8A5D9}"/>
              </a:ext>
            </a:extLst>
          </p:cNvPr>
          <p:cNvGrpSpPr/>
          <p:nvPr/>
        </p:nvGrpSpPr>
        <p:grpSpPr>
          <a:xfrm>
            <a:off x="1403322" y="4587880"/>
            <a:ext cx="2571768" cy="2643206"/>
            <a:chOff x="5260974" y="4445004"/>
            <a:chExt cx="2571768" cy="2643206"/>
          </a:xfrm>
        </p:grpSpPr>
        <p:grpSp>
          <p:nvGrpSpPr>
            <p:cNvPr id="10" name="object 13">
              <a:extLst>
                <a:ext uri="{FF2B5EF4-FFF2-40B4-BE49-F238E27FC236}">
                  <a16:creationId xmlns:a16="http://schemas.microsoft.com/office/drawing/2014/main" id="{A588F0A7-6B0B-D95D-A359-8D677DB8DCB7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77BDDF57-F966-1EC3-91F9-7EB18F6B0F94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F7FBB4F0-5ED6-7660-9163-B58226C4D30B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AD7506E9-11B4-05FD-9232-0CF3416428EB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592535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final_medidas</a:t>
              </a:r>
              <a:endParaRPr sz="2127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27.6, 26.2, …. ,19.8,</a:t>
              </a:r>
            </a:p>
            <a:p>
              <a:pPr marR="40527" algn="ctr"/>
              <a:r>
                <a:rPr lang="es-ES" sz="1600" dirty="0"/>
                <a:t>33.6, 20.3,…. ,28.4,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lang="es-ES" sz="1600" dirty="0">
                <a:latin typeface="Arial MT"/>
                <a:cs typeface="Arial MT"/>
              </a:endParaRP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  <p:grpSp>
        <p:nvGrpSpPr>
          <p:cNvPr id="14" name="object 10">
            <a:extLst>
              <a:ext uri="{FF2B5EF4-FFF2-40B4-BE49-F238E27FC236}">
                <a16:creationId xmlns:a16="http://schemas.microsoft.com/office/drawing/2014/main" id="{94D30A2A-476A-1265-2794-95B4403A4AD5}"/>
              </a:ext>
            </a:extLst>
          </p:cNvPr>
          <p:cNvGrpSpPr/>
          <p:nvPr/>
        </p:nvGrpSpPr>
        <p:grpSpPr>
          <a:xfrm rot="19800000">
            <a:off x="4061581" y="5779303"/>
            <a:ext cx="841729" cy="285752"/>
            <a:chOff x="1764410" y="3795903"/>
            <a:chExt cx="504190" cy="288290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1C11BCCC-E070-2727-CE94-3123565BFF2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5AF20E46-84F5-227B-119A-83007D80438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82582A3C-021D-8881-05D4-A3317687BC9C}"/>
              </a:ext>
            </a:extLst>
          </p:cNvPr>
          <p:cNvGrpSpPr/>
          <p:nvPr/>
        </p:nvGrpSpPr>
        <p:grpSpPr>
          <a:xfrm rot="1185723">
            <a:off x="4070050" y="6507716"/>
            <a:ext cx="841729" cy="285752"/>
            <a:chOff x="1764410" y="3795903"/>
            <a:chExt cx="504190" cy="288290"/>
          </a:xfrm>
        </p:grpSpPr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A44B1610-23D3-808D-0DBF-2FFC4EC8100E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9CC43BF-955C-1614-8092-820023167B3F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25">
            <a:extLst>
              <a:ext uri="{FF2B5EF4-FFF2-40B4-BE49-F238E27FC236}">
                <a16:creationId xmlns:a16="http://schemas.microsoft.com/office/drawing/2014/main" id="{FB70E5D4-769C-9A47-A650-09BE02DA780B}"/>
              </a:ext>
            </a:extLst>
          </p:cNvPr>
          <p:cNvSpPr txBox="1"/>
          <p:nvPr/>
        </p:nvSpPr>
        <p:spPr>
          <a:xfrm>
            <a:off x="5118098" y="6588144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53EE167E-3D58-87F5-8954-1DD037DBA5B8}"/>
              </a:ext>
            </a:extLst>
          </p:cNvPr>
          <p:cNvSpPr txBox="1"/>
          <p:nvPr/>
        </p:nvSpPr>
        <p:spPr>
          <a:xfrm>
            <a:off x="5260974" y="5516574"/>
            <a:ext cx="107157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 err="1"/>
              <a:t>count</a:t>
            </a:r>
            <a:r>
              <a:rPr lang="es-ES" sz="2400" dirty="0"/>
              <a:t>()</a:t>
            </a:r>
            <a:endParaRPr sz="2127">
              <a:latin typeface="Arial MT"/>
              <a:cs typeface="Arial MT"/>
            </a:endParaRPr>
          </a:p>
        </p:txBody>
      </p: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05E27859-1D59-A6F1-8E1A-96EFD0B42DFA}"/>
              </a:ext>
            </a:extLst>
          </p:cNvPr>
          <p:cNvGrpSpPr/>
          <p:nvPr/>
        </p:nvGrpSpPr>
        <p:grpSpPr>
          <a:xfrm rot="1185723">
            <a:off x="6498942" y="5721898"/>
            <a:ext cx="841729" cy="285752"/>
            <a:chOff x="1764410" y="3795903"/>
            <a:chExt cx="504190" cy="288290"/>
          </a:xfrm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FFEDB7-A1C0-40EB-0CF5-E23C5B8884A0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ACFAAD1C-4D33-F552-5F6D-84EB4F8A0CB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6" name="object 10">
            <a:extLst>
              <a:ext uri="{FF2B5EF4-FFF2-40B4-BE49-F238E27FC236}">
                <a16:creationId xmlns:a16="http://schemas.microsoft.com/office/drawing/2014/main" id="{AEA47CFD-EE6D-8EF9-7A1D-BF096E3CCBB1}"/>
              </a:ext>
            </a:extLst>
          </p:cNvPr>
          <p:cNvGrpSpPr/>
          <p:nvPr/>
        </p:nvGrpSpPr>
        <p:grpSpPr>
          <a:xfrm rot="19800000">
            <a:off x="6490473" y="6493683"/>
            <a:ext cx="841729" cy="285752"/>
            <a:chOff x="1764410" y="3795903"/>
            <a:chExt cx="504190" cy="288290"/>
          </a:xfrm>
        </p:grpSpPr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D349A6E7-4D4A-A189-23B7-97871548C8C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D0FC0350-B3DD-854E-8B98-4A0780912C9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49FC933C-D5C6-4E1B-931F-52C98418349A}"/>
              </a:ext>
            </a:extLst>
          </p:cNvPr>
          <p:cNvSpPr txBox="1"/>
          <p:nvPr/>
        </p:nvSpPr>
        <p:spPr>
          <a:xfrm>
            <a:off x="7761304" y="5945202"/>
            <a:ext cx="1643074" cy="66982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Calculamos media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786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2752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4. RDDs pares clave-valor (K, V):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 Transformaciones </a:t>
            </a:r>
          </a:p>
        </p:txBody>
      </p:sp>
    </p:spTree>
    <p:extLst>
      <p:ext uri="{BB962C8B-B14F-4D97-AF65-F5344CB8AC3E}">
        <p14:creationId xmlns:p14="http://schemas.microsoft.com/office/powerpoint/2010/main" val="20602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Registros de pares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65468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1430322"/>
            <a:ext cx="10450012" cy="507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par clave-valor es un concepto bien establecido en muchos lenguajes de programación (diccionario Python)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prefijos = { ‘Madrid’: 91, ‘BCN’:  93, ‘Bilbao’: 944, …}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cada par clave-valor, la clave se representa mediante un tipo inmutable, a menudo una cadena arbitraria, como un nombre de archivo, URI …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método simple de almacenar datos, y se sabe que escala bien.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BBDD clave-valor: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Amazon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Riak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RDDs de pares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B5313E-0567-F1A2-BEDB-33C014061D22}"/>
              </a:ext>
            </a:extLst>
          </p:cNvPr>
          <p:cNvSpPr txBox="1"/>
          <p:nvPr/>
        </p:nvSpPr>
        <p:spPr>
          <a:xfrm>
            <a:off x="188876" y="1318657"/>
            <a:ext cx="10433050" cy="2554843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colección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tupla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encerrados entre paréntesis y separados por una coma.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396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interpreta 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tabLst>
                <a:tab pos="770770" algn="l"/>
                <a:tab pos="771521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479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pueden construir directamente, o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5777A9-E956-7548-26C4-0921EB6C7A1F}"/>
              </a:ext>
            </a:extLst>
          </p:cNvPr>
          <p:cNvSpPr txBox="1"/>
          <p:nvPr/>
        </p:nvSpPr>
        <p:spPr>
          <a:xfrm>
            <a:off x="188877" y="6088078"/>
            <a:ext cx="10358510" cy="432596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     [('HOLA', 4), ('Que', 3), ('TAL', 3), ('Bien', 4)]</a:t>
            </a:r>
            <a:endParaRPr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4E3C63B-AE7F-8EFA-E2DD-C2B1439BF914}"/>
              </a:ext>
            </a:extLst>
          </p:cNvPr>
          <p:cNvSpPr txBox="1"/>
          <p:nvPr/>
        </p:nvSpPr>
        <p:spPr>
          <a:xfrm>
            <a:off x="474628" y="4302128"/>
            <a:ext cx="944998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palabras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sc.parallelize(['HOLA',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'Que',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'TAL',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'Bien'])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pal_long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palabras.map(lambda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(elem,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len(elem)))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2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Transformaciones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470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353410B-DEDF-A92A-4AE9-E3844C7E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07936"/>
              </p:ext>
            </p:extLst>
          </p:nvPr>
        </p:nvGraphicFramePr>
        <p:xfrm>
          <a:off x="126841" y="1301557"/>
          <a:ext cx="10554017" cy="5331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Transformación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" sz="2400" dirty="0" err="1">
                          <a:latin typeface="Arial MT"/>
                          <a:cs typeface="Arial MT"/>
                        </a:rPr>
                        <a:t>mapValues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(f)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" sz="2400" dirty="0">
                          <a:latin typeface="Arial MT"/>
                          <a:cs typeface="Arial MT"/>
                        </a:rPr>
                        <a:t>Realiza operaciones sobre los </a:t>
                      </a:r>
                      <a:r>
                        <a:rPr lang="es-ES" sz="2400" b="1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 de los pares (K,</a:t>
                      </a:r>
                      <a:r>
                        <a:rPr lang="es-ES" sz="2400" b="1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89141"/>
                  </a:ext>
                </a:extLst>
              </a:tr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 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han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agregado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función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dada.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groupByKey(f)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00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seq[V])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 se han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convertido a 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secuencia.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sortByKey()</a:t>
                      </a: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Ordena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join(rdd)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60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Hace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join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dos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V1)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(K,V2) y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claves (K, (V1,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V2))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mapValues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036940-2902-D263-2691-488EC069968B}"/>
              </a:ext>
            </a:extLst>
          </p:cNvPr>
          <p:cNvSpPr txBox="1"/>
          <p:nvPr/>
        </p:nvSpPr>
        <p:spPr>
          <a:xfrm>
            <a:off x="387338" y="1191350"/>
            <a:ext cx="10420362" cy="1228198"/>
          </a:xfrm>
          <a:prstGeom prst="rect">
            <a:avLst/>
          </a:prstGeom>
        </p:spPr>
        <p:txBody>
          <a:bodyPr vert="horz" wrap="square" lIns="0" tIns="55540" rIns="0" bIns="0" rtlCol="0">
            <a:spAutoFit/>
          </a:bodyPr>
          <a:lstStyle/>
          <a:p>
            <a:pPr marL="393265" marR="6004" indent="-378255">
              <a:spcBef>
                <a:spcPts val="437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 una operación (aplica la función argumento) sobre los valores de los pares.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0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pares (K,V)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</a:rPr>
              <a:t> nuevo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A7AACE-7817-E1B4-B604-6CBBEA8DBCCB}"/>
              </a:ext>
            </a:extLst>
          </p:cNvPr>
          <p:cNvSpPr txBox="1"/>
          <p:nvPr/>
        </p:nvSpPr>
        <p:spPr>
          <a:xfrm>
            <a:off x="387339" y="5114644"/>
            <a:ext cx="10135908" cy="1190312"/>
          </a:xfrm>
          <a:prstGeom prst="rect">
            <a:avLst/>
          </a:prstGeom>
        </p:spPr>
        <p:txBody>
          <a:bodyPr vert="horz" wrap="square" lIns="0" tIns="84060" rIns="0" bIns="0" rtlCol="0">
            <a:spAutoFit/>
          </a:bodyPr>
          <a:lstStyle/>
          <a:p>
            <a:pPr marL="393265" indent="-378255">
              <a:spcBef>
                <a:spcPts val="66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200" spc="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662"/>
              </a:spcBef>
              <a:buClr>
                <a:srgbClr val="89B833"/>
              </a:buClr>
              <a:buSzPct val="60000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[('P', 'PERAS,PIÑAS'), (‘M’, 'MANZANAS,MELONES,MELOCOTONES'), ('N', 'NARANJAS,NECTARINAS'), ('L', 'LIMONES')]</a:t>
            </a:r>
            <a:endParaRPr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ADF30C3-E4EC-482F-3F0C-10B64863E84B}"/>
              </a:ext>
            </a:extLst>
          </p:cNvPr>
          <p:cNvSpPr txBox="1"/>
          <p:nvPr/>
        </p:nvSpPr>
        <p:spPr>
          <a:xfrm>
            <a:off x="284452" y="2863488"/>
            <a:ext cx="10238795" cy="153119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dirty="0">
                <a:latin typeface="Courier New"/>
                <a:cs typeface="Courier New"/>
              </a:rPr>
              <a:t>frutas = </a:t>
            </a:r>
            <a:r>
              <a:rPr lang="es-ES" sz="1891" b="1" dirty="0" err="1">
                <a:latin typeface="Courier New"/>
                <a:cs typeface="Courier New"/>
              </a:rPr>
              <a:t>sc.parallelize</a:t>
            </a:r>
            <a:r>
              <a:rPr lang="es-ES" sz="1891" b="1" dirty="0">
                <a:latin typeface="Courier New"/>
                <a:cs typeface="Courier New"/>
              </a:rPr>
              <a:t>([('P', '</a:t>
            </a:r>
            <a:r>
              <a:rPr lang="es-ES" sz="1891" b="1" dirty="0" err="1">
                <a:latin typeface="Courier New"/>
                <a:cs typeface="Courier New"/>
              </a:rPr>
              <a:t>peras,piñas</a:t>
            </a:r>
            <a:r>
              <a:rPr lang="es-ES" sz="1891" b="1" dirty="0">
                <a:latin typeface="Courier New"/>
                <a:cs typeface="Courier New"/>
              </a:rPr>
              <a:t>'), ('M', '</a:t>
            </a:r>
            <a:r>
              <a:rPr lang="es-ES" sz="1891" b="1" dirty="0" err="1">
                <a:latin typeface="Courier New"/>
                <a:cs typeface="Courier New"/>
              </a:rPr>
              <a:t>manzanas,melones,melocotones</a:t>
            </a:r>
            <a:r>
              <a:rPr lang="es-ES" sz="1891" b="1" dirty="0">
                <a:latin typeface="Courier New"/>
                <a:cs typeface="Courier New"/>
              </a:rPr>
              <a:t>'), ('N','</a:t>
            </a:r>
            <a:r>
              <a:rPr lang="es-ES" sz="1891" b="1" dirty="0" err="1">
                <a:latin typeface="Courier New"/>
                <a:cs typeface="Courier New"/>
              </a:rPr>
              <a:t>naranjas,nectarinas</a:t>
            </a:r>
            <a:r>
              <a:rPr lang="es-ES" sz="1891" b="1" dirty="0">
                <a:latin typeface="Courier New"/>
                <a:cs typeface="Courier New"/>
              </a:rPr>
              <a:t>'), ('L', 'limones')])</a:t>
            </a:r>
          </a:p>
          <a:p>
            <a:pPr marL="107322">
              <a:spcBef>
                <a:spcPts val="195"/>
              </a:spcBef>
            </a:pP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dirty="0" err="1">
                <a:latin typeface="Courier New"/>
                <a:cs typeface="Courier New"/>
              </a:rPr>
              <a:t>frutas_MAY</a:t>
            </a:r>
            <a:r>
              <a:rPr lang="es-ES" sz="1891" b="1" dirty="0">
                <a:latin typeface="Courier New"/>
                <a:cs typeface="Courier New"/>
              </a:rPr>
              <a:t> = </a:t>
            </a:r>
            <a:r>
              <a:rPr lang="es-ES" sz="1891" b="1" dirty="0" err="1">
                <a:latin typeface="Courier New"/>
                <a:cs typeface="Courier New"/>
              </a:rPr>
              <a:t>frutas.mapValues</a:t>
            </a:r>
            <a:r>
              <a:rPr lang="es-ES" sz="1891" b="1" dirty="0">
                <a:latin typeface="Courier New"/>
                <a:cs typeface="Courier New"/>
              </a:rPr>
              <a:t>(lambda elemento: </a:t>
            </a:r>
            <a:r>
              <a:rPr lang="es-ES" sz="1891" b="1" dirty="0" err="1">
                <a:latin typeface="Courier New"/>
                <a:cs typeface="Courier New"/>
              </a:rPr>
              <a:t>elemento.upper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7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036940-2902-D263-2691-488EC069968B}"/>
              </a:ext>
            </a:extLst>
          </p:cNvPr>
          <p:cNvSpPr txBox="1"/>
          <p:nvPr/>
        </p:nvSpPr>
        <p:spPr>
          <a:xfrm>
            <a:off x="387338" y="1191350"/>
            <a:ext cx="10420362" cy="1228198"/>
          </a:xfrm>
          <a:prstGeom prst="rect">
            <a:avLst/>
          </a:prstGeom>
        </p:spPr>
        <p:txBody>
          <a:bodyPr vert="horz" wrap="square" lIns="0" tIns="55540" rIns="0" bIns="0" rtlCol="0">
            <a:spAutoFit/>
          </a:bodyPr>
          <a:lstStyle/>
          <a:p>
            <a:pPr marL="393265" marR="6004" indent="-378255">
              <a:spcBef>
                <a:spcPts val="437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todos los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0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pares (K,V)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A7AACE-7817-E1B4-B604-6CBBEA8DBCCB}"/>
              </a:ext>
            </a:extLst>
          </p:cNvPr>
          <p:cNvSpPr txBox="1"/>
          <p:nvPr/>
        </p:nvSpPr>
        <p:spPr>
          <a:xfrm>
            <a:off x="813580" y="4461198"/>
            <a:ext cx="9356916" cy="2765102"/>
          </a:xfrm>
          <a:prstGeom prst="rect">
            <a:avLst/>
          </a:prstGeom>
        </p:spPr>
        <p:txBody>
          <a:bodyPr vert="horz" wrap="square" lIns="0" tIns="84060" rIns="0" bIns="0" rtlCol="0">
            <a:spAutoFit/>
          </a:bodyPr>
          <a:lstStyle/>
          <a:p>
            <a:pPr marL="393265" indent="-378255">
              <a:spcBef>
                <a:spcPts val="66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2),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('C',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 ('B', 5)]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ByKey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debe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reduce):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7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842068" lvl="1" indent="-324219">
              <a:lnSpc>
                <a:spcPts val="2174"/>
              </a:lnSpc>
              <a:spcBef>
                <a:spcPts val="73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400" spc="-5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31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ADF30C3-E4EC-482F-3F0C-10B64863E84B}"/>
              </a:ext>
            </a:extLst>
          </p:cNvPr>
          <p:cNvSpPr txBox="1"/>
          <p:nvPr/>
        </p:nvSpPr>
        <p:spPr>
          <a:xfrm>
            <a:off x="272443" y="2730500"/>
            <a:ext cx="10238795" cy="111325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 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4)])</a:t>
            </a:r>
            <a:endParaRPr sz="1891" dirty="0">
              <a:latin typeface="Courier New"/>
              <a:cs typeface="Courier New"/>
            </a:endParaRPr>
          </a:p>
          <a:p>
            <a:pPr marL="107322" marR="4630625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rr</a:t>
            </a:r>
            <a:r>
              <a:rPr sz="1891" b="1" dirty="0">
                <a:latin typeface="Courier New"/>
                <a:cs typeface="Courier New"/>
              </a:rPr>
              <a:t> 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rr.collect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5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 err="1"/>
              <a:t>ReduceByKey</a:t>
            </a:r>
            <a:r>
              <a:rPr lang="es-ES" dirty="0"/>
              <a:t>(): ejecución en el clúster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65867"/>
            <a:ext cx="7004050" cy="206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85895FC-0512-24BD-2258-EF6D9AD06474}"/>
              </a:ext>
            </a:extLst>
          </p:cNvPr>
          <p:cNvSpPr txBox="1"/>
          <p:nvPr/>
        </p:nvSpPr>
        <p:spPr>
          <a:xfrm>
            <a:off x="331752" y="1206500"/>
            <a:ext cx="10144196" cy="803671"/>
          </a:xfrm>
          <a:prstGeom prst="rect">
            <a:avLst/>
          </a:prstGeom>
        </p:spPr>
        <p:txBody>
          <a:bodyPr vert="horz" wrap="square" lIns="0" tIns="125339" rIns="0" bIns="0" rtlCol="0">
            <a:spAutoFit/>
          </a:bodyPr>
          <a:lstStyle/>
          <a:p>
            <a:pPr marL="393265" indent="-378255" algn="just">
              <a:spcBef>
                <a:spcPts val="98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Agrupar en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un nodo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los elementos de una misma clave, que provendrán de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distintos nodos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Spark Shuffle Deep Dive (Explained In Depth)">
            <a:extLst>
              <a:ext uri="{FF2B5EF4-FFF2-40B4-BE49-F238E27FC236}">
                <a16:creationId xmlns:a16="http://schemas.microsoft.com/office/drawing/2014/main" id="{9CC9F983-34AB-2220-FB8C-8E2D87840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597" t="9202" r="12984"/>
          <a:stretch/>
        </p:blipFill>
        <p:spPr bwMode="auto">
          <a:xfrm>
            <a:off x="144208" y="2343829"/>
            <a:ext cx="10519283" cy="4816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96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Cuestiones sobre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3182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3D1C866-F3AF-1C8F-FE5A-722D34D84681}"/>
              </a:ext>
            </a:extLst>
          </p:cNvPr>
          <p:cNvSpPr txBox="1"/>
          <p:nvPr/>
        </p:nvSpPr>
        <p:spPr>
          <a:xfrm>
            <a:off x="328650" y="1227733"/>
            <a:ext cx="10433050" cy="1472331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¿De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salida?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45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 menor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 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27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Exactamente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85DBB95-746F-5307-2D21-2619575C819C}"/>
              </a:ext>
            </a:extLst>
          </p:cNvPr>
          <p:cNvSpPr txBox="1"/>
          <p:nvPr/>
        </p:nvSpPr>
        <p:spPr>
          <a:xfrm>
            <a:off x="403190" y="5087946"/>
            <a:ext cx="9144064" cy="1459328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2400" spc="-24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[('B', 5), ('C', 4), ('A', 2)]</a:t>
            </a: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pasaría si ponemos lambda v1,v2: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(v1+v2)?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4E92AB8-D864-003F-D490-4DACE5CA5AC1}"/>
              </a:ext>
            </a:extLst>
          </p:cNvPr>
          <p:cNvSpPr txBox="1"/>
          <p:nvPr/>
        </p:nvSpPr>
        <p:spPr>
          <a:xfrm>
            <a:off x="466457" y="3187700"/>
            <a:ext cx="9874785" cy="113748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4)])</a:t>
            </a:r>
            <a:endParaRPr sz="1891" dirty="0">
              <a:latin typeface="Courier New"/>
              <a:cs typeface="Courier New"/>
            </a:endParaRPr>
          </a:p>
          <a:p>
            <a:pPr marL="107322" marR="4120281">
              <a:lnSpc>
                <a:spcPts val="3097"/>
              </a:lnSpc>
              <a:spcBef>
                <a:spcPts val="241"/>
              </a:spcBef>
            </a:pPr>
            <a:r>
              <a:rPr sz="1891" b="1" spc="-6" dirty="0">
                <a:latin typeface="Courier New"/>
                <a:cs typeface="Courier New"/>
              </a:rPr>
              <a:t>rr1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 dirty="0">
                <a:latin typeface="Courier New"/>
                <a:cs typeface="Courier New"/>
              </a:rPr>
              <a:t>rr1.collect()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76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groupByKey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C55884-ABBC-ED52-F257-E18372F87A1F}"/>
              </a:ext>
            </a:extLst>
          </p:cNvPr>
          <p:cNvSpPr txBox="1"/>
          <p:nvPr/>
        </p:nvSpPr>
        <p:spPr>
          <a:xfrm>
            <a:off x="346593" y="1230294"/>
            <a:ext cx="10461107" cy="1344488"/>
          </a:xfrm>
          <a:prstGeom prst="rect">
            <a:avLst/>
          </a:prstGeom>
        </p:spPr>
        <p:txBody>
          <a:bodyPr vert="horz" wrap="square" lIns="0" tIns="48785" rIns="0" bIns="0" rtlCol="0">
            <a:spAutoFit/>
          </a:bodyPr>
          <a:lstStyle/>
          <a:p>
            <a:pPr marL="393265" marR="6004" indent="-378255">
              <a:spcBef>
                <a:spcPts val="384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Agrupa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0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0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2000" spc="-5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2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Es necesario utilizar 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mapValues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) para ver el resultado (se suele usar como paso intermedio en un proceso)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66F3DB6-7B65-24E2-E15B-2FD333CD23D5}"/>
              </a:ext>
            </a:extLst>
          </p:cNvPr>
          <p:cNvSpPr txBox="1"/>
          <p:nvPr/>
        </p:nvSpPr>
        <p:spPr>
          <a:xfrm>
            <a:off x="346592" y="4542840"/>
            <a:ext cx="10619858" cy="2703337"/>
          </a:xfrm>
          <a:prstGeom prst="rect">
            <a:avLst/>
          </a:prstGeom>
        </p:spPr>
        <p:txBody>
          <a:bodyPr vert="horz" wrap="square" lIns="0" tIns="89314" rIns="0" bIns="0" rtlCol="0">
            <a:spAutoFit/>
          </a:bodyPr>
          <a:lstStyle/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009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[('B', [4, 5]), ('C', [2]), ('A', [1, 3])] 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				[('B', 2), ('C', 1), ('A', 2)]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endParaRPr lang="es-ES" sz="2009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Se usa en procesos intermedios. Si lo que queremos una vez agrupados es agregar los datos  (resultado final) 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es-ES" sz="2009" b="1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es-ES" sz="2009" b="1" spc="-6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reduceByKey</a:t>
            </a:r>
            <a:r>
              <a:rPr lang="es-ES" sz="2009" b="1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()”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endParaRPr lang="es-ES" sz="2009" b="1" spc="-6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Como </a:t>
            </a:r>
            <a:r>
              <a:rPr lang="es-ES" sz="2009" u="sng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referencia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(suele aparecer si consultas publicaciones o webs)</a:t>
            </a:r>
            <a:endParaRPr lang="es-ES" sz="2000" spc="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224ECCA-4692-E32F-6136-4FCE3B5E1A67}"/>
              </a:ext>
            </a:extLst>
          </p:cNvPr>
          <p:cNvSpPr txBox="1"/>
          <p:nvPr/>
        </p:nvSpPr>
        <p:spPr>
          <a:xfrm>
            <a:off x="269406" y="2806700"/>
            <a:ext cx="10238795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2),('A',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3),('B',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5)])</a:t>
            </a: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list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len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  <a:endParaRPr lang="es-ES" sz="1891" b="1" spc="-6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7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1178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B3EEC6C-53D1-77DF-6A18-4500F78D23C3}"/>
              </a:ext>
            </a:extLst>
          </p:cNvPr>
          <p:cNvSpPr txBox="1"/>
          <p:nvPr/>
        </p:nvSpPr>
        <p:spPr>
          <a:xfrm>
            <a:off x="374650" y="1411508"/>
            <a:ext cx="9906000" cy="247395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un valor (relativo al RDD)</a:t>
            </a:r>
          </a:p>
          <a:p>
            <a:pPr marL="393265" marR="6004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Desencadena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18" dirty="0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necesari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 dicho valor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receta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2E22211-0E1A-EBC1-E38A-566BC8E9C2A7}"/>
              </a:ext>
            </a:extLst>
          </p:cNvPr>
          <p:cNvSpPr txBox="1"/>
          <p:nvPr/>
        </p:nvSpPr>
        <p:spPr>
          <a:xfrm>
            <a:off x="611311" y="5092700"/>
            <a:ext cx="9585078" cy="94999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 err="1">
                <a:latin typeface="Courier New"/>
                <a:cs typeface="Courier New"/>
              </a:rPr>
              <a:t>rdd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53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5" dirty="0">
                <a:latin typeface="Courier New"/>
                <a:cs typeface="Courier New"/>
              </a:rPr>
              <a:t> </a:t>
            </a:r>
            <a:r>
              <a:rPr lang="es-ES" sz="1891" b="1" spc="-6" dirty="0">
                <a:latin typeface="Courier New"/>
                <a:cs typeface="Courier New"/>
              </a:rPr>
              <a:t>rdd1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sz="1891" b="1" spc="-6" dirty="0" err="1">
                <a:latin typeface="Courier New"/>
                <a:cs typeface="Courier New"/>
              </a:rPr>
              <a:t>flatMap</a:t>
            </a:r>
            <a:r>
              <a:rPr sz="1891" b="1" spc="-6" dirty="0">
                <a:latin typeface="Courier New"/>
                <a:cs typeface="Courier New"/>
              </a:rPr>
              <a:t>(...).filter(...)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-35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rdd.count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sortByKey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867776-BCFD-9CFE-5E47-8D2EB7D3ED7C}"/>
              </a:ext>
            </a:extLst>
          </p:cNvPr>
          <p:cNvSpPr txBox="1"/>
          <p:nvPr/>
        </p:nvSpPr>
        <p:spPr>
          <a:xfrm>
            <a:off x="403190" y="1216239"/>
            <a:ext cx="9429816" cy="114718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pares (K,V)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AD5D002-E332-ADCC-E4D5-0FF56CBD970B}"/>
              </a:ext>
            </a:extLst>
          </p:cNvPr>
          <p:cNvSpPr txBox="1"/>
          <p:nvPr/>
        </p:nvSpPr>
        <p:spPr>
          <a:xfrm>
            <a:off x="403190" y="5510871"/>
            <a:ext cx="9215502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[('C',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3),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1486F0C-8140-DC3E-2457-AD749601D986}"/>
              </a:ext>
            </a:extLst>
          </p:cNvPr>
          <p:cNvSpPr txBox="1"/>
          <p:nvPr/>
        </p:nvSpPr>
        <p:spPr>
          <a:xfrm>
            <a:off x="117438" y="3111500"/>
            <a:ext cx="10554019" cy="1801650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</a:t>
            </a:r>
            <a:r>
              <a:rPr sz="1891" b="1" spc="41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59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</a:t>
            </a:r>
            <a:r>
              <a:rPr lang="es-ES" sz="1891" b="1" spc="-6" dirty="0">
                <a:latin typeface="Courier New"/>
                <a:cs typeface="Courier New"/>
              </a:rPr>
              <a:t>6</a:t>
            </a:r>
            <a:r>
              <a:rPr sz="1891" b="1" spc="-6" dirty="0">
                <a:latin typeface="Courier New"/>
                <a:cs typeface="Courier New"/>
              </a:rPr>
              <a:t>),('C',3),('A',4),('A',5),('B',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-6" dirty="0">
                <a:latin typeface="Courier New"/>
                <a:cs typeface="Courier New"/>
              </a:rPr>
              <a:t>)])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sz="1891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res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rdd.sortByKey(False)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r>
              <a:rPr sz="1891" b="1" spc="-1123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res.collect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4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894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4CBB60-1D00-D341-7CE0-285CD8CD93BF}"/>
              </a:ext>
            </a:extLst>
          </p:cNvPr>
          <p:cNvSpPr txBox="1"/>
          <p:nvPr/>
        </p:nvSpPr>
        <p:spPr>
          <a:xfrm>
            <a:off x="474628" y="977900"/>
            <a:ext cx="10024481" cy="2728732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marR="6004" indent="-378255">
              <a:lnSpc>
                <a:spcPct val="150000"/>
              </a:lnSpc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operación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de “unión”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(K,V) 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(K,W)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dar un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(K,(V,W))</a:t>
            </a:r>
            <a:endParaRPr lang="es-ES" sz="24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</a:rPr>
              <a:t>Característica especial: devuelve en caso de correspondencia (clave en ambos RDDs) el producto cartesiano  </a:t>
            </a: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</a:rPr>
              <a:t>todos con todos de distinto 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120DC17-752B-8FA4-35C6-994A7925EC47}"/>
              </a:ext>
            </a:extLst>
          </p:cNvPr>
          <p:cNvSpPr txBox="1"/>
          <p:nvPr/>
        </p:nvSpPr>
        <p:spPr>
          <a:xfrm>
            <a:off x="367470" y="6083300"/>
            <a:ext cx="8742979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[('B', (2, 5)), ('A', (1, 4)), ('A', (1, 7))]</a:t>
            </a:r>
            <a:endParaRPr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8D7FE35-8716-AEA0-46AF-F91889A01257}"/>
              </a:ext>
            </a:extLst>
          </p:cNvPr>
          <p:cNvSpPr txBox="1"/>
          <p:nvPr/>
        </p:nvSpPr>
        <p:spPr>
          <a:xfrm>
            <a:off x="367470" y="3959909"/>
            <a:ext cx="10238795" cy="148502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sc.parallelize([('A',1),('B',2)])</a:t>
            </a:r>
            <a:endParaRPr sz="1891" dirty="0">
              <a:latin typeface="Courier New"/>
              <a:cs typeface="Courier New"/>
            </a:endParaRPr>
          </a:p>
          <a:p>
            <a:pPr marL="107322" marR="3183649">
              <a:lnSpc>
                <a:spcPct val="136600"/>
              </a:lnSpc>
            </a:pPr>
            <a:r>
              <a:rPr lang="es-ES" sz="1891" b="1" spc="-6" dirty="0">
                <a:latin typeface="Courier New"/>
                <a:cs typeface="Courier New"/>
              </a:rPr>
              <a:t>rdd2</a:t>
            </a:r>
            <a:r>
              <a:rPr lang="es-ES" sz="1891" b="1" spc="35" dirty="0">
                <a:latin typeface="Courier New"/>
                <a:cs typeface="Courier New"/>
              </a:rPr>
              <a:t> </a:t>
            </a:r>
            <a:r>
              <a:rPr lang="es-ES" sz="1891" b="1" dirty="0">
                <a:latin typeface="Courier New"/>
                <a:cs typeface="Courier New"/>
              </a:rPr>
              <a:t>=</a:t>
            </a:r>
            <a:r>
              <a:rPr lang="es-ES" sz="1891" b="1" spc="35" dirty="0">
                <a:latin typeface="Courier New"/>
                <a:cs typeface="Courier New"/>
              </a:rPr>
              <a:t> </a:t>
            </a:r>
            <a:r>
              <a:rPr lang="es-ES" sz="1891" b="1" spc="-6" dirty="0" err="1">
                <a:latin typeface="Courier New"/>
                <a:cs typeface="Courier New"/>
              </a:rPr>
              <a:t>sc.parallelize</a:t>
            </a:r>
            <a:r>
              <a:rPr lang="es-ES" sz="1891" b="1" spc="-6" dirty="0">
                <a:latin typeface="Courier New"/>
                <a:cs typeface="Courier New"/>
              </a:rPr>
              <a:t>([('A',4),('B',5),('A',7)])</a:t>
            </a:r>
          </a:p>
          <a:p>
            <a:pPr marL="107322" marR="3183649">
              <a:lnSpc>
                <a:spcPct val="136600"/>
              </a:lnSpc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 marR="3183649">
              <a:lnSpc>
                <a:spcPct val="136600"/>
              </a:lnSpc>
            </a:pP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rddjoin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rdd1.join(rdd2)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0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Consideraciones sobre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7086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22C2477-C45F-184E-6C43-6160E98593CF}"/>
              </a:ext>
            </a:extLst>
          </p:cNvPr>
          <p:cNvSpPr txBox="1"/>
          <p:nvPr/>
        </p:nvSpPr>
        <p:spPr>
          <a:xfrm>
            <a:off x="474627" y="1301732"/>
            <a:ext cx="10048619" cy="114804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Semejanza con “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visto en SQL.</a:t>
            </a:r>
          </a:p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Variantes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b="1" spc="-6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E46816D-AD0A-8A6C-CFF4-5535FDADC576}"/>
              </a:ext>
            </a:extLst>
          </p:cNvPr>
          <p:cNvSpPr txBox="1"/>
          <p:nvPr/>
        </p:nvSpPr>
        <p:spPr>
          <a:xfrm>
            <a:off x="474627" y="5279315"/>
            <a:ext cx="9259347" cy="859922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6004" indent="-378255">
              <a:spcBef>
                <a:spcPts val="821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leftOuterJoin,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rightOuterJoin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fullOuterJoin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claves aparecerán en el resultado </a:t>
            </a:r>
            <a:r>
              <a:rPr lang="es-ES" sz="2400" spc="-6">
                <a:latin typeface="Arial" panose="020B0604020202020204" pitchFamily="34" charset="0"/>
                <a:cs typeface="Arial" panose="020B0604020202020204" pitchFamily="34" charset="0"/>
              </a:rPr>
              <a:t>de cada uno?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7799049-5D6D-908B-2B38-D0FFFEC28C60}"/>
              </a:ext>
            </a:extLst>
          </p:cNvPr>
          <p:cNvSpPr txBox="1"/>
          <p:nvPr/>
        </p:nvSpPr>
        <p:spPr>
          <a:xfrm>
            <a:off x="284452" y="2985970"/>
            <a:ext cx="10238795" cy="173637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# DATOS DE PARTIDA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sc.parallelize([('A',1),('B',2),('C',3)])</a:t>
            </a:r>
            <a:endParaRPr sz="1891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1891" b="1" spc="-6" dirty="0">
                <a:latin typeface="Courier New"/>
                <a:cs typeface="Courier New"/>
              </a:rPr>
              <a:t>rdd2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sc.parallelize([('A',4),('A',5),('B',6),('D',7)])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57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5. Ejercicio: Transformaciones clave-valor (K, V)</a:t>
            </a:r>
          </a:p>
        </p:txBody>
      </p:sp>
    </p:spTree>
    <p:extLst>
      <p:ext uri="{BB962C8B-B14F-4D97-AF65-F5344CB8AC3E}">
        <p14:creationId xmlns:p14="http://schemas.microsoft.com/office/powerpoint/2010/main" val="29136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041681"/>
            <a:ext cx="10585450" cy="1307819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>
                <a:srgbClr val="89B833"/>
              </a:buClr>
              <a:buSzPct val="60416"/>
              <a:buFontTx/>
              <a:buNone/>
              <a:tabLst>
                <a:tab pos="392515" algn="l"/>
                <a:tab pos="393265" algn="l"/>
              </a:tabLst>
              <a:defRPr/>
            </a:pPr>
            <a:r>
              <a:rPr lang="es-ES" sz="2800" spc="6" dirty="0">
                <a:solidFill>
                  <a:srgbClr val="22D3C6"/>
                </a:solidFill>
                <a:latin typeface="Arial"/>
              </a:rPr>
              <a:t>EJERCICIO 3: Agrupar ventas del periodo actual. Comparar con ventas totales de un intervalo del periodo anterior (¿se cumple tendencia?)</a:t>
            </a:r>
            <a:endParaRPr sz="2800" spc="6" dirty="0">
              <a:solidFill>
                <a:srgbClr val="22D3C6"/>
              </a:solidFill>
              <a:latin typeface="Arial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24F8DB-2901-F31B-7429-4A0455BFADB3}"/>
              </a:ext>
            </a:extLst>
          </p:cNvPr>
          <p:cNvSpPr txBox="1">
            <a:spLocks/>
          </p:cNvSpPr>
          <p:nvPr/>
        </p:nvSpPr>
        <p:spPr>
          <a:xfrm>
            <a:off x="69850" y="63500"/>
            <a:ext cx="97536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s-ES" kern="0" dirty="0"/>
              <a:t>EJERCICIO 3: RDDs de pares clave-valor (K, V)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221C36-DF9B-83E8-457E-57592968094B}"/>
              </a:ext>
            </a:extLst>
          </p:cNvPr>
          <p:cNvSpPr/>
          <p:nvPr/>
        </p:nvSpPr>
        <p:spPr>
          <a:xfrm>
            <a:off x="0" y="5969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Agrupar ventas por marca en un MES. Comparar con ventas totales TRIMESTRE año anterior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65F901E-A227-86B4-241C-AA2EE89B0644}"/>
              </a:ext>
            </a:extLst>
          </p:cNvPr>
          <p:cNvSpPr txBox="1"/>
          <p:nvPr/>
        </p:nvSpPr>
        <p:spPr>
          <a:xfrm>
            <a:off x="331752" y="1642390"/>
            <a:ext cx="8358246" cy="35295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Datos entrada: Compras marca ‘Adidas’, ‘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Nike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’, ‘Puma’.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E9ED41C-A524-CD19-CE4C-BAD114AE3DF7}"/>
              </a:ext>
            </a:extLst>
          </p:cNvPr>
          <p:cNvSpPr txBox="1"/>
          <p:nvPr/>
        </p:nvSpPr>
        <p:spPr>
          <a:xfrm>
            <a:off x="331752" y="2197100"/>
            <a:ext cx="10238795" cy="146130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rdd1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([('Nike',51805),('Puma',42329),('Adidas',63542), ('Puma',27923),('Nike',75335),('Puma',45102),('Adidas',49583), ('Puma',37869),('Adidas',54201), ('Puma',31582),('Nike',62747)])</a:t>
            </a:r>
          </a:p>
          <a:p>
            <a:pPr marL="107322"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rdd2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([('Nike',224589),('Adidas',219123),('Puma',166524)])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513E1C4-93CF-F083-68ED-6DB1848636B3}"/>
              </a:ext>
            </a:extLst>
          </p:cNvPr>
          <p:cNvSpPr txBox="1"/>
          <p:nvPr/>
        </p:nvSpPr>
        <p:spPr>
          <a:xfrm>
            <a:off x="331752" y="4254500"/>
            <a:ext cx="8358246" cy="35295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Caso: Nueva marca en el mercado (‘Novedad’)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8139372-CE18-30D8-D166-096CCA035151}"/>
              </a:ext>
            </a:extLst>
          </p:cNvPr>
          <p:cNvSpPr txBox="1"/>
          <p:nvPr/>
        </p:nvSpPr>
        <p:spPr>
          <a:xfrm>
            <a:off x="331752" y="4870421"/>
            <a:ext cx="10238795" cy="178959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rdd1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([('Nike',51805),('Puma',42329),('Novedad',18536),</a:t>
            </a: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('Adidas',63542),('Puma',27923),('Nike',75335),('Puma',45102),</a:t>
            </a: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('Adidas',49583), ('Puma',37869),('Novedad',27196), ('Adidas',54201), ('Puma',31582),('Nike',62747),('Novedad',25409)])</a:t>
            </a:r>
          </a:p>
          <a:p>
            <a:pPr marL="107322"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rdd2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([('Nike',224589),('Adidas',219123),('Puma',166524)])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5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Acceso a la consola de Spark en DBCE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0040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79278B2-79C8-055C-EA12-A86807AE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9456"/>
          <a:stretch>
            <a:fillRect/>
          </a:stretch>
        </p:blipFill>
        <p:spPr bwMode="auto">
          <a:xfrm>
            <a:off x="474628" y="3016244"/>
            <a:ext cx="953452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adroTexto 33">
            <a:extLst>
              <a:ext uri="{FF2B5EF4-FFF2-40B4-BE49-F238E27FC236}">
                <a16:creationId xmlns:a16="http://schemas.microsoft.com/office/drawing/2014/main" id="{CB586001-56F6-11F6-D93A-3D65ED7C75BD}"/>
              </a:ext>
            </a:extLst>
          </p:cNvPr>
          <p:cNvSpPr txBox="1"/>
          <p:nvPr/>
        </p:nvSpPr>
        <p:spPr>
          <a:xfrm>
            <a:off x="188876" y="1087418"/>
            <a:ext cx="1045001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100000"/>
              <a:buFont typeface="+mj-lt"/>
              <a:buAutoNum type="arabicPeriod"/>
              <a:tabLst>
                <a:tab pos="392515" algn="l"/>
                <a:tab pos="393265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un notebook abierto, nos vamos a la esquina superior izquierda al recuadro con el nombre del clúster asignado,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clickamos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flecha desplegable a la derecha</a:t>
            </a:r>
          </a:p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100000"/>
              <a:buFont typeface="+mj-lt"/>
              <a:buAutoNum type="arabicPeriod"/>
              <a:tabLst>
                <a:tab pos="392515" algn="l"/>
                <a:tab pos="393265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Entre las opciones en azul de la parte inferior,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clickamos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“Spark UI”</a:t>
            </a:r>
          </a:p>
        </p:txBody>
      </p:sp>
      <p:cxnSp>
        <p:nvCxnSpPr>
          <p:cNvPr id="10" name="10 Conector recto de flecha">
            <a:extLst>
              <a:ext uri="{FF2B5EF4-FFF2-40B4-BE49-F238E27FC236}">
                <a16:creationId xmlns:a16="http://schemas.microsoft.com/office/drawing/2014/main" id="{D801FBF0-B8FB-136C-A64B-5552898714A4}"/>
              </a:ext>
            </a:extLst>
          </p:cNvPr>
          <p:cNvCxnSpPr/>
          <p:nvPr/>
        </p:nvCxnSpPr>
        <p:spPr>
          <a:xfrm rot="10800000" flipV="1">
            <a:off x="5046660" y="3587748"/>
            <a:ext cx="1071570" cy="500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3 Rectángulo">
            <a:extLst>
              <a:ext uri="{FF2B5EF4-FFF2-40B4-BE49-F238E27FC236}">
                <a16:creationId xmlns:a16="http://schemas.microsoft.com/office/drawing/2014/main" id="{43AA8911-F542-4666-F97D-9D7C08D794AD}"/>
              </a:ext>
            </a:extLst>
          </p:cNvPr>
          <p:cNvSpPr/>
          <p:nvPr/>
        </p:nvSpPr>
        <p:spPr>
          <a:xfrm>
            <a:off x="1474760" y="3873500"/>
            <a:ext cx="3214710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2" name="14 Conector recto de flecha">
            <a:extLst>
              <a:ext uri="{FF2B5EF4-FFF2-40B4-BE49-F238E27FC236}">
                <a16:creationId xmlns:a16="http://schemas.microsoft.com/office/drawing/2014/main" id="{11AA1B7F-E8D9-3A36-EB4D-0542A009FA8C}"/>
              </a:ext>
            </a:extLst>
          </p:cNvPr>
          <p:cNvCxnSpPr/>
          <p:nvPr/>
        </p:nvCxnSpPr>
        <p:spPr>
          <a:xfrm rot="10800000">
            <a:off x="6332544" y="5516574"/>
            <a:ext cx="1071570" cy="78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7 CuadroTexto">
            <a:extLst>
              <a:ext uri="{FF2B5EF4-FFF2-40B4-BE49-F238E27FC236}">
                <a16:creationId xmlns:a16="http://schemas.microsoft.com/office/drawing/2014/main" id="{74377D60-7FEA-5F6B-4B7F-FA5EAB93C8B4}"/>
              </a:ext>
            </a:extLst>
          </p:cNvPr>
          <p:cNvSpPr txBox="1"/>
          <p:nvPr/>
        </p:nvSpPr>
        <p:spPr>
          <a:xfrm>
            <a:off x="6261106" y="3230558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1</a:t>
            </a:r>
          </a:p>
        </p:txBody>
      </p:sp>
      <p:sp>
        <p:nvSpPr>
          <p:cNvPr id="14" name="18 CuadroTexto">
            <a:extLst>
              <a:ext uri="{FF2B5EF4-FFF2-40B4-BE49-F238E27FC236}">
                <a16:creationId xmlns:a16="http://schemas.microsoft.com/office/drawing/2014/main" id="{A8D1EA3D-41FA-1DA1-10AB-7CB0DA7416E1}"/>
              </a:ext>
            </a:extLst>
          </p:cNvPr>
          <p:cNvSpPr txBox="1"/>
          <p:nvPr/>
        </p:nvSpPr>
        <p:spPr>
          <a:xfrm>
            <a:off x="7546990" y="6230954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24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Acceso a la consola de Spark en DBCE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0040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A01A1607-B7C2-D029-153D-E187FB4FFFFF}"/>
              </a:ext>
            </a:extLst>
          </p:cNvPr>
          <p:cNvSpPr txBox="1"/>
          <p:nvPr/>
        </p:nvSpPr>
        <p:spPr>
          <a:xfrm>
            <a:off x="188876" y="1087418"/>
            <a:ext cx="104500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73000"/>
              <a:buFont typeface="Wingdings" pitchFamily="2" charset="2"/>
              <a:buChar char="Ø"/>
              <a:tabLst>
                <a:tab pos="392515" algn="l"/>
                <a:tab pos="393265" algn="l"/>
              </a:tabLst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nos abre una nueva pestaña. En el menú de la parte superior podemos ver  y acceder a la información entre otros sobre Jobs (info general, DAG), Stages (duración, resumen Task), Environment (configuración) y Executors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007FF4-2988-ADD9-EC63-C2988735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76" y="2396844"/>
            <a:ext cx="10333072" cy="498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5 Rectángulo">
            <a:extLst>
              <a:ext uri="{FF2B5EF4-FFF2-40B4-BE49-F238E27FC236}">
                <a16:creationId xmlns:a16="http://schemas.microsoft.com/office/drawing/2014/main" id="{89397C7B-05D8-AB34-DA00-3EE7033E35C6}"/>
              </a:ext>
            </a:extLst>
          </p:cNvPr>
          <p:cNvSpPr/>
          <p:nvPr/>
        </p:nvSpPr>
        <p:spPr>
          <a:xfrm>
            <a:off x="188876" y="3111500"/>
            <a:ext cx="10144196" cy="461665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0" name="16 Conector recto de flecha">
            <a:extLst>
              <a:ext uri="{FF2B5EF4-FFF2-40B4-BE49-F238E27FC236}">
                <a16:creationId xmlns:a16="http://schemas.microsoft.com/office/drawing/2014/main" id="{5B2B9FF0-A9CC-5E8A-CF89-3ABED5B6AAF4}"/>
              </a:ext>
            </a:extLst>
          </p:cNvPr>
          <p:cNvCxnSpPr/>
          <p:nvPr/>
        </p:nvCxnSpPr>
        <p:spPr>
          <a:xfrm rot="10800000">
            <a:off x="5332412" y="3754442"/>
            <a:ext cx="1071570" cy="78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556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C00561-C4D3-31DD-E2F1-4A2BCC0F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7422"/>
              </p:ext>
            </p:extLst>
          </p:nvPr>
        </p:nvGraphicFramePr>
        <p:xfrm>
          <a:off x="121154" y="1832275"/>
          <a:ext cx="10554020" cy="42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Acción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Agrega 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func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take(n)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primeros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collect()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todos los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takeOrdered(n[,key=func])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 ascendente.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Opcionalmente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especificar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ordenación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count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35A28BA-49DB-EE1A-87C1-252D35147FF3}"/>
              </a:ext>
            </a:extLst>
          </p:cNvPr>
          <p:cNvGrpSpPr/>
          <p:nvPr/>
        </p:nvGrpSpPr>
        <p:grpSpPr>
          <a:xfrm>
            <a:off x="720963" y="2349500"/>
            <a:ext cx="9874787" cy="1988917"/>
            <a:chOff x="609980" y="1609724"/>
            <a:chExt cx="8354696" cy="16827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303102F-B4DC-4B01-6073-902E86DFE6EF}"/>
                </a:ext>
              </a:extLst>
            </p:cNvPr>
            <p:cNvSpPr/>
            <p:nvPr/>
          </p:nvSpPr>
          <p:spPr>
            <a:xfrm>
              <a:off x="609981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8354568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0" y="1682496"/>
                  </a:lnTo>
                  <a:lnTo>
                    <a:pt x="8354568" y="1682496"/>
                  </a:lnTo>
                  <a:lnTo>
                    <a:pt x="8354568" y="1466088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326D98A-B23A-BA48-5B5F-58304D09BF87}"/>
                </a:ext>
              </a:extLst>
            </p:cNvPr>
            <p:cNvSpPr/>
            <p:nvPr/>
          </p:nvSpPr>
          <p:spPr>
            <a:xfrm>
              <a:off x="609980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0" y="1682495"/>
                  </a:moveTo>
                  <a:lnTo>
                    <a:pt x="8354568" y="1682495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8076370-FD1E-1B0A-7AE2-AEEEED57C114}"/>
              </a:ext>
            </a:extLst>
          </p:cNvPr>
          <p:cNvSpPr txBox="1"/>
          <p:nvPr/>
        </p:nvSpPr>
        <p:spPr>
          <a:xfrm>
            <a:off x="688942" y="1516046"/>
            <a:ext cx="8990353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3697277-8D90-BFFD-53DD-25903F451F72}"/>
              </a:ext>
            </a:extLst>
          </p:cNvPr>
          <p:cNvSpPr txBox="1"/>
          <p:nvPr/>
        </p:nvSpPr>
        <p:spPr>
          <a:xfrm>
            <a:off x="813580" y="2359559"/>
            <a:ext cx="7833331" cy="160014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sc.parallelize([1,2,3,4,5,6,7,8,9,10])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pares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pares.count</a:t>
            </a:r>
            <a:r>
              <a:rPr lang="es-ES" sz="1891" b="1" spc="-6" dirty="0">
                <a:latin typeface="Courier New"/>
                <a:cs typeface="Courier New"/>
              </a:rPr>
              <a:t>()</a:t>
            </a: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F737915D-E957-0421-FAB1-E9F6A82A805C}"/>
              </a:ext>
            </a:extLst>
          </p:cNvPr>
          <p:cNvGrpSpPr/>
          <p:nvPr/>
        </p:nvGrpSpPr>
        <p:grpSpPr>
          <a:xfrm>
            <a:off x="2755062" y="5224462"/>
            <a:ext cx="3696384" cy="1223372"/>
            <a:chOff x="2330957" y="3714750"/>
            <a:chExt cx="3127375" cy="103505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AB31E16-3C2F-A403-072A-4F7AD0D89F35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CB571C1-46AB-1A7C-B111-0932B0374BC7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DB185AF-6122-336B-E33C-CE4682A9A16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6443A07-0CCA-92DB-5504-E8653BCFB3F0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C01522BB-7251-4F2E-0A28-B87F8C720983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AF862FC-116C-1115-E067-2C67888A800B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5A381A18-7E21-0D53-F5DC-B623B4EBB1A0}"/>
              </a:ext>
            </a:extLst>
          </p:cNvPr>
          <p:cNvSpPr txBox="1"/>
          <p:nvPr/>
        </p:nvSpPr>
        <p:spPr>
          <a:xfrm>
            <a:off x="4960734" y="4849195"/>
            <a:ext cx="144252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pares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CBCE53-963E-D392-84FC-ECB3EC862470}"/>
              </a:ext>
            </a:extLst>
          </p:cNvPr>
          <p:cNvSpPr/>
          <p:nvPr/>
        </p:nvSpPr>
        <p:spPr>
          <a:xfrm>
            <a:off x="260314" y="3644900"/>
            <a:ext cx="425553" cy="342244"/>
          </a:xfrm>
          <a:custGeom>
            <a:avLst/>
            <a:gdLst/>
            <a:ahLst/>
            <a:cxnLst/>
            <a:rect l="l" t="t" r="r" b="b"/>
            <a:pathLst>
              <a:path w="360045" h="289560">
                <a:moveTo>
                  <a:pt x="0" y="72389"/>
                </a:moveTo>
                <a:lnTo>
                  <a:pt x="214883" y="72389"/>
                </a:lnTo>
                <a:lnTo>
                  <a:pt x="214883" y="0"/>
                </a:lnTo>
                <a:lnTo>
                  <a:pt x="359664" y="144779"/>
                </a:lnTo>
                <a:lnTo>
                  <a:pt x="214883" y="289559"/>
                </a:lnTo>
                <a:lnTo>
                  <a:pt x="214883" y="217169"/>
                </a:lnTo>
                <a:lnTo>
                  <a:pt x="0" y="217169"/>
                </a:lnTo>
                <a:lnTo>
                  <a:pt x="0" y="72389"/>
                </a:lnTo>
                <a:close/>
              </a:path>
            </a:pathLst>
          </a:custGeom>
          <a:solidFill>
            <a:srgbClr val="00B050"/>
          </a:solidFill>
          <a:ln w="19049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7156614-28DE-172E-C70A-BDF44625D5C0}"/>
              </a:ext>
            </a:extLst>
          </p:cNvPr>
          <p:cNvSpPr txBox="1"/>
          <p:nvPr/>
        </p:nvSpPr>
        <p:spPr>
          <a:xfrm>
            <a:off x="2453948" y="4840188"/>
            <a:ext cx="1818546" cy="907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numeros</a:t>
            </a:r>
            <a:endParaRPr sz="2127">
              <a:latin typeface="Arial MT"/>
              <a:cs typeface="Arial MT"/>
            </a:endParaRPr>
          </a:p>
          <a:p>
            <a:pPr marL="586144">
              <a:spcBef>
                <a:spcPts val="1005"/>
              </a:spcBef>
            </a:pPr>
            <a:r>
              <a:rPr sz="1418" b="1" dirty="0">
                <a:latin typeface="Courier New"/>
                <a:cs typeface="Courier New"/>
              </a:rPr>
              <a:t>[1,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2,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3,</a:t>
            </a:r>
            <a:endParaRPr sz="1418">
              <a:latin typeface="Courier New"/>
              <a:cs typeface="Courier New"/>
            </a:endParaRPr>
          </a:p>
          <a:p>
            <a:pPr marL="640933"/>
            <a:r>
              <a:rPr sz="1418" b="1" dirty="0">
                <a:latin typeface="Courier New"/>
                <a:cs typeface="Courier New"/>
              </a:rPr>
              <a:t>4,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5,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6,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C75F418-CD1F-EE2A-CFE1-252169C92778}"/>
              </a:ext>
            </a:extLst>
          </p:cNvPr>
          <p:cNvSpPr txBox="1"/>
          <p:nvPr/>
        </p:nvSpPr>
        <p:spPr>
          <a:xfrm>
            <a:off x="3080193" y="5724619"/>
            <a:ext cx="899141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7,</a:t>
            </a:r>
            <a:r>
              <a:rPr sz="1418" b="1" spc="-53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9,</a:t>
            </a:r>
            <a:endParaRPr sz="1418">
              <a:latin typeface="Courier New"/>
              <a:cs typeface="Courier New"/>
            </a:endParaRPr>
          </a:p>
          <a:p>
            <a:pPr marL="1501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0A88F5D7-B6F0-9A20-E440-1877DAFB0DA8}"/>
              </a:ext>
            </a:extLst>
          </p:cNvPr>
          <p:cNvSpPr txBox="1"/>
          <p:nvPr/>
        </p:nvSpPr>
        <p:spPr>
          <a:xfrm>
            <a:off x="5447982" y="5641759"/>
            <a:ext cx="572658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6,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endParaRPr sz="1418">
              <a:latin typeface="Courier New"/>
              <a:cs typeface="Courier New"/>
            </a:endParaRPr>
          </a:p>
          <a:p>
            <a:pPr marL="2252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C44FE80-3CDD-39B5-03D5-6F6E5A221D63}"/>
              </a:ext>
            </a:extLst>
          </p:cNvPr>
          <p:cNvSpPr txBox="1"/>
          <p:nvPr/>
        </p:nvSpPr>
        <p:spPr>
          <a:xfrm>
            <a:off x="5393942" y="5425605"/>
            <a:ext cx="681486" cy="2333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[2,</a:t>
            </a:r>
            <a:r>
              <a:rPr sz="1418" b="1" spc="-106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4,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36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E69D4A-BED1-E7CC-4C67-0ABA8E286740}"/>
              </a:ext>
            </a:extLst>
          </p:cNvPr>
          <p:cNvSpPr txBox="1"/>
          <p:nvPr/>
        </p:nvSpPr>
        <p:spPr>
          <a:xfrm>
            <a:off x="527050" y="1206500"/>
            <a:ext cx="823636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 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(expresión 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7B237E-5292-0B80-9E77-60778B53C122}"/>
              </a:ext>
            </a:extLst>
          </p:cNvPr>
          <p:cNvSpPr txBox="1"/>
          <p:nvPr/>
        </p:nvSpPr>
        <p:spPr>
          <a:xfrm>
            <a:off x="527050" y="4102100"/>
            <a:ext cx="9432720" cy="3000608"/>
          </a:xfrm>
          <a:prstGeom prst="rect">
            <a:avLst/>
          </a:prstGeom>
        </p:spPr>
        <p:txBody>
          <a:bodyPr vert="horz" wrap="square" lIns="0" tIns="80307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520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</a:p>
          <a:p>
            <a:pPr marL="771521" lvl="1" indent="-324969">
              <a:lnSpc>
                <a:spcPct val="150000"/>
              </a:lnSpc>
              <a:spcBef>
                <a:spcPts val="443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devolver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tipo 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ct val="150000"/>
              </a:lnSpc>
              <a:spcBef>
                <a:spcPts val="751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Operación debe 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 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bien 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400" spc="-60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B1ABB86-53FF-E85C-5C64-ED1C66902D87}"/>
              </a:ext>
            </a:extLst>
          </p:cNvPr>
          <p:cNvSpPr txBox="1"/>
          <p:nvPr/>
        </p:nvSpPr>
        <p:spPr>
          <a:xfrm>
            <a:off x="927435" y="2349500"/>
            <a:ext cx="817107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sz="1891" b="1" spc="-6" dirty="0" err="1">
                <a:latin typeface="Courier New"/>
                <a:cs typeface="Courier New"/>
              </a:rPr>
              <a:t>numeros.reduce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elem1+elem2</a:t>
            </a:r>
            <a:r>
              <a:rPr lang="es-ES" sz="1891" b="1" spc="-6" dirty="0">
                <a:latin typeface="Courier New"/>
                <a:cs typeface="Courier New"/>
              </a:rPr>
              <a:t>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6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“reduce”: otro ejemplo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4038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5C7B373-2FF0-5D83-C7D2-611A182E3836}"/>
              </a:ext>
            </a:extLst>
          </p:cNvPr>
          <p:cNvSpPr txBox="1"/>
          <p:nvPr/>
        </p:nvSpPr>
        <p:spPr>
          <a:xfrm>
            <a:off x="813580" y="4330700"/>
            <a:ext cx="8628870" cy="2339815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-que-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tal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-bien”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946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24" dirty="0">
                <a:latin typeface="Arial" panose="020B0604020202020204" pitchFamily="34" charset="0"/>
                <a:cs typeface="Arial" panose="020B0604020202020204" pitchFamily="34" charset="0"/>
              </a:rPr>
              <a:t>¿La función de reducción cumple las condiciones?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721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todo.</a:t>
            </a:r>
            <a:r>
              <a:rPr sz="2400" spc="-1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Aquí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542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Lo veremos mejor más adelante con “</a:t>
            </a:r>
            <a:r>
              <a:rPr lang="es-ES" sz="2400" b="1" spc="-6" dirty="0" err="1">
                <a:latin typeface="Arial" panose="020B0604020202020204" pitchFamily="34" charset="0"/>
                <a:cs typeface="Arial" panose="020B0604020202020204" pitchFamily="34" charset="0"/>
              </a:rPr>
              <a:t>reduceByKey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D2554E4-5179-995F-56AF-047C62784823}"/>
              </a:ext>
            </a:extLst>
          </p:cNvPr>
          <p:cNvSpPr txBox="1"/>
          <p:nvPr/>
        </p:nvSpPr>
        <p:spPr>
          <a:xfrm>
            <a:off x="762394" y="1282700"/>
            <a:ext cx="9305880" cy="245168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b="1" spc="-6" dirty="0">
                <a:latin typeface="Courier New"/>
                <a:cs typeface="Courier New"/>
              </a:rPr>
              <a:t>palabras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sc.parallelize(['HOLA',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'Que',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'TAL',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'Bien'])</a:t>
            </a:r>
            <a:endParaRPr dirty="0">
              <a:latin typeface="Courier New"/>
              <a:cs typeface="Courier New"/>
            </a:endParaRPr>
          </a:p>
          <a:p>
            <a:pPr marL="107322" marR="371501">
              <a:lnSpc>
                <a:spcPct val="272800"/>
              </a:lnSpc>
              <a:spcBef>
                <a:spcPts val="6"/>
              </a:spcBef>
            </a:pPr>
            <a:r>
              <a:rPr b="1" spc="-6" dirty="0">
                <a:latin typeface="Courier New"/>
                <a:cs typeface="Courier New"/>
              </a:rPr>
              <a:t>pal_minus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24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palabras.map(lambda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elemento: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elemento.lower()) </a:t>
            </a:r>
            <a:r>
              <a:rPr b="1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print</a:t>
            </a:r>
            <a:r>
              <a:rPr lang="es-ES" b="1" spc="18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pal_minus</a:t>
            </a:r>
            <a:r>
              <a:rPr b="1" spc="-6" dirty="0">
                <a:latin typeface="Courier New"/>
                <a:cs typeface="Courier New"/>
              </a:rPr>
              <a:t>.reduce(lambda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elem1,elem2: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"-"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elem2)</a:t>
            </a:r>
            <a:r>
              <a:rPr lang="es-ES" b="1" spc="-6" dirty="0">
                <a:latin typeface="Courier New"/>
                <a:cs typeface="Courier New"/>
              </a:rPr>
              <a:t>)</a:t>
            </a:r>
          </a:p>
          <a:p>
            <a:pPr marL="107322" marR="371501">
              <a:lnSpc>
                <a:spcPct val="272800"/>
              </a:lnSpc>
              <a:spcBef>
                <a:spcPts val="6"/>
              </a:spcBef>
            </a:pP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0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“reduce”: otra función de reducción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689850" cy="163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3004D1D-21B7-62D2-B1FE-29A70AF90B9E}"/>
              </a:ext>
            </a:extLst>
          </p:cNvPr>
          <p:cNvSpPr txBox="1"/>
          <p:nvPr/>
        </p:nvSpPr>
        <p:spPr>
          <a:xfrm>
            <a:off x="475074" y="1206500"/>
            <a:ext cx="9805575" cy="66696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000" b="1" spc="-6" dirty="0">
                <a:latin typeface="Courier New"/>
                <a:cs typeface="Courier New"/>
              </a:rPr>
              <a:t>palabras</a:t>
            </a:r>
            <a:r>
              <a:rPr lang="es-ES" sz="2000" b="1" spc="-6" dirty="0">
                <a:latin typeface="Courier New"/>
                <a:cs typeface="Courier New"/>
              </a:rPr>
              <a:t>2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 err="1">
                <a:latin typeface="Courier New"/>
                <a:cs typeface="Courier New"/>
              </a:rPr>
              <a:t>sc.parallelize</a:t>
            </a:r>
            <a:r>
              <a:rPr sz="2000" b="1" spc="-6" dirty="0">
                <a:latin typeface="Courier New"/>
                <a:cs typeface="Courier New"/>
              </a:rPr>
              <a:t>([</a:t>
            </a:r>
            <a:r>
              <a:rPr lang="es-ES" sz="2000" b="1" spc="-6" dirty="0">
                <a:latin typeface="Courier New"/>
                <a:cs typeface="Courier New"/>
              </a:rPr>
              <a:t>'Como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lang="es-ES" sz="2000" b="1" spc="-6" dirty="0">
                <a:latin typeface="Courier New"/>
                <a:cs typeface="Courier New"/>
              </a:rPr>
              <a:t>'te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18" dirty="0">
                <a:latin typeface="Courier New"/>
                <a:cs typeface="Courier New"/>
              </a:rPr>
              <a:t> </a:t>
            </a:r>
            <a:r>
              <a:rPr lang="es-ES" sz="2000" b="1" spc="-6" dirty="0">
                <a:latin typeface="Courier New"/>
                <a:cs typeface="Courier New"/>
              </a:rPr>
              <a:t>'encuentras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lang="es-ES" sz="2000" b="1" dirty="0">
                <a:latin typeface="Courier New"/>
                <a:cs typeface="Courier New"/>
              </a:rPr>
              <a:t>'hoy</a:t>
            </a:r>
            <a:r>
              <a:rPr sz="2000" b="1" dirty="0">
                <a:latin typeface="Courier New"/>
                <a:cs typeface="Courier New"/>
              </a:rPr>
              <a:t>'])</a:t>
            </a:r>
            <a:endParaRPr lang="es-ES" sz="2000" b="1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4B5F6A3-62A4-1E11-35D3-FCB07D9E1C06}"/>
              </a:ext>
            </a:extLst>
          </p:cNvPr>
          <p:cNvSpPr txBox="1"/>
          <p:nvPr/>
        </p:nvSpPr>
        <p:spPr>
          <a:xfrm>
            <a:off x="475074" y="2197100"/>
            <a:ext cx="9805573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Función de reducción: palabra más larga (un poco más elaborada,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no nos valdría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lambda, tenemos que crearla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0EE3B15-ABD6-FBE1-66AE-922DAFAEF9BD}"/>
              </a:ext>
            </a:extLst>
          </p:cNvPr>
          <p:cNvSpPr txBox="1"/>
          <p:nvPr/>
        </p:nvSpPr>
        <p:spPr>
          <a:xfrm>
            <a:off x="475075" y="3111500"/>
            <a:ext cx="9805574" cy="187242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 marR="371501">
              <a:spcBef>
                <a:spcPts val="6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def</a:t>
            </a:r>
            <a:r>
              <a:rPr lang="es-ES" sz="2000" b="1" spc="-6" dirty="0">
                <a:latin typeface="Courier New"/>
                <a:cs typeface="Courier New"/>
              </a:rPr>
              <a:t> </a:t>
            </a:r>
            <a:r>
              <a:rPr lang="es-ES" sz="2000" b="1" spc="-6" dirty="0" err="1">
                <a:latin typeface="Courier New"/>
                <a:cs typeface="Courier New"/>
              </a:rPr>
              <a:t>cadena_larga</a:t>
            </a:r>
            <a:r>
              <a:rPr lang="es-ES" sz="2000" b="1" spc="-6" dirty="0">
                <a:latin typeface="Courier New"/>
                <a:cs typeface="Courier New"/>
              </a:rPr>
              <a:t>(elem1, elem2):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</a:t>
            </a:r>
            <a:r>
              <a:rPr lang="es-ES" sz="2000" b="1" spc="-6" dirty="0" err="1">
                <a:latin typeface="Courier New"/>
                <a:cs typeface="Courier New"/>
              </a:rPr>
              <a:t>if</a:t>
            </a:r>
            <a:r>
              <a:rPr lang="es-ES" sz="2000" b="1" spc="-6" dirty="0">
                <a:latin typeface="Courier New"/>
                <a:cs typeface="Courier New"/>
              </a:rPr>
              <a:t> </a:t>
            </a:r>
            <a:r>
              <a:rPr lang="es-ES" sz="2000" b="1" spc="-6" dirty="0" err="1">
                <a:latin typeface="Courier New"/>
                <a:cs typeface="Courier New"/>
              </a:rPr>
              <a:t>len</a:t>
            </a:r>
            <a:r>
              <a:rPr lang="es-ES" sz="2000" b="1" spc="-6" dirty="0">
                <a:latin typeface="Courier New"/>
                <a:cs typeface="Courier New"/>
              </a:rPr>
              <a:t>(elem1) &gt;= </a:t>
            </a:r>
            <a:r>
              <a:rPr lang="es-ES" sz="2000" b="1" spc="-6" dirty="0" err="1">
                <a:latin typeface="Courier New"/>
                <a:cs typeface="Courier New"/>
              </a:rPr>
              <a:t>len</a:t>
            </a:r>
            <a:r>
              <a:rPr lang="es-ES" sz="2000" b="1" spc="-6" dirty="0">
                <a:latin typeface="Courier New"/>
                <a:cs typeface="Courier New"/>
              </a:rPr>
              <a:t>(elem2):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    </a:t>
            </a:r>
            <a:r>
              <a:rPr lang="es-ES" sz="2000" b="1" spc="-6" dirty="0" err="1">
                <a:latin typeface="Courier New"/>
                <a:cs typeface="Courier New"/>
              </a:rPr>
              <a:t>return</a:t>
            </a:r>
            <a:r>
              <a:rPr lang="es-ES" sz="2000" b="1" spc="-6" dirty="0">
                <a:latin typeface="Courier New"/>
                <a:cs typeface="Courier New"/>
              </a:rPr>
              <a:t> elem1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</a:t>
            </a:r>
            <a:r>
              <a:rPr lang="es-ES" sz="2000" b="1" spc="-6" dirty="0" err="1">
                <a:latin typeface="Courier New"/>
                <a:cs typeface="Courier New"/>
              </a:rPr>
              <a:t>else</a:t>
            </a:r>
            <a:r>
              <a:rPr lang="es-ES" sz="2000" b="1" spc="-6" dirty="0">
                <a:latin typeface="Courier New"/>
                <a:cs typeface="Courier New"/>
              </a:rPr>
              <a:t>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    </a:t>
            </a:r>
            <a:r>
              <a:rPr lang="es-ES" sz="2000" b="1" spc="-6" dirty="0" err="1">
                <a:latin typeface="Courier New"/>
                <a:cs typeface="Courier New"/>
              </a:rPr>
              <a:t>return</a:t>
            </a:r>
            <a:r>
              <a:rPr lang="es-ES" sz="2000" b="1" spc="-6" dirty="0">
                <a:latin typeface="Courier New"/>
                <a:cs typeface="Courier New"/>
              </a:rPr>
              <a:t> elem2</a:t>
            </a:r>
            <a:endParaRPr sz="2000" b="1" spc="-6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9054C91-014A-5210-6016-D45F2854EEB2}"/>
              </a:ext>
            </a:extLst>
          </p:cNvPr>
          <p:cNvSpPr txBox="1"/>
          <p:nvPr/>
        </p:nvSpPr>
        <p:spPr>
          <a:xfrm>
            <a:off x="475074" y="5321300"/>
            <a:ext cx="9805575" cy="66696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alabras</a:t>
            </a:r>
            <a:r>
              <a:rPr lang="es-ES" sz="2000" b="1" spc="-6" dirty="0">
                <a:latin typeface="Courier New"/>
                <a:cs typeface="Courier New"/>
              </a:rPr>
              <a:t>2.reduce(</a:t>
            </a:r>
            <a:r>
              <a:rPr lang="es-ES" sz="2000" b="1" spc="-6" dirty="0" err="1">
                <a:latin typeface="Courier New"/>
                <a:cs typeface="Courier New"/>
              </a:rPr>
              <a:t>cadena_larga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lang="es-ES" sz="2000" b="1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634289C-C8FD-739F-42DC-49A504FB0ACA}"/>
              </a:ext>
            </a:extLst>
          </p:cNvPr>
          <p:cNvSpPr txBox="1"/>
          <p:nvPr/>
        </p:nvSpPr>
        <p:spPr>
          <a:xfrm>
            <a:off x="475074" y="6311759"/>
            <a:ext cx="4166776" cy="393360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  ‘encuentras’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0 Conector recto de flecha">
            <a:extLst>
              <a:ext uri="{FF2B5EF4-FFF2-40B4-BE49-F238E27FC236}">
                <a16:creationId xmlns:a16="http://schemas.microsoft.com/office/drawing/2014/main" id="{101BC9DD-DF8B-BDEB-558D-E0024B07088A}"/>
              </a:ext>
            </a:extLst>
          </p:cNvPr>
          <p:cNvCxnSpPr>
            <a:cxnSpLocks/>
          </p:cNvCxnSpPr>
          <p:nvPr/>
        </p:nvCxnSpPr>
        <p:spPr>
          <a:xfrm>
            <a:off x="5072142" y="5793813"/>
            <a:ext cx="1627108" cy="531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3 Rectángulo">
            <a:extLst>
              <a:ext uri="{FF2B5EF4-FFF2-40B4-BE49-F238E27FC236}">
                <a16:creationId xmlns:a16="http://schemas.microsoft.com/office/drawing/2014/main" id="{17AACAA0-9240-1275-0A88-B30458712F75}"/>
              </a:ext>
            </a:extLst>
          </p:cNvPr>
          <p:cNvSpPr/>
          <p:nvPr/>
        </p:nvSpPr>
        <p:spPr>
          <a:xfrm>
            <a:off x="3041651" y="5307418"/>
            <a:ext cx="2057400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DEF4E1E6-AF3A-9AB1-D0AF-3CEA02288AC0}"/>
              </a:ext>
            </a:extLst>
          </p:cNvPr>
          <p:cNvSpPr txBox="1"/>
          <p:nvPr/>
        </p:nvSpPr>
        <p:spPr>
          <a:xfrm>
            <a:off x="6806443" y="6081624"/>
            <a:ext cx="1905000" cy="68264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Sólo el nombre</a:t>
            </a:r>
          </a:p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 la función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227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customXml/itemProps2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10120</TotalTime>
  <Words>3662</Words>
  <Application>Microsoft Office PowerPoint</Application>
  <PresentationFormat>Personalizado</PresentationFormat>
  <Paragraphs>437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Presentación de PowerPoint</vt:lpstr>
      <vt:lpstr>Presentación de PowerPoint</vt:lpstr>
      <vt:lpstr>RDDs: Acciones</vt:lpstr>
      <vt:lpstr>RDDs: Acciones más comunes</vt:lpstr>
      <vt:lpstr>Acción “count”</vt:lpstr>
      <vt:lpstr>Acción “reduce”</vt:lpstr>
      <vt:lpstr>Acción “reduce”: otro ejemplo</vt:lpstr>
      <vt:lpstr>Acción “reduce”: otra función de reducción</vt:lpstr>
      <vt:lpstr>Acción “collect”</vt:lpstr>
      <vt:lpstr>Acción “take”</vt:lpstr>
      <vt:lpstr>Acción “takeOrdered”</vt:lpstr>
      <vt:lpstr>Acción “takeOrdered”: cambiar criterio ordenación</vt:lpstr>
      <vt:lpstr>Presentación de PowerPoint</vt:lpstr>
      <vt:lpstr>RDDs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Ejercicio 1: Fase leer archivo de texto</vt:lpstr>
      <vt:lpstr>EJERCICIO 1: Contar palabras del fichero</vt:lpstr>
      <vt:lpstr>EJERCICIO 1: Contar palabras de un fichero</vt:lpstr>
      <vt:lpstr>Presentación de PowerPoint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Presentación de PowerPoint</vt:lpstr>
      <vt:lpstr>Registros de pares clave-valor (K, V)</vt:lpstr>
      <vt:lpstr>RDDs de pares clave-valor (K, V)</vt:lpstr>
      <vt:lpstr>Transformaciones clave-valor (K, V)</vt:lpstr>
      <vt:lpstr>Transformación: “mapValues()”</vt:lpstr>
      <vt:lpstr>Transformación: “reduceByKey()”</vt:lpstr>
      <vt:lpstr>ReduceByKey(): ejecución en el clúster</vt:lpstr>
      <vt:lpstr>Cuestiones sobre “reduceByKey()”</vt:lpstr>
      <vt:lpstr>Transformación: “groupByKey()”</vt:lpstr>
      <vt:lpstr>Transformación: “sortByKey()”</vt:lpstr>
      <vt:lpstr>Transformación: “join()”</vt:lpstr>
      <vt:lpstr>Consideraciones sobre “join()”</vt:lpstr>
      <vt:lpstr>Presentación de PowerPoint</vt:lpstr>
      <vt:lpstr>Presentación de PowerPoint</vt:lpstr>
      <vt:lpstr>EJERCICIO 3: Agrupar ventas por marca en un MES. Comparar con ventas totales TRIMESTRE año anterior</vt:lpstr>
      <vt:lpstr>Acceso a la consola de Spark en DBCE</vt:lpstr>
      <vt:lpstr>Acceso a la consola de Spark en DBCE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96</cp:revision>
  <dcterms:created xsi:type="dcterms:W3CDTF">2021-05-28T10:18:10Z</dcterms:created>
  <dcterms:modified xsi:type="dcterms:W3CDTF">2023-04-09T18:34:56Z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