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9456" r:id="rId5"/>
    <p:sldId id="9590" r:id="rId6"/>
    <p:sldId id="9485" r:id="rId7"/>
    <p:sldId id="9539" r:id="rId8"/>
    <p:sldId id="9553" r:id="rId9"/>
    <p:sldId id="9554" r:id="rId10"/>
    <p:sldId id="9556" r:id="rId11"/>
    <p:sldId id="9557" r:id="rId12"/>
    <p:sldId id="9558" r:id="rId13"/>
    <p:sldId id="9559" r:id="rId14"/>
    <p:sldId id="9560" r:id="rId15"/>
    <p:sldId id="9565" r:id="rId16"/>
    <p:sldId id="9561" r:id="rId17"/>
    <p:sldId id="9562" r:id="rId18"/>
    <p:sldId id="9563" r:id="rId19"/>
    <p:sldId id="9564" r:id="rId20"/>
    <p:sldId id="9572" r:id="rId21"/>
    <p:sldId id="9567" r:id="rId22"/>
    <p:sldId id="9568" r:id="rId23"/>
    <p:sldId id="9570" r:id="rId24"/>
    <p:sldId id="9584" r:id="rId25"/>
    <p:sldId id="9585" r:id="rId26"/>
    <p:sldId id="9588" r:id="rId27"/>
    <p:sldId id="9571" r:id="rId28"/>
    <p:sldId id="274" r:id="rId29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121"/>
    <a:srgbClr val="22D3C6"/>
    <a:srgbClr val="FFEA4F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348"/>
    <p:restoredTop sz="94558"/>
  </p:normalViewPr>
  <p:slideViewPr>
    <p:cSldViewPr>
      <p:cViewPr varScale="1">
        <p:scale>
          <a:sx n="86" d="100"/>
          <a:sy n="86" d="100"/>
        </p:scale>
        <p:origin x="834" y="90"/>
      </p:cViewPr>
      <p:guideLst>
        <p:guide orient="horz" pos="2872"/>
        <p:guide pos="2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0120-5BE9-46C1-B14B-4D9E9A4E054A}" type="datetimeFigureOut">
              <a:rPr lang="es-ES" smtClean="0"/>
              <a:t>09/04/2023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43709-1D53-44D0-976A-5136B4F49A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76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43709-1D53-44D0-976A-5136B4F49AF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17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13F2E6-5DC1-5F4F-93A8-1B4EFCFF2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250" y="2238268"/>
            <a:ext cx="5867400" cy="1635232"/>
          </a:xfrm>
        </p:spPr>
        <p:txBody>
          <a:bodyPr/>
          <a:lstStyle/>
          <a:p>
            <a:pPr algn="ctr"/>
            <a:r>
              <a:rPr lang="es-ES" dirty="0"/>
              <a:t>Arquitecturas</a:t>
            </a:r>
            <a:r>
              <a:rPr lang="es-E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s-ES" dirty="0"/>
              <a:t>Cloud y Big Data </a:t>
            </a:r>
          </a:p>
        </p:txBody>
      </p:sp>
    </p:spTree>
    <p:extLst>
      <p:ext uri="{BB962C8B-B14F-4D97-AF65-F5344CB8AC3E}">
        <p14:creationId xmlns:p14="http://schemas.microsoft.com/office/powerpoint/2010/main" val="259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Leer DATAFRAME desde un archivo (I)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862"/>
            <a:ext cx="6927850" cy="76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3538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SQL admite una gran variedad de fuentes de datos, proporcionando un conjunto de métodos comunes para leer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DataFrameReader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y escribir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DataFrameWriter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datos en y desde estas fuentes. 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DataFrameReader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(forma general):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spark.read.format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(esquema).load(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Ejemplo lectura archivo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sales.csv,</a:t>
            </a:r>
            <a:r>
              <a:rPr lang="es-E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con opción “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inferSchema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452" y="4549153"/>
            <a:ext cx="10238795" cy="272318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file = '</a:t>
            </a:r>
            <a:r>
              <a:rPr lang="en-US" b="1" dirty="0" err="1">
                <a:latin typeface="Courier New"/>
                <a:cs typeface="Courier New"/>
              </a:rPr>
              <a:t>dbfs</a:t>
            </a:r>
            <a:r>
              <a:rPr lang="en-US" b="1" dirty="0">
                <a:latin typeface="Courier New"/>
                <a:cs typeface="Courier New"/>
              </a:rPr>
              <a:t>:/</a:t>
            </a:r>
            <a:r>
              <a:rPr lang="en-US" b="1" dirty="0" err="1">
                <a:latin typeface="Courier New"/>
                <a:cs typeface="Courier New"/>
              </a:rPr>
              <a:t>FileStore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shared_uploads</a:t>
            </a:r>
            <a:r>
              <a:rPr lang="en-US" b="1" dirty="0">
                <a:latin typeface="Courier New"/>
                <a:cs typeface="Courier New"/>
              </a:rPr>
              <a:t>/edurf.cld@gmail.com/sales.csv'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 err="1">
                <a:latin typeface="Courier New"/>
                <a:cs typeface="Courier New"/>
              </a:rPr>
              <a:t>sales_df</a:t>
            </a:r>
            <a:r>
              <a:rPr lang="en-US" b="1" dirty="0">
                <a:latin typeface="Courier New"/>
                <a:cs typeface="Courier New"/>
              </a:rPr>
              <a:t> = (</a:t>
            </a:r>
            <a:r>
              <a:rPr lang="en-US" b="1" dirty="0" err="1">
                <a:latin typeface="Courier New"/>
                <a:cs typeface="Courier New"/>
              </a:rPr>
              <a:t>spark.read</a:t>
            </a: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.format("csv")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.option("header", "true")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.option("</a:t>
            </a:r>
            <a:r>
              <a:rPr lang="en-US" b="1" dirty="0" err="1">
                <a:latin typeface="Courier New"/>
                <a:cs typeface="Courier New"/>
              </a:rPr>
              <a:t>inferSchema</a:t>
            </a:r>
            <a:r>
              <a:rPr lang="en-US" b="1" dirty="0">
                <a:latin typeface="Courier New"/>
                <a:cs typeface="Courier New"/>
              </a:rPr>
              <a:t>", True)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.load(file))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 err="1">
                <a:latin typeface="Courier New"/>
                <a:cs typeface="Courier New"/>
              </a:rPr>
              <a:t>sales_df.printSchema</a:t>
            </a:r>
            <a:r>
              <a:rPr lang="en-US" b="1" dirty="0">
                <a:latin typeface="Courier New"/>
                <a:cs typeface="Courier New"/>
              </a:rPr>
              <a:t>()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0767DA0A-A83B-449C-5AD6-2A7DA4233214}"/>
              </a:ext>
            </a:extLst>
          </p:cNvPr>
          <p:cNvSpPr txBox="1"/>
          <p:nvPr/>
        </p:nvSpPr>
        <p:spPr>
          <a:xfrm>
            <a:off x="7171251" y="5187495"/>
            <a:ext cx="2652199" cy="669824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Infiere el esquema a partir de los datos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1B1F7DF1-7E49-F9C2-ACDC-EC747AA54F34}"/>
              </a:ext>
            </a:extLst>
          </p:cNvPr>
          <p:cNvCxnSpPr>
            <a:cxnSpLocks/>
          </p:cNvCxnSpPr>
          <p:nvPr/>
        </p:nvCxnSpPr>
        <p:spPr>
          <a:xfrm flipV="1">
            <a:off x="6013450" y="5529986"/>
            <a:ext cx="1066800" cy="6980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57E0D8A1-4147-3AFC-9CE7-48C64951AF1A}"/>
              </a:ext>
            </a:extLst>
          </p:cNvPr>
          <p:cNvSpPr/>
          <p:nvPr/>
        </p:nvSpPr>
        <p:spPr>
          <a:xfrm>
            <a:off x="1974850" y="6083300"/>
            <a:ext cx="38862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5" name="10 Conector recto de flecha">
            <a:extLst>
              <a:ext uri="{FF2B5EF4-FFF2-40B4-BE49-F238E27FC236}">
                <a16:creationId xmlns:a16="http://schemas.microsoft.com/office/drawing/2014/main" id="{EA9A1A0B-4CE4-FA6C-3A6E-0880F0CAF052}"/>
              </a:ext>
            </a:extLst>
          </p:cNvPr>
          <p:cNvCxnSpPr>
            <a:cxnSpLocks/>
          </p:cNvCxnSpPr>
          <p:nvPr/>
        </p:nvCxnSpPr>
        <p:spPr>
          <a:xfrm flipV="1">
            <a:off x="4337050" y="2838937"/>
            <a:ext cx="2070684" cy="4291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5">
            <a:extLst>
              <a:ext uri="{FF2B5EF4-FFF2-40B4-BE49-F238E27FC236}">
                <a16:creationId xmlns:a16="http://schemas.microsoft.com/office/drawing/2014/main" id="{809B13D2-B7D2-646F-E2B5-4B3624418233}"/>
              </a:ext>
            </a:extLst>
          </p:cNvPr>
          <p:cNvSpPr txBox="1"/>
          <p:nvPr/>
        </p:nvSpPr>
        <p:spPr>
          <a:xfrm>
            <a:off x="6519602" y="2580199"/>
            <a:ext cx="1855364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Según formato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8" name="10 Conector recto de flecha">
            <a:extLst>
              <a:ext uri="{FF2B5EF4-FFF2-40B4-BE49-F238E27FC236}">
                <a16:creationId xmlns:a16="http://schemas.microsoft.com/office/drawing/2014/main" id="{F6C99892-B660-550E-1D66-E3B52AE3464D}"/>
              </a:ext>
            </a:extLst>
          </p:cNvPr>
          <p:cNvCxnSpPr>
            <a:cxnSpLocks/>
          </p:cNvCxnSpPr>
          <p:nvPr/>
        </p:nvCxnSpPr>
        <p:spPr>
          <a:xfrm flipV="1">
            <a:off x="7232650" y="2882264"/>
            <a:ext cx="1905000" cy="3858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25">
            <a:extLst>
              <a:ext uri="{FF2B5EF4-FFF2-40B4-BE49-F238E27FC236}">
                <a16:creationId xmlns:a16="http://schemas.microsoft.com/office/drawing/2014/main" id="{B7FF5A32-5063-5F84-17B0-35722484FB52}"/>
              </a:ext>
            </a:extLst>
          </p:cNvPr>
          <p:cNvSpPr txBox="1"/>
          <p:nvPr/>
        </p:nvSpPr>
        <p:spPr>
          <a:xfrm>
            <a:off x="9274753" y="2711019"/>
            <a:ext cx="1097393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opcional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334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Leer DATAFRAME desde un archivo (II)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862"/>
            <a:ext cx="6927850" cy="76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Ejemplo lectura archivo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persons.json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especificando esquema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452" y="5168900"/>
            <a:ext cx="10238795" cy="217431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file = '</a:t>
            </a:r>
            <a:r>
              <a:rPr lang="es-ES" sz="1600" dirty="0" err="1">
                <a:latin typeface="Courier New"/>
                <a:cs typeface="Courier New"/>
              </a:rPr>
              <a:t>dbfs</a:t>
            </a:r>
            <a:r>
              <a:rPr lang="es-ES" sz="1600" dirty="0">
                <a:latin typeface="Courier New"/>
                <a:cs typeface="Courier New"/>
              </a:rPr>
              <a:t>:/</a:t>
            </a:r>
            <a:r>
              <a:rPr lang="es-ES" sz="1600" dirty="0" err="1">
                <a:latin typeface="Courier New"/>
                <a:cs typeface="Courier New"/>
              </a:rPr>
              <a:t>FileStore</a:t>
            </a:r>
            <a:r>
              <a:rPr lang="es-ES" sz="1600" dirty="0">
                <a:latin typeface="Courier New"/>
                <a:cs typeface="Courier New"/>
              </a:rPr>
              <a:t>/</a:t>
            </a:r>
            <a:r>
              <a:rPr lang="es-ES" sz="1600" dirty="0" err="1">
                <a:latin typeface="Courier New"/>
                <a:cs typeface="Courier New"/>
              </a:rPr>
              <a:t>shared_uploads</a:t>
            </a:r>
            <a:r>
              <a:rPr lang="es-ES" sz="1600" dirty="0">
                <a:latin typeface="Courier New"/>
                <a:cs typeface="Courier New"/>
              </a:rPr>
              <a:t>/edurf.cld@gmail.com/</a:t>
            </a:r>
            <a:r>
              <a:rPr lang="es-ES" sz="1600" dirty="0" err="1">
                <a:latin typeface="Courier New"/>
                <a:cs typeface="Courier New"/>
              </a:rPr>
              <a:t>persons.json</a:t>
            </a:r>
            <a:r>
              <a:rPr lang="es-ES" sz="1600" dirty="0">
                <a:latin typeface="Courier New"/>
                <a:cs typeface="Courier New"/>
              </a:rPr>
              <a:t>'</a:t>
            </a:r>
          </a:p>
          <a:p>
            <a:pPr marL="107322">
              <a:spcBef>
                <a:spcPts val="195"/>
              </a:spcBef>
            </a:pP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persons_df</a:t>
            </a:r>
            <a:r>
              <a:rPr lang="es-ES" sz="1600" dirty="0">
                <a:latin typeface="Courier New"/>
                <a:cs typeface="Courier New"/>
              </a:rPr>
              <a:t> = (</a:t>
            </a:r>
            <a:r>
              <a:rPr lang="es-ES" sz="1600" dirty="0" err="1">
                <a:latin typeface="Courier New"/>
                <a:cs typeface="Courier New"/>
              </a:rPr>
              <a:t>spark.read.format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json</a:t>
            </a:r>
            <a:r>
              <a:rPr lang="es-ES" sz="1600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.</a:t>
            </a:r>
            <a:r>
              <a:rPr lang="es-ES" sz="1600" dirty="0" err="1">
                <a:latin typeface="Courier New"/>
                <a:cs typeface="Courier New"/>
              </a:rPr>
              <a:t>option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multiline</a:t>
            </a:r>
            <a:r>
              <a:rPr lang="es-ES" sz="1600" dirty="0">
                <a:latin typeface="Courier New"/>
                <a:cs typeface="Courier New"/>
              </a:rPr>
              <a:t>', True)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 .</a:t>
            </a:r>
            <a:r>
              <a:rPr lang="es-ES" sz="1600" dirty="0" err="1">
                <a:latin typeface="Courier New"/>
                <a:cs typeface="Courier New"/>
              </a:rPr>
              <a:t>schema</a:t>
            </a:r>
            <a:r>
              <a:rPr lang="es-ES" sz="1600" dirty="0">
                <a:latin typeface="Courier New"/>
                <a:cs typeface="Courier New"/>
              </a:rPr>
              <a:t>(</a:t>
            </a:r>
            <a:r>
              <a:rPr lang="es-ES" sz="1600" dirty="0" err="1">
                <a:latin typeface="Courier New"/>
                <a:cs typeface="Courier New"/>
              </a:rPr>
              <a:t>persons_schema</a:t>
            </a:r>
            <a:r>
              <a:rPr lang="es-ES" sz="1600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 .load(file)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         )</a:t>
            </a: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persons_df.show</a:t>
            </a:r>
            <a:r>
              <a:rPr lang="es-ES" sz="1600" dirty="0">
                <a:latin typeface="Courier New"/>
                <a:cs typeface="Courier New"/>
              </a:rPr>
              <a:t>()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0767DA0A-A83B-449C-5AD6-2A7DA4233214}"/>
              </a:ext>
            </a:extLst>
          </p:cNvPr>
          <p:cNvSpPr txBox="1"/>
          <p:nvPr/>
        </p:nvSpPr>
        <p:spPr>
          <a:xfrm>
            <a:off x="6769478" y="6235700"/>
            <a:ext cx="3587372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especificamos el esquema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1B1F7DF1-7E49-F9C2-ACDC-EC747AA54F34}"/>
              </a:ext>
            </a:extLst>
          </p:cNvPr>
          <p:cNvCxnSpPr>
            <a:cxnSpLocks/>
          </p:cNvCxnSpPr>
          <p:nvPr/>
        </p:nvCxnSpPr>
        <p:spPr>
          <a:xfrm>
            <a:off x="5099050" y="6388100"/>
            <a:ext cx="142472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57E0D8A1-4147-3AFC-9CE7-48C64951AF1A}"/>
              </a:ext>
            </a:extLst>
          </p:cNvPr>
          <p:cNvSpPr/>
          <p:nvPr/>
        </p:nvSpPr>
        <p:spPr>
          <a:xfrm>
            <a:off x="2092868" y="6287168"/>
            <a:ext cx="28956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90" y="1358900"/>
            <a:ext cx="10238795" cy="35080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from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pyspark.sql.types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import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IntegerType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FloatType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ArrayType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DateType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BooleanType</a:t>
            </a: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persons_schema</a:t>
            </a:r>
            <a:r>
              <a:rPr lang="es-ES" sz="1600" dirty="0">
                <a:latin typeface="Courier New"/>
                <a:cs typeface="Courier New"/>
              </a:rPr>
              <a:t> = </a:t>
            </a:r>
            <a:r>
              <a:rPr lang="es-ES" sz="1600" dirty="0" err="1">
                <a:latin typeface="Courier New"/>
                <a:cs typeface="Courier New"/>
              </a:rPr>
              <a:t>StructType</a:t>
            </a:r>
            <a:r>
              <a:rPr lang="es-ES" sz="1600" dirty="0">
                <a:latin typeface="Courier New"/>
                <a:cs typeface="Courier New"/>
              </a:rPr>
              <a:t>([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('id', </a:t>
            </a:r>
            <a:r>
              <a:rPr lang="es-ES" sz="1600" dirty="0" err="1">
                <a:latin typeface="Courier New"/>
                <a:cs typeface="Courier New"/>
              </a:rPr>
              <a:t>IntegerType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first_name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last_name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fav_movies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ArrayType</a:t>
            </a:r>
            <a:r>
              <a:rPr lang="es-ES" sz="1600" dirty="0">
                <a:latin typeface="Courier New"/>
                <a:cs typeface="Courier New"/>
              </a:rPr>
              <a:t>(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salary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FloatType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image_url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date_of_birth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DateType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('active', </a:t>
            </a:r>
            <a:r>
              <a:rPr lang="es-ES" sz="1600" dirty="0" err="1">
                <a:latin typeface="Courier New"/>
                <a:cs typeface="Courier New"/>
              </a:rPr>
              <a:t>BooleanType</a:t>
            </a:r>
            <a:r>
              <a:rPr lang="es-ES" sz="1600" dirty="0">
                <a:latin typeface="Courier New"/>
                <a:cs typeface="Courier New"/>
              </a:rPr>
              <a:t>(), True)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])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5E58B88-E891-1805-991E-418ED5F2C1EC}"/>
              </a:ext>
            </a:extLst>
          </p:cNvPr>
          <p:cNvSpPr/>
          <p:nvPr/>
        </p:nvSpPr>
        <p:spPr>
          <a:xfrm>
            <a:off x="7994650" y="2310543"/>
            <a:ext cx="381000" cy="2440076"/>
          </a:xfrm>
          <a:prstGeom prst="righ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863A58-867F-3638-2744-A06F2F1F87B1}"/>
              </a:ext>
            </a:extLst>
          </p:cNvPr>
          <p:cNvSpPr/>
          <p:nvPr/>
        </p:nvSpPr>
        <p:spPr>
          <a:xfrm>
            <a:off x="374650" y="2244537"/>
            <a:ext cx="1828800" cy="3335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s-ES" sz="2400" b="1" spc="105" dirty="0" err="1">
              <a:solidFill>
                <a:srgbClr val="0F4890"/>
              </a:solidFill>
              <a:latin typeface="Montserrat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52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2.Transformaciones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Dataframe: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Consulta datos</a:t>
            </a:r>
          </a:p>
        </p:txBody>
      </p:sp>
    </p:spTree>
    <p:extLst>
      <p:ext uri="{BB962C8B-B14F-4D97-AF65-F5344CB8AC3E}">
        <p14:creationId xmlns:p14="http://schemas.microsoft.com/office/powerpoint/2010/main" val="15226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610600" cy="609562"/>
          </a:xfrm>
        </p:spPr>
        <p:txBody>
          <a:bodyPr/>
          <a:lstStyle/>
          <a:p>
            <a:pPr algn="l"/>
            <a:r>
              <a:rPr lang="es-ES" dirty="0"/>
              <a:t>Transformaciones dataframe: SELECT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862"/>
            <a:ext cx="685165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44072" y="798749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la(s) columna(s) y/o expresiones especificadas. Podemos escribir directamente el/los nombre(s) de las columnas (cadena)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90" y="1816100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Order_ID','Item_Type','Units_Sold','Unit_Price','Country</a:t>
            </a:r>
            <a:r>
              <a:rPr lang="en-US" dirty="0">
                <a:latin typeface="Courier New"/>
                <a:cs typeface="Courier New"/>
              </a:rPr>
              <a:t>').show(10,truncate=False)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92F60A52-5B74-9975-8EF3-69435C5F0D10}"/>
              </a:ext>
            </a:extLst>
          </p:cNvPr>
          <p:cNvSpPr txBox="1"/>
          <p:nvPr/>
        </p:nvSpPr>
        <p:spPr>
          <a:xfrm>
            <a:off x="312598" y="25019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RECORDAR, necesitamos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ACCIÓN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(evaluación perezosa)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0D9EA2CF-8685-6E0E-F2A3-A0BDE9585232}"/>
              </a:ext>
            </a:extLst>
          </p:cNvPr>
          <p:cNvSpPr txBox="1"/>
          <p:nvPr/>
        </p:nvSpPr>
        <p:spPr>
          <a:xfrm>
            <a:off x="355289" y="4262708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pyspark.sql.functions</a:t>
            </a:r>
            <a:r>
              <a:rPr lang="en-US" dirty="0">
                <a:latin typeface="Courier New"/>
                <a:cs typeface="Courier New"/>
              </a:rPr>
              <a:t> import col, expr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 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TOTAL_PRICE")).show(10)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6" name="CuadroTexto 33">
            <a:extLst>
              <a:ext uri="{FF2B5EF4-FFF2-40B4-BE49-F238E27FC236}">
                <a16:creationId xmlns:a16="http://schemas.microsoft.com/office/drawing/2014/main" id="{010A5941-A09A-6D62-5722-678565E1AD93}"/>
              </a:ext>
            </a:extLst>
          </p:cNvPr>
          <p:cNvSpPr txBox="1"/>
          <p:nvPr/>
        </p:nvSpPr>
        <p:spPr>
          <a:xfrm>
            <a:off x="146050" y="31115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expresiones más complejas podemos hacer uso de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(columna), “</a:t>
            </a:r>
            <a:r>
              <a:rPr lang="es-E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(expresión),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ED0445E4-D832-CEB5-C09F-591F354C3440}"/>
              </a:ext>
            </a:extLst>
          </p:cNvPr>
          <p:cNvSpPr txBox="1"/>
          <p:nvPr/>
        </p:nvSpPr>
        <p:spPr>
          <a:xfrm>
            <a:off x="355289" y="5809092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 (col('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') * col('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')).alias('TOTAL_PRICE')).show(10)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20" name="CuadroTexto 33">
            <a:extLst>
              <a:ext uri="{FF2B5EF4-FFF2-40B4-BE49-F238E27FC236}">
                <a16:creationId xmlns:a16="http://schemas.microsoft.com/office/drawing/2014/main" id="{E2737B14-A222-F0A3-4706-2DD5C9467BA3}"/>
              </a:ext>
            </a:extLst>
          </p:cNvPr>
          <p:cNvSpPr txBox="1"/>
          <p:nvPr/>
        </p:nvSpPr>
        <p:spPr>
          <a:xfrm>
            <a:off x="216568" y="6660495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podemos utilizar ambas formas (solo cadenas frente al uso col,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mismo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63500"/>
            <a:ext cx="10210800" cy="609562"/>
          </a:xfrm>
        </p:spPr>
        <p:txBody>
          <a:bodyPr/>
          <a:lstStyle/>
          <a:p>
            <a:pPr algn="l"/>
            <a:r>
              <a:rPr lang="es-ES" dirty="0"/>
              <a:t>Transformaciones dataframe: FILTER/WHERE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7994650" cy="76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55793" y="9779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FILTER/WHERE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los registros que cumplan la condición expresada. Se obtiene el mismo resultado con ambas (WHERE por semejanza SQL)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89" y="2203615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sales_df.filter</a:t>
            </a:r>
            <a:r>
              <a:rPr lang="en-US" dirty="0">
                <a:latin typeface="Courier New"/>
                <a:cs typeface="Courier New"/>
              </a:rPr>
              <a:t>((col('Region')=='Europe') &amp; (col('Country')=='Spain'))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	   .select(col('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col('Country'), 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TOTAL_PRICE"))).show(5)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92F60A52-5B74-9975-8EF3-69435C5F0D10}"/>
              </a:ext>
            </a:extLst>
          </p:cNvPr>
          <p:cNvSpPr txBox="1"/>
          <p:nvPr/>
        </p:nvSpPr>
        <p:spPr>
          <a:xfrm>
            <a:off x="204314" y="3352325"/>
            <a:ext cx="10450012" cy="111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Debemos emplear como operadores booleanos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“&amp;”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como “AND “         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“|”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como “OR” (AltGR+1)	-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“~”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como “NOT” (AltGR+4+ESP)  </a:t>
            </a:r>
          </a:p>
        </p:txBody>
      </p:sp>
      <p:sp>
        <p:nvSpPr>
          <p:cNvPr id="20" name="CuadroTexto 33">
            <a:extLst>
              <a:ext uri="{FF2B5EF4-FFF2-40B4-BE49-F238E27FC236}">
                <a16:creationId xmlns:a16="http://schemas.microsoft.com/office/drawing/2014/main" id="{E2737B14-A222-F0A3-4706-2DD5C9467BA3}"/>
              </a:ext>
            </a:extLst>
          </p:cNvPr>
          <p:cNvSpPr txBox="1"/>
          <p:nvPr/>
        </p:nvSpPr>
        <p:spPr>
          <a:xfrm>
            <a:off x="178844" y="4961259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“encadenamos” (notación punto) dos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el efecto es el del operador “&amp;”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B343B9D-AB5E-C3DE-A2BA-EEAB43B2D444}"/>
              </a:ext>
            </a:extLst>
          </p:cNvPr>
          <p:cNvSpPr txBox="1"/>
          <p:nvPr/>
        </p:nvSpPr>
        <p:spPr>
          <a:xfrm>
            <a:off x="355288" y="5710171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sales_df.where</a:t>
            </a:r>
            <a:r>
              <a:rPr lang="en-US" dirty="0">
                <a:latin typeface="Courier New"/>
                <a:cs typeface="Courier New"/>
              </a:rPr>
              <a:t>(col('Region')=='Europe').where(col('Country')=='Spain')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	   .select(col('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col('Country'), 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TOTAL_PRICE"))).show(5)</a:t>
            </a:r>
            <a:endParaRPr lang="es-E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60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63500"/>
            <a:ext cx="10210800" cy="609562"/>
          </a:xfrm>
        </p:spPr>
        <p:txBody>
          <a:bodyPr/>
          <a:lstStyle/>
          <a:p>
            <a:pPr algn="l"/>
            <a:r>
              <a:rPr lang="es-ES" dirty="0"/>
              <a:t>Transformaciones dataframe: ORDERBY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8985250" cy="1339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3" y="5109461"/>
            <a:ext cx="10450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tratar con valores nulos existen las opciones 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asc_nulls_first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desc_nulls_first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asc_nulls_last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desc_nulls_last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99628" y="6182472"/>
            <a:ext cx="10238795" cy="60465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Region','Country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orderBy</a:t>
            </a:r>
            <a:r>
              <a:rPr lang="en-US" dirty="0">
                <a:latin typeface="Courier New"/>
                <a:cs typeface="Courier New"/>
              </a:rPr>
              <a:t>(col('Region').</a:t>
            </a:r>
            <a:r>
              <a:rPr lang="en-US" dirty="0" err="1">
                <a:latin typeface="Courier New"/>
                <a:cs typeface="Courier New"/>
              </a:rPr>
              <a:t>asc_nulls_first</a:t>
            </a:r>
            <a:r>
              <a:rPr lang="en-US" dirty="0">
                <a:latin typeface="Courier New"/>
                <a:cs typeface="Courier New"/>
              </a:rPr>
              <a:t>()))</a:t>
            </a:r>
            <a:r>
              <a:rPr lang="es-ES" dirty="0">
                <a:latin typeface="Courier New"/>
                <a:cs typeface="Courier New"/>
              </a:rPr>
              <a:t>.</a:t>
            </a:r>
            <a:r>
              <a:rPr lang="en-US" dirty="0">
                <a:latin typeface="Courier New"/>
                <a:cs typeface="Courier New"/>
              </a:rPr>
              <a:t>show()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B343B9D-AB5E-C3DE-A2BA-EEAB43B2D444}"/>
              </a:ext>
            </a:extLst>
          </p:cNvPr>
          <p:cNvSpPr txBox="1"/>
          <p:nvPr/>
        </p:nvSpPr>
        <p:spPr>
          <a:xfrm>
            <a:off x="305979" y="2026431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</a:t>
            </a: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 col('Country'), 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 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</a:t>
            </a: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())).show(10)</a:t>
            </a:r>
          </a:p>
        </p:txBody>
      </p:sp>
      <p:sp>
        <p:nvSpPr>
          <p:cNvPr id="11" name="CuadroTexto 33">
            <a:extLst>
              <a:ext uri="{FF2B5EF4-FFF2-40B4-BE49-F238E27FC236}">
                <a16:creationId xmlns:a16="http://schemas.microsoft.com/office/drawing/2014/main" id="{13E51007-182D-8C16-713D-33271E80AB7E}"/>
              </a:ext>
            </a:extLst>
          </p:cNvPr>
          <p:cNvSpPr txBox="1"/>
          <p:nvPr/>
        </p:nvSpPr>
        <p:spPr>
          <a:xfrm>
            <a:off x="178843" y="93364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los valores ordenados por la(s) columna(s) especificadas. Podemos usar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 (por defecto) y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 para especificar orden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1" y="3441763"/>
            <a:ext cx="10238795" cy="113300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sales_df.select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'),col('Country'),col('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 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(),col('Country').</a:t>
            </a:r>
            <a:r>
              <a:rPr lang="es-ES" dirty="0" err="1">
                <a:latin typeface="Courier New"/>
                <a:cs typeface="Courier New"/>
              </a:rPr>
              <a:t>asc</a:t>
            </a:r>
            <a:r>
              <a:rPr lang="es-ES" dirty="0">
                <a:latin typeface="Courier New"/>
                <a:cs typeface="Courier New"/>
              </a:rPr>
              <a:t>())).show(20,truncate=False)</a:t>
            </a:r>
          </a:p>
        </p:txBody>
      </p:sp>
    </p:spTree>
    <p:extLst>
      <p:ext uri="{BB962C8B-B14F-4D97-AF65-F5344CB8AC3E}">
        <p14:creationId xmlns:p14="http://schemas.microsoft.com/office/powerpoint/2010/main" val="37271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63500"/>
            <a:ext cx="10210800" cy="609562"/>
          </a:xfrm>
        </p:spPr>
        <p:txBody>
          <a:bodyPr/>
          <a:lstStyle/>
          <a:p>
            <a:pPr algn="l"/>
            <a:r>
              <a:rPr lang="es-ES" dirty="0"/>
              <a:t>Transformaciones dataframe: DISTINCT, LIMIT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8070850" cy="1339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9017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los valores únicos (distintos) del dataframe (por ejemplo para encontrar valores únicos de una columna, contarlos)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99629" y="1975597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('Region').distinct().count())</a:t>
            </a: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('Region').distinct().show(truncate=False)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2" y="4304240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sales_df.select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'),col('Country'),col('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</a:t>
            </a: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(),col('Country').</a:t>
            </a:r>
            <a:r>
              <a:rPr lang="es-ES" dirty="0" err="1">
                <a:latin typeface="Courier New"/>
                <a:cs typeface="Courier New"/>
              </a:rPr>
              <a:t>asc</a:t>
            </a:r>
            <a:r>
              <a:rPr lang="es-ES" dirty="0">
                <a:latin typeface="Courier New"/>
                <a:cs typeface="Courier New"/>
              </a:rPr>
              <a:t>()).</a:t>
            </a:r>
            <a:r>
              <a:rPr lang="es-ES" dirty="0" err="1">
                <a:latin typeface="Courier New"/>
                <a:cs typeface="Courier New"/>
              </a:rPr>
              <a:t>limit</a:t>
            </a:r>
            <a:r>
              <a:rPr lang="es-ES" dirty="0">
                <a:latin typeface="Courier New"/>
                <a:cs typeface="Courier New"/>
              </a:rPr>
              <a:t>(20)).</a:t>
            </a:r>
            <a:r>
              <a:rPr lang="es-ES" dirty="0" err="1">
                <a:latin typeface="Courier New"/>
                <a:cs typeface="Courier New"/>
              </a:rPr>
              <a:t>count</a:t>
            </a:r>
            <a:r>
              <a:rPr lang="es-E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178844" y="31877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Restringe el número de registros del dataframe a devolver al especificado entre paréntesis</a:t>
            </a:r>
          </a:p>
        </p:txBody>
      </p:sp>
      <p:sp>
        <p:nvSpPr>
          <p:cNvPr id="15" name="CuadroTexto 33">
            <a:extLst>
              <a:ext uri="{FF2B5EF4-FFF2-40B4-BE49-F238E27FC236}">
                <a16:creationId xmlns:a16="http://schemas.microsoft.com/office/drawing/2014/main" id="{3F43FF0F-841C-DBCE-AFD9-220AA161AE95}"/>
              </a:ext>
            </a:extLst>
          </p:cNvPr>
          <p:cNvSpPr txBox="1"/>
          <p:nvPr/>
        </p:nvSpPr>
        <p:spPr>
          <a:xfrm>
            <a:off x="592638" y="5626100"/>
            <a:ext cx="10450012" cy="172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NO confundir con el uso de la acción “show()”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“show(10)”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devuelve por pantalla los 10 primeros registros del dataframe completo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“recorta” el dataframe a los 10 primeros</a:t>
            </a:r>
          </a:p>
        </p:txBody>
      </p:sp>
    </p:spTree>
    <p:extLst>
      <p:ext uri="{BB962C8B-B14F-4D97-AF65-F5344CB8AC3E}">
        <p14:creationId xmlns:p14="http://schemas.microsoft.com/office/powerpoint/2010/main" val="3765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63500"/>
            <a:ext cx="10707131" cy="609562"/>
          </a:xfrm>
        </p:spPr>
        <p:txBody>
          <a:bodyPr/>
          <a:lstStyle/>
          <a:p>
            <a:pPr algn="l"/>
            <a:r>
              <a:rPr lang="es-ES" dirty="0"/>
              <a:t>EJERCICIO: archivo Sales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-1" y="596900"/>
            <a:ext cx="4565651" cy="124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265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Realizar la siguiente CONSULTA: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Devolver los campos producto, unidades vendidas, fechas de pedido y envío, de las ventas de la Zona Logística de Asia, ordenadas por país. Sólo nos interesan los 10 primeros.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3.Transformaciones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Dataframe: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Modificar datos</a:t>
            </a:r>
          </a:p>
        </p:txBody>
      </p:sp>
    </p:spTree>
    <p:extLst>
      <p:ext uri="{BB962C8B-B14F-4D97-AF65-F5344CB8AC3E}">
        <p14:creationId xmlns:p14="http://schemas.microsoft.com/office/powerpoint/2010/main" val="1242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63500"/>
            <a:ext cx="10707131" cy="609562"/>
          </a:xfrm>
        </p:spPr>
        <p:txBody>
          <a:bodyPr/>
          <a:lstStyle/>
          <a:p>
            <a:pPr algn="l"/>
            <a:r>
              <a:rPr lang="es-ES" dirty="0"/>
              <a:t>AÑADIR Y RENOMBRAR COLUMNA: WITHCOLUMN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-1" y="596900"/>
            <a:ext cx="8985251" cy="124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11303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withColumn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Añade una nueva columna al Dataframe, por ejemplo un campo calculado.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84452" y="2240611"/>
            <a:ext cx="10238795" cy="239488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pyspark.sql.functions</a:t>
            </a:r>
            <a:r>
              <a:rPr lang="en-US" dirty="0">
                <a:latin typeface="Courier New"/>
                <a:cs typeface="Courier New"/>
              </a:rPr>
              <a:t> import lit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# VALOR DETERMINADO</a:t>
            </a: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("Sent", lit(False)).show(5)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# CAMPO CALCULADO</a:t>
            </a: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Total_Price</a:t>
            </a:r>
            <a:r>
              <a:rPr lang="en-US" dirty="0">
                <a:latin typeface="Courier New"/>
                <a:cs typeface="Courier New"/>
              </a:rPr>
              <a:t>", 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")).show(5)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1" y="6088244"/>
            <a:ext cx="10238795" cy="60465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sales_df.withColumnRenamed</a:t>
            </a:r>
            <a:r>
              <a:rPr lang="en-US" dirty="0">
                <a:latin typeface="Courier New"/>
                <a:cs typeface="Courier New"/>
              </a:rPr>
              <a:t>("Region","</a:t>
            </a:r>
            <a:r>
              <a:rPr lang="en-US" dirty="0" err="1">
                <a:latin typeface="Courier New"/>
                <a:cs typeface="Courier New"/>
              </a:rPr>
              <a:t>Logistics_Area</a:t>
            </a:r>
            <a:r>
              <a:rPr lang="en-US" dirty="0">
                <a:latin typeface="Courier New"/>
                <a:cs typeface="Courier New"/>
              </a:rPr>
              <a:t>").show(5)</a:t>
            </a: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178842" y="5266896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withColumnRenamed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cambia nombre de una columna</a:t>
            </a:r>
          </a:p>
        </p:txBody>
      </p:sp>
      <p:cxnSp>
        <p:nvCxnSpPr>
          <p:cNvPr id="10" name="10 Conector recto de flecha">
            <a:extLst>
              <a:ext uri="{FF2B5EF4-FFF2-40B4-BE49-F238E27FC236}">
                <a16:creationId xmlns:a16="http://schemas.microsoft.com/office/drawing/2014/main" id="{291BA6C4-AC4A-7149-A0D5-93839DA49774}"/>
              </a:ext>
            </a:extLst>
          </p:cNvPr>
          <p:cNvCxnSpPr>
            <a:cxnSpLocks/>
          </p:cNvCxnSpPr>
          <p:nvPr/>
        </p:nvCxnSpPr>
        <p:spPr>
          <a:xfrm flipV="1">
            <a:off x="3770100" y="2812820"/>
            <a:ext cx="2598401" cy="35715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25">
            <a:extLst>
              <a:ext uri="{FF2B5EF4-FFF2-40B4-BE49-F238E27FC236}">
                <a16:creationId xmlns:a16="http://schemas.microsoft.com/office/drawing/2014/main" id="{37A14D1E-ECBB-7CF8-D02F-4A90C702AF99}"/>
              </a:ext>
            </a:extLst>
          </p:cNvPr>
          <p:cNvSpPr txBox="1"/>
          <p:nvPr/>
        </p:nvSpPr>
        <p:spPr>
          <a:xfrm>
            <a:off x="6457367" y="2584220"/>
            <a:ext cx="3061283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Nombre nueva columna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3" name="10 Conector recto de flecha">
            <a:extLst>
              <a:ext uri="{FF2B5EF4-FFF2-40B4-BE49-F238E27FC236}">
                <a16:creationId xmlns:a16="http://schemas.microsoft.com/office/drawing/2014/main" id="{22CA0E0C-7DE3-3530-09EE-16042D8FB5EA}"/>
              </a:ext>
            </a:extLst>
          </p:cNvPr>
          <p:cNvCxnSpPr>
            <a:cxnSpLocks/>
          </p:cNvCxnSpPr>
          <p:nvPr/>
        </p:nvCxnSpPr>
        <p:spPr>
          <a:xfrm flipV="1">
            <a:off x="5784850" y="3727220"/>
            <a:ext cx="2133600" cy="3000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5">
            <a:extLst>
              <a:ext uri="{FF2B5EF4-FFF2-40B4-BE49-F238E27FC236}">
                <a16:creationId xmlns:a16="http://schemas.microsoft.com/office/drawing/2014/main" id="{51B13005-DFBD-5D76-E02A-3929E08C2CEB}"/>
              </a:ext>
            </a:extLst>
          </p:cNvPr>
          <p:cNvSpPr txBox="1"/>
          <p:nvPr/>
        </p:nvSpPr>
        <p:spPr>
          <a:xfrm>
            <a:off x="8123455" y="3422420"/>
            <a:ext cx="1097393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VALOR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6" name="10 Conector recto de flecha">
            <a:extLst>
              <a:ext uri="{FF2B5EF4-FFF2-40B4-BE49-F238E27FC236}">
                <a16:creationId xmlns:a16="http://schemas.microsoft.com/office/drawing/2014/main" id="{F8212A68-D342-6C01-8004-66CC94542E80}"/>
              </a:ext>
            </a:extLst>
          </p:cNvPr>
          <p:cNvCxnSpPr>
            <a:cxnSpLocks/>
          </p:cNvCxnSpPr>
          <p:nvPr/>
        </p:nvCxnSpPr>
        <p:spPr>
          <a:xfrm>
            <a:off x="5098262" y="3498620"/>
            <a:ext cx="2820188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CC51A1B-2151-C0FB-B9DE-08E50CEE064F}"/>
              </a:ext>
            </a:extLst>
          </p:cNvPr>
          <p:cNvCxnSpPr>
            <a:cxnSpLocks/>
          </p:cNvCxnSpPr>
          <p:nvPr/>
        </p:nvCxnSpPr>
        <p:spPr>
          <a:xfrm>
            <a:off x="4184650" y="3422420"/>
            <a:ext cx="4572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F008457-8511-D2AD-83A0-2269F84FF341}"/>
              </a:ext>
            </a:extLst>
          </p:cNvPr>
          <p:cNvCxnSpPr>
            <a:cxnSpLocks/>
          </p:cNvCxnSpPr>
          <p:nvPr/>
        </p:nvCxnSpPr>
        <p:spPr>
          <a:xfrm>
            <a:off x="5175250" y="4330700"/>
            <a:ext cx="5715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DD5C9852-FFFE-B3B4-A930-6DCC59DC14AA}"/>
              </a:ext>
            </a:extLst>
          </p:cNvPr>
          <p:cNvSpPr txBox="1">
            <a:spLocks/>
          </p:cNvSpPr>
          <p:nvPr/>
        </p:nvSpPr>
        <p:spPr>
          <a:xfrm>
            <a:off x="840256" y="520700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Índice</a:t>
            </a:r>
            <a:endParaRPr kumimoji="0" lang="es-ES" sz="4800" b="1" i="0" u="none" strike="noStrike" kern="0" cap="none" spc="0" normalizeH="0" baseline="0" noProof="0" dirty="0">
              <a:ln>
                <a:noFill/>
              </a:ln>
              <a:solidFill>
                <a:srgbClr val="22D3C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9FB29F6-2F3B-95A2-9C2D-3FDD178F5055}"/>
              </a:ext>
            </a:extLst>
          </p:cNvPr>
          <p:cNvSpPr txBox="1"/>
          <p:nvPr/>
        </p:nvSpPr>
        <p:spPr>
          <a:xfrm>
            <a:off x="835455" y="2044700"/>
            <a:ext cx="9136789" cy="4016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PySpark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Structured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APIs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Dataframe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Transformaciones DataFrame: consulta de datos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Transformaciones DataFrame: modificar datos</a:t>
            </a:r>
            <a:endParaRPr lang="es-E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535305" algn="l"/>
                <a:tab pos="535940" algn="l"/>
              </a:tabLst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63500"/>
            <a:ext cx="10707131" cy="609562"/>
          </a:xfrm>
        </p:spPr>
        <p:txBody>
          <a:bodyPr/>
          <a:lstStyle/>
          <a:p>
            <a:pPr algn="l"/>
            <a:r>
              <a:rPr lang="es-ES" dirty="0"/>
              <a:t>BORRAR COLUMNA(S): DROP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-1" y="596900"/>
            <a:ext cx="5403851" cy="124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66948" y="3653396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Total_Price</a:t>
            </a:r>
            <a:r>
              <a:rPr lang="en-US" dirty="0">
                <a:latin typeface="Courier New"/>
                <a:cs typeface="Courier New"/>
              </a:rPr>
              <a:t>", 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"))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resumen_df.show</a:t>
            </a:r>
            <a:r>
              <a:rPr lang="en-US" dirty="0">
                <a:latin typeface="Courier New"/>
                <a:cs typeface="Courier New"/>
              </a:rPr>
              <a:t>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203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elimina una columna o columnas del Dataframe. 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Por ejemplo en una dataframe resumido nos puede interesar solo el número de unidades y el precio total, no el precio unitario. Se pueden indicar varias columnas, una tras otra.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CE812F5-3FFE-7B38-DBA0-3B3D06987834}"/>
              </a:ext>
            </a:extLst>
          </p:cNvPr>
          <p:cNvSpPr txBox="1"/>
          <p:nvPr/>
        </p:nvSpPr>
        <p:spPr>
          <a:xfrm>
            <a:off x="284452" y="5500471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resumen_df.drop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Unit_Price','Region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resumen_df.printSchema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s-E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37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63500"/>
            <a:ext cx="10707131" cy="609562"/>
          </a:xfrm>
        </p:spPr>
        <p:txBody>
          <a:bodyPr/>
          <a:lstStyle/>
          <a:p>
            <a:pPr algn="l"/>
            <a:r>
              <a:rPr lang="es-ES" dirty="0"/>
              <a:t>ELIMINAR FILAS CON NULOS: </a:t>
            </a:r>
            <a:r>
              <a:rPr lang="es-ES" dirty="0" err="1"/>
              <a:t>dropna</a:t>
            </a:r>
            <a:r>
              <a:rPr lang="es-ES" dirty="0"/>
              <a:t>()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-1" y="596900"/>
            <a:ext cx="10280651" cy="124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uadroTexto 33">
            <a:extLst>
              <a:ext uri="{FF2B5EF4-FFF2-40B4-BE49-F238E27FC236}">
                <a16:creationId xmlns:a16="http://schemas.microsoft.com/office/drawing/2014/main" id="{BB1B390E-A1BF-E47A-6273-1CA3C9F5D16D}"/>
              </a:ext>
            </a:extLst>
          </p:cNvPr>
          <p:cNvSpPr txBox="1"/>
          <p:nvPr/>
        </p:nvSpPr>
        <p:spPr>
          <a:xfrm>
            <a:off x="178844" y="977900"/>
            <a:ext cx="10450012" cy="342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how='any', thresh=None, subset=None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Elimina filas con valores nulos, según valores parámetros.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‘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’, ‘all’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tresh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nº de valores válidos (no nulos) que debe tener como mínimo la fila, si no se 	elimina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aplicar a sólo a una(s) columna(s)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9FBED00-E325-0C25-414E-37154E349961}"/>
              </a:ext>
            </a:extLst>
          </p:cNvPr>
          <p:cNvSpPr txBox="1"/>
          <p:nvPr/>
        </p:nvSpPr>
        <p:spPr>
          <a:xfrm>
            <a:off x="355637" y="4864100"/>
            <a:ext cx="10238795" cy="199990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sz="2000" dirty="0" err="1">
                <a:latin typeface="Courier New"/>
                <a:cs typeface="Courier New"/>
              </a:rPr>
              <a:t>df.show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marL="107322">
              <a:spcBef>
                <a:spcPts val="195"/>
              </a:spcBef>
            </a:pPr>
            <a:endParaRPr lang="en-US" sz="20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sz="2000" dirty="0">
                <a:latin typeface="Courier New"/>
                <a:cs typeface="Courier New"/>
              </a:rPr>
              <a:t># </a:t>
            </a:r>
            <a:r>
              <a:rPr lang="en-US" sz="2000" dirty="0" err="1">
                <a:latin typeface="Courier New"/>
                <a:cs typeface="Courier New"/>
              </a:rPr>
              <a:t>eliminamos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aquellos</a:t>
            </a:r>
            <a:r>
              <a:rPr lang="en-US" sz="2000" dirty="0">
                <a:latin typeface="Courier New"/>
                <a:cs typeface="Courier New"/>
              </a:rPr>
              <a:t> con </a:t>
            </a:r>
            <a:r>
              <a:rPr lang="en-US" sz="2000" dirty="0" err="1">
                <a:latin typeface="Courier New"/>
                <a:cs typeface="Courier New"/>
              </a:rPr>
              <a:t>salario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nulo</a:t>
            </a:r>
            <a:endParaRPr lang="en-US" sz="20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sz="2000" dirty="0" err="1">
                <a:latin typeface="Courier New"/>
                <a:cs typeface="Courier New"/>
              </a:rPr>
              <a:t>not_null_df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df.dropna</a:t>
            </a:r>
            <a:r>
              <a:rPr lang="en-US" sz="2000" dirty="0">
                <a:latin typeface="Courier New"/>
                <a:cs typeface="Courier New"/>
              </a:rPr>
              <a:t>(subset='salary')</a:t>
            </a:r>
          </a:p>
          <a:p>
            <a:pPr marL="107322">
              <a:spcBef>
                <a:spcPts val="195"/>
              </a:spcBef>
            </a:pPr>
            <a:endParaRPr lang="en-US" sz="20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sz="2000" dirty="0" err="1">
                <a:latin typeface="Courier New"/>
                <a:cs typeface="Courier New"/>
              </a:rPr>
              <a:t>not_null_df.show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endParaRPr lang="es-E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7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63500"/>
            <a:ext cx="10707131" cy="609562"/>
          </a:xfrm>
        </p:spPr>
        <p:txBody>
          <a:bodyPr/>
          <a:lstStyle/>
          <a:p>
            <a:pPr algn="l"/>
            <a:r>
              <a:rPr lang="es-ES" dirty="0"/>
              <a:t>OTROS: cambiar tipo &lt;</a:t>
            </a:r>
            <a:r>
              <a:rPr lang="es-ES" dirty="0" err="1"/>
              <a:t>cast</a:t>
            </a:r>
            <a:r>
              <a:rPr lang="es-ES" dirty="0"/>
              <a:t>()&gt;; tratamiento de cadenas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 flipV="1">
            <a:off x="-1" y="596901"/>
            <a:ext cx="9442451" cy="76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9779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junto con &lt;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withColumn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()&gt; “cambia” el tipo de una columna.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71679" y="1663700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sales_df.withColumn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', 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').cast('string')).</a:t>
            </a:r>
            <a:r>
              <a:rPr lang="en-US" dirty="0" err="1">
                <a:latin typeface="Courier New"/>
                <a:cs typeface="Courier New"/>
              </a:rPr>
              <a:t>printSchema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3" name="CuadroTexto 33">
            <a:extLst>
              <a:ext uri="{FF2B5EF4-FFF2-40B4-BE49-F238E27FC236}">
                <a16:creationId xmlns:a16="http://schemas.microsoft.com/office/drawing/2014/main" id="{BB1B390E-A1BF-E47A-6273-1CA3C9F5D16D}"/>
              </a:ext>
            </a:extLst>
          </p:cNvPr>
          <p:cNvSpPr txBox="1"/>
          <p:nvPr/>
        </p:nvSpPr>
        <p:spPr>
          <a:xfrm>
            <a:off x="178844" y="25781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Cadenas, pasar a MAY/min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CuadroTexto 33">
            <a:extLst>
              <a:ext uri="{FF2B5EF4-FFF2-40B4-BE49-F238E27FC236}">
                <a16:creationId xmlns:a16="http://schemas.microsoft.com/office/drawing/2014/main" id="{373B4EE2-0D80-8F01-5CC2-E0A8CA433507}"/>
              </a:ext>
            </a:extLst>
          </p:cNvPr>
          <p:cNvSpPr txBox="1"/>
          <p:nvPr/>
        </p:nvSpPr>
        <p:spPr>
          <a:xfrm>
            <a:off x="180515" y="5052904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Cadenas, eliminar espacios: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ltrim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rtrim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88B52B7-4EE9-1FC5-19C4-2D5CD67E1AC3}"/>
              </a:ext>
            </a:extLst>
          </p:cNvPr>
          <p:cNvSpPr txBox="1"/>
          <p:nvPr/>
        </p:nvSpPr>
        <p:spPr>
          <a:xfrm>
            <a:off x="371678" y="5759740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>
            <a:defPPr>
              <a:defRPr lang="es-ES"/>
            </a:defPPr>
            <a:lvl1pPr marL="107322">
              <a:spcBef>
                <a:spcPts val="195"/>
              </a:spcBef>
              <a:defRPr sz="2000">
                <a:latin typeface="Courier New"/>
                <a:cs typeface="Courier New"/>
              </a:defRPr>
            </a:lvl1pPr>
          </a:lstStyle>
          <a:p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pyspark.sql.functions</a:t>
            </a:r>
            <a:r>
              <a:rPr lang="es-ES" sz="1800" dirty="0"/>
              <a:t> </a:t>
            </a:r>
            <a:r>
              <a:rPr lang="es-ES" sz="1800" dirty="0" err="1"/>
              <a:t>import</a:t>
            </a:r>
            <a:r>
              <a:rPr lang="es-ES" sz="1800" dirty="0"/>
              <a:t> </a:t>
            </a:r>
            <a:r>
              <a:rPr lang="es-ES" sz="1800" dirty="0" err="1"/>
              <a:t>ltrim</a:t>
            </a:r>
            <a:r>
              <a:rPr lang="es-ES" sz="1800" dirty="0"/>
              <a:t>, </a:t>
            </a:r>
            <a:r>
              <a:rPr lang="es-ES" sz="1800" dirty="0" err="1"/>
              <a:t>rtrim</a:t>
            </a:r>
            <a:r>
              <a:rPr lang="es-ES" sz="1800" dirty="0"/>
              <a:t>, </a:t>
            </a:r>
            <a:r>
              <a:rPr lang="es-ES" sz="1800" dirty="0" err="1"/>
              <a:t>trim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corregido2 = </a:t>
            </a:r>
            <a:r>
              <a:rPr lang="es-ES" sz="1800" dirty="0" err="1"/>
              <a:t>df.withColumn</a:t>
            </a:r>
            <a:r>
              <a:rPr lang="es-ES" sz="1800" dirty="0"/>
              <a:t>('</a:t>
            </a:r>
            <a:r>
              <a:rPr lang="es-ES" sz="1800" dirty="0" err="1"/>
              <a:t>lastname</a:t>
            </a:r>
            <a:r>
              <a:rPr lang="es-ES" sz="1800" dirty="0"/>
              <a:t>', </a:t>
            </a:r>
            <a:r>
              <a:rPr lang="es-ES" sz="1800" dirty="0" err="1"/>
              <a:t>trim</a:t>
            </a:r>
            <a:r>
              <a:rPr lang="es-ES" sz="1800" dirty="0"/>
              <a:t>(col('</a:t>
            </a:r>
            <a:r>
              <a:rPr lang="es-ES" sz="1800" dirty="0" err="1"/>
              <a:t>lastname</a:t>
            </a:r>
            <a:r>
              <a:rPr lang="es-ES" sz="1800" dirty="0"/>
              <a:t>')))</a:t>
            </a:r>
          </a:p>
          <a:p>
            <a:endParaRPr lang="es-ES" sz="1800" dirty="0"/>
          </a:p>
          <a:p>
            <a:r>
              <a:rPr lang="es-ES" sz="1800" dirty="0"/>
              <a:t>corregido2.show()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C1248EB-0CBD-B679-159A-6AF238A39FFB}"/>
              </a:ext>
            </a:extLst>
          </p:cNvPr>
          <p:cNvSpPr txBox="1"/>
          <p:nvPr/>
        </p:nvSpPr>
        <p:spPr>
          <a:xfrm>
            <a:off x="388390" y="3225910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>
            <a:defPPr>
              <a:defRPr lang="es-ES"/>
            </a:defPPr>
            <a:lvl1pPr marL="107322">
              <a:spcBef>
                <a:spcPts val="195"/>
              </a:spcBef>
              <a:defRPr sz="2000">
                <a:latin typeface="Courier New"/>
                <a:cs typeface="Courier New"/>
              </a:defRPr>
            </a:lvl1pPr>
          </a:lstStyle>
          <a:p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pyspark.sql.functions</a:t>
            </a:r>
            <a:r>
              <a:rPr lang="es-ES" sz="1800" dirty="0"/>
              <a:t> </a:t>
            </a:r>
            <a:r>
              <a:rPr lang="es-ES" sz="1800" dirty="0" err="1"/>
              <a:t>import</a:t>
            </a:r>
            <a:r>
              <a:rPr lang="es-ES" sz="1800" dirty="0"/>
              <a:t> </a:t>
            </a:r>
            <a:r>
              <a:rPr lang="es-ES" sz="1800" dirty="0" err="1"/>
              <a:t>upper</a:t>
            </a:r>
            <a:r>
              <a:rPr lang="es-ES" sz="1800" dirty="0"/>
              <a:t>, </a:t>
            </a:r>
            <a:r>
              <a:rPr lang="es-ES" sz="1800" dirty="0" err="1"/>
              <a:t>lower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corregido1 = </a:t>
            </a:r>
            <a:r>
              <a:rPr lang="es-ES" sz="1800" dirty="0" err="1"/>
              <a:t>df.withColumn</a:t>
            </a:r>
            <a:r>
              <a:rPr lang="es-ES" sz="1800" dirty="0"/>
              <a:t>('</a:t>
            </a:r>
            <a:r>
              <a:rPr lang="es-ES" sz="1800" dirty="0" err="1"/>
              <a:t>firstname</a:t>
            </a:r>
            <a:r>
              <a:rPr lang="es-ES" sz="1800" dirty="0"/>
              <a:t>', </a:t>
            </a:r>
            <a:r>
              <a:rPr lang="es-ES" sz="1800" dirty="0" err="1"/>
              <a:t>upper</a:t>
            </a:r>
            <a:r>
              <a:rPr lang="es-ES" sz="1800" dirty="0"/>
              <a:t>(col('</a:t>
            </a:r>
            <a:r>
              <a:rPr lang="es-ES" sz="1800" dirty="0" err="1"/>
              <a:t>firstname</a:t>
            </a:r>
            <a:r>
              <a:rPr lang="es-ES" sz="1800" dirty="0"/>
              <a:t>')))</a:t>
            </a:r>
          </a:p>
          <a:p>
            <a:endParaRPr lang="es-ES" sz="1800" dirty="0"/>
          </a:p>
          <a:p>
            <a:r>
              <a:rPr lang="es-ES" sz="1800" dirty="0"/>
              <a:t>corregido1.show()</a:t>
            </a:r>
          </a:p>
        </p:txBody>
      </p:sp>
    </p:spTree>
    <p:extLst>
      <p:ext uri="{BB962C8B-B14F-4D97-AF65-F5344CB8AC3E}">
        <p14:creationId xmlns:p14="http://schemas.microsoft.com/office/powerpoint/2010/main" val="32167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ALMACENAR DATAFRAME.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5022850" cy="76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318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SQL admite gran variedad de formatos para almacenar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DataFrameWriter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 (forma general):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dataframe.write.format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).mode(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mode: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errorIfExists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/ ignore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66500" y="4314652"/>
            <a:ext cx="10238795" cy="181524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path = '</a:t>
            </a:r>
            <a:r>
              <a:rPr lang="en-US" b="1" dirty="0" err="1">
                <a:latin typeface="Courier New"/>
                <a:cs typeface="Courier New"/>
              </a:rPr>
              <a:t>dbfs</a:t>
            </a:r>
            <a:r>
              <a:rPr lang="en-US" b="1" dirty="0">
                <a:latin typeface="Courier New"/>
                <a:cs typeface="Courier New"/>
              </a:rPr>
              <a:t>:/</a:t>
            </a:r>
            <a:r>
              <a:rPr lang="en-US" b="1" dirty="0" err="1">
                <a:latin typeface="Courier New"/>
                <a:cs typeface="Courier New"/>
              </a:rPr>
              <a:t>FileStore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shared_uploads</a:t>
            </a:r>
            <a:r>
              <a:rPr lang="en-US" b="1" dirty="0">
                <a:latin typeface="Courier New"/>
                <a:cs typeface="Courier New"/>
              </a:rPr>
              <a:t>/SUSTITUIR_USUARIO/sales'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sales_df.write</a:t>
            </a: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	.format("parquet")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	.mode("overwrite")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	.option("compression", "snappy")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	.save(path))</a:t>
            </a:r>
          </a:p>
        </p:txBody>
      </p:sp>
      <p:cxnSp>
        <p:nvCxnSpPr>
          <p:cNvPr id="15" name="10 Conector recto de flecha">
            <a:extLst>
              <a:ext uri="{FF2B5EF4-FFF2-40B4-BE49-F238E27FC236}">
                <a16:creationId xmlns:a16="http://schemas.microsoft.com/office/drawing/2014/main" id="{EA9A1A0B-4CE4-FA6C-3A6E-0880F0CAF052}"/>
              </a:ext>
            </a:extLst>
          </p:cNvPr>
          <p:cNvCxnSpPr>
            <a:cxnSpLocks/>
          </p:cNvCxnSpPr>
          <p:nvPr/>
        </p:nvCxnSpPr>
        <p:spPr>
          <a:xfrm flipV="1">
            <a:off x="3943684" y="1735760"/>
            <a:ext cx="3517566" cy="5334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5">
            <a:extLst>
              <a:ext uri="{FF2B5EF4-FFF2-40B4-BE49-F238E27FC236}">
                <a16:creationId xmlns:a16="http://schemas.microsoft.com/office/drawing/2014/main" id="{809B13D2-B7D2-646F-E2B5-4B3624418233}"/>
              </a:ext>
            </a:extLst>
          </p:cNvPr>
          <p:cNvSpPr txBox="1"/>
          <p:nvPr/>
        </p:nvSpPr>
        <p:spPr>
          <a:xfrm>
            <a:off x="7636254" y="1400848"/>
            <a:ext cx="2021266" cy="66982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Formato almacenamiento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FC2D4CD-EA1E-9849-69D5-01843E427121}"/>
              </a:ext>
            </a:extLst>
          </p:cNvPr>
          <p:cNvSpPr txBox="1"/>
          <p:nvPr/>
        </p:nvSpPr>
        <p:spPr>
          <a:xfrm>
            <a:off x="266500" y="6520545"/>
            <a:ext cx="10238795" cy="60465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%</a:t>
            </a:r>
            <a:r>
              <a:rPr lang="es-ES" b="1" dirty="0" err="1">
                <a:latin typeface="Courier New"/>
                <a:cs typeface="Courier New"/>
              </a:rPr>
              <a:t>fs</a:t>
            </a:r>
            <a:r>
              <a:rPr lang="es-ES" b="1" dirty="0">
                <a:latin typeface="Courier New"/>
                <a:cs typeface="Courier New"/>
              </a:rPr>
              <a:t> </a:t>
            </a:r>
            <a:r>
              <a:rPr lang="es-ES" b="1" dirty="0" err="1">
                <a:latin typeface="Courier New"/>
                <a:cs typeface="Courier New"/>
              </a:rPr>
              <a:t>ls</a:t>
            </a:r>
            <a:r>
              <a:rPr lang="es-ES" b="1" dirty="0">
                <a:latin typeface="Courier New"/>
                <a:cs typeface="Courier New"/>
              </a:rPr>
              <a:t> '</a:t>
            </a:r>
            <a:r>
              <a:rPr lang="es-ES" b="1" dirty="0" err="1">
                <a:latin typeface="Courier New"/>
                <a:cs typeface="Courier New"/>
              </a:rPr>
              <a:t>dbfs</a:t>
            </a:r>
            <a:r>
              <a:rPr lang="es-ES" b="1" dirty="0">
                <a:latin typeface="Courier New"/>
                <a:cs typeface="Courier New"/>
              </a:rPr>
              <a:t>:/</a:t>
            </a:r>
            <a:r>
              <a:rPr lang="es-ES" b="1" dirty="0" err="1">
                <a:latin typeface="Courier New"/>
                <a:cs typeface="Courier New"/>
              </a:rPr>
              <a:t>FileStore</a:t>
            </a:r>
            <a:r>
              <a:rPr lang="es-ES" b="1" dirty="0">
                <a:latin typeface="Courier New"/>
                <a:cs typeface="Courier New"/>
              </a:rPr>
              <a:t>/</a:t>
            </a:r>
            <a:r>
              <a:rPr lang="es-ES" b="1" dirty="0" err="1">
                <a:latin typeface="Courier New"/>
                <a:cs typeface="Courier New"/>
              </a:rPr>
              <a:t>shared_uploads</a:t>
            </a:r>
            <a:r>
              <a:rPr lang="es-ES" b="1" dirty="0">
                <a:latin typeface="Courier New"/>
                <a:cs typeface="Courier New"/>
              </a:rPr>
              <a:t>/SUSTITUIR_USUARIO/sales'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89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63500"/>
            <a:ext cx="10707131" cy="609562"/>
          </a:xfrm>
        </p:spPr>
        <p:txBody>
          <a:bodyPr/>
          <a:lstStyle/>
          <a:p>
            <a:pPr algn="l"/>
            <a:r>
              <a:rPr lang="es-ES" dirty="0"/>
              <a:t>EJERCICIO: archivo Sales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-1" y="596900"/>
            <a:ext cx="4565651" cy="124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6036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Partir del Dataframe “Sales” original (desde cero)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Simulación ETL sencilla.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 columna descuento fijo (idea: si expresamos el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como proporción, lo podemos utilizar directamente para calcular el precio, multiplicando)</a:t>
            </a:r>
          </a:p>
          <a:p>
            <a:pPr marL="472210" lvl="1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	Precio: 200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descuento 25%  1 – 0,25 = </a:t>
            </a:r>
            <a:r>
              <a:rPr lang="es-E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0,75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precio final =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0,75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* precio</a:t>
            </a: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 columna precio total (precio * unidades * descuento). Eliminar después columna precio unitario y descuento</a:t>
            </a:r>
          </a:p>
          <a:p>
            <a:pPr marL="850465" lvl="1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Pasar el campo Región a MAYÚSCULAS. Cambiar el nombre del campo a “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Logist_Area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1.PySpark </a:t>
            </a:r>
          </a:p>
          <a:p>
            <a:pPr algn="ctr"/>
            <a:r>
              <a:rPr lang="es-ES" dirty="0" err="1">
                <a:solidFill>
                  <a:srgbClr val="22D3C6"/>
                </a:solidFill>
              </a:rPr>
              <a:t>Structured</a:t>
            </a:r>
            <a:r>
              <a:rPr lang="es-ES" dirty="0">
                <a:solidFill>
                  <a:srgbClr val="22D3C6"/>
                </a:solidFill>
              </a:rPr>
              <a:t> </a:t>
            </a:r>
            <a:r>
              <a:rPr lang="es-ES" dirty="0" err="1">
                <a:solidFill>
                  <a:srgbClr val="22D3C6"/>
                </a:solidFill>
              </a:rPr>
              <a:t>APIs</a:t>
            </a:r>
            <a:r>
              <a:rPr lang="es-ES" dirty="0">
                <a:solidFill>
                  <a:srgbClr val="22D3C6"/>
                </a:solidFill>
              </a:rPr>
              <a:t>:</a:t>
            </a:r>
          </a:p>
          <a:p>
            <a:pPr algn="ctr"/>
            <a:r>
              <a:rPr lang="es-ES" dirty="0" err="1">
                <a:solidFill>
                  <a:srgbClr val="22D3C6"/>
                </a:solidFill>
              </a:rPr>
              <a:t>Dataframes</a:t>
            </a:r>
            <a:endParaRPr lang="es-ES" dirty="0">
              <a:solidFill>
                <a:srgbClr val="22D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: </a:t>
            </a:r>
            <a:r>
              <a:rPr lang="es-ES" dirty="0" err="1"/>
              <a:t>Dataframes</a:t>
            </a:r>
            <a:r>
              <a:rPr lang="es-ES" dirty="0"/>
              <a:t> y Datasets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9278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287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define unas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para datos estructurados (como “tablas”, colección de registros):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y Datasets.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define una estructura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para cada instancia de ellos.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diferencia es en la “comprobación” de ese esquema: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frente a Datasets (compile time,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sólo Java y Scala, no los usaremos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C2B41A-4214-FFC2-7B5D-73AACA0D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5" y="4141787"/>
            <a:ext cx="8533649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DATAFRAMES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37389"/>
            <a:ext cx="2736850" cy="111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272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Los Spark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son como tablas distribuidas en memoria con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columnas con nombre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esquemas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donde cada columna tiene un tipo de datos específico: entero, cadena, real, array, fecha,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ejecución Spark las “compila” a la API de bajo nivel que ya conocemos: RDDs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8772B8-82FF-EE48-2AB2-EF95BD78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2" y="3786563"/>
            <a:ext cx="5638800" cy="33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 err="1"/>
              <a:t>Schemas</a:t>
            </a:r>
            <a:r>
              <a:rPr lang="es-ES" dirty="0"/>
              <a:t>: tipos de datos columnas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099"/>
            <a:ext cx="6165850" cy="152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5CDA9E-486F-F38C-D93C-B1C7A39D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82" y="1114387"/>
            <a:ext cx="5130335" cy="28908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F06797-1C0A-C517-535E-DCA6C4EE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74" y="4303661"/>
            <a:ext cx="7729474" cy="27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CREAR UN DATAFRAME (I)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57225"/>
            <a:ext cx="502285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+ esquema . El esquema lo podemos definir (explícito,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lo más aconsejado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o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inferir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desde los datos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en el caso </a:t>
            </a:r>
            <a:r>
              <a:rPr lang="es-ES" sz="2000" b="1">
                <a:latin typeface="Arial" panose="020B0604020202020204" pitchFamily="34" charset="0"/>
                <a:cs typeface="Arial" panose="020B0604020202020204" pitchFamily="34" charset="0"/>
              </a:rPr>
              <a:t>de lectura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de una fuente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678" y="2259751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datos = [(</a:t>
            </a:r>
            <a:r>
              <a:rPr lang="es-ES" b="1" dirty="0" err="1">
                <a:latin typeface="Courier New"/>
                <a:cs typeface="Courier New"/>
              </a:rPr>
              <a:t>None</a:t>
            </a:r>
            <a:r>
              <a:rPr lang="es-ES" b="1" dirty="0">
                <a:latin typeface="Courier New"/>
                <a:cs typeface="Courier New"/>
              </a:rPr>
              <a:t>,'Smith   ','36636','M',3500),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('Michael','   Rose','40288','M',4750),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('Robert','Williams','42114','M',None),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('</a:t>
            </a:r>
            <a:r>
              <a:rPr lang="es-ES" b="1" dirty="0" err="1">
                <a:latin typeface="Courier New"/>
                <a:cs typeface="Courier New"/>
              </a:rPr>
              <a:t>Maria</a:t>
            </a:r>
            <a:r>
              <a:rPr lang="es-ES" b="1" dirty="0">
                <a:latin typeface="Courier New"/>
                <a:cs typeface="Courier New"/>
              </a:rPr>
              <a:t>','    Jones    ','39192','F',4000)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]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296913" y="4088834"/>
            <a:ext cx="10226560" cy="300094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pyspark.sql.types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StructType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IntegerType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esquema = </a:t>
            </a:r>
            <a:r>
              <a:rPr lang="es-ES" b="1" spc="-6" dirty="0" err="1">
                <a:latin typeface="Courier New"/>
                <a:cs typeface="Courier New"/>
              </a:rPr>
              <a:t>StructType</a:t>
            </a:r>
            <a:r>
              <a:rPr lang="es-ES" b="1" spc="-6" dirty="0">
                <a:latin typeface="Courier New"/>
                <a:cs typeface="Courier New"/>
              </a:rPr>
              <a:t>([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firstname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lastname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False),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('id',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False),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gender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salary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IntegerType</a:t>
            </a:r>
            <a:r>
              <a:rPr lang="es-ES" b="1" spc="-6" dirty="0">
                <a:latin typeface="Courier New"/>
                <a:cs typeface="Courier New"/>
              </a:rPr>
              <a:t>(), True)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])</a:t>
            </a: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FB20D8E4-AC9A-33F4-EBA9-E2084CC29158}"/>
              </a:ext>
            </a:extLst>
          </p:cNvPr>
          <p:cNvCxnSpPr>
            <a:cxnSpLocks/>
          </p:cNvCxnSpPr>
          <p:nvPr/>
        </p:nvCxnSpPr>
        <p:spPr>
          <a:xfrm flipV="1">
            <a:off x="4251623" y="4940300"/>
            <a:ext cx="1059185" cy="3173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877BBA35-54B8-54D6-A5C0-AE7DD982B784}"/>
              </a:ext>
            </a:extLst>
          </p:cNvPr>
          <p:cNvSpPr/>
          <p:nvPr/>
        </p:nvSpPr>
        <p:spPr>
          <a:xfrm>
            <a:off x="2581417" y="5257616"/>
            <a:ext cx="1527033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CA392105-951D-1F05-2388-14C03480BC95}"/>
              </a:ext>
            </a:extLst>
          </p:cNvPr>
          <p:cNvSpPr txBox="1"/>
          <p:nvPr/>
        </p:nvSpPr>
        <p:spPr>
          <a:xfrm>
            <a:off x="5403850" y="4756467"/>
            <a:ext cx="2652199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Nombre columna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16" name="13 Rectángulo">
            <a:extLst>
              <a:ext uri="{FF2B5EF4-FFF2-40B4-BE49-F238E27FC236}">
                <a16:creationId xmlns:a16="http://schemas.microsoft.com/office/drawing/2014/main" id="{017AA8D9-85AB-436C-F041-70EBCB134C19}"/>
              </a:ext>
            </a:extLst>
          </p:cNvPr>
          <p:cNvSpPr/>
          <p:nvPr/>
        </p:nvSpPr>
        <p:spPr>
          <a:xfrm>
            <a:off x="3319998" y="5878902"/>
            <a:ext cx="1626652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7" name="10 Conector recto de flecha">
            <a:extLst>
              <a:ext uri="{FF2B5EF4-FFF2-40B4-BE49-F238E27FC236}">
                <a16:creationId xmlns:a16="http://schemas.microsoft.com/office/drawing/2014/main" id="{1C0894B0-5680-8711-1BDF-34A1D287CEA3}"/>
              </a:ext>
            </a:extLst>
          </p:cNvPr>
          <p:cNvCxnSpPr>
            <a:cxnSpLocks/>
          </p:cNvCxnSpPr>
          <p:nvPr/>
        </p:nvCxnSpPr>
        <p:spPr>
          <a:xfrm>
            <a:off x="5022850" y="6183702"/>
            <a:ext cx="1905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25">
            <a:extLst>
              <a:ext uri="{FF2B5EF4-FFF2-40B4-BE49-F238E27FC236}">
                <a16:creationId xmlns:a16="http://schemas.microsoft.com/office/drawing/2014/main" id="{2D298C83-AFFE-5B73-A46A-26D9D0D9182A}"/>
              </a:ext>
            </a:extLst>
          </p:cNvPr>
          <p:cNvSpPr txBox="1"/>
          <p:nvPr/>
        </p:nvSpPr>
        <p:spPr>
          <a:xfrm>
            <a:off x="7062750" y="5953167"/>
            <a:ext cx="914400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Tipo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3" name="13 Rectángulo">
            <a:extLst>
              <a:ext uri="{FF2B5EF4-FFF2-40B4-BE49-F238E27FC236}">
                <a16:creationId xmlns:a16="http://schemas.microsoft.com/office/drawing/2014/main" id="{FFD0410B-F1EE-831A-D9BC-3FC325AD70D1}"/>
              </a:ext>
            </a:extLst>
          </p:cNvPr>
          <p:cNvSpPr/>
          <p:nvPr/>
        </p:nvSpPr>
        <p:spPr>
          <a:xfrm>
            <a:off x="5861051" y="6484339"/>
            <a:ext cx="6858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4" name="10 Conector recto de flecha">
            <a:extLst>
              <a:ext uri="{FF2B5EF4-FFF2-40B4-BE49-F238E27FC236}">
                <a16:creationId xmlns:a16="http://schemas.microsoft.com/office/drawing/2014/main" id="{9BA566D1-64C7-F9F9-02C7-8C8C133FDBAE}"/>
              </a:ext>
            </a:extLst>
          </p:cNvPr>
          <p:cNvCxnSpPr>
            <a:cxnSpLocks/>
          </p:cNvCxnSpPr>
          <p:nvPr/>
        </p:nvCxnSpPr>
        <p:spPr>
          <a:xfrm>
            <a:off x="6623050" y="6692900"/>
            <a:ext cx="16002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25">
            <a:extLst>
              <a:ext uri="{FF2B5EF4-FFF2-40B4-BE49-F238E27FC236}">
                <a16:creationId xmlns:a16="http://schemas.microsoft.com/office/drawing/2014/main" id="{524F716E-83E6-8320-C70A-9502148AE995}"/>
              </a:ext>
            </a:extLst>
          </p:cNvPr>
          <p:cNvSpPr txBox="1"/>
          <p:nvPr/>
        </p:nvSpPr>
        <p:spPr>
          <a:xfrm>
            <a:off x="8464305" y="6248366"/>
            <a:ext cx="1600200" cy="682648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Se permite </a:t>
            </a:r>
          </a:p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valor NULO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6" name="13 Rectángulo">
            <a:extLst>
              <a:ext uri="{FF2B5EF4-FFF2-40B4-BE49-F238E27FC236}">
                <a16:creationId xmlns:a16="http://schemas.microsoft.com/office/drawing/2014/main" id="{73C80D64-9FF3-4D17-7CDA-7909E2B16895}"/>
              </a:ext>
            </a:extLst>
          </p:cNvPr>
          <p:cNvSpPr/>
          <p:nvPr/>
        </p:nvSpPr>
        <p:spPr>
          <a:xfrm>
            <a:off x="4392782" y="4128662"/>
            <a:ext cx="1527033" cy="3048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7" name="10 Conector recto de flecha">
            <a:extLst>
              <a:ext uri="{FF2B5EF4-FFF2-40B4-BE49-F238E27FC236}">
                <a16:creationId xmlns:a16="http://schemas.microsoft.com/office/drawing/2014/main" id="{07FC6098-FC91-4EDB-3D20-A7A80D27C491}"/>
              </a:ext>
            </a:extLst>
          </p:cNvPr>
          <p:cNvCxnSpPr>
            <a:cxnSpLocks/>
          </p:cNvCxnSpPr>
          <p:nvPr/>
        </p:nvCxnSpPr>
        <p:spPr>
          <a:xfrm flipV="1">
            <a:off x="5919815" y="2667971"/>
            <a:ext cx="1693835" cy="13595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5">
            <a:extLst>
              <a:ext uri="{FF2B5EF4-FFF2-40B4-BE49-F238E27FC236}">
                <a16:creationId xmlns:a16="http://schemas.microsoft.com/office/drawing/2014/main" id="{30834645-1ACA-5B87-05C3-1E763DE2E6DD}"/>
              </a:ext>
            </a:extLst>
          </p:cNvPr>
          <p:cNvSpPr txBox="1"/>
          <p:nvPr/>
        </p:nvSpPr>
        <p:spPr>
          <a:xfrm>
            <a:off x="7670605" y="2044700"/>
            <a:ext cx="2865209" cy="66982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Define esquema como lista de columnas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30" name="13 Rectángulo">
            <a:extLst>
              <a:ext uri="{FF2B5EF4-FFF2-40B4-BE49-F238E27FC236}">
                <a16:creationId xmlns:a16="http://schemas.microsoft.com/office/drawing/2014/main" id="{B54ED0FD-A9C3-4BD3-0661-EB6045C861E1}"/>
              </a:ext>
            </a:extLst>
          </p:cNvPr>
          <p:cNvSpPr/>
          <p:nvPr/>
        </p:nvSpPr>
        <p:spPr>
          <a:xfrm>
            <a:off x="6085134" y="4135181"/>
            <a:ext cx="1527033" cy="3048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31" name="10 Conector recto de flecha">
            <a:extLst>
              <a:ext uri="{FF2B5EF4-FFF2-40B4-BE49-F238E27FC236}">
                <a16:creationId xmlns:a16="http://schemas.microsoft.com/office/drawing/2014/main" id="{899620B7-C007-1B07-E85E-19FA9B72A9FC}"/>
              </a:ext>
            </a:extLst>
          </p:cNvPr>
          <p:cNvCxnSpPr>
            <a:cxnSpLocks/>
          </p:cNvCxnSpPr>
          <p:nvPr/>
        </p:nvCxnSpPr>
        <p:spPr>
          <a:xfrm flipV="1">
            <a:off x="7130232" y="3427141"/>
            <a:ext cx="925817" cy="63882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25">
            <a:extLst>
              <a:ext uri="{FF2B5EF4-FFF2-40B4-BE49-F238E27FC236}">
                <a16:creationId xmlns:a16="http://schemas.microsoft.com/office/drawing/2014/main" id="{EF23175C-BF0A-0E50-F06F-7ACDCC74612A}"/>
              </a:ext>
            </a:extLst>
          </p:cNvPr>
          <p:cNvSpPr txBox="1"/>
          <p:nvPr/>
        </p:nvSpPr>
        <p:spPr>
          <a:xfrm>
            <a:off x="8200173" y="3150664"/>
            <a:ext cx="1966293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Define columna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075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CREAR UN DATAFRAME (II)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83442"/>
            <a:ext cx="5175250" cy="142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901700"/>
            <a:ext cx="10450012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Recordar, en nuestro entorno interactivo ya están instanciados 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SparkSession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como &lt;</a:t>
            </a:r>
            <a:r>
              <a:rPr lang="es-ES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&gt;, y 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SparkSession.sparkContext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 como &lt;</a:t>
            </a:r>
            <a:r>
              <a:rPr lang="es-ES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&gt;, las utilizamos directamente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309148" y="2764292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 err="1">
                <a:latin typeface="Courier New"/>
                <a:cs typeface="Courier New"/>
              </a:rPr>
              <a:t>df</a:t>
            </a:r>
            <a:r>
              <a:rPr lang="es-ES" b="1" dirty="0">
                <a:latin typeface="Courier New"/>
                <a:cs typeface="Courier New"/>
              </a:rPr>
              <a:t> = </a:t>
            </a:r>
            <a:r>
              <a:rPr lang="es-ES" b="1" dirty="0" err="1">
                <a:latin typeface="Courier New"/>
                <a:cs typeface="Courier New"/>
              </a:rPr>
              <a:t>spark.createDataFrame</a:t>
            </a:r>
            <a:r>
              <a:rPr lang="es-ES" b="1" dirty="0">
                <a:latin typeface="Courier New"/>
                <a:cs typeface="Courier New"/>
              </a:rPr>
              <a:t>(data=datos, </a:t>
            </a:r>
            <a:r>
              <a:rPr lang="es-ES" b="1" dirty="0" err="1">
                <a:latin typeface="Courier New"/>
                <a:cs typeface="Courier New"/>
              </a:rPr>
              <a:t>schema</a:t>
            </a:r>
            <a:r>
              <a:rPr lang="es-ES" b="1" dirty="0">
                <a:latin typeface="Courier New"/>
                <a:cs typeface="Courier New"/>
              </a:rPr>
              <a:t>=esquema)</a:t>
            </a:r>
          </a:p>
          <a:p>
            <a:pPr marL="107322">
              <a:spcBef>
                <a:spcPts val="195"/>
              </a:spcBef>
            </a:pPr>
            <a:endParaRPr lang="es-E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b="1" dirty="0" err="1">
                <a:latin typeface="Courier New"/>
                <a:cs typeface="Courier New"/>
              </a:rPr>
              <a:t>df.printSchema</a:t>
            </a:r>
            <a:r>
              <a:rPr lang="es-ES" b="1" dirty="0">
                <a:latin typeface="Courier New"/>
                <a:cs typeface="Courier New"/>
              </a:rPr>
              <a:t>()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309148" y="6163687"/>
            <a:ext cx="10226560" cy="6054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df.show</a:t>
            </a:r>
            <a:r>
              <a:rPr lang="es-ES" b="1" spc="-6" dirty="0">
                <a:latin typeface="Courier New"/>
                <a:cs typeface="Courier New"/>
              </a:rPr>
              <a:t>(</a:t>
            </a:r>
            <a:r>
              <a:rPr lang="es-ES" b="1" spc="-6" dirty="0" err="1">
                <a:latin typeface="Courier New"/>
                <a:cs typeface="Courier New"/>
              </a:rPr>
              <a:t>truncate</a:t>
            </a:r>
            <a:r>
              <a:rPr lang="es-ES" b="1" spc="-6" dirty="0">
                <a:latin typeface="Courier New"/>
                <a:cs typeface="Courier New"/>
              </a:rPr>
              <a:t>=False)</a:t>
            </a: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</p:txBody>
      </p:sp>
      <p:sp>
        <p:nvSpPr>
          <p:cNvPr id="9" name="CuadroTexto 33">
            <a:extLst>
              <a:ext uri="{FF2B5EF4-FFF2-40B4-BE49-F238E27FC236}">
                <a16:creationId xmlns:a16="http://schemas.microsoft.com/office/drawing/2014/main" id="{E587167E-06E6-0A1F-1F00-A4FEE94F11F3}"/>
              </a:ext>
            </a:extLst>
          </p:cNvPr>
          <p:cNvSpPr txBox="1"/>
          <p:nvPr/>
        </p:nvSpPr>
        <p:spPr>
          <a:xfrm>
            <a:off x="309148" y="4135580"/>
            <a:ext cx="10450012" cy="170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printShema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()”: muestra esquema del Dataframe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 ACCIÓN, muestra el contenido (se puede especificar nº registros entre paréntesis, al igual que si se recorta o no la salida por pantalla)</a:t>
            </a:r>
          </a:p>
        </p:txBody>
      </p:sp>
    </p:spTree>
    <p:extLst>
      <p:ext uri="{BB962C8B-B14F-4D97-AF65-F5344CB8AC3E}">
        <p14:creationId xmlns:p14="http://schemas.microsoft.com/office/powerpoint/2010/main" val="42448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DATAFRAME: objeto “</a:t>
            </a:r>
            <a:r>
              <a:rPr lang="es-ES" dirty="0" err="1"/>
              <a:t>Row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57226"/>
            <a:ext cx="4946650" cy="130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901700"/>
            <a:ext cx="10450012" cy="221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Spark se define un objeto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(fila) como una colección ordenada de campos. Cada uno de sus campos formaría parte de una columna del DF.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puede acceder de forma individual a los campos. Siguiendo el ejemplo de los empleados al crear un dataframe: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296913" y="3307220"/>
            <a:ext cx="10226560" cy="151335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pyspark.sql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Row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empleado_1 = </a:t>
            </a:r>
            <a:r>
              <a:rPr lang="es-ES" b="1" spc="-6" dirty="0" err="1">
                <a:latin typeface="Courier New"/>
                <a:cs typeface="Courier New"/>
              </a:rPr>
              <a:t>Row</a:t>
            </a:r>
            <a:r>
              <a:rPr lang="es-ES" b="1" spc="-6" dirty="0">
                <a:latin typeface="Courier New"/>
                <a:cs typeface="Courier New"/>
              </a:rPr>
              <a:t>("James","Smith","36636","M",3500)</a:t>
            </a: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print('Este empleado se llama: ',empleado_1[0])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4B1755C-0338-7C8A-AFF4-0DEE9F81DA38}"/>
              </a:ext>
            </a:extLst>
          </p:cNvPr>
          <p:cNvSpPr txBox="1"/>
          <p:nvPr/>
        </p:nvSpPr>
        <p:spPr>
          <a:xfrm>
            <a:off x="251920" y="5332703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datos = [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("James","Smith","36636","M",3500),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("Michael","Rose","40288","M",4750),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("Robert","Williams","42114","M",4200),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("Maria","Jones","39192","F",4000)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]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14263</TotalTime>
  <Words>2484</Words>
  <Application>Microsoft Office PowerPoint</Application>
  <PresentationFormat>Personalizado</PresentationFormat>
  <Paragraphs>239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Courier New</vt:lpstr>
      <vt:lpstr>Helvetica Neue</vt:lpstr>
      <vt:lpstr>Montserrat</vt:lpstr>
      <vt:lpstr>Wingdings</vt:lpstr>
      <vt:lpstr>Office Theme</vt:lpstr>
      <vt:lpstr>Presentación de PowerPoint</vt:lpstr>
      <vt:lpstr>Presentación de PowerPoint</vt:lpstr>
      <vt:lpstr>Presentación de PowerPoint</vt:lpstr>
      <vt:lpstr>Structured APIs: Dataframes y Datasets</vt:lpstr>
      <vt:lpstr>DATAFRAMES</vt:lpstr>
      <vt:lpstr>Schemas: tipos de datos columnas</vt:lpstr>
      <vt:lpstr>CREAR UN DATAFRAME (I)</vt:lpstr>
      <vt:lpstr>CREAR UN DATAFRAME (II)</vt:lpstr>
      <vt:lpstr>DATAFRAME: objeto “Row”</vt:lpstr>
      <vt:lpstr>Leer DATAFRAME desde un archivo (I)</vt:lpstr>
      <vt:lpstr>Leer DATAFRAME desde un archivo (II)</vt:lpstr>
      <vt:lpstr>Presentación de PowerPoint</vt:lpstr>
      <vt:lpstr>Transformaciones dataframe: SELECT </vt:lpstr>
      <vt:lpstr>Transformaciones dataframe: FILTER/WHERE </vt:lpstr>
      <vt:lpstr>Transformaciones dataframe: ORDERBY</vt:lpstr>
      <vt:lpstr>Transformaciones dataframe: DISTINCT, LIMIT</vt:lpstr>
      <vt:lpstr>EJERCICIO: archivo Sales</vt:lpstr>
      <vt:lpstr>Presentación de PowerPoint</vt:lpstr>
      <vt:lpstr>AÑADIR Y RENOMBRAR COLUMNA: WITHCOLUMN</vt:lpstr>
      <vt:lpstr>BORRAR COLUMNA(S): DROP</vt:lpstr>
      <vt:lpstr>ELIMINAR FILAS CON NULOS: dropna()</vt:lpstr>
      <vt:lpstr>OTROS: cambiar tipo &lt;cast()&gt;; tratamiento de cadenas</vt:lpstr>
      <vt:lpstr>ALMACENAR DATAFRAME.</vt:lpstr>
      <vt:lpstr>EJERCICIO: archivo Sales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125</cp:revision>
  <dcterms:created xsi:type="dcterms:W3CDTF">2021-05-28T10:18:10Z</dcterms:created>
  <dcterms:modified xsi:type="dcterms:W3CDTF">2023-04-09T18:44:39Z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