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58"/>
  </p:notesMasterIdLst>
  <p:sldIdLst>
    <p:sldId id="256" r:id="rId2"/>
    <p:sldId id="257" r:id="rId3"/>
    <p:sldId id="260" r:id="rId4"/>
    <p:sldId id="259" r:id="rId5"/>
    <p:sldId id="285" r:id="rId6"/>
    <p:sldId id="286" r:id="rId7"/>
    <p:sldId id="263" r:id="rId8"/>
    <p:sldId id="261" r:id="rId9"/>
    <p:sldId id="262" r:id="rId10"/>
    <p:sldId id="264" r:id="rId11"/>
    <p:sldId id="265" r:id="rId12"/>
    <p:sldId id="266" r:id="rId13"/>
    <p:sldId id="269" r:id="rId14"/>
    <p:sldId id="278" r:id="rId15"/>
    <p:sldId id="267" r:id="rId16"/>
    <p:sldId id="268" r:id="rId17"/>
    <p:sldId id="273" r:id="rId18"/>
    <p:sldId id="270" r:id="rId19"/>
    <p:sldId id="272" r:id="rId20"/>
    <p:sldId id="271" r:id="rId21"/>
    <p:sldId id="280" r:id="rId22"/>
    <p:sldId id="279" r:id="rId23"/>
    <p:sldId id="281" r:id="rId24"/>
    <p:sldId id="274" r:id="rId25"/>
    <p:sldId id="275" r:id="rId26"/>
    <p:sldId id="276" r:id="rId27"/>
    <p:sldId id="310" r:id="rId28"/>
    <p:sldId id="277" r:id="rId29"/>
    <p:sldId id="282" r:id="rId30"/>
    <p:sldId id="283" r:id="rId31"/>
    <p:sldId id="301" r:id="rId32"/>
    <p:sldId id="302" r:id="rId33"/>
    <p:sldId id="303" r:id="rId34"/>
    <p:sldId id="304" r:id="rId35"/>
    <p:sldId id="307" r:id="rId36"/>
    <p:sldId id="305" r:id="rId37"/>
    <p:sldId id="306" r:id="rId38"/>
    <p:sldId id="308" r:id="rId39"/>
    <p:sldId id="312" r:id="rId40"/>
    <p:sldId id="311" r:id="rId41"/>
    <p:sldId id="299" r:id="rId42"/>
    <p:sldId id="300" r:id="rId43"/>
    <p:sldId id="287" r:id="rId44"/>
    <p:sldId id="288" r:id="rId45"/>
    <p:sldId id="289" r:id="rId46"/>
    <p:sldId id="290" r:id="rId47"/>
    <p:sldId id="309" r:id="rId48"/>
    <p:sldId id="291" r:id="rId49"/>
    <p:sldId id="292" r:id="rId50"/>
    <p:sldId id="294" r:id="rId51"/>
    <p:sldId id="293" r:id="rId52"/>
    <p:sldId id="295" r:id="rId53"/>
    <p:sldId id="296" r:id="rId54"/>
    <p:sldId id="297" r:id="rId55"/>
    <p:sldId id="313" r:id="rId56"/>
    <p:sldId id="298"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65" d="100"/>
          <a:sy n="65" d="100"/>
        </p:scale>
        <p:origin x="-348"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59E269-598F-4F58-85D0-C434FC9453F6}" type="datetimeFigureOut">
              <a:rPr lang="en-US" smtClean="0"/>
              <a:t>10/20/2011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9B9861-A6C1-43F3-866D-16BF15F092E3}" type="slidenum">
              <a:rPr lang="en-US" smtClean="0"/>
              <a:t>‹#›</a:t>
            </a:fld>
            <a:endParaRPr lang="en-US"/>
          </a:p>
        </p:txBody>
      </p:sp>
    </p:spTree>
    <p:extLst>
      <p:ext uri="{BB962C8B-B14F-4D97-AF65-F5344CB8AC3E}">
        <p14:creationId xmlns:p14="http://schemas.microsoft.com/office/powerpoint/2010/main" val="197972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14</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16</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17</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18</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19</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20</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22</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23</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25</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26</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6</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27</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28</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29</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30</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31</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32</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33</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34</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35</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36</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7</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37</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38</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39</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40</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41</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42</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44</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45</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46</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47</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8</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48</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49</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50</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51</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52</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53</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54</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55</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9</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10</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11</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12</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13</a:t>
            </a:fld>
            <a:endParaRPr lang="en-US"/>
          </a:p>
        </p:txBody>
      </p:sp>
    </p:spTree>
    <p:extLst>
      <p:ext uri="{BB962C8B-B14F-4D97-AF65-F5344CB8AC3E}">
        <p14:creationId xmlns:p14="http://schemas.microsoft.com/office/powerpoint/2010/main" val="20138779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pic>
        <p:nvPicPr>
          <p:cNvPr id="11" name="Content Placeholder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4267200"/>
            <a:ext cx="2857500" cy="571500"/>
          </a:xfrm>
          <a:prstGeom prst="rect">
            <a:avLst/>
          </a:prstGeom>
        </p:spPr>
      </p:pic>
      <p:sp>
        <p:nvSpPr>
          <p:cNvPr id="15"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6"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7"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8"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9"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pic>
        <p:nvPicPr>
          <p:cNvPr id="10" name="Content Placeholder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2200" y="431116"/>
            <a:ext cx="2857500" cy="571500"/>
          </a:xfrm>
          <a:prstGeom prst="rect">
            <a:avLst/>
          </a:prstGeom>
        </p:spPr>
      </p:pic>
      <p:sp>
        <p:nvSpPr>
          <p:cNvPr id="15"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6"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7"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Date Placeholder 3"/>
          <p:cNvSpPr>
            <a:spLocks noGrp="1"/>
          </p:cNvSpPr>
          <p:nvPr>
            <p:ph type="dt" sz="half" idx="10"/>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2"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3"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6" name="Date Placeholder 3"/>
          <p:cNvSpPr>
            <a:spLocks noGrp="1"/>
          </p:cNvSpPr>
          <p:nvPr>
            <p:ph type="dt" sz="half" idx="10"/>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7" name="Footer Placeholder 4"/>
          <p:cNvSpPr>
            <a:spLocks noGrp="1"/>
          </p:cNvSpPr>
          <p:nvPr>
            <p:ph type="ftr" sz="quarter" idx="11"/>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8" name="Slide Number Placeholder 5"/>
          <p:cNvSpPr>
            <a:spLocks noGrp="1"/>
          </p:cNvSpPr>
          <p:nvPr>
            <p:ph type="sldNum" sz="quarter" idx="12"/>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9"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0"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1"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8"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9"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0"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4" name="Date Placeholder 3"/>
          <p:cNvSpPr>
            <a:spLocks noGrp="1"/>
          </p:cNvSpPr>
          <p:nvPr>
            <p:ph type="dt" sz="half" idx="10"/>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5"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1"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2"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9" name="Content Placeholder 3"/>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172200" y="431116"/>
            <a:ext cx="2857500" cy="571500"/>
          </a:xfrm>
          <a:prstGeom prst="rect">
            <a:avLst/>
          </a:prstGeom>
        </p:spPr>
      </p:pic>
      <p:sp>
        <p:nvSpPr>
          <p:cNvPr id="11"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2"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defTabSz="974725">
              <a:tabLst>
                <a:tab pos="6400800" algn="r"/>
              </a:tabLst>
            </a:pPr>
            <a:r>
              <a:rPr lang="en-US" smtClean="0"/>
              <a:t>Getting Started        Copyright (c) 2011 University of Pennsylvania. All rights reserved.</a:t>
            </a:r>
            <a:endParaRPr lang="en-US" dirty="0"/>
          </a:p>
        </p:txBody>
      </p:sp>
      <p:sp>
        <p:nvSpPr>
          <p:cNvPr id="13"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4" r:id="rId9"/>
  </p:sldLayoutIdLst>
  <p:timing>
    <p:tnLst>
      <p:par>
        <p:cTn id="1" dur="indefinite" restart="never" nodeType="tmRoot"/>
      </p:par>
    </p:tnLst>
  </p:timing>
  <p:hf hdr="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bia-svn.uphs.upenn.edu/projects/BASIS/branches/basis-0.1/INSTALL.tx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sbia-svn.uphs.upenn.edu/projects/BASIS/branches/basis-0.1/doc/INSTALL-basis.txt"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bia-wiki.uphs.upenn.edu/wiki/index.php/BASIS_How-To:_Managing_a_BASIS_Project"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sbia-svn.uphs.upenn.edu/projects/BASIS/branches/basis-0.1/doc/INSTALL-basis.txt"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rad.upenn.edu/sbia/software/doxygen/basis/trunk/group__CMakeAPI.html#gab7b7600c0ab4197db811f810a04670be"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www.rad.upenn.edu/sbia/software/doxygen/basis/trunk/group__CMakeAPI.html#gab2594b3327126ac531ef4ed806501406"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rad.upenn.edu/sbia/software/doxygen/basis/trunk/group__CMakeAPI.html#ga3a56e2ed99608316be7309fcc090cc66"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hyperlink" Target="https://www.rad.upenn.edu/sbia/software/doxygen/basis/trunk/group__CMakeAPI.html#gab2594b3327126ac531ef4ed806501406" TargetMode="External"/><Relationship Id="rId4" Type="http://schemas.openxmlformats.org/officeDocument/2006/relationships/hyperlink" Target="https://www.rad.upenn.edu/sbia/software/doxygen/basis/trunk/group__CMakeAPI.html#gab7b7600c0ab4197db811f810a04670be"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www.rad.upenn.edu/sbia/software/doxygen/basis/trunk/group__CMakeAPI.html#gab2594b3327126ac531ef4ed806501406"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cmake.org/cmake/resources/software.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bia-svn.uphs.upenn.edu/projects/BASI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sbia-svn.uphs.upenn.edu/projects/BASIS/branches/basis-0.1" TargetMode="External"/><Relationship Id="rId4" Type="http://schemas.openxmlformats.org/officeDocument/2006/relationships/hyperlink" Target="https://sbia-svn.uphs.upenn.edu/projects/BASIS/trunk"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Getting Started</a:t>
            </a:r>
            <a:endParaRPr lang="en-US" dirty="0"/>
          </a:p>
        </p:txBody>
      </p:sp>
      <p:sp>
        <p:nvSpPr>
          <p:cNvPr id="3" name="Subtitle 2"/>
          <p:cNvSpPr>
            <a:spLocks noGrp="1"/>
          </p:cNvSpPr>
          <p:nvPr>
            <p:ph type="subTitle" idx="1"/>
          </p:nvPr>
        </p:nvSpPr>
        <p:spPr/>
        <p:txBody>
          <a:bodyPr/>
          <a:lstStyle/>
          <a:p>
            <a:r>
              <a:rPr lang="en-US" dirty="0" smtClean="0"/>
              <a:t>Build system And Software Implementation Standard</a:t>
            </a:r>
            <a:endParaRPr lang="en-US" dirty="0"/>
          </a:p>
        </p:txBody>
      </p:sp>
      <p:sp>
        <p:nvSpPr>
          <p:cNvPr id="4" name="TextBox 3"/>
          <p:cNvSpPr txBox="1"/>
          <p:nvPr/>
        </p:nvSpPr>
        <p:spPr>
          <a:xfrm>
            <a:off x="762000" y="5257800"/>
            <a:ext cx="5486400" cy="369332"/>
          </a:xfrm>
          <a:prstGeom prst="rect">
            <a:avLst/>
          </a:prstGeom>
          <a:noFill/>
        </p:spPr>
        <p:txBody>
          <a:bodyPr wrap="square" rtlCol="0">
            <a:spAutoFit/>
          </a:bodyPr>
          <a:lstStyle/>
          <a:p>
            <a:r>
              <a:rPr lang="en-US" dirty="0" smtClean="0"/>
              <a:t>by Andreas </a:t>
            </a:r>
            <a:r>
              <a:rPr lang="en-US" dirty="0" err="1" smtClean="0"/>
              <a:t>Schuh</a:t>
            </a:r>
            <a:endParaRPr lang="en-US" dirty="0"/>
          </a:p>
        </p:txBody>
      </p:sp>
    </p:spTree>
    <p:extLst>
      <p:ext uri="{BB962C8B-B14F-4D97-AF65-F5344CB8AC3E}">
        <p14:creationId xmlns:p14="http://schemas.microsoft.com/office/powerpoint/2010/main" val="1410367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BASIS</a:t>
            </a:r>
            <a:endParaRPr lang="en-US" dirty="0"/>
          </a:p>
        </p:txBody>
      </p:sp>
      <p:sp>
        <p:nvSpPr>
          <p:cNvPr id="3" name="Content Placeholder 2"/>
          <p:cNvSpPr>
            <a:spLocks noGrp="1"/>
          </p:cNvSpPr>
          <p:nvPr>
            <p:ph idx="1"/>
          </p:nvPr>
        </p:nvSpPr>
        <p:spPr/>
        <p:txBody>
          <a:bodyPr>
            <a:normAutofit/>
          </a:bodyPr>
          <a:lstStyle/>
          <a:p>
            <a:r>
              <a:rPr lang="en-US" sz="2400" dirty="0" smtClean="0"/>
              <a:t>For </a:t>
            </a:r>
            <a:r>
              <a:rPr lang="en-US" sz="2400" dirty="0" smtClean="0"/>
              <a:t>detailed</a:t>
            </a:r>
            <a:r>
              <a:rPr lang="en-US" sz="2400" dirty="0" smtClean="0"/>
              <a:t> </a:t>
            </a:r>
            <a:r>
              <a:rPr lang="en-US" sz="2400" dirty="0" smtClean="0"/>
              <a:t>build instructions, please have a look at the files </a:t>
            </a:r>
            <a:r>
              <a:rPr lang="en-US" sz="2400" dirty="0" smtClean="0">
                <a:latin typeface="Courier New" pitchFamily="49" charset="0"/>
                <a:cs typeface="Courier New" pitchFamily="49" charset="0"/>
                <a:hlinkClick r:id="rId3"/>
              </a:rPr>
              <a:t>INSTALL.txt</a:t>
            </a:r>
            <a:r>
              <a:rPr lang="en-US" sz="2400" dirty="0" smtClean="0"/>
              <a:t> and </a:t>
            </a:r>
            <a:r>
              <a:rPr lang="en-US" sz="2400" b="1" dirty="0" smtClean="0">
                <a:latin typeface="Courier New" pitchFamily="49" charset="0"/>
                <a:cs typeface="Courier New" pitchFamily="49" charset="0"/>
                <a:hlinkClick r:id="rId4"/>
              </a:rPr>
              <a:t>doc/INSTALL-basis.txt</a:t>
            </a:r>
            <a:r>
              <a:rPr lang="en-US" sz="2400" dirty="0" smtClean="0"/>
              <a:t> which you can also find in </a:t>
            </a:r>
            <a:r>
              <a:rPr lang="en-US" sz="2400" dirty="0" smtClean="0">
                <a:latin typeface="Courier New" pitchFamily="49" charset="0"/>
                <a:cs typeface="Courier New" pitchFamily="49" charset="0"/>
              </a:rPr>
              <a:t>~/local/</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/basis-0.1/</a:t>
            </a:r>
            <a:r>
              <a:rPr lang="en-US" sz="2400" dirty="0" smtClean="0"/>
              <a:t>.</a:t>
            </a:r>
          </a:p>
          <a:p>
            <a:pPr marL="118872" indent="0">
              <a:buNone/>
            </a:pPr>
            <a:endParaRPr lang="en-US" sz="2400" dirty="0" smtClean="0"/>
          </a:p>
          <a:p>
            <a:r>
              <a:rPr lang="en-US" sz="2400" dirty="0" smtClean="0"/>
              <a:t>The particular build steps suggested for this tutorial can be found on the next slide.</a:t>
            </a:r>
            <a:endParaRPr lang="en-US" sz="1600" dirty="0" smtClean="0">
              <a:latin typeface="Courier New" pitchFamily="49" charset="0"/>
              <a:cs typeface="Courier New" pitchFamily="49" charset="0"/>
            </a:endParaRP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10</a:t>
            </a:fld>
            <a:endParaRPr lang="en-US"/>
          </a:p>
        </p:txBody>
      </p:sp>
    </p:spTree>
    <p:extLst>
      <p:ext uri="{BB962C8B-B14F-4D97-AF65-F5344CB8AC3E}">
        <p14:creationId xmlns:p14="http://schemas.microsoft.com/office/powerpoint/2010/main" val="39317202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BASIS</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Create an empty directory for the build tree:</a:t>
            </a:r>
          </a:p>
          <a:p>
            <a:pPr lvl="1">
              <a:buFont typeface="Wingdings" pitchFamily="2" charset="2"/>
              <a:buChar char="Ø"/>
            </a:pPr>
            <a:r>
              <a:rPr lang="en-US" sz="2000" dirty="0" err="1" smtClean="0">
                <a:latin typeface="Courier New" pitchFamily="49" charset="0"/>
                <a:cs typeface="Courier New" pitchFamily="49" charset="0"/>
              </a:rPr>
              <a:t>mkdir</a:t>
            </a:r>
            <a:r>
              <a:rPr lang="en-US" sz="2000" dirty="0" smtClean="0">
                <a:latin typeface="Courier New" pitchFamily="49" charset="0"/>
                <a:cs typeface="Courier New" pitchFamily="49" charset="0"/>
              </a:rPr>
              <a:t>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/basis-0.1-build</a:t>
            </a: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/basis-0.1-build</a:t>
            </a:r>
          </a:p>
          <a:p>
            <a:pPr>
              <a:buFont typeface="Wingdings" pitchFamily="2" charset="2"/>
              <a:buChar char="§"/>
            </a:pPr>
            <a:r>
              <a:rPr lang="en-US" sz="2400" dirty="0" smtClean="0"/>
              <a:t>Run </a:t>
            </a:r>
            <a:r>
              <a:rPr lang="en-US" sz="2400" dirty="0" err="1" smtClean="0"/>
              <a:t>CMake</a:t>
            </a:r>
            <a:r>
              <a:rPr lang="en-US" sz="2400" dirty="0" smtClean="0"/>
              <a:t> to configure the build system:</a:t>
            </a:r>
            <a:endParaRPr lang="en-US" sz="2400" dirty="0" smtClean="0">
              <a:latin typeface="Courier New" pitchFamily="49" charset="0"/>
              <a:cs typeface="Courier New" pitchFamily="49" charset="0"/>
            </a:endParaRPr>
          </a:p>
          <a:p>
            <a:pPr lvl="1">
              <a:buFont typeface="Wingdings" pitchFamily="2" charset="2"/>
              <a:buChar char="Ø"/>
            </a:pPr>
            <a:r>
              <a:rPr lang="en-US" sz="2000" dirty="0" err="1" smtClean="0">
                <a:latin typeface="Courier New" pitchFamily="49" charset="0"/>
                <a:cs typeface="Courier New" pitchFamily="49" charset="0"/>
              </a:rPr>
              <a:t>ccmake</a:t>
            </a:r>
            <a:r>
              <a:rPr lang="en-US" sz="2000" dirty="0" smtClean="0">
                <a:latin typeface="Courier New" pitchFamily="49" charset="0"/>
                <a:cs typeface="Courier New" pitchFamily="49" charset="0"/>
              </a:rPr>
              <a:t> ../basis-0.1</a:t>
            </a:r>
          </a:p>
          <a:p>
            <a:pPr lvl="1"/>
            <a:r>
              <a:rPr lang="en-US" sz="2000" dirty="0" smtClean="0"/>
              <a:t>Hit ‘c’ to trigger the configuration step of </a:t>
            </a:r>
            <a:r>
              <a:rPr lang="en-US" sz="2000" dirty="0" err="1" smtClean="0"/>
              <a:t>CMake</a:t>
            </a:r>
            <a:endParaRPr lang="en-US" sz="2000" dirty="0"/>
          </a:p>
          <a:p>
            <a:pPr lvl="1"/>
            <a:r>
              <a:rPr lang="en-US" sz="2000" dirty="0" smtClean="0"/>
              <a:t>Modify the </a:t>
            </a:r>
            <a:r>
              <a:rPr lang="en-US" sz="2000" dirty="0" err="1" smtClean="0"/>
              <a:t>CMake</a:t>
            </a:r>
            <a:r>
              <a:rPr lang="en-US" sz="2000" dirty="0" smtClean="0"/>
              <a:t> variables as follows:</a:t>
            </a:r>
            <a:endParaRPr lang="en-US" sz="1600" dirty="0" smtClean="0"/>
          </a:p>
          <a:p>
            <a:pPr lvl="2">
              <a:tabLst>
                <a:tab pos="3200400" algn="l"/>
              </a:tabLst>
            </a:pPr>
            <a:r>
              <a:rPr lang="en-US" sz="1600" dirty="0" smtClean="0">
                <a:latin typeface="Courier New" pitchFamily="49" charset="0"/>
                <a:cs typeface="Courier New" pitchFamily="49" charset="0"/>
              </a:rPr>
              <a:t>INSTALL_PREFIX</a:t>
            </a:r>
            <a:r>
              <a:rPr lang="en-US" sz="1600" dirty="0" smtClean="0"/>
              <a:t>	</a:t>
            </a:r>
            <a:r>
              <a:rPr lang="en-US" sz="1600" dirty="0" smtClean="0">
                <a:latin typeface="Courier New" pitchFamily="49" charset="0"/>
                <a:cs typeface="Courier New" pitchFamily="49" charset="0"/>
              </a:rPr>
              <a:t>~/local</a:t>
            </a:r>
          </a:p>
          <a:p>
            <a:pPr lvl="1">
              <a:tabLst>
                <a:tab pos="3200400" algn="l"/>
              </a:tabLst>
            </a:pPr>
            <a:r>
              <a:rPr lang="en-US" sz="2000" dirty="0" smtClean="0">
                <a:cs typeface="Courier New" pitchFamily="49" charset="0"/>
              </a:rPr>
              <a:t>Hit </a:t>
            </a:r>
            <a:r>
              <a:rPr lang="en-US" sz="2000" dirty="0" smtClean="0">
                <a:cs typeface="Courier New" pitchFamily="49" charset="0"/>
              </a:rPr>
              <a:t>‘c’ until the ‘g’ option is available, then press ‘g’ to have </a:t>
            </a:r>
            <a:r>
              <a:rPr lang="en-US" sz="2000" dirty="0" err="1" smtClean="0">
                <a:cs typeface="Courier New" pitchFamily="49" charset="0"/>
              </a:rPr>
              <a:t>CMake</a:t>
            </a:r>
            <a:r>
              <a:rPr lang="en-US" sz="2000" dirty="0" smtClean="0">
                <a:cs typeface="Courier New" pitchFamily="49" charset="0"/>
              </a:rPr>
              <a:t> generate the </a:t>
            </a:r>
            <a:r>
              <a:rPr lang="en-US" sz="2000" dirty="0" err="1" smtClean="0">
                <a:cs typeface="Courier New" pitchFamily="49" charset="0"/>
              </a:rPr>
              <a:t>Makefiles</a:t>
            </a:r>
            <a:r>
              <a:rPr lang="en-US" sz="2000" dirty="0" smtClean="0">
                <a:cs typeface="Courier New" pitchFamily="49" charset="0"/>
              </a:rPr>
              <a:t> for GNU Make and exit</a:t>
            </a:r>
            <a:r>
              <a:rPr lang="en-US" sz="2000" dirty="0" smtClean="0">
                <a:cs typeface="Courier New" pitchFamily="49" charset="0"/>
              </a:rPr>
              <a:t>.</a:t>
            </a:r>
          </a:p>
          <a:p>
            <a:pPr lvl="1">
              <a:tabLst>
                <a:tab pos="3200400" algn="l"/>
              </a:tabLst>
            </a:pPr>
            <a:r>
              <a:rPr lang="en-US" sz="2000" dirty="0" smtClean="0">
                <a:cs typeface="Courier New" pitchFamily="49" charset="0"/>
              </a:rPr>
              <a:t>Alternatively, you can also simply run the non-interactive command</a:t>
            </a:r>
          </a:p>
          <a:p>
            <a:pPr lvl="1">
              <a:buFont typeface="Wingdings" pitchFamily="2" charset="2"/>
              <a:buChar char="Ø"/>
              <a:tabLst>
                <a:tab pos="3200400" algn="l"/>
              </a:tabLst>
            </a:pPr>
            <a:r>
              <a:rPr lang="en-US" sz="2000" dirty="0" err="1" smtClean="0">
                <a:latin typeface="Courier New" pitchFamily="49" charset="0"/>
                <a:cs typeface="Courier New" pitchFamily="49" charset="0"/>
              </a:rPr>
              <a:t>cmake</a:t>
            </a:r>
            <a:r>
              <a:rPr lang="en-US" sz="2000" dirty="0" smtClean="0">
                <a:latin typeface="Courier New" pitchFamily="49" charset="0"/>
                <a:cs typeface="Courier New" pitchFamily="49" charset="0"/>
              </a:rPr>
              <a:t> -D INSTALL_PREFIX=~/local ../basis-0.1</a:t>
            </a:r>
            <a:endParaRPr lang="en-US" sz="2000" dirty="0" smtClean="0">
              <a:latin typeface="Courier New" pitchFamily="49" charset="0"/>
              <a:cs typeface="Courier New" pitchFamily="49" charset="0"/>
            </a:endParaRPr>
          </a:p>
          <a:p>
            <a:pPr>
              <a:tabLst>
                <a:tab pos="3200400" algn="l"/>
              </a:tabLst>
            </a:pPr>
            <a:r>
              <a:rPr lang="en-US" sz="2400" dirty="0" smtClean="0">
                <a:cs typeface="Courier New" pitchFamily="49" charset="0"/>
              </a:rPr>
              <a:t>Build the software using GNU Make:</a:t>
            </a:r>
          </a:p>
          <a:p>
            <a:pPr lvl="1">
              <a:buFont typeface="Wingdings" pitchFamily="2" charset="2"/>
              <a:buChar char="Ø"/>
              <a:tabLst>
                <a:tab pos="3200400" algn="l"/>
              </a:tabLst>
            </a:pPr>
            <a:r>
              <a:rPr lang="en-US" sz="2000" dirty="0" smtClean="0">
                <a:latin typeface="Courier New" pitchFamily="49" charset="0"/>
                <a:cs typeface="Courier New" pitchFamily="49" charset="0"/>
              </a:rPr>
              <a:t>make</a:t>
            </a: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11</a:t>
            </a:fld>
            <a:endParaRPr lang="en-US"/>
          </a:p>
        </p:txBody>
      </p:sp>
    </p:spTree>
    <p:extLst>
      <p:ext uri="{BB962C8B-B14F-4D97-AF65-F5344CB8AC3E}">
        <p14:creationId xmlns:p14="http://schemas.microsoft.com/office/powerpoint/2010/main" val="18061422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BASIS</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Run:</a:t>
            </a:r>
          </a:p>
          <a:p>
            <a:endParaRPr lang="en-US" sz="2400" dirty="0" smtClean="0"/>
          </a:p>
          <a:p>
            <a:pPr marL="704088" lvl="2" indent="-320040">
              <a:spcBef>
                <a:spcPts val="0"/>
              </a:spcBef>
              <a:buClr>
                <a:schemeClr val="accent1"/>
              </a:buClr>
              <a:buSzPct val="80000"/>
              <a:buFont typeface="Wingdings" pitchFamily="2" charset="2"/>
              <a:buChar char="Ø"/>
            </a:pPr>
            <a:r>
              <a:rPr lang="en-US" sz="1600" dirty="0">
                <a:latin typeface="Courier New" pitchFamily="49" charset="0"/>
                <a:cs typeface="Courier New" pitchFamily="49" charset="0"/>
              </a:rPr>
              <a:t>make </a:t>
            </a:r>
            <a:r>
              <a:rPr lang="en-US" sz="1600" dirty="0" smtClean="0">
                <a:latin typeface="Courier New" pitchFamily="49" charset="0"/>
                <a:cs typeface="Courier New" pitchFamily="49" charset="0"/>
              </a:rPr>
              <a:t>install</a:t>
            </a:r>
            <a:endParaRPr lang="en-US" sz="1600" dirty="0">
              <a:latin typeface="Courier New" pitchFamily="49" charset="0"/>
              <a:cs typeface="Courier New" pitchFamily="49" charset="0"/>
            </a:endParaRPr>
          </a:p>
          <a:p>
            <a:endParaRPr lang="en-US" sz="2400" dirty="0" smtClean="0"/>
          </a:p>
          <a:p>
            <a:r>
              <a:rPr lang="en-US" sz="2400" dirty="0" smtClean="0"/>
              <a:t>During the installation</a:t>
            </a:r>
            <a:r>
              <a:rPr lang="en-US" sz="2400" dirty="0">
                <a:cs typeface="Courier New" pitchFamily="49" charset="0"/>
              </a:rPr>
              <a:t>,</a:t>
            </a:r>
            <a:r>
              <a:rPr lang="en-US" sz="2400" dirty="0" smtClean="0">
                <a:cs typeface="Courier New" pitchFamily="49" charset="0"/>
              </a:rPr>
              <a:t> </a:t>
            </a:r>
            <a:r>
              <a:rPr lang="en-US" sz="2400" dirty="0" err="1" smtClean="0">
                <a:cs typeface="Courier New" pitchFamily="49" charset="0"/>
              </a:rPr>
              <a:t>CMake</a:t>
            </a:r>
            <a:r>
              <a:rPr lang="en-US" sz="2400" dirty="0" smtClean="0">
                <a:cs typeface="Courier New" pitchFamily="49" charset="0"/>
              </a:rPr>
              <a:t> will copy the built files into the installation tree at </a:t>
            </a:r>
            <a:r>
              <a:rPr lang="en-US" sz="2400" dirty="0" smtClean="0">
                <a:latin typeface="Courier New" pitchFamily="49" charset="0"/>
                <a:cs typeface="Courier New" pitchFamily="49" charset="0"/>
              </a:rPr>
              <a:t>INSTALL_PREFIX</a:t>
            </a:r>
            <a:r>
              <a:rPr lang="en-US" sz="2400" dirty="0" smtClean="0">
                <a:cs typeface="Courier New" pitchFamily="49" charset="0"/>
              </a:rPr>
              <a:t> and perform some more actions such as, for example, the creation of symbolic links on Unix </a:t>
            </a:r>
            <a:r>
              <a:rPr lang="en-US" sz="2400" dirty="0">
                <a:cs typeface="Courier New" pitchFamily="49" charset="0"/>
              </a:rPr>
              <a:t>(</a:t>
            </a:r>
            <a:r>
              <a:rPr lang="en-US" sz="2400" dirty="0" smtClean="0">
                <a:latin typeface="Courier New" pitchFamily="49" charset="0"/>
                <a:cs typeface="Courier New" pitchFamily="49" charset="0"/>
              </a:rPr>
              <a:t>INSTALL_LINKS ON)</a:t>
            </a:r>
            <a:r>
              <a:rPr lang="en-US" sz="2400" dirty="0" smtClean="0">
                <a:cs typeface="Courier New" pitchFamily="49" charset="0"/>
              </a:rPr>
              <a:t>.</a:t>
            </a:r>
          </a:p>
          <a:p>
            <a:endParaRPr lang="en-US" sz="2400" dirty="0">
              <a:cs typeface="Courier New" pitchFamily="49" charset="0"/>
            </a:endParaRPr>
          </a:p>
          <a:p>
            <a:r>
              <a:rPr lang="en-US" sz="2400" dirty="0" smtClean="0">
                <a:cs typeface="Courier New" pitchFamily="49" charset="0"/>
              </a:rPr>
              <a:t>More on this later on in this tutorial.</a:t>
            </a:r>
            <a:r>
              <a:rPr lang="en-US" sz="2400" dirty="0" smtClean="0">
                <a:cs typeface="Courier New" pitchFamily="49" charset="0"/>
              </a:rPr>
              <a:t/>
            </a:r>
            <a:br>
              <a:rPr lang="en-US" sz="2400" dirty="0" smtClean="0">
                <a:cs typeface="Courier New" pitchFamily="49" charset="0"/>
              </a:rPr>
            </a:br>
            <a:endParaRPr lang="en-US" sz="1200" dirty="0" smtClean="0">
              <a:cs typeface="Courier New" pitchFamily="49" charset="0"/>
            </a:endParaRPr>
          </a:p>
          <a:p>
            <a:pPr>
              <a:buFont typeface="Wingdings" pitchFamily="2" charset="2"/>
              <a:buChar char="§"/>
              <a:tabLst>
                <a:tab pos="3200400" algn="l"/>
              </a:tabLst>
            </a:pPr>
            <a:endParaRPr lang="en-US" sz="2400" dirty="0">
              <a:latin typeface="Courier New" pitchFamily="49" charset="0"/>
              <a:cs typeface="Courier New" pitchFamily="49" charset="0"/>
            </a:endParaRPr>
          </a:p>
          <a:p>
            <a:pPr>
              <a:buFont typeface="Wingdings" pitchFamily="2" charset="2"/>
              <a:buChar char="§"/>
              <a:tabLst>
                <a:tab pos="1033463" algn="l"/>
              </a:tabLst>
            </a:pPr>
            <a:r>
              <a:rPr lang="en-US" sz="1800" b="1" dirty="0" smtClean="0">
                <a:cs typeface="Courier New" pitchFamily="49" charset="0"/>
              </a:rPr>
              <a:t>Note:</a:t>
            </a:r>
            <a:r>
              <a:rPr lang="en-US" sz="1800" dirty="0" smtClean="0">
                <a:cs typeface="Courier New" pitchFamily="49" charset="0"/>
              </a:rPr>
              <a:t> For those familiar with </a:t>
            </a:r>
            <a:r>
              <a:rPr lang="en-US" sz="1800" dirty="0" err="1" smtClean="0">
                <a:cs typeface="Courier New" pitchFamily="49" charset="0"/>
              </a:rPr>
              <a:t>CMake</a:t>
            </a:r>
            <a:r>
              <a:rPr lang="en-US" sz="1800" dirty="0" smtClean="0">
                <a:cs typeface="Courier New" pitchFamily="49" charset="0"/>
              </a:rPr>
              <a:t>, you may notice that we use</a:t>
            </a:r>
            <a:br>
              <a:rPr lang="en-US" sz="1800" dirty="0" smtClean="0">
                <a:cs typeface="Courier New" pitchFamily="49" charset="0"/>
              </a:rPr>
            </a:br>
            <a:r>
              <a:rPr lang="en-US" sz="1800" dirty="0" smtClean="0">
                <a:cs typeface="Courier New" pitchFamily="49" charset="0"/>
              </a:rPr>
              <a:t>	</a:t>
            </a:r>
            <a:r>
              <a:rPr lang="en-US" sz="1800" dirty="0" smtClean="0">
                <a:latin typeface="Courier New" pitchFamily="49" charset="0"/>
                <a:cs typeface="Courier New" pitchFamily="49" charset="0"/>
              </a:rPr>
              <a:t>INSTALL_PREFIX</a:t>
            </a:r>
            <a:r>
              <a:rPr lang="en-US" sz="1800" dirty="0" smtClean="0">
                <a:cs typeface="Courier New" pitchFamily="49" charset="0"/>
              </a:rPr>
              <a:t> instead of </a:t>
            </a:r>
            <a:r>
              <a:rPr lang="en-US" sz="1800" dirty="0" smtClean="0">
                <a:latin typeface="Courier New" pitchFamily="49" charset="0"/>
                <a:cs typeface="Courier New" pitchFamily="49" charset="0"/>
              </a:rPr>
              <a:t>CMAKE_INSTALL_PREFIX</a:t>
            </a:r>
            <a:r>
              <a:rPr lang="en-US" sz="1800" dirty="0" smtClean="0">
                <a:cs typeface="Courier New" pitchFamily="49" charset="0"/>
              </a:rPr>
              <a:t>.</a:t>
            </a:r>
            <a:br>
              <a:rPr lang="en-US" sz="1800" dirty="0" smtClean="0">
                <a:cs typeface="Courier New" pitchFamily="49" charset="0"/>
              </a:rPr>
            </a:br>
            <a:r>
              <a:rPr lang="en-US" sz="1800" dirty="0" smtClean="0">
                <a:cs typeface="Courier New" pitchFamily="49" charset="0"/>
              </a:rPr>
              <a:t>	Both are</a:t>
            </a:r>
            <a:r>
              <a:rPr lang="en-US" sz="1800" dirty="0">
                <a:cs typeface="Courier New" pitchFamily="49" charset="0"/>
              </a:rPr>
              <a:t> </a:t>
            </a:r>
            <a:r>
              <a:rPr lang="en-US" sz="1800" dirty="0" smtClean="0">
                <a:cs typeface="Courier New" pitchFamily="49" charset="0"/>
              </a:rPr>
              <a:t>equivalent and BASIS forces them to have the same value.</a:t>
            </a: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12</a:t>
            </a:fld>
            <a:endParaRPr lang="en-US"/>
          </a:p>
        </p:txBody>
      </p:sp>
    </p:spTree>
    <p:extLst>
      <p:ext uri="{BB962C8B-B14F-4D97-AF65-F5344CB8AC3E}">
        <p14:creationId xmlns:p14="http://schemas.microsoft.com/office/powerpoint/2010/main" val="33462284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up Environment</a:t>
            </a:r>
            <a:endParaRPr lang="en-US" dirty="0"/>
          </a:p>
        </p:txBody>
      </p:sp>
      <p:sp>
        <p:nvSpPr>
          <p:cNvPr id="3" name="Content Placeholder 2"/>
          <p:cNvSpPr>
            <a:spLocks noGrp="1"/>
          </p:cNvSpPr>
          <p:nvPr>
            <p:ph idx="1"/>
          </p:nvPr>
        </p:nvSpPr>
        <p:spPr/>
        <p:txBody>
          <a:bodyPr>
            <a:normAutofit/>
          </a:bodyPr>
          <a:lstStyle/>
          <a:p>
            <a:r>
              <a:rPr lang="en-US" sz="2400" dirty="0" smtClean="0"/>
              <a:t>Now that you have BASIS installed on your system, you should set up </a:t>
            </a:r>
            <a:r>
              <a:rPr lang="en-US" sz="2400" dirty="0"/>
              <a:t>y</a:t>
            </a:r>
            <a:r>
              <a:rPr lang="en-US" sz="2400" dirty="0" smtClean="0"/>
              <a:t>our environment for a more convenient usage of the BASIS Tools as well as to help </a:t>
            </a:r>
            <a:r>
              <a:rPr lang="en-US" sz="2400" dirty="0" err="1" smtClean="0"/>
              <a:t>CMake</a:t>
            </a:r>
            <a:r>
              <a:rPr lang="en-US" sz="2400" dirty="0" smtClean="0"/>
              <a:t> to find the installed BASIS package.</a:t>
            </a:r>
          </a:p>
          <a:p>
            <a:endParaRPr lang="en-US" sz="2400" dirty="0" smtClean="0"/>
          </a:p>
          <a:p>
            <a:r>
              <a:rPr lang="en-US" sz="2400" dirty="0" smtClean="0">
                <a:cs typeface="Courier New" pitchFamily="49" charset="0"/>
              </a:rPr>
              <a:t>Therefore, add the </a:t>
            </a:r>
            <a:r>
              <a:rPr lang="en-US" sz="2400" dirty="0" smtClean="0">
                <a:latin typeface="Courier New" pitchFamily="49" charset="0"/>
                <a:cs typeface="Courier New" pitchFamily="49" charset="0"/>
              </a:rPr>
              <a:t>bin/</a:t>
            </a:r>
            <a:r>
              <a:rPr lang="en-US" sz="2400" dirty="0" smtClean="0">
                <a:cs typeface="Courier New" pitchFamily="49" charset="0"/>
              </a:rPr>
              <a:t> directory of the BASIS installation to your </a:t>
            </a:r>
            <a:r>
              <a:rPr lang="en-US" sz="2400" dirty="0" smtClean="0">
                <a:latin typeface="Courier New" pitchFamily="49" charset="0"/>
                <a:cs typeface="Courier New" pitchFamily="49" charset="0"/>
              </a:rPr>
              <a:t>PATH</a:t>
            </a:r>
            <a:r>
              <a:rPr lang="en-US" sz="2400" dirty="0" smtClean="0">
                <a:cs typeface="Courier New" pitchFamily="49" charset="0"/>
              </a:rPr>
              <a:t> environment variable:</a:t>
            </a:r>
            <a:br>
              <a:rPr lang="en-US" sz="2400" dirty="0" smtClean="0">
                <a:cs typeface="Courier New" pitchFamily="49" charset="0"/>
              </a:rPr>
            </a:br>
            <a:endParaRPr lang="en-US" sz="2400" dirty="0" smtClean="0">
              <a:cs typeface="Courier New" pitchFamily="49" charset="0"/>
            </a:endParaRPr>
          </a:p>
          <a:p>
            <a:pPr lvl="1">
              <a:buFont typeface="Wingdings" pitchFamily="2" charset="2"/>
              <a:buChar char="Ø"/>
            </a:pPr>
            <a:r>
              <a:rPr lang="en-US" sz="1600" dirty="0" smtClean="0">
                <a:latin typeface="Courier New" pitchFamily="49" charset="0"/>
                <a:cs typeface="Courier New" pitchFamily="49" charset="0"/>
              </a:rPr>
              <a:t>export PATH=“${HOME}/local/bin:${PATH}”</a:t>
            </a:r>
          </a:p>
          <a:p>
            <a:pPr lvl="1">
              <a:buFont typeface="Wingdings" pitchFamily="2" charset="2"/>
              <a:buChar char="Ø"/>
            </a:pPr>
            <a:r>
              <a:rPr lang="en-US" sz="1600" dirty="0" err="1" smtClean="0">
                <a:latin typeface="Courier New" pitchFamily="49" charset="0"/>
                <a:cs typeface="Courier New" pitchFamily="49" charset="0"/>
              </a:rPr>
              <a:t>setenv</a:t>
            </a:r>
            <a:r>
              <a:rPr lang="en-US" sz="1600" dirty="0" smtClean="0">
                <a:latin typeface="Courier New" pitchFamily="49" charset="0"/>
                <a:cs typeface="Courier New" pitchFamily="49" charset="0"/>
              </a:rPr>
              <a:t> PATH “${HOME}/local/bin:${PATH}”</a:t>
            </a: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13</a:t>
            </a:fld>
            <a:endParaRPr lang="en-US"/>
          </a:p>
        </p:txBody>
      </p:sp>
    </p:spTree>
    <p:extLst>
      <p:ext uri="{BB962C8B-B14F-4D97-AF65-F5344CB8AC3E}">
        <p14:creationId xmlns:p14="http://schemas.microsoft.com/office/powerpoint/2010/main" val="38954917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up Environment</a:t>
            </a:r>
            <a:endParaRPr lang="en-US" dirty="0"/>
          </a:p>
        </p:txBody>
      </p:sp>
      <p:sp>
        <p:nvSpPr>
          <p:cNvPr id="3" name="Content Placeholder 2"/>
          <p:cNvSpPr>
            <a:spLocks noGrp="1"/>
          </p:cNvSpPr>
          <p:nvPr>
            <p:ph idx="1"/>
          </p:nvPr>
        </p:nvSpPr>
        <p:spPr/>
        <p:txBody>
          <a:bodyPr>
            <a:normAutofit/>
          </a:bodyPr>
          <a:lstStyle/>
          <a:p>
            <a:r>
              <a:rPr lang="en-US" sz="2400" dirty="0" smtClean="0"/>
              <a:t>In order to shorten the commands used throughout the tutorial, set also the following environment variables:</a:t>
            </a:r>
            <a:r>
              <a:rPr lang="en-US" sz="2400" dirty="0" smtClean="0">
                <a:cs typeface="Courier New" pitchFamily="49" charset="0"/>
              </a:rPr>
              <a:t/>
            </a:r>
            <a:br>
              <a:rPr lang="en-US" sz="2400" dirty="0" smtClean="0">
                <a:cs typeface="Courier New" pitchFamily="49" charset="0"/>
              </a:rPr>
            </a:br>
            <a:endParaRPr lang="en-US" sz="1600" dirty="0">
              <a:latin typeface="Courier New" pitchFamily="49" charset="0"/>
              <a:cs typeface="Courier New" pitchFamily="49" charset="0"/>
            </a:endParaRPr>
          </a:p>
          <a:p>
            <a:pPr lvl="1">
              <a:buFont typeface="Wingdings" pitchFamily="2" charset="2"/>
              <a:buChar char="Ø"/>
            </a:pPr>
            <a:r>
              <a:rPr lang="en-US" sz="1600" dirty="0" smtClean="0">
                <a:latin typeface="Courier New" pitchFamily="49" charset="0"/>
                <a:cs typeface="Courier New" pitchFamily="49" charset="0"/>
              </a:rPr>
              <a:t>export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BASIS_EXAMPLE_DIR</a:t>
            </a:r>
            <a:r>
              <a:rPr lang="en-US" sz="1600" dirty="0">
                <a:latin typeface="Courier New" pitchFamily="49" charset="0"/>
                <a:cs typeface="Courier New" pitchFamily="49" charset="0"/>
              </a:rPr>
              <a:t>=“${HOME</a:t>
            </a:r>
            <a:r>
              <a:rPr lang="en-US" sz="1600" dirty="0" smtClean="0">
                <a:latin typeface="Courier New" pitchFamily="49" charset="0"/>
                <a:cs typeface="Courier New" pitchFamily="49" charset="0"/>
              </a:rPr>
              <a:t>}/local/share/basis/example”</a:t>
            </a:r>
            <a:endParaRPr lang="en-US" sz="1600" dirty="0">
              <a:latin typeface="Courier New" pitchFamily="49" charset="0"/>
              <a:cs typeface="Courier New" pitchFamily="49" charset="0"/>
            </a:endParaRPr>
          </a:p>
          <a:p>
            <a:pPr lvl="1">
              <a:buFont typeface="Wingdings" pitchFamily="2" charset="2"/>
              <a:buChar char="Ø"/>
            </a:pPr>
            <a:endParaRPr lang="en-US" sz="1600" dirty="0">
              <a:latin typeface="Courier New" pitchFamily="49" charset="0"/>
              <a:cs typeface="Courier New" pitchFamily="49" charset="0"/>
            </a:endParaRPr>
          </a:p>
          <a:p>
            <a:pPr lvl="1">
              <a:buFont typeface="Wingdings" pitchFamily="2" charset="2"/>
              <a:buChar char="Ø"/>
            </a:pPr>
            <a:r>
              <a:rPr lang="en-US" sz="1600" dirty="0" err="1">
                <a:latin typeface="Courier New" pitchFamily="49" charset="0"/>
                <a:cs typeface="Courier New" pitchFamily="49" charset="0"/>
              </a:rPr>
              <a:t>setenv</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BASIS_EXAMPLE_DIR “${</a:t>
            </a:r>
            <a:r>
              <a:rPr lang="en-US" sz="1600" dirty="0">
                <a:latin typeface="Courier New" pitchFamily="49" charset="0"/>
                <a:cs typeface="Courier New" pitchFamily="49" charset="0"/>
              </a:rPr>
              <a:t>HOME</a:t>
            </a:r>
            <a:r>
              <a:rPr lang="en-US" sz="1600" dirty="0" smtClean="0">
                <a:latin typeface="Courier New" pitchFamily="49" charset="0"/>
                <a:cs typeface="Courier New" pitchFamily="49" charset="0"/>
              </a:rPr>
              <a:t>}/local/share/basis/example”</a:t>
            </a:r>
          </a:p>
          <a:p>
            <a:pPr lvl="1">
              <a:buFont typeface="Wingdings" pitchFamily="2" charset="2"/>
              <a:buChar char="Ø"/>
            </a:pPr>
            <a:endParaRPr lang="en-US" sz="1600" dirty="0">
              <a:latin typeface="Courier New" pitchFamily="49" charset="0"/>
              <a:cs typeface="Courier New" pitchFamily="49" charset="0"/>
            </a:endParaRPr>
          </a:p>
          <a:p>
            <a:pPr lvl="1">
              <a:buFont typeface="Wingdings" pitchFamily="2" charset="2"/>
              <a:buChar char="Ø"/>
            </a:pPr>
            <a:r>
              <a:rPr lang="en-US" sz="1600" dirty="0">
                <a:latin typeface="Courier New" pitchFamily="49" charset="0"/>
                <a:cs typeface="Courier New" pitchFamily="49" charset="0"/>
              </a:rPr>
              <a:t>export </a:t>
            </a:r>
            <a:r>
              <a:rPr lang="en-US" sz="1600" dirty="0" smtClean="0">
                <a:latin typeface="Courier New" pitchFamily="49" charset="0"/>
                <a:cs typeface="Courier New" pitchFamily="49" charset="0"/>
              </a:rPr>
              <a:t>HELLOBASIS_RSC_DIR=“${BASIS_EXAMPLE_DIR}/</a:t>
            </a:r>
            <a:r>
              <a:rPr lang="en-US" sz="1600" dirty="0" err="1" smtClean="0">
                <a:latin typeface="Courier New" pitchFamily="49" charset="0"/>
                <a:cs typeface="Courier New" pitchFamily="49" charset="0"/>
              </a:rPr>
              <a:t>hellobasis</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lvl="1">
              <a:buFont typeface="Wingdings" pitchFamily="2" charset="2"/>
              <a:buChar char="Ø"/>
            </a:pPr>
            <a:endParaRPr lang="en-US" sz="1600" dirty="0">
              <a:latin typeface="Courier New" pitchFamily="49" charset="0"/>
              <a:cs typeface="Courier New" pitchFamily="49" charset="0"/>
            </a:endParaRPr>
          </a:p>
          <a:p>
            <a:pPr lvl="1">
              <a:buFont typeface="Wingdings" pitchFamily="2" charset="2"/>
              <a:buChar char="Ø"/>
            </a:pPr>
            <a:r>
              <a:rPr lang="en-US" sz="1600" dirty="0" err="1">
                <a:latin typeface="Courier New" pitchFamily="49" charset="0"/>
                <a:cs typeface="Courier New" pitchFamily="49" charset="0"/>
              </a:rPr>
              <a:t>setenv</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HELLOBASIS_RSC_DIR “${BASIS_EXAMPLE_DIR}/</a:t>
            </a:r>
            <a:r>
              <a:rPr lang="en-US" sz="1600" dirty="0" err="1">
                <a:latin typeface="Courier New" pitchFamily="49" charset="0"/>
                <a:cs typeface="Courier New" pitchFamily="49" charset="0"/>
              </a:rPr>
              <a:t>h</a:t>
            </a:r>
            <a:r>
              <a:rPr lang="en-US" sz="1600" dirty="0" err="1" smtClean="0">
                <a:latin typeface="Courier New" pitchFamily="49" charset="0"/>
                <a:cs typeface="Courier New" pitchFamily="49" charset="0"/>
              </a:rPr>
              <a:t>ellobasis</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lvl="1">
              <a:buFont typeface="Wingdings" pitchFamily="2" charset="2"/>
              <a:buChar char="Ø"/>
            </a:pPr>
            <a:endParaRPr lang="en-US" sz="1600" dirty="0">
              <a:latin typeface="Courier New" pitchFamily="49" charset="0"/>
              <a:cs typeface="Courier New" pitchFamily="49" charset="0"/>
            </a:endParaRP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14</a:t>
            </a:fld>
            <a:endParaRPr lang="en-US"/>
          </a:p>
        </p:txBody>
      </p:sp>
    </p:spTree>
    <p:extLst>
      <p:ext uri="{BB962C8B-B14F-4D97-AF65-F5344CB8AC3E}">
        <p14:creationId xmlns:p14="http://schemas.microsoft.com/office/powerpoint/2010/main" val="4299591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Project</a:t>
            </a:r>
            <a:endParaRPr lang="en-US" dirty="0"/>
          </a:p>
        </p:txBody>
      </p:sp>
      <p:sp>
        <p:nvSpPr>
          <p:cNvPr id="3" name="Text Placeholder 2"/>
          <p:cNvSpPr>
            <a:spLocks noGrp="1"/>
          </p:cNvSpPr>
          <p:nvPr>
            <p:ph type="body" idx="1"/>
          </p:nvPr>
        </p:nvSpPr>
        <p:spPr/>
        <p:txBody>
          <a:bodyPr/>
          <a:lstStyle/>
          <a:p>
            <a:r>
              <a:rPr lang="en-US" dirty="0" smtClean="0"/>
              <a:t>How do I create my own BASIS-conform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15</a:t>
            </a:fld>
            <a:endParaRPr lang="en-US"/>
          </a:p>
        </p:txBody>
      </p:sp>
    </p:spTree>
    <p:extLst>
      <p:ext uri="{BB962C8B-B14F-4D97-AF65-F5344CB8AC3E}">
        <p14:creationId xmlns:p14="http://schemas.microsoft.com/office/powerpoint/2010/main" val="11239032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 Tool</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16</a:t>
            </a:fld>
            <a:endParaRPr lang="en-US"/>
          </a:p>
        </p:txBody>
      </p:sp>
      <p:sp>
        <p:nvSpPr>
          <p:cNvPr id="7" name="Content Placeholder 2"/>
          <p:cNvSpPr>
            <a:spLocks noGrp="1"/>
          </p:cNvSpPr>
          <p:nvPr>
            <p:ph idx="1"/>
          </p:nvPr>
        </p:nvSpPr>
        <p:spPr/>
        <p:txBody>
          <a:bodyPr>
            <a:normAutofit/>
          </a:bodyPr>
          <a:lstStyle/>
          <a:p>
            <a:r>
              <a:rPr lang="en-US" sz="2400" dirty="0" smtClean="0"/>
              <a:t>The command-line tool </a:t>
            </a:r>
            <a:r>
              <a:rPr lang="en-US" sz="2400" dirty="0" err="1" smtClean="0">
                <a:latin typeface="Courier New" pitchFamily="49" charset="0"/>
                <a:cs typeface="Courier New" pitchFamily="49" charset="0"/>
              </a:rPr>
              <a:t>basisproject</a:t>
            </a:r>
            <a:r>
              <a:rPr lang="en-US" sz="2400" dirty="0" smtClean="0"/>
              <a:t> is used to create a new BASIS project or to modify an existing one. This tool, also referred to as “project tool”, eases and automates the task of creating a new </a:t>
            </a:r>
            <a:r>
              <a:rPr lang="en-US" sz="2400" dirty="0" smtClean="0"/>
              <a:t>project.</a:t>
            </a:r>
            <a:endParaRPr lang="en-US" sz="2400" dirty="0" smtClean="0"/>
          </a:p>
          <a:p>
            <a:endParaRPr lang="en-US" sz="2400" dirty="0" smtClean="0"/>
          </a:p>
          <a:p>
            <a:r>
              <a:rPr lang="en-US" sz="2400" dirty="0" smtClean="0"/>
              <a:t>As not all projects will make use of the same BASIS features, the project tool allows a selection of those </a:t>
            </a:r>
            <a:r>
              <a:rPr lang="en-US" sz="2400" dirty="0"/>
              <a:t>features (i.e., directories and template files</a:t>
            </a:r>
            <a:r>
              <a:rPr lang="en-US" sz="2400" dirty="0" smtClean="0"/>
              <a:t>) relevant to your project.</a:t>
            </a:r>
          </a:p>
          <a:p>
            <a:endParaRPr lang="en-US" sz="2400" dirty="0"/>
          </a:p>
          <a:p>
            <a:r>
              <a:rPr lang="en-US" sz="2400" dirty="0" smtClean="0"/>
              <a:t>See the help output of the project tool for details:</a:t>
            </a:r>
          </a:p>
          <a:p>
            <a:pPr lvl="1">
              <a:buFont typeface="Wingdings" pitchFamily="2" charset="2"/>
              <a:buChar char="Ø"/>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--help</a:t>
            </a:r>
          </a:p>
          <a:p>
            <a:pPr lvl="1">
              <a:buFont typeface="Wingdings" pitchFamily="2" charset="2"/>
              <a:buChar char="Ø"/>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helpshort</a:t>
            </a:r>
            <a:endParaRPr lang="en-US" sz="2000" dirty="0" smtClean="0">
              <a:latin typeface="Courier New" pitchFamily="49" charset="0"/>
              <a:cs typeface="Courier New" pitchFamily="49" charset="0"/>
            </a:endParaRPr>
          </a:p>
        </p:txBody>
      </p:sp>
    </p:spTree>
    <p:extLst>
      <p:ext uri="{BB962C8B-B14F-4D97-AF65-F5344CB8AC3E}">
        <p14:creationId xmlns:p14="http://schemas.microsoft.com/office/powerpoint/2010/main" val="1568572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 Tool</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17</a:t>
            </a:fld>
            <a:endParaRPr lang="en-US"/>
          </a:p>
        </p:txBody>
      </p:sp>
      <p:sp>
        <p:nvSpPr>
          <p:cNvPr id="7" name="Content Placeholder 2"/>
          <p:cNvSpPr>
            <a:spLocks noGrp="1"/>
          </p:cNvSpPr>
          <p:nvPr>
            <p:ph idx="1"/>
          </p:nvPr>
        </p:nvSpPr>
        <p:spPr/>
        <p:txBody>
          <a:bodyPr>
            <a:normAutofit fontScale="92500" lnSpcReduction="20000"/>
          </a:bodyPr>
          <a:lstStyle/>
          <a:p>
            <a:r>
              <a:rPr lang="en-US" sz="2400" dirty="0" smtClean="0"/>
              <a:t>The project tool needs to keep a copy of the original template files to be able to merge your changes of these files using </a:t>
            </a:r>
            <a:r>
              <a:rPr lang="en-US" sz="2400" dirty="0" smtClean="0">
                <a:latin typeface="Courier New" pitchFamily="49" charset="0"/>
                <a:cs typeface="Courier New" pitchFamily="49" charset="0"/>
              </a:rPr>
              <a:t>diff3</a:t>
            </a:r>
            <a:r>
              <a:rPr lang="en-US" sz="2400" dirty="0"/>
              <a:t> </a:t>
            </a:r>
            <a:r>
              <a:rPr lang="en-US" sz="2400" dirty="0" smtClean="0"/>
              <a:t>with the current template files.</a:t>
            </a:r>
          </a:p>
          <a:p>
            <a:endParaRPr lang="en-US" sz="2400" dirty="0" smtClean="0"/>
          </a:p>
          <a:p>
            <a:r>
              <a:rPr lang="en-US" sz="2400" dirty="0"/>
              <a:t>T</a:t>
            </a:r>
            <a:r>
              <a:rPr lang="en-US" sz="2400" dirty="0" smtClean="0"/>
              <a:t>hese copies are stored in the </a:t>
            </a:r>
            <a:r>
              <a:rPr lang="en-US" sz="2400" dirty="0" smtClean="0">
                <a:latin typeface="Courier New" pitchFamily="49" charset="0"/>
                <a:cs typeface="Courier New" pitchFamily="49" charset="0"/>
              </a:rPr>
              <a:t>.basis/</a:t>
            </a:r>
            <a:r>
              <a:rPr lang="en-US" sz="2400" dirty="0" smtClean="0"/>
              <a:t> subdirectory.</a:t>
            </a:r>
            <a:endParaRPr lang="en-US" sz="2400" dirty="0" smtClean="0">
              <a:latin typeface="Courier New" pitchFamily="49" charset="0"/>
              <a:cs typeface="Courier New" pitchFamily="49" charset="0"/>
            </a:endParaRPr>
          </a:p>
          <a:p>
            <a:endParaRPr lang="en-US" sz="2400" dirty="0">
              <a:latin typeface="Courier New" pitchFamily="49" charset="0"/>
              <a:cs typeface="Courier New" pitchFamily="49" charset="0"/>
            </a:endParaRPr>
          </a:p>
          <a:p>
            <a:r>
              <a:rPr lang="en-US" sz="2400" dirty="0" smtClean="0"/>
              <a:t>Commit the </a:t>
            </a:r>
            <a:r>
              <a:rPr lang="en-US" sz="2400" dirty="0" smtClean="0">
                <a:latin typeface="Courier New" pitchFamily="49" charset="0"/>
                <a:cs typeface="Courier New" pitchFamily="49" charset="0"/>
              </a:rPr>
              <a:t>.basis/</a:t>
            </a:r>
            <a:r>
              <a:rPr lang="en-US" sz="2400" dirty="0" smtClean="0"/>
              <a:t> subdirectory and any changes made to it by the project tool to the revision control system, i.e., Subversion (SVN) in our case.</a:t>
            </a:r>
          </a:p>
          <a:p>
            <a:endParaRPr lang="en-US" sz="2400" dirty="0" smtClean="0"/>
          </a:p>
          <a:p>
            <a:r>
              <a:rPr lang="en-US" sz="2400" dirty="0" smtClean="0"/>
              <a:t>Do not modify the files within the </a:t>
            </a:r>
            <a:r>
              <a:rPr lang="en-US" sz="2400" dirty="0" smtClean="0">
                <a:latin typeface="Courier New" pitchFamily="49" charset="0"/>
                <a:cs typeface="Courier New" pitchFamily="49" charset="0"/>
              </a:rPr>
              <a:t>.basis/</a:t>
            </a:r>
            <a:r>
              <a:rPr lang="en-US" sz="2400" dirty="0" smtClean="0"/>
              <a:t> subdirectory manually unless you know what you are doing!</a:t>
            </a:r>
          </a:p>
          <a:p>
            <a:endParaRPr lang="en-US" sz="2400" dirty="0" smtClean="0"/>
          </a:p>
          <a:p>
            <a:r>
              <a:rPr lang="en-US" sz="2400" dirty="0" smtClean="0"/>
              <a:t>For release versions of your software, you should remove the </a:t>
            </a:r>
            <a:r>
              <a:rPr lang="en-US" sz="2400" dirty="0" smtClean="0">
                <a:latin typeface="Courier New" pitchFamily="49" charset="0"/>
                <a:cs typeface="Courier New" pitchFamily="49" charset="0"/>
              </a:rPr>
              <a:t>.basis/ </a:t>
            </a:r>
            <a:r>
              <a:rPr lang="en-US" sz="2400" dirty="0" smtClean="0"/>
              <a:t>subdirectory as it is no longer needed for this release.</a:t>
            </a:r>
          </a:p>
        </p:txBody>
      </p:sp>
    </p:spTree>
    <p:extLst>
      <p:ext uri="{BB962C8B-B14F-4D97-AF65-F5344CB8AC3E}">
        <p14:creationId xmlns:p14="http://schemas.microsoft.com/office/powerpoint/2010/main" val="5333474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18</a:t>
            </a:fld>
            <a:endParaRPr lang="en-US"/>
          </a:p>
        </p:txBody>
      </p:sp>
      <p:sp>
        <p:nvSpPr>
          <p:cNvPr id="7" name="Content Placeholder 2"/>
          <p:cNvSpPr>
            <a:spLocks noGrp="1"/>
          </p:cNvSpPr>
          <p:nvPr>
            <p:ph idx="1"/>
          </p:nvPr>
        </p:nvSpPr>
        <p:spPr/>
        <p:txBody>
          <a:bodyPr>
            <a:normAutofit/>
          </a:bodyPr>
          <a:lstStyle/>
          <a:p>
            <a:r>
              <a:rPr lang="en-US" sz="2400" dirty="0" smtClean="0"/>
              <a:t>To create a new empty project for this tutorial, enter the following command:</a:t>
            </a:r>
            <a:br>
              <a:rPr lang="en-US" sz="2400" dirty="0" smtClean="0"/>
            </a:br>
            <a:endParaRPr lang="en-US" sz="2400" dirty="0" smtClean="0"/>
          </a:p>
          <a:p>
            <a:pPr lvl="1">
              <a:tabLst>
                <a:tab pos="1371600" algn="l"/>
              </a:tabLst>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--name “</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--description “A first BASIS project.”</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--root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endParaRPr lang="en-US" sz="2000" dirty="0" smtClean="0">
              <a:latin typeface="Courier New" pitchFamily="49" charset="0"/>
              <a:cs typeface="Courier New" pitchFamily="49" charset="0"/>
            </a:endParaRPr>
          </a:p>
          <a:p>
            <a:pPr>
              <a:tabLst>
                <a:tab pos="1371600" algn="l"/>
              </a:tabLst>
            </a:pPr>
            <a:endParaRPr lang="en-US" sz="2400" dirty="0" smtClean="0">
              <a:cs typeface="Courier New" pitchFamily="49" charset="0"/>
            </a:endParaRPr>
          </a:p>
          <a:p>
            <a:pPr>
              <a:tabLst>
                <a:tab pos="1371600" algn="l"/>
              </a:tabLst>
            </a:pPr>
            <a:r>
              <a:rPr lang="en-US" sz="2400" dirty="0" smtClean="0">
                <a:cs typeface="Courier New" pitchFamily="49" charset="0"/>
              </a:rPr>
              <a:t>This creates the directory </a:t>
            </a:r>
            <a:r>
              <a:rPr lang="en-US" sz="2400" dirty="0" smtClean="0">
                <a:latin typeface="Courier New" pitchFamily="49" charset="0"/>
                <a:cs typeface="Courier New" pitchFamily="49" charset="0"/>
              </a:rPr>
              <a:t>~/local/</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hellobasis</a:t>
            </a:r>
            <a:r>
              <a:rPr lang="en-US" sz="2400" dirty="0" smtClean="0">
                <a:latin typeface="Courier New" pitchFamily="49" charset="0"/>
                <a:cs typeface="Courier New" pitchFamily="49" charset="0"/>
              </a:rPr>
              <a:t>/</a:t>
            </a:r>
            <a:r>
              <a:rPr lang="en-US" sz="2400" dirty="0" smtClean="0">
                <a:cs typeface="Courier New" pitchFamily="49" charset="0"/>
              </a:rPr>
              <a:t> and populates the project by instantiating the standard project template of BASIS.</a:t>
            </a:r>
          </a:p>
          <a:p>
            <a:endParaRPr lang="en-US" sz="2400" dirty="0" smtClean="0"/>
          </a:p>
        </p:txBody>
      </p:sp>
    </p:spTree>
    <p:extLst>
      <p:ext uri="{BB962C8B-B14F-4D97-AF65-F5344CB8AC3E}">
        <p14:creationId xmlns:p14="http://schemas.microsoft.com/office/powerpoint/2010/main" val="16791839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the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19</a:t>
            </a:fld>
            <a:endParaRPr lang="en-US"/>
          </a:p>
        </p:txBody>
      </p:sp>
      <p:sp>
        <p:nvSpPr>
          <p:cNvPr id="7" name="Content Placeholder 2"/>
          <p:cNvSpPr>
            <a:spLocks noGrp="1"/>
          </p:cNvSpPr>
          <p:nvPr>
            <p:ph idx="1"/>
          </p:nvPr>
        </p:nvSpPr>
        <p:spPr/>
        <p:txBody>
          <a:bodyPr>
            <a:normAutofit/>
          </a:bodyPr>
          <a:lstStyle/>
          <a:p>
            <a:r>
              <a:rPr lang="en-US" sz="2400" dirty="0" smtClean="0"/>
              <a:t>Once you created a BASIS project using the project tool, you can use it again to add or remove certain features of the project template as well as to add or remove dependencies on other software packages.</a:t>
            </a:r>
          </a:p>
          <a:p>
            <a:endParaRPr lang="en-US" sz="2400" dirty="0" smtClean="0"/>
          </a:p>
          <a:p>
            <a:r>
              <a:rPr lang="en-US" sz="2400" dirty="0" smtClean="0"/>
              <a:t>For demonstration, you should now remove the </a:t>
            </a:r>
            <a:r>
              <a:rPr lang="en-US" sz="2400" dirty="0" smtClean="0">
                <a:latin typeface="Courier New" pitchFamily="49" charset="0"/>
                <a:cs typeface="Courier New" pitchFamily="49" charset="0"/>
              </a:rPr>
              <a:t>example/</a:t>
            </a:r>
            <a:r>
              <a:rPr lang="en-US" sz="2400" dirty="0" smtClean="0"/>
              <a:t> subdirectory tree of your </a:t>
            </a:r>
            <a:r>
              <a:rPr lang="en-US" sz="2400" dirty="0" err="1" smtClean="0">
                <a:latin typeface="Courier New" pitchFamily="49" charset="0"/>
                <a:cs typeface="Courier New" pitchFamily="49" charset="0"/>
              </a:rPr>
              <a:t>HelloBasis</a:t>
            </a:r>
            <a:r>
              <a:rPr lang="en-US" sz="2400" dirty="0" smtClean="0"/>
              <a:t> project and add the </a:t>
            </a:r>
            <a:r>
              <a:rPr lang="en-US" sz="2400" dirty="0" err="1" smtClean="0">
                <a:latin typeface="Courier New" pitchFamily="49" charset="0"/>
                <a:cs typeface="Courier New" pitchFamily="49" charset="0"/>
              </a:rPr>
              <a:t>config</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Settings.cmake</a:t>
            </a:r>
            <a:r>
              <a:rPr lang="en-US" sz="2400" dirty="0" smtClean="0"/>
              <a:t> file using the command:</a:t>
            </a:r>
          </a:p>
          <a:p>
            <a:endParaRPr lang="en-US" sz="2400" dirty="0" smtClean="0"/>
          </a:p>
          <a:p>
            <a:pPr lvl="1">
              <a:buFont typeface="Wingdings" pitchFamily="2" charset="2"/>
              <a:buChar char="Ø"/>
              <a:tabLst>
                <a:tab pos="1371600" algn="l"/>
              </a:tabLst>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--root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noexample</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config</a:t>
            </a:r>
            <a:r>
              <a:rPr lang="en-US" sz="2000" dirty="0" smtClean="0">
                <a:latin typeface="Courier New" pitchFamily="49" charset="0"/>
                <a:cs typeface="Courier New" pitchFamily="49" charset="0"/>
              </a:rPr>
              <a:t>-settings</a:t>
            </a:r>
          </a:p>
          <a:p>
            <a:endParaRPr lang="en-US" sz="2400" dirty="0" smtClean="0"/>
          </a:p>
        </p:txBody>
      </p:sp>
    </p:spTree>
    <p:extLst>
      <p:ext uri="{BB962C8B-B14F-4D97-AF65-F5344CB8AC3E}">
        <p14:creationId xmlns:p14="http://schemas.microsoft.com/office/powerpoint/2010/main" val="8010365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Outline</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Introduction</a:t>
            </a:r>
          </a:p>
          <a:p>
            <a:endParaRPr lang="en-US" dirty="0" smtClean="0"/>
          </a:p>
          <a:p>
            <a:r>
              <a:rPr lang="en-US" dirty="0" smtClean="0"/>
              <a:t>Installation of BASIS</a:t>
            </a:r>
          </a:p>
          <a:p>
            <a:endParaRPr lang="en-US" dirty="0" smtClean="0"/>
          </a:p>
          <a:p>
            <a:r>
              <a:rPr lang="en-US" dirty="0" smtClean="0"/>
              <a:t>Creating a New </a:t>
            </a:r>
            <a:r>
              <a:rPr lang="en-US" dirty="0" smtClean="0"/>
              <a:t>Project</a:t>
            </a:r>
          </a:p>
          <a:p>
            <a:endParaRPr lang="en-US" dirty="0"/>
          </a:p>
          <a:p>
            <a:r>
              <a:rPr lang="en-US" dirty="0"/>
              <a:t>Building the Project</a:t>
            </a:r>
          </a:p>
          <a:p>
            <a:pPr marL="118872" indent="0">
              <a:buNone/>
            </a:pPr>
            <a:endParaRPr lang="en-US" dirty="0" smtClean="0"/>
          </a:p>
          <a:p>
            <a:r>
              <a:rPr lang="en-US" dirty="0" smtClean="0"/>
              <a:t>Adding </a:t>
            </a:r>
            <a:r>
              <a:rPr lang="en-US" dirty="0" err="1" smtClean="0"/>
              <a:t>Executables</a:t>
            </a:r>
            <a:endParaRPr lang="en-US" dirty="0" smtClean="0"/>
          </a:p>
          <a:p>
            <a:pPr marL="118872" indent="0">
              <a:buNone/>
            </a:pPr>
            <a:endParaRPr lang="en-US" dirty="0" smtClean="0"/>
          </a:p>
          <a:p>
            <a:r>
              <a:rPr lang="en-US" dirty="0" smtClean="0"/>
              <a:t>Adding Libraries</a:t>
            </a:r>
          </a:p>
        </p:txBody>
      </p:sp>
      <p:sp>
        <p:nvSpPr>
          <p:cNvPr id="6" name="Date Placeholder 5"/>
          <p:cNvSpPr>
            <a:spLocks noGrp="1"/>
          </p:cNvSpPr>
          <p:nvPr>
            <p:ph type="dt" sz="half" idx="2"/>
          </p:nvPr>
        </p:nvSpPr>
        <p:spPr/>
        <p:txBody>
          <a:bodyPr/>
          <a:lstStyle/>
          <a:p>
            <a:r>
              <a:rPr lang="en-US" smtClean="0"/>
              <a:t>10/21/2011</a:t>
            </a:r>
            <a:endParaRPr lang="en-US" dirty="0"/>
          </a:p>
        </p:txBody>
      </p:sp>
      <p:sp>
        <p:nvSpPr>
          <p:cNvPr id="7" name="Footer Placeholder 6"/>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8" name="Slide Number Placeholder 7"/>
          <p:cNvSpPr>
            <a:spLocks noGrp="1"/>
          </p:cNvSpPr>
          <p:nvPr>
            <p:ph type="sldNum" sz="quarter" idx="4"/>
          </p:nvPr>
        </p:nvSpPr>
        <p:spPr/>
        <p:txBody>
          <a:bodyPr/>
          <a:lstStyle/>
          <a:p>
            <a:fld id="{93682E96-E16A-4EC4-A9C4-BF3FFE98BFA7}" type="slidenum">
              <a:rPr lang="en-US" smtClean="0"/>
              <a:pPr/>
              <a:t>2</a:t>
            </a:fld>
            <a:endParaRPr lang="en-US"/>
          </a:p>
        </p:txBody>
      </p:sp>
    </p:spTree>
    <p:extLst>
      <p:ext uri="{BB962C8B-B14F-4D97-AF65-F5344CB8AC3E}">
        <p14:creationId xmlns:p14="http://schemas.microsoft.com/office/powerpoint/2010/main" val="12870852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Wiki Links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20</a:t>
            </a:fld>
            <a:endParaRPr lang="en-US"/>
          </a:p>
        </p:txBody>
      </p:sp>
      <p:sp>
        <p:nvSpPr>
          <p:cNvPr id="7" name="Content Placeholder 2"/>
          <p:cNvSpPr>
            <a:spLocks noGrp="1"/>
          </p:cNvSpPr>
          <p:nvPr>
            <p:ph idx="1"/>
          </p:nvPr>
        </p:nvSpPr>
        <p:spPr/>
        <p:txBody>
          <a:bodyPr>
            <a:normAutofit/>
          </a:bodyPr>
          <a:lstStyle/>
          <a:p>
            <a:r>
              <a:rPr lang="en-US" sz="2400" dirty="0" smtClean="0"/>
              <a:t>More details on the creation of a new BASIS project and its modification afterwards using the project tool of BASIS can be found on the Wiki of SBIA at:</a:t>
            </a:r>
          </a:p>
          <a:p>
            <a:endParaRPr lang="en-US" sz="2400" dirty="0" smtClean="0"/>
          </a:p>
          <a:p>
            <a:pPr lvl="1"/>
            <a:r>
              <a:rPr lang="en-US" sz="2000" dirty="0">
                <a:hlinkClick r:id="rId3"/>
              </a:rPr>
              <a:t>https://sbia-wiki.uphs.upenn.edu/wiki/index.php/BASIS_How-To:_</a:t>
            </a:r>
            <a:r>
              <a:rPr lang="en-US" sz="2000" dirty="0" smtClean="0">
                <a:hlinkClick r:id="rId3"/>
              </a:rPr>
              <a:t>Managing_a_BASIS_Project</a:t>
            </a:r>
            <a:endParaRPr lang="en-US" sz="2000" dirty="0" smtClean="0"/>
          </a:p>
          <a:p>
            <a:pPr lvl="1"/>
            <a:endParaRPr lang="en-US" sz="2000" dirty="0" smtClean="0"/>
          </a:p>
          <a:p>
            <a:endParaRPr lang="en-US" sz="2400" dirty="0" smtClean="0"/>
          </a:p>
        </p:txBody>
      </p:sp>
    </p:spTree>
    <p:extLst>
      <p:ext uri="{BB962C8B-B14F-4D97-AF65-F5344CB8AC3E}">
        <p14:creationId xmlns:p14="http://schemas.microsoft.com/office/powerpoint/2010/main" val="19065496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Project</a:t>
            </a:r>
            <a:endParaRPr lang="en-US" dirty="0"/>
          </a:p>
        </p:txBody>
      </p:sp>
      <p:sp>
        <p:nvSpPr>
          <p:cNvPr id="3" name="Text Placeholder 2"/>
          <p:cNvSpPr>
            <a:spLocks noGrp="1"/>
          </p:cNvSpPr>
          <p:nvPr>
            <p:ph type="body" idx="1"/>
          </p:nvPr>
        </p:nvSpPr>
        <p:spPr/>
        <p:txBody>
          <a:bodyPr/>
          <a:lstStyle/>
          <a:p>
            <a:r>
              <a:rPr lang="en-US" dirty="0" smtClean="0"/>
              <a:t>Fine, so how do I build </a:t>
            </a:r>
            <a:r>
              <a:rPr lang="en-US" dirty="0" smtClean="0"/>
              <a:t>this </a:t>
            </a:r>
            <a:r>
              <a:rPr lang="en-US" dirty="0" smtClean="0"/>
              <a:t>BASIS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21</a:t>
            </a:fld>
            <a:endParaRPr lang="en-US"/>
          </a:p>
        </p:txBody>
      </p:sp>
    </p:spTree>
    <p:extLst>
      <p:ext uri="{BB962C8B-B14F-4D97-AF65-F5344CB8AC3E}">
        <p14:creationId xmlns:p14="http://schemas.microsoft.com/office/powerpoint/2010/main" val="13223512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22</a:t>
            </a:fld>
            <a:endParaRPr lang="en-US"/>
          </a:p>
        </p:txBody>
      </p:sp>
      <p:sp>
        <p:nvSpPr>
          <p:cNvPr id="7" name="Content Placeholder 2"/>
          <p:cNvSpPr>
            <a:spLocks noGrp="1"/>
          </p:cNvSpPr>
          <p:nvPr>
            <p:ph idx="1"/>
          </p:nvPr>
        </p:nvSpPr>
        <p:spPr/>
        <p:txBody>
          <a:bodyPr>
            <a:normAutofit/>
          </a:bodyPr>
          <a:lstStyle/>
          <a:p>
            <a:r>
              <a:rPr lang="en-US" sz="2400" dirty="0" smtClean="0"/>
              <a:t>The </a:t>
            </a:r>
            <a:r>
              <a:rPr lang="en-US" sz="2400" dirty="0" smtClean="0"/>
              <a:t>build of any BASIS project is similar to the build of BASIS itself. The main steps are indeed identical for just any </a:t>
            </a:r>
            <a:r>
              <a:rPr lang="en-US" sz="2400" dirty="0" err="1" smtClean="0"/>
              <a:t>CMake</a:t>
            </a:r>
            <a:r>
              <a:rPr lang="en-US" sz="2400" dirty="0" smtClean="0"/>
              <a:t>-based </a:t>
            </a:r>
            <a:r>
              <a:rPr lang="en-US" sz="2400" dirty="0" smtClean="0"/>
              <a:t>project.</a:t>
            </a:r>
            <a:endParaRPr lang="en-US" sz="2400" dirty="0" smtClean="0"/>
          </a:p>
          <a:p>
            <a:endParaRPr lang="en-US" sz="2400" dirty="0">
              <a:latin typeface="Courier New" pitchFamily="49" charset="0"/>
              <a:cs typeface="Courier New" pitchFamily="49" charset="0"/>
            </a:endParaRPr>
          </a:p>
          <a:p>
            <a:r>
              <a:rPr lang="en-US" sz="2400" dirty="0" smtClean="0">
                <a:cs typeface="Courier New" pitchFamily="49" charset="0"/>
              </a:rPr>
              <a:t>These common steps of creating a separate build directory, running </a:t>
            </a:r>
            <a:r>
              <a:rPr lang="en-US" sz="2400" dirty="0" err="1" smtClean="0">
                <a:cs typeface="Courier New" pitchFamily="49" charset="0"/>
              </a:rPr>
              <a:t>CMake</a:t>
            </a:r>
            <a:r>
              <a:rPr lang="en-US" sz="2400" dirty="0" smtClean="0">
                <a:cs typeface="Courier New" pitchFamily="49" charset="0"/>
              </a:rPr>
              <a:t> to configure the build system, and building the software, are described in the </a:t>
            </a:r>
            <a:r>
              <a:rPr lang="en-US" sz="2400" dirty="0" smtClean="0">
                <a:latin typeface="Courier New" pitchFamily="49" charset="0"/>
                <a:cs typeface="Courier New" pitchFamily="49" charset="0"/>
                <a:hlinkClick r:id="rId3"/>
              </a:rPr>
              <a:t>INSTALL-basis.txt</a:t>
            </a:r>
            <a:r>
              <a:rPr lang="en-US" sz="2400" dirty="0" smtClean="0">
                <a:cs typeface="Courier New" pitchFamily="49" charset="0"/>
              </a:rPr>
              <a:t> document which is part of BASIS</a:t>
            </a:r>
            <a:r>
              <a:rPr lang="en-US" sz="2400" dirty="0" smtClean="0">
                <a:cs typeface="Courier New" pitchFamily="49" charset="0"/>
              </a:rPr>
              <a:t>.</a:t>
            </a:r>
          </a:p>
          <a:p>
            <a:endParaRPr lang="en-US" sz="2400" dirty="0">
              <a:cs typeface="Courier New" pitchFamily="49" charset="0"/>
            </a:endParaRPr>
          </a:p>
          <a:p>
            <a:r>
              <a:rPr lang="en-US" sz="2400" dirty="0" smtClean="0">
                <a:cs typeface="Courier New" pitchFamily="49" charset="0"/>
              </a:rPr>
              <a:t>The only difference between BASIS projects will be the </a:t>
            </a:r>
            <a:r>
              <a:rPr lang="en-US" sz="2400" dirty="0" err="1" smtClean="0">
                <a:cs typeface="Courier New" pitchFamily="49" charset="0"/>
              </a:rPr>
              <a:t>CMake</a:t>
            </a:r>
            <a:r>
              <a:rPr lang="en-US" sz="2400" dirty="0" smtClean="0">
                <a:cs typeface="Courier New" pitchFamily="49" charset="0"/>
              </a:rPr>
              <a:t> variables that can be modified to configure the build.</a:t>
            </a:r>
            <a:endParaRPr lang="en-US" sz="2000" dirty="0" smtClean="0">
              <a:cs typeface="Courier New" pitchFamily="49" charset="0"/>
            </a:endParaRPr>
          </a:p>
        </p:txBody>
      </p:sp>
    </p:spTree>
    <p:extLst>
      <p:ext uri="{BB962C8B-B14F-4D97-AF65-F5344CB8AC3E}">
        <p14:creationId xmlns:p14="http://schemas.microsoft.com/office/powerpoint/2010/main" val="6312949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the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23</a:t>
            </a:fld>
            <a:endParaRPr lang="en-US"/>
          </a:p>
        </p:txBody>
      </p:sp>
      <p:sp>
        <p:nvSpPr>
          <p:cNvPr id="7" name="Content Placeholder 2"/>
          <p:cNvSpPr>
            <a:spLocks noGrp="1"/>
          </p:cNvSpPr>
          <p:nvPr>
            <p:ph idx="1"/>
          </p:nvPr>
        </p:nvSpPr>
        <p:spPr/>
        <p:txBody>
          <a:bodyPr>
            <a:normAutofit/>
          </a:bodyPr>
          <a:lstStyle/>
          <a:p>
            <a:r>
              <a:rPr lang="en-US" sz="2400" dirty="0" smtClean="0"/>
              <a:t>In order to build </a:t>
            </a:r>
            <a:r>
              <a:rPr lang="en-US" sz="2400" dirty="0" smtClean="0"/>
              <a:t>the (</a:t>
            </a:r>
            <a:r>
              <a:rPr lang="en-US" sz="2400" dirty="0" smtClean="0"/>
              <a:t>yet empty) </a:t>
            </a:r>
            <a:r>
              <a:rPr lang="en-US" sz="2400" dirty="0" err="1" smtClean="0">
                <a:cs typeface="Courier New" pitchFamily="49" charset="0"/>
              </a:rPr>
              <a:t>HelloBasis</a:t>
            </a:r>
            <a:r>
              <a:rPr lang="en-US" sz="2400" dirty="0" smtClean="0"/>
              <a:t> </a:t>
            </a:r>
            <a:r>
              <a:rPr lang="en-US" sz="2400" dirty="0" smtClean="0"/>
              <a:t>project, do:</a:t>
            </a:r>
          </a:p>
          <a:p>
            <a:pPr lvl="1">
              <a:buFont typeface="Wingdings" pitchFamily="2" charset="2"/>
              <a:buChar char="Ø"/>
            </a:pPr>
            <a:r>
              <a:rPr lang="en-US" sz="1600" dirty="0" err="1">
                <a:latin typeface="Courier New" pitchFamily="49" charset="0"/>
                <a:cs typeface="Courier New" pitchFamily="49" charset="0"/>
              </a:rPr>
              <a:t>mkdir</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~/local/</a:t>
            </a:r>
            <a:r>
              <a:rPr lang="en-US" sz="1600" dirty="0" err="1" smtClean="0">
                <a:latin typeface="Courier New" pitchFamily="49" charset="0"/>
                <a:cs typeface="Courier New" pitchFamily="49" charset="0"/>
              </a:rPr>
              <a:t>src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hellobasis</a:t>
            </a:r>
            <a:r>
              <a:rPr lang="en-US" sz="1600" dirty="0" smtClean="0">
                <a:latin typeface="Courier New" pitchFamily="49" charset="0"/>
                <a:cs typeface="Courier New" pitchFamily="49" charset="0"/>
              </a:rPr>
              <a:t>-build</a:t>
            </a:r>
          </a:p>
          <a:p>
            <a:pPr lvl="1">
              <a:buFont typeface="Wingdings" pitchFamily="2" charset="2"/>
              <a:buChar char="Ø"/>
            </a:pPr>
            <a:r>
              <a:rPr lang="en-US" sz="1600" dirty="0" smtClean="0">
                <a:latin typeface="Courier New" pitchFamily="49" charset="0"/>
                <a:cs typeface="Courier New" pitchFamily="49" charset="0"/>
              </a:rPr>
              <a:t>cd ~/local/</a:t>
            </a:r>
            <a:r>
              <a:rPr lang="en-US" sz="1600" dirty="0" err="1" smtClean="0">
                <a:latin typeface="Courier New" pitchFamily="49" charset="0"/>
                <a:cs typeface="Courier New" pitchFamily="49" charset="0"/>
              </a:rPr>
              <a:t>src</a:t>
            </a:r>
            <a:r>
              <a:rPr lang="en-US" sz="1600" dirty="0" smtClean="0">
                <a:latin typeface="Courier New" pitchFamily="49" charset="0"/>
                <a:cs typeface="Courier New" pitchFamily="49" charset="0"/>
              </a:rPr>
              <a:t>/</a:t>
            </a:r>
            <a:r>
              <a:rPr lang="en-US" sz="1600" dirty="0" err="1">
                <a:latin typeface="Courier New" pitchFamily="49" charset="0"/>
                <a:cs typeface="Courier New" pitchFamily="49" charset="0"/>
              </a:rPr>
              <a:t>h</a:t>
            </a:r>
            <a:r>
              <a:rPr lang="en-US" sz="1600" dirty="0" err="1" smtClean="0">
                <a:latin typeface="Courier New" pitchFamily="49" charset="0"/>
                <a:cs typeface="Courier New" pitchFamily="49" charset="0"/>
              </a:rPr>
              <a:t>ellobasis</a:t>
            </a:r>
            <a:r>
              <a:rPr lang="en-US" sz="1600" dirty="0" smtClean="0">
                <a:latin typeface="Courier New" pitchFamily="49" charset="0"/>
                <a:cs typeface="Courier New" pitchFamily="49" charset="0"/>
              </a:rPr>
              <a:t>-build</a:t>
            </a:r>
          </a:p>
          <a:p>
            <a:pPr lvl="1">
              <a:buFont typeface="Wingdings" pitchFamily="2" charset="2"/>
              <a:buChar char="Ø"/>
            </a:pPr>
            <a:r>
              <a:rPr lang="en-US" sz="1600" dirty="0" err="1" smtClean="0">
                <a:latin typeface="Courier New" pitchFamily="49" charset="0"/>
                <a:cs typeface="Courier New" pitchFamily="49" charset="0"/>
              </a:rPr>
              <a:t>ccmake</a:t>
            </a:r>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h</a:t>
            </a:r>
            <a:r>
              <a:rPr lang="en-US" sz="1600" dirty="0" err="1" smtClean="0">
                <a:latin typeface="Courier New" pitchFamily="49" charset="0"/>
                <a:cs typeface="Courier New" pitchFamily="49" charset="0"/>
              </a:rPr>
              <a:t>ellobasis</a:t>
            </a:r>
            <a:endParaRPr lang="en-US" sz="1600" dirty="0" smtClean="0">
              <a:latin typeface="Courier New" pitchFamily="49" charset="0"/>
              <a:cs typeface="Courier New" pitchFamily="49" charset="0"/>
            </a:endParaRPr>
          </a:p>
          <a:p>
            <a:pPr lvl="1">
              <a:buFont typeface="Wingdings" pitchFamily="2" charset="2"/>
              <a:buChar char="Ø"/>
            </a:pPr>
            <a:endParaRPr lang="en-US" sz="1600" dirty="0" smtClean="0">
              <a:latin typeface="Courier New" pitchFamily="49" charset="0"/>
              <a:cs typeface="Courier New" pitchFamily="49" charset="0"/>
            </a:endParaRPr>
          </a:p>
          <a:p>
            <a:pPr lvl="1"/>
            <a:r>
              <a:rPr lang="en-US" sz="1600" dirty="0" smtClean="0">
                <a:cs typeface="Courier New" pitchFamily="49" charset="0"/>
              </a:rPr>
              <a:t>Hit ‘c’ to configure the project. </a:t>
            </a:r>
            <a:r>
              <a:rPr lang="en-US" sz="1600" dirty="0" err="1" smtClean="0">
                <a:cs typeface="Courier New" pitchFamily="49" charset="0"/>
              </a:rPr>
              <a:t>CMake</a:t>
            </a:r>
            <a:r>
              <a:rPr lang="en-US" sz="1600" dirty="0" smtClean="0">
                <a:cs typeface="Courier New" pitchFamily="49" charset="0"/>
              </a:rPr>
              <a:t> should be able to find your BASIS </a:t>
            </a:r>
            <a:r>
              <a:rPr lang="en-US" sz="1600" dirty="0" err="1" smtClean="0">
                <a:cs typeface="Courier New" pitchFamily="49" charset="0"/>
              </a:rPr>
              <a:t>intallation</a:t>
            </a:r>
            <a:r>
              <a:rPr lang="en-US" sz="1600" dirty="0" smtClean="0">
                <a:cs typeface="Courier New" pitchFamily="49" charset="0"/>
              </a:rPr>
              <a:t> and set </a:t>
            </a:r>
            <a:r>
              <a:rPr lang="en-US" sz="1600" dirty="0" smtClean="0">
                <a:latin typeface="Courier New" pitchFamily="49" charset="0"/>
                <a:cs typeface="Courier New" pitchFamily="49" charset="0"/>
              </a:rPr>
              <a:t>BASIS_DIR</a:t>
            </a:r>
            <a:r>
              <a:rPr lang="en-US" sz="1600" dirty="0" smtClean="0">
                <a:cs typeface="Courier New" pitchFamily="49" charset="0"/>
              </a:rPr>
              <a:t> to </a:t>
            </a:r>
            <a:r>
              <a:rPr lang="en-US" sz="1600" dirty="0" smtClean="0">
                <a:latin typeface="Courier New" pitchFamily="49" charset="0"/>
                <a:cs typeface="Courier New" pitchFamily="49" charset="0"/>
              </a:rPr>
              <a:t>~/local/lib/</a:t>
            </a:r>
            <a:r>
              <a:rPr lang="en-US" sz="1600" dirty="0" err="1" smtClean="0">
                <a:latin typeface="Courier New" pitchFamily="49" charset="0"/>
                <a:cs typeface="Courier New" pitchFamily="49" charset="0"/>
              </a:rPr>
              <a:t>cmake</a:t>
            </a:r>
            <a:r>
              <a:rPr lang="en-US" sz="1600" dirty="0" smtClean="0">
                <a:latin typeface="Courier New" pitchFamily="49" charset="0"/>
                <a:cs typeface="Courier New" pitchFamily="49" charset="0"/>
              </a:rPr>
              <a:t>/basis</a:t>
            </a:r>
            <a:r>
              <a:rPr lang="en-US" sz="1600" dirty="0" smtClean="0">
                <a:cs typeface="Courier New" pitchFamily="49" charset="0"/>
              </a:rPr>
              <a:t>. If not, you need to set this variable manually. Alternatively, you can set an environment variable named </a:t>
            </a:r>
            <a:r>
              <a:rPr lang="en-US" sz="1600" dirty="0" smtClean="0">
                <a:latin typeface="Courier New" pitchFamily="49" charset="0"/>
                <a:cs typeface="Courier New" pitchFamily="49" charset="0"/>
              </a:rPr>
              <a:t>BASIS_DIR</a:t>
            </a:r>
            <a:r>
              <a:rPr lang="en-US" sz="1600" dirty="0" smtClean="0">
                <a:cs typeface="Courier New" pitchFamily="49" charset="0"/>
              </a:rPr>
              <a:t> pointing to the directory containing the </a:t>
            </a:r>
            <a:r>
              <a:rPr lang="en-US" sz="1600" dirty="0" err="1" smtClean="0">
                <a:latin typeface="Courier New" pitchFamily="49" charset="0"/>
                <a:cs typeface="Courier New" pitchFamily="49" charset="0"/>
              </a:rPr>
              <a:t>BASISConfig.cmake</a:t>
            </a:r>
            <a:r>
              <a:rPr lang="en-US" sz="1600" dirty="0" smtClean="0">
                <a:cs typeface="Courier New" pitchFamily="49" charset="0"/>
              </a:rPr>
              <a:t> file</a:t>
            </a:r>
            <a:r>
              <a:rPr lang="en-US" sz="1600" dirty="0" smtClean="0">
                <a:cs typeface="Courier New" pitchFamily="49" charset="0"/>
              </a:rPr>
              <a:t>.</a:t>
            </a:r>
          </a:p>
          <a:p>
            <a:pPr lvl="1"/>
            <a:r>
              <a:rPr lang="en-US" sz="1600" dirty="0" smtClean="0">
                <a:cs typeface="Courier New" pitchFamily="49" charset="0"/>
              </a:rPr>
              <a:t>Change the value of the </a:t>
            </a:r>
            <a:r>
              <a:rPr lang="en-US" sz="1600" dirty="0" err="1" smtClean="0">
                <a:cs typeface="Courier New" pitchFamily="49" charset="0"/>
              </a:rPr>
              <a:t>CMake</a:t>
            </a:r>
            <a:r>
              <a:rPr lang="en-US" sz="1600" dirty="0" smtClean="0">
                <a:cs typeface="Courier New" pitchFamily="49" charset="0"/>
              </a:rPr>
              <a:t> variable </a:t>
            </a:r>
            <a:r>
              <a:rPr lang="en-US" sz="1600" dirty="0" smtClean="0">
                <a:latin typeface="Courier New" pitchFamily="49" charset="0"/>
                <a:cs typeface="Courier New" pitchFamily="49" charset="0"/>
              </a:rPr>
              <a:t>INSTALL_PREFIX</a:t>
            </a:r>
            <a:r>
              <a:rPr lang="en-US" sz="1600" dirty="0" smtClean="0">
                <a:cs typeface="Courier New" pitchFamily="49" charset="0"/>
              </a:rPr>
              <a:t> to </a:t>
            </a:r>
            <a:r>
              <a:rPr lang="en-US" sz="1600" dirty="0" smtClean="0">
                <a:latin typeface="Courier New" pitchFamily="49" charset="0"/>
                <a:cs typeface="Courier New" pitchFamily="49" charset="0"/>
              </a:rPr>
              <a:t>~/local</a:t>
            </a:r>
            <a:r>
              <a:rPr lang="en-US" sz="1600" dirty="0" smtClean="0">
                <a:cs typeface="Courier New" pitchFamily="49" charset="0"/>
              </a:rPr>
              <a:t>.</a:t>
            </a:r>
            <a:endParaRPr lang="en-US" sz="1600" dirty="0" smtClean="0">
              <a:cs typeface="Courier New" pitchFamily="49" charset="0"/>
            </a:endParaRPr>
          </a:p>
          <a:p>
            <a:pPr lvl="1"/>
            <a:r>
              <a:rPr lang="en-US" sz="1600" dirty="0" smtClean="0">
                <a:cs typeface="Courier New" pitchFamily="49" charset="0"/>
              </a:rPr>
              <a:t>Hit ‘g’ to generate the </a:t>
            </a:r>
            <a:r>
              <a:rPr lang="en-US" sz="1600" dirty="0" err="1" smtClean="0">
                <a:cs typeface="Courier New" pitchFamily="49" charset="0"/>
              </a:rPr>
              <a:t>Makefiles</a:t>
            </a:r>
            <a:r>
              <a:rPr lang="en-US" sz="1600" dirty="0" smtClean="0">
                <a:cs typeface="Courier New" pitchFamily="49" charset="0"/>
              </a:rPr>
              <a:t>.</a:t>
            </a:r>
          </a:p>
          <a:p>
            <a:pPr lvl="1"/>
            <a:endParaRPr lang="en-US" sz="1600" dirty="0" smtClean="0">
              <a:cs typeface="Courier New" pitchFamily="49" charset="0"/>
            </a:endParaRPr>
          </a:p>
          <a:p>
            <a:pPr lvl="1">
              <a:buFont typeface="Wingdings" pitchFamily="2" charset="2"/>
              <a:buChar char="Ø"/>
            </a:pPr>
            <a:r>
              <a:rPr lang="en-US" sz="1600" dirty="0" smtClean="0">
                <a:cs typeface="Courier New" pitchFamily="49" charset="0"/>
              </a:rPr>
              <a:t>make</a:t>
            </a:r>
            <a:endParaRPr lang="en-US" sz="1600" dirty="0" smtClean="0">
              <a:cs typeface="Courier New" pitchFamily="49" charset="0"/>
            </a:endParaRPr>
          </a:p>
        </p:txBody>
      </p:sp>
    </p:spTree>
    <p:extLst>
      <p:ext uri="{BB962C8B-B14F-4D97-AF65-F5344CB8AC3E}">
        <p14:creationId xmlns:p14="http://schemas.microsoft.com/office/powerpoint/2010/main" val="19677145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t>
            </a:r>
            <a:r>
              <a:rPr lang="en-US" dirty="0" err="1" smtClean="0"/>
              <a:t>Executables</a:t>
            </a:r>
            <a:endParaRPr lang="en-US" dirty="0"/>
          </a:p>
        </p:txBody>
      </p:sp>
      <p:sp>
        <p:nvSpPr>
          <p:cNvPr id="3" name="Text Placeholder 2"/>
          <p:cNvSpPr>
            <a:spLocks noGrp="1"/>
          </p:cNvSpPr>
          <p:nvPr>
            <p:ph type="body" idx="1"/>
          </p:nvPr>
        </p:nvSpPr>
        <p:spPr/>
        <p:txBody>
          <a:bodyPr/>
          <a:lstStyle/>
          <a:p>
            <a:r>
              <a:rPr lang="en-US" dirty="0" smtClean="0"/>
              <a:t>How do I get my </a:t>
            </a:r>
            <a:r>
              <a:rPr lang="en-US" dirty="0" err="1" smtClean="0"/>
              <a:t>executables</a:t>
            </a:r>
            <a:r>
              <a:rPr lang="en-US" dirty="0" smtClean="0"/>
              <a:t> build?</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24</a:t>
            </a:fld>
            <a:endParaRPr lang="en-US"/>
          </a:p>
        </p:txBody>
      </p:sp>
    </p:spTree>
    <p:extLst>
      <p:ext uri="{BB962C8B-B14F-4D97-AF65-F5344CB8AC3E}">
        <p14:creationId xmlns:p14="http://schemas.microsoft.com/office/powerpoint/2010/main" val="8813342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Executables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25</a:t>
            </a:fld>
            <a:endParaRPr lang="en-US"/>
          </a:p>
        </p:txBody>
      </p:sp>
      <p:sp>
        <p:nvSpPr>
          <p:cNvPr id="7" name="Content Placeholder 2"/>
          <p:cNvSpPr>
            <a:spLocks noGrp="1"/>
          </p:cNvSpPr>
          <p:nvPr>
            <p:ph idx="1"/>
          </p:nvPr>
        </p:nvSpPr>
        <p:spPr/>
        <p:txBody>
          <a:bodyPr>
            <a:normAutofit/>
          </a:bodyPr>
          <a:lstStyle/>
          <a:p>
            <a:r>
              <a:rPr lang="en-US" sz="2400" dirty="0" err="1" smtClean="0"/>
              <a:t>Executables</a:t>
            </a:r>
            <a:r>
              <a:rPr lang="en-US" sz="2400" dirty="0" smtClean="0"/>
              <a:t> are either binary files built from C++ or MATLAB sources or script files interpreted by a command interpreter such as Python, Perl, or BASH.</a:t>
            </a:r>
          </a:p>
          <a:p>
            <a:endParaRPr lang="en-US" sz="2400" dirty="0" smtClean="0"/>
          </a:p>
          <a:p>
            <a:r>
              <a:rPr lang="en-US" sz="2400" dirty="0" smtClean="0"/>
              <a:t>We distinguish between two kinds of </a:t>
            </a:r>
            <a:r>
              <a:rPr lang="en-US" sz="2400" dirty="0" err="1" smtClean="0"/>
              <a:t>executables</a:t>
            </a:r>
            <a:r>
              <a:rPr lang="en-US" sz="2400" dirty="0" smtClean="0"/>
              <a:t>:</a:t>
            </a:r>
          </a:p>
          <a:p>
            <a:pPr lvl="1"/>
            <a:endParaRPr lang="en-US" sz="1600" dirty="0" smtClean="0"/>
          </a:p>
          <a:p>
            <a:pPr lvl="1"/>
            <a:r>
              <a:rPr lang="en-US" sz="2000" b="1" dirty="0" smtClean="0"/>
              <a:t>Main </a:t>
            </a:r>
            <a:r>
              <a:rPr lang="en-US" sz="2000" b="1" dirty="0" err="1" smtClean="0"/>
              <a:t>executables</a:t>
            </a:r>
            <a:r>
              <a:rPr lang="en-US" sz="2000" dirty="0" smtClean="0"/>
              <a:t> are supposed to be used by a user of our software directly. They parse command-line arguments and provide help and version information.</a:t>
            </a:r>
          </a:p>
          <a:p>
            <a:pPr lvl="1"/>
            <a:endParaRPr lang="en-US" sz="2000" dirty="0" smtClean="0"/>
          </a:p>
          <a:p>
            <a:pPr lvl="1"/>
            <a:r>
              <a:rPr lang="en-US" sz="2000" b="1" dirty="0" smtClean="0"/>
              <a:t>Auxiliary </a:t>
            </a:r>
            <a:r>
              <a:rPr lang="en-US" sz="2000" b="1" dirty="0" err="1" smtClean="0"/>
              <a:t>executables</a:t>
            </a:r>
            <a:r>
              <a:rPr lang="en-US" sz="2000" dirty="0" smtClean="0"/>
              <a:t>, on the other side, are only used by other </a:t>
            </a:r>
            <a:r>
              <a:rPr lang="en-US" sz="2000" dirty="0" err="1" smtClean="0"/>
              <a:t>executables</a:t>
            </a:r>
            <a:r>
              <a:rPr lang="en-US" sz="2000" dirty="0" smtClean="0"/>
              <a:t>.</a:t>
            </a:r>
          </a:p>
        </p:txBody>
      </p:sp>
    </p:spTree>
    <p:extLst>
      <p:ext uri="{BB962C8B-B14F-4D97-AF65-F5344CB8AC3E}">
        <p14:creationId xmlns:p14="http://schemas.microsoft.com/office/powerpoint/2010/main" val="14801362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an Executable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26</a:t>
            </a:fld>
            <a:endParaRPr lang="en-US"/>
          </a:p>
        </p:txBody>
      </p:sp>
      <p:sp>
        <p:nvSpPr>
          <p:cNvPr id="7" name="Content Placeholder 2"/>
          <p:cNvSpPr>
            <a:spLocks noGrp="1"/>
          </p:cNvSpPr>
          <p:nvPr>
            <p:ph idx="1"/>
          </p:nvPr>
        </p:nvSpPr>
        <p:spPr/>
        <p:txBody>
          <a:bodyPr>
            <a:normAutofit lnSpcReduction="10000"/>
          </a:bodyPr>
          <a:lstStyle/>
          <a:p>
            <a:r>
              <a:rPr lang="en-US" sz="2400" dirty="0" smtClean="0"/>
              <a:t>Copy the source files of your executable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smtClean="0"/>
              <a:t> subdirectory of your project. You can create further subdirectories within this directory if it helps to better organize your source files.</a:t>
            </a:r>
          </a:p>
          <a:p>
            <a:endParaRPr lang="en-US" sz="2400" dirty="0" smtClean="0"/>
          </a:p>
          <a:p>
            <a:r>
              <a:rPr lang="en-US" sz="2400" dirty="0" smtClean="0"/>
              <a:t>Edit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t> file to add an executable build target which will build the executable file.</a:t>
            </a:r>
          </a:p>
          <a:p>
            <a:endParaRPr lang="en-US" sz="2400" dirty="0"/>
          </a:p>
          <a:p>
            <a:pPr lvl="1"/>
            <a:r>
              <a:rPr lang="en-US" sz="2000" dirty="0" smtClean="0"/>
              <a:t>Use the </a:t>
            </a:r>
            <a:r>
              <a:rPr lang="en-US" sz="2000" dirty="0" err="1" smtClean="0">
                <a:latin typeface="Courier New" pitchFamily="49" charset="0"/>
                <a:cs typeface="Courier New" pitchFamily="49" charset="0"/>
                <a:hlinkClick r:id="rId3"/>
              </a:rPr>
              <a:t>basis_add_executable</a:t>
            </a:r>
            <a:r>
              <a:rPr lang="en-US" sz="2000" dirty="0" smtClean="0">
                <a:latin typeface="Courier New" pitchFamily="49" charset="0"/>
                <a:cs typeface="Courier New" pitchFamily="49" charset="0"/>
                <a:hlinkClick r:id="rId3"/>
              </a:rPr>
              <a:t>()</a:t>
            </a:r>
            <a:r>
              <a:rPr lang="en-US" sz="2000" dirty="0" smtClean="0">
                <a:hlinkClick r:id="rId3"/>
              </a:rPr>
              <a:t> </a:t>
            </a:r>
            <a:r>
              <a:rPr lang="en-US" sz="2000" dirty="0" smtClean="0"/>
              <a:t>function to add an executable target.</a:t>
            </a:r>
          </a:p>
          <a:p>
            <a:endParaRPr lang="en-US" sz="2400" dirty="0" smtClean="0"/>
          </a:p>
          <a:p>
            <a:pPr lvl="1"/>
            <a:r>
              <a:rPr lang="en-US" sz="2000" dirty="0" smtClean="0"/>
              <a:t>Link dependencies can be specified using the </a:t>
            </a:r>
            <a:r>
              <a:rPr lang="en-US" sz="2000" dirty="0" err="1" smtClean="0">
                <a:latin typeface="Courier New" pitchFamily="49" charset="0"/>
                <a:cs typeface="Courier New" pitchFamily="49" charset="0"/>
                <a:hlinkClick r:id="rId4"/>
              </a:rPr>
              <a:t>basis_target_link_libraries</a:t>
            </a:r>
            <a:r>
              <a:rPr lang="en-US" sz="2000" dirty="0" smtClean="0">
                <a:latin typeface="Courier New" pitchFamily="49" charset="0"/>
                <a:cs typeface="Courier New" pitchFamily="49" charset="0"/>
                <a:hlinkClick r:id="rId4"/>
              </a:rPr>
              <a:t>()</a:t>
            </a:r>
            <a:r>
              <a:rPr lang="en-US" sz="2000" dirty="0" smtClean="0"/>
              <a:t> function.</a:t>
            </a:r>
          </a:p>
        </p:txBody>
      </p:sp>
    </p:spTree>
    <p:extLst>
      <p:ext uri="{BB962C8B-B14F-4D97-AF65-F5344CB8AC3E}">
        <p14:creationId xmlns:p14="http://schemas.microsoft.com/office/powerpoint/2010/main" val="5090870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of </a:t>
            </a:r>
            <a:r>
              <a:rPr lang="en-US" dirty="0" err="1" smtClean="0"/>
              <a:t>Executables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27</a:t>
            </a:fld>
            <a:endParaRPr lang="en-US"/>
          </a:p>
        </p:txBody>
      </p:sp>
      <p:sp>
        <p:nvSpPr>
          <p:cNvPr id="7" name="Content Placeholder 2"/>
          <p:cNvSpPr>
            <a:spLocks noGrp="1"/>
          </p:cNvSpPr>
          <p:nvPr>
            <p:ph idx="1"/>
          </p:nvPr>
        </p:nvSpPr>
        <p:spPr/>
        <p:txBody>
          <a:bodyPr>
            <a:normAutofit lnSpcReduction="10000"/>
          </a:bodyPr>
          <a:lstStyle/>
          <a:p>
            <a:r>
              <a:rPr lang="en-US" sz="2400" dirty="0" smtClean="0">
                <a:cs typeface="Courier New" pitchFamily="49" charset="0"/>
              </a:rPr>
              <a:t>The built main executable files can be found in the </a:t>
            </a:r>
            <a:r>
              <a:rPr lang="en-US" sz="2400" dirty="0" smtClean="0">
                <a:latin typeface="Courier New" pitchFamily="49" charset="0"/>
                <a:cs typeface="Courier New" pitchFamily="49" charset="0"/>
              </a:rPr>
              <a:t>bin</a:t>
            </a:r>
            <a:r>
              <a:rPr lang="en-US" sz="2400" dirty="0" smtClean="0">
                <a:latin typeface="Courier New" pitchFamily="49" charset="0"/>
                <a:cs typeface="Courier New" pitchFamily="49" charset="0"/>
              </a:rPr>
              <a:t>/</a:t>
            </a:r>
            <a:r>
              <a:rPr lang="en-US" sz="2400" dirty="0" smtClean="0">
                <a:cs typeface="Courier New" pitchFamily="49" charset="0"/>
              </a:rPr>
              <a:t> subdirectory of the build tree, while the built auxiliary executable files are in the </a:t>
            </a:r>
            <a:r>
              <a:rPr lang="en-US" sz="2400" dirty="0" smtClean="0">
                <a:latin typeface="Courier New" pitchFamily="49" charset="0"/>
                <a:cs typeface="Courier New" pitchFamily="49" charset="0"/>
              </a:rPr>
              <a:t>lib/</a:t>
            </a:r>
            <a:r>
              <a:rPr lang="en-US" sz="2400" dirty="0" smtClean="0">
                <a:cs typeface="Courier New" pitchFamily="49" charset="0"/>
              </a:rPr>
              <a:t> subdirectory.</a:t>
            </a:r>
          </a:p>
          <a:p>
            <a:endParaRPr lang="en-US" sz="2400" dirty="0" smtClean="0">
              <a:cs typeface="Courier New" pitchFamily="49" charset="0"/>
            </a:endParaRPr>
          </a:p>
          <a:p>
            <a:r>
              <a:rPr lang="en-US" sz="2400" dirty="0" smtClean="0">
                <a:cs typeface="Courier New" pitchFamily="49" charset="0"/>
              </a:rPr>
              <a:t>On Unix, the main executable files are installed into the directory </a:t>
            </a:r>
            <a:r>
              <a:rPr lang="en-US" sz="2400" dirty="0" smtClean="0">
                <a:latin typeface="Courier New" pitchFamily="49" charset="0"/>
                <a:cs typeface="Courier New" pitchFamily="49" charset="0"/>
              </a:rPr>
              <a:t>&lt;prefix&gt;/bin/&lt;project&gt;/ </a:t>
            </a:r>
            <a:r>
              <a:rPr lang="en-US" sz="2400" dirty="0" smtClean="0">
                <a:cs typeface="Courier New" pitchFamily="49" charset="0"/>
              </a:rPr>
              <a:t>and auxiliary executable files in </a:t>
            </a:r>
            <a:r>
              <a:rPr lang="en-US" sz="2400" dirty="0" smtClean="0">
                <a:latin typeface="Courier New" pitchFamily="49" charset="0"/>
                <a:cs typeface="Courier New" pitchFamily="49" charset="0"/>
              </a:rPr>
              <a:t>&lt;prefix&gt;/lib/&lt;project&gt;/</a:t>
            </a:r>
            <a:r>
              <a:rPr lang="en-US" sz="2400" dirty="0" smtClean="0">
                <a:cs typeface="Courier New" pitchFamily="49" charset="0"/>
              </a:rPr>
              <a:t>. Additionally, symbolic links are created for main executable files in </a:t>
            </a:r>
            <a:r>
              <a:rPr lang="en-US" sz="2400" dirty="0" smtClean="0">
                <a:latin typeface="Courier New" pitchFamily="49" charset="0"/>
                <a:cs typeface="Courier New" pitchFamily="49" charset="0"/>
              </a:rPr>
              <a:t>&lt;prefix&gt;/bin/</a:t>
            </a:r>
            <a:r>
              <a:rPr lang="en-US" sz="2400" dirty="0" smtClean="0">
                <a:cs typeface="Courier New" pitchFamily="49" charset="0"/>
              </a:rPr>
              <a:t> if </a:t>
            </a:r>
            <a:r>
              <a:rPr lang="en-US" sz="2400" dirty="0" smtClean="0">
                <a:latin typeface="Courier New" pitchFamily="49" charset="0"/>
                <a:cs typeface="Courier New" pitchFamily="49" charset="0"/>
              </a:rPr>
              <a:t>INSTALL_LINKS</a:t>
            </a:r>
            <a:r>
              <a:rPr lang="en-US" sz="2400" dirty="0" smtClean="0">
                <a:cs typeface="Courier New" pitchFamily="49" charset="0"/>
              </a:rPr>
              <a:t> is set to </a:t>
            </a:r>
            <a:r>
              <a:rPr lang="en-US" sz="2400" dirty="0" smtClean="0">
                <a:latin typeface="Courier New" pitchFamily="49" charset="0"/>
                <a:cs typeface="Courier New" pitchFamily="49" charset="0"/>
              </a:rPr>
              <a:t>ON</a:t>
            </a:r>
            <a:r>
              <a:rPr lang="en-US" sz="2400" dirty="0">
                <a:cs typeface="Courier New" pitchFamily="49" charset="0"/>
              </a:rPr>
              <a:t> </a:t>
            </a:r>
            <a:r>
              <a:rPr lang="en-US" sz="2400" dirty="0" smtClean="0">
                <a:cs typeface="Courier New" pitchFamily="49" charset="0"/>
              </a:rPr>
              <a:t>and their </a:t>
            </a:r>
            <a:r>
              <a:rPr lang="en-US" sz="2400" dirty="0" smtClean="0">
                <a:latin typeface="Courier New" pitchFamily="49" charset="0"/>
                <a:cs typeface="Courier New" pitchFamily="49" charset="0"/>
              </a:rPr>
              <a:t>SYMLINK_NAME</a:t>
            </a:r>
            <a:r>
              <a:rPr lang="en-US" sz="2400" dirty="0" smtClean="0">
                <a:cs typeface="Courier New" pitchFamily="49" charset="0"/>
              </a:rPr>
              <a:t> property is not set to </a:t>
            </a:r>
            <a:r>
              <a:rPr lang="en-US" sz="2400" dirty="0" smtClean="0">
                <a:latin typeface="Courier New" pitchFamily="49" charset="0"/>
                <a:cs typeface="Courier New" pitchFamily="49" charset="0"/>
              </a:rPr>
              <a:t>NONE</a:t>
            </a:r>
            <a:r>
              <a:rPr lang="en-US" sz="2400" dirty="0" smtClean="0">
                <a:cs typeface="Courier New" pitchFamily="49" charset="0"/>
              </a:rPr>
              <a:t>.</a:t>
            </a:r>
            <a:endParaRPr lang="en-US" sz="2400" dirty="0" smtClean="0">
              <a:cs typeface="Courier New" pitchFamily="49" charset="0"/>
            </a:endParaRPr>
          </a:p>
          <a:p>
            <a:endParaRPr lang="en-US" sz="2400" dirty="0" smtClean="0">
              <a:cs typeface="Courier New" pitchFamily="49" charset="0"/>
            </a:endParaRPr>
          </a:p>
          <a:p>
            <a:r>
              <a:rPr lang="en-US" sz="2400" dirty="0" smtClean="0">
                <a:cs typeface="Courier New" pitchFamily="49" charset="0"/>
              </a:rPr>
              <a:t>On Windows, all executable files are installed in </a:t>
            </a:r>
            <a:r>
              <a:rPr lang="en-US" sz="2400" dirty="0" smtClean="0">
                <a:latin typeface="Courier New" pitchFamily="49" charset="0"/>
                <a:cs typeface="Courier New" pitchFamily="49" charset="0"/>
              </a:rPr>
              <a:t>&lt;prefix&gt;/bin/&lt;project&gt;/</a:t>
            </a:r>
            <a:r>
              <a:rPr lang="en-US" sz="2400" dirty="0" smtClean="0">
                <a:cs typeface="Courier New" pitchFamily="49" charset="0"/>
              </a:rPr>
              <a:t>.</a:t>
            </a:r>
            <a:endParaRPr lang="en-US" sz="2400" dirty="0" smtClean="0">
              <a:cs typeface="Courier New" pitchFamily="49" charset="0"/>
            </a:endParaRPr>
          </a:p>
        </p:txBody>
      </p:sp>
    </p:spTree>
    <p:extLst>
      <p:ext uri="{BB962C8B-B14F-4D97-AF65-F5344CB8AC3E}">
        <p14:creationId xmlns:p14="http://schemas.microsoft.com/office/powerpoint/2010/main" val="39924351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Executable Target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28</a:t>
            </a:fld>
            <a:endParaRPr lang="en-US"/>
          </a:p>
        </p:txBody>
      </p:sp>
      <p:sp>
        <p:nvSpPr>
          <p:cNvPr id="7" name="Content Placeholder 2"/>
          <p:cNvSpPr>
            <a:spLocks noGrp="1"/>
          </p:cNvSpPr>
          <p:nvPr>
            <p:ph idx="1"/>
          </p:nvPr>
        </p:nvSpPr>
        <p:spPr/>
        <p:txBody>
          <a:bodyPr>
            <a:normAutofit/>
          </a:bodyPr>
          <a:lstStyle/>
          <a:p>
            <a:r>
              <a:rPr lang="en-US" sz="2400" dirty="0" smtClean="0"/>
              <a:t>Copy the </a:t>
            </a:r>
            <a:r>
              <a:rPr lang="en-US" sz="2400" dirty="0" smtClean="0">
                <a:latin typeface="Courier New" pitchFamily="49" charset="0"/>
                <a:cs typeface="Courier New" pitchFamily="49" charset="0"/>
              </a:rPr>
              <a:t>helloc++.cxx</a:t>
            </a:r>
            <a:r>
              <a:rPr lang="en-US" sz="2400" dirty="0" smtClean="0"/>
              <a:t> file from the </a:t>
            </a:r>
            <a:r>
              <a:rPr lang="en-US" sz="2400" dirty="0" smtClean="0">
                <a:latin typeface="Courier New" pitchFamily="49" charset="0"/>
                <a:cs typeface="Courier New" pitchFamily="49" charset="0"/>
              </a:rPr>
              <a:t>example/</a:t>
            </a:r>
            <a:r>
              <a:rPr lang="en-US" sz="2400" dirty="0" err="1" smtClean="0">
                <a:latin typeface="Courier New" pitchFamily="49" charset="0"/>
                <a:cs typeface="Courier New" pitchFamily="49" charset="0"/>
              </a:rPr>
              <a:t>hellobasis</a:t>
            </a:r>
            <a:r>
              <a:rPr lang="en-US" sz="2400" dirty="0" smtClean="0">
                <a:latin typeface="Courier New" pitchFamily="49" charset="0"/>
                <a:cs typeface="Courier New" pitchFamily="49" charset="0"/>
              </a:rPr>
              <a:t>/</a:t>
            </a:r>
            <a:r>
              <a:rPr lang="en-US" sz="2400" dirty="0" smtClean="0">
                <a:cs typeface="Courier New" pitchFamily="49" charset="0"/>
              </a:rPr>
              <a:t> directory of the BASIS installation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smtClean="0">
                <a:cs typeface="Courier New" pitchFamily="49" charset="0"/>
              </a:rPr>
              <a:t> subdirectory of your project:</a:t>
            </a:r>
          </a:p>
          <a:p>
            <a:endParaRPr lang="en-US" sz="2400" dirty="0" smtClean="0">
              <a:cs typeface="Courier New" pitchFamily="49" charset="0"/>
            </a:endParaRP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endParaRPr lang="en-US" sz="2000" dirty="0" smtClean="0">
              <a:latin typeface="Courier New" pitchFamily="49" charset="0"/>
              <a:cs typeface="Courier New" pitchFamily="49" charset="0"/>
            </a:endParaRPr>
          </a:p>
          <a:p>
            <a:pPr lvl="1">
              <a:buFont typeface="Wingdings" pitchFamily="2" charset="2"/>
              <a:buChar char="Ø"/>
            </a:pPr>
            <a:r>
              <a:rPr lang="en-US" sz="2000" dirty="0" err="1" smtClean="0">
                <a:latin typeface="Courier New" pitchFamily="49" charset="0"/>
                <a:cs typeface="Courier New" pitchFamily="49" charset="0"/>
              </a:rPr>
              <a:t>cp</a:t>
            </a:r>
            <a:r>
              <a:rPr lang="en-US" sz="2000" dirty="0" smtClean="0">
                <a:latin typeface="Courier New" pitchFamily="49" charset="0"/>
                <a:cs typeface="Courier New" pitchFamily="49" charset="0"/>
              </a:rPr>
              <a:t> $HELLOBASIS_RSC_DIR/helloc++.cxx </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endParaRPr lang="en-US" sz="2400" dirty="0" smtClean="0">
              <a:cs typeface="Courier New" pitchFamily="49" charset="0"/>
            </a:endParaRPr>
          </a:p>
          <a:p>
            <a:r>
              <a:rPr lang="en-US" sz="2400" dirty="0" smtClean="0">
                <a:cs typeface="Courier New" pitchFamily="49" charset="0"/>
              </a:rPr>
              <a:t>Edit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and add the following line under the section “executable target(s)”:</a:t>
            </a:r>
          </a:p>
          <a:p>
            <a:endParaRPr lang="en-US" sz="2400" dirty="0" smtClean="0">
              <a:cs typeface="Courier New" pitchFamily="49" charset="0"/>
            </a:endParaRPr>
          </a:p>
          <a:p>
            <a:pPr lvl="1"/>
            <a:r>
              <a:rPr lang="en-US" sz="2000" dirty="0" err="1" smtClean="0">
                <a:latin typeface="Courier New" pitchFamily="49" charset="0"/>
                <a:cs typeface="Courier New" pitchFamily="49" charset="0"/>
              </a:rPr>
              <a:t>basis_add_executable</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helloc</a:t>
            </a:r>
            <a:r>
              <a:rPr lang="en-US" sz="2000" dirty="0" smtClean="0">
                <a:latin typeface="Courier New" pitchFamily="49" charset="0"/>
                <a:cs typeface="Courier New" pitchFamily="49" charset="0"/>
              </a:rPr>
              <a:t>++.cxx)</a:t>
            </a:r>
          </a:p>
        </p:txBody>
      </p:sp>
    </p:spTree>
    <p:extLst>
      <p:ext uri="{BB962C8B-B14F-4D97-AF65-F5344CB8AC3E}">
        <p14:creationId xmlns:p14="http://schemas.microsoft.com/office/powerpoint/2010/main" val="7064481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Executable Target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29</a:t>
            </a:fld>
            <a:endParaRPr lang="en-US"/>
          </a:p>
        </p:txBody>
      </p:sp>
      <p:sp>
        <p:nvSpPr>
          <p:cNvPr id="7" name="Content Placeholder 2"/>
          <p:cNvSpPr>
            <a:spLocks noGrp="1"/>
          </p:cNvSpPr>
          <p:nvPr>
            <p:ph idx="1"/>
          </p:nvPr>
        </p:nvSpPr>
        <p:spPr/>
        <p:txBody>
          <a:bodyPr>
            <a:normAutofit/>
          </a:bodyPr>
          <a:lstStyle/>
          <a:p>
            <a:r>
              <a:rPr lang="en-US" sz="2400" dirty="0" smtClean="0"/>
              <a:t>Alternatively, you can use the implementations of this</a:t>
            </a:r>
            <a:br>
              <a:rPr lang="en-US" sz="2400" dirty="0" smtClean="0"/>
            </a:br>
            <a:r>
              <a:rPr lang="en-US" sz="2400" dirty="0" smtClean="0"/>
              <a:t>“Hello World!” program in Python, Perl, BASH or MATLAB, respectively, by using the source file </a:t>
            </a:r>
            <a:r>
              <a:rPr lang="en-US" sz="2400" dirty="0" smtClean="0">
                <a:latin typeface="Courier New" pitchFamily="49" charset="0"/>
                <a:cs typeface="Courier New" pitchFamily="49" charset="0"/>
              </a:rPr>
              <a:t>hellopython.py</a:t>
            </a:r>
            <a:r>
              <a:rPr lang="en-US" sz="2400" dirty="0" smtClean="0"/>
              <a:t>, </a:t>
            </a:r>
            <a:r>
              <a:rPr lang="en-US" sz="2400" dirty="0" smtClean="0">
                <a:latin typeface="Courier New" pitchFamily="49" charset="0"/>
                <a:cs typeface="Courier New" pitchFamily="49" charset="0"/>
              </a:rPr>
              <a:t>helloperl.pl</a:t>
            </a:r>
            <a:r>
              <a:rPr lang="en-US" sz="2400" dirty="0" smtClean="0"/>
              <a:t>, </a:t>
            </a:r>
            <a:r>
              <a:rPr lang="en-US" sz="2400" dirty="0" smtClean="0">
                <a:latin typeface="Courier New" pitchFamily="49" charset="0"/>
                <a:cs typeface="Courier New" pitchFamily="49" charset="0"/>
              </a:rPr>
              <a:t>hellobash.sh</a:t>
            </a:r>
            <a:r>
              <a:rPr lang="en-US" sz="2400" dirty="0" smtClean="0"/>
              <a:t>, or </a:t>
            </a:r>
            <a:r>
              <a:rPr lang="en-US" sz="2400" dirty="0" err="1" smtClean="0">
                <a:latin typeface="Courier New" pitchFamily="49" charset="0"/>
                <a:cs typeface="Courier New" pitchFamily="49" charset="0"/>
              </a:rPr>
              <a:t>hellomatlab.m</a:t>
            </a:r>
            <a:r>
              <a:rPr lang="en-US" sz="2400" dirty="0" smtClean="0"/>
              <a:t>, instead of </a:t>
            </a:r>
            <a:r>
              <a:rPr lang="en-US" sz="2400" dirty="0" err="1" smtClean="0">
                <a:latin typeface="Courier New" pitchFamily="49" charset="0"/>
                <a:cs typeface="Courier New" pitchFamily="49" charset="0"/>
              </a:rPr>
              <a:t>helloc</a:t>
            </a:r>
            <a:r>
              <a:rPr lang="en-US" sz="2400" dirty="0" smtClean="0">
                <a:latin typeface="Courier New" pitchFamily="49" charset="0"/>
                <a:cs typeface="Courier New" pitchFamily="49" charset="0"/>
              </a:rPr>
              <a:t>++.cxx</a:t>
            </a:r>
            <a:r>
              <a:rPr lang="en-US" sz="2400" dirty="0" smtClean="0"/>
              <a:t>.</a:t>
            </a:r>
          </a:p>
          <a:p>
            <a:endParaRPr lang="en-US" sz="2400" dirty="0" smtClean="0"/>
          </a:p>
          <a:p>
            <a:r>
              <a:rPr lang="en-US" sz="2400" dirty="0" smtClean="0"/>
              <a:t>In case of MATLAB, you also need to add a dependency on MATLAB before you can build </a:t>
            </a:r>
            <a:r>
              <a:rPr lang="en-US" sz="2400" dirty="0" err="1" smtClean="0"/>
              <a:t>executables</a:t>
            </a:r>
            <a:r>
              <a:rPr lang="en-US" sz="2400" dirty="0"/>
              <a:t> </a:t>
            </a:r>
            <a:r>
              <a:rPr lang="en-US" sz="2400" dirty="0" smtClean="0"/>
              <a:t>from </a:t>
            </a:r>
            <a:r>
              <a:rPr lang="en-US" sz="2400" dirty="0" smtClean="0">
                <a:latin typeface="Courier New" pitchFamily="49" charset="0"/>
                <a:cs typeface="Courier New" pitchFamily="49" charset="0"/>
              </a:rPr>
              <a:t>.m</a:t>
            </a:r>
            <a:r>
              <a:rPr lang="en-US" sz="2400" dirty="0" smtClean="0"/>
              <a:t> </a:t>
            </a:r>
            <a:r>
              <a:rPr lang="en-US" sz="2400" dirty="0" smtClean="0"/>
              <a:t>files as shown on the next slides. Moreover, you need to have a license for the MATLAB Compiler (</a:t>
            </a:r>
            <a:r>
              <a:rPr lang="en-US" sz="2400" dirty="0" smtClean="0">
                <a:latin typeface="Courier New" pitchFamily="49" charset="0"/>
                <a:cs typeface="Courier New" pitchFamily="49" charset="0"/>
              </a:rPr>
              <a:t>mcc</a:t>
            </a:r>
            <a:r>
              <a:rPr lang="en-US" sz="2400" dirty="0" smtClean="0"/>
              <a:t>).</a:t>
            </a:r>
            <a:endParaRPr lang="en-US" sz="2400" dirty="0" smtClean="0"/>
          </a:p>
        </p:txBody>
      </p:sp>
    </p:spTree>
    <p:extLst>
      <p:ext uri="{BB962C8B-B14F-4D97-AF65-F5344CB8AC3E}">
        <p14:creationId xmlns:p14="http://schemas.microsoft.com/office/powerpoint/2010/main" val="3861793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idx="1"/>
          </p:nvPr>
        </p:nvSpPr>
        <p:spPr/>
        <p:txBody>
          <a:bodyPr/>
          <a:lstStyle/>
          <a:p>
            <a:r>
              <a:rPr lang="en-US" dirty="0" smtClean="0"/>
              <a:t>What is this tutorial about?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a:t>
            </a:fld>
            <a:endParaRPr lang="en-US"/>
          </a:p>
        </p:txBody>
      </p:sp>
    </p:spTree>
    <p:extLst>
      <p:ext uri="{BB962C8B-B14F-4D97-AF65-F5344CB8AC3E}">
        <p14:creationId xmlns:p14="http://schemas.microsoft.com/office/powerpoint/2010/main" val="25759166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Executable Target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30</a:t>
            </a:fld>
            <a:endParaRPr lang="en-US"/>
          </a:p>
        </p:txBody>
      </p:sp>
      <p:sp>
        <p:nvSpPr>
          <p:cNvPr id="7" name="Content Placeholder 2"/>
          <p:cNvSpPr>
            <a:spLocks noGrp="1"/>
          </p:cNvSpPr>
          <p:nvPr>
            <p:ph idx="1"/>
          </p:nvPr>
        </p:nvSpPr>
        <p:spPr/>
        <p:txBody>
          <a:bodyPr>
            <a:normAutofit fontScale="92500" lnSpcReduction="20000"/>
          </a:bodyPr>
          <a:lstStyle/>
          <a:p>
            <a:r>
              <a:rPr lang="en-US" sz="2400" dirty="0" smtClean="0"/>
              <a:t>Add MATLAB as dependency:</a:t>
            </a:r>
          </a:p>
          <a:p>
            <a:pPr lvl="1">
              <a:buFont typeface="Wingdings" pitchFamily="2" charset="2"/>
              <a:buChar char="Ø"/>
              <a:tabLst>
                <a:tab pos="1371600" algn="l"/>
              </a:tabLst>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--root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a:latin typeface="Courier New" pitchFamily="49" charset="0"/>
                <a:cs typeface="Courier New" pitchFamily="49" charset="0"/>
              </a:rPr>
              <a:t/>
            </a:r>
            <a:br>
              <a:rPr lang="en-US" sz="2000" dirty="0">
                <a:latin typeface="Courier New" pitchFamily="49" charset="0"/>
                <a:cs typeface="Courier New" pitchFamily="49" charset="0"/>
              </a:rPr>
            </a:br>
            <a:r>
              <a:rPr lang="en-US" sz="2000" dirty="0" smtClean="0">
                <a:latin typeface="Courier New" pitchFamily="49" charset="0"/>
                <a:cs typeface="Courier New" pitchFamily="49" charset="0"/>
              </a:rPr>
              <a:t>	--</a:t>
            </a:r>
            <a:r>
              <a:rPr lang="en-US" sz="2000" dirty="0" smtClean="0">
                <a:latin typeface="Courier New" pitchFamily="49" charset="0"/>
                <a:cs typeface="Courier New" pitchFamily="49" charset="0"/>
              </a:rPr>
              <a:t>use </a:t>
            </a:r>
            <a:r>
              <a:rPr lang="en-US" sz="2000" dirty="0" smtClean="0">
                <a:latin typeface="Courier New" pitchFamily="49" charset="0"/>
                <a:cs typeface="Courier New" pitchFamily="49" charset="0"/>
              </a:rPr>
              <a:t>MATLAB</a:t>
            </a:r>
          </a:p>
          <a:p>
            <a:pPr lvl="1"/>
            <a:endParaRPr lang="en-US" sz="2000" dirty="0" smtClean="0"/>
          </a:p>
          <a:p>
            <a:r>
              <a:rPr lang="en-US" sz="2400" dirty="0" smtClean="0"/>
              <a:t>Copy the </a:t>
            </a:r>
            <a:r>
              <a:rPr lang="en-US" sz="2400" dirty="0" err="1" smtClean="0">
                <a:latin typeface="Courier New" pitchFamily="49" charset="0"/>
                <a:cs typeface="Courier New" pitchFamily="49" charset="0"/>
              </a:rPr>
              <a:t>hellomatlab.m</a:t>
            </a:r>
            <a:r>
              <a:rPr lang="en-US" sz="2400" dirty="0" smtClean="0"/>
              <a:t> file from the </a:t>
            </a:r>
            <a:r>
              <a:rPr lang="en-US" sz="2400" dirty="0" smtClean="0">
                <a:latin typeface="Courier New" pitchFamily="49" charset="0"/>
                <a:cs typeface="Courier New" pitchFamily="49" charset="0"/>
              </a:rPr>
              <a:t>example/</a:t>
            </a:r>
            <a:r>
              <a:rPr lang="en-US" sz="2400" dirty="0" err="1" smtClean="0">
                <a:latin typeface="Courier New" pitchFamily="49" charset="0"/>
                <a:cs typeface="Courier New" pitchFamily="49" charset="0"/>
              </a:rPr>
              <a:t>hellobasis</a:t>
            </a:r>
            <a:r>
              <a:rPr lang="en-US" sz="2400" dirty="0" smtClean="0">
                <a:latin typeface="Courier New" pitchFamily="49" charset="0"/>
                <a:cs typeface="Courier New" pitchFamily="49" charset="0"/>
              </a:rPr>
              <a:t>/</a:t>
            </a:r>
            <a:r>
              <a:rPr lang="en-US" sz="2400" dirty="0" smtClean="0">
                <a:cs typeface="Courier New" pitchFamily="49" charset="0"/>
              </a:rPr>
              <a:t> directory of the BASIS installation to your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smtClean="0">
                <a:cs typeface="Courier New" pitchFamily="49" charset="0"/>
              </a:rPr>
              <a:t> subdirectory:</a:t>
            </a:r>
          </a:p>
          <a:p>
            <a:endParaRPr lang="en-US" sz="2400" dirty="0" smtClean="0">
              <a:cs typeface="Courier New" pitchFamily="49" charset="0"/>
            </a:endParaRP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a:latin typeface="Courier New" pitchFamily="49" charset="0"/>
                <a:cs typeface="Courier New" pitchFamily="49" charset="0"/>
              </a:rPr>
              <a:t>h</a:t>
            </a:r>
            <a:r>
              <a:rPr lang="en-US" sz="2000" dirty="0" err="1" smtClean="0">
                <a:latin typeface="Courier New" pitchFamily="49" charset="0"/>
                <a:cs typeface="Courier New" pitchFamily="49" charset="0"/>
              </a:rPr>
              <a:t>ellobasis</a:t>
            </a:r>
            <a:endParaRPr lang="en-US" sz="2000" dirty="0" smtClean="0">
              <a:latin typeface="Courier New" pitchFamily="49" charset="0"/>
              <a:cs typeface="Courier New" pitchFamily="49" charset="0"/>
            </a:endParaRPr>
          </a:p>
          <a:p>
            <a:pPr lvl="1">
              <a:buFont typeface="Wingdings" pitchFamily="2" charset="2"/>
              <a:buChar char="Ø"/>
            </a:pPr>
            <a:r>
              <a:rPr lang="en-US" sz="2000" dirty="0" err="1" smtClean="0">
                <a:latin typeface="Courier New" pitchFamily="49" charset="0"/>
                <a:cs typeface="Courier New" pitchFamily="49" charset="0"/>
              </a:rPr>
              <a:t>cp</a:t>
            </a:r>
            <a:r>
              <a:rPr lang="en-US" sz="2000" dirty="0" smtClean="0">
                <a:latin typeface="Courier New" pitchFamily="49" charset="0"/>
                <a:cs typeface="Courier New" pitchFamily="49" charset="0"/>
              </a:rPr>
              <a:t> $HELLOBASIS_RSC_DIR/</a:t>
            </a:r>
            <a:r>
              <a:rPr lang="en-US" sz="2000" dirty="0" err="1" smtClean="0">
                <a:latin typeface="Courier New" pitchFamily="49" charset="0"/>
                <a:cs typeface="Courier New" pitchFamily="49" charset="0"/>
              </a:rPr>
              <a:t>hellomatlab.m</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endParaRPr lang="en-US" sz="2400" dirty="0" smtClean="0">
              <a:cs typeface="Courier New" pitchFamily="49" charset="0"/>
            </a:endParaRPr>
          </a:p>
          <a:p>
            <a:r>
              <a:rPr lang="en-US" sz="2400" dirty="0" smtClean="0">
                <a:cs typeface="Courier New" pitchFamily="49" charset="0"/>
              </a:rPr>
              <a:t>Edit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and add the following lines under the section “executable target(s)”:</a:t>
            </a:r>
          </a:p>
          <a:p>
            <a:endParaRPr lang="en-US" sz="2400" dirty="0" smtClean="0">
              <a:cs typeface="Courier New" pitchFamily="49" charset="0"/>
            </a:endParaRPr>
          </a:p>
          <a:p>
            <a:pPr lvl="1"/>
            <a:r>
              <a:rPr lang="en-US" sz="2000" dirty="0" err="1" smtClean="0">
                <a:latin typeface="Courier New" pitchFamily="49" charset="0"/>
                <a:cs typeface="Courier New" pitchFamily="49" charset="0"/>
              </a:rPr>
              <a:t>basis_add_executable</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hellomatlab.m</a:t>
            </a:r>
            <a:r>
              <a:rPr lang="en-US" sz="2000" dirty="0" smtClean="0">
                <a:latin typeface="Courier New" pitchFamily="49" charset="0"/>
                <a:cs typeface="Courier New" pitchFamily="49" charset="0"/>
              </a:rPr>
              <a:t>)</a:t>
            </a:r>
            <a:endParaRPr lang="en-US" sz="2000" dirty="0" smtClean="0">
              <a:latin typeface="Courier New" pitchFamily="49" charset="0"/>
              <a:cs typeface="Courier New" pitchFamily="49" charset="0"/>
            </a:endParaRPr>
          </a:p>
        </p:txBody>
      </p:sp>
    </p:spTree>
    <p:extLst>
      <p:ext uri="{BB962C8B-B14F-4D97-AF65-F5344CB8AC3E}">
        <p14:creationId xmlns:p14="http://schemas.microsoft.com/office/powerpoint/2010/main" val="17718966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Output Name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31</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The </a:t>
            </a:r>
            <a:r>
              <a:rPr lang="en-US" sz="2400" dirty="0" err="1" smtClean="0">
                <a:latin typeface="Courier New" pitchFamily="49" charset="0"/>
                <a:cs typeface="Courier New" pitchFamily="49" charset="0"/>
              </a:rPr>
              <a:t>basis_add_executable</a:t>
            </a:r>
            <a:r>
              <a:rPr lang="en-US" sz="2400" dirty="0" smtClean="0">
                <a:latin typeface="Courier New" pitchFamily="49" charset="0"/>
                <a:cs typeface="Courier New" pitchFamily="49" charset="0"/>
              </a:rPr>
              <a:t>()</a:t>
            </a:r>
            <a:r>
              <a:rPr lang="en-US" sz="2400" dirty="0" smtClean="0">
                <a:cs typeface="Courier New" pitchFamily="49" charset="0"/>
              </a:rPr>
              <a:t> command uses the build target name as name for the built executable by default. Hence, as we provided only a single source file, the name of this source file without extension.</a:t>
            </a:r>
            <a:endParaRPr lang="en-US" sz="2400" dirty="0" smtClean="0">
              <a:cs typeface="Courier New" pitchFamily="49" charset="0"/>
            </a:endParaRPr>
          </a:p>
          <a:p>
            <a:endParaRPr lang="en-US" sz="2400" dirty="0" smtClean="0">
              <a:cs typeface="Courier New" pitchFamily="49" charset="0"/>
            </a:endParaRPr>
          </a:p>
          <a:p>
            <a:r>
              <a:rPr lang="en-US" sz="2400" dirty="0" smtClean="0">
                <a:cs typeface="Courier New" pitchFamily="49" charset="0"/>
              </a:rPr>
              <a:t>You can either specify a build target name corresponding to the desired executable file name as first argument to this function, or modify the output name explicitly by setting the </a:t>
            </a:r>
            <a:r>
              <a:rPr lang="en-US" sz="2400" dirty="0" smtClean="0">
                <a:latin typeface="Courier New" pitchFamily="49" charset="0"/>
                <a:cs typeface="Courier New" pitchFamily="49" charset="0"/>
              </a:rPr>
              <a:t>OUTPUT_NAME</a:t>
            </a:r>
            <a:r>
              <a:rPr lang="en-US" sz="2400" dirty="0" smtClean="0">
                <a:cs typeface="Courier New" pitchFamily="49" charset="0"/>
              </a:rPr>
              <a:t> property of the build target.</a:t>
            </a:r>
          </a:p>
        </p:txBody>
      </p:sp>
    </p:spTree>
    <p:extLst>
      <p:ext uri="{BB962C8B-B14F-4D97-AF65-F5344CB8AC3E}">
        <p14:creationId xmlns:p14="http://schemas.microsoft.com/office/powerpoint/2010/main" val="13107883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Output Name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32</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Add the following lines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CMakeLists.txt</a:t>
            </a:r>
            <a:r>
              <a:rPr lang="en-US" sz="2400" dirty="0" err="1" smtClean="0">
                <a:cs typeface="Courier New" pitchFamily="49" charset="0"/>
              </a:rPr>
              <a:t>file</a:t>
            </a:r>
            <a:r>
              <a:rPr lang="en-US" sz="2400" dirty="0" smtClean="0">
                <a:cs typeface="Courier New" pitchFamily="49" charset="0"/>
              </a:rPr>
              <a:t> </a:t>
            </a:r>
            <a:r>
              <a:rPr lang="en-US" sz="2400" dirty="0" smtClean="0">
                <a:cs typeface="Courier New" pitchFamily="49" charset="0"/>
              </a:rPr>
              <a:t>after the </a:t>
            </a:r>
            <a:r>
              <a:rPr lang="en-US" sz="2400" dirty="0" err="1" smtClean="0">
                <a:latin typeface="Courier New" pitchFamily="49" charset="0"/>
                <a:cs typeface="Courier New" pitchFamily="49" charset="0"/>
              </a:rPr>
              <a:t>basis_add_executable</a:t>
            </a:r>
            <a:r>
              <a:rPr lang="en-US" sz="2400" dirty="0" smtClean="0">
                <a:latin typeface="Courier New" pitchFamily="49" charset="0"/>
                <a:cs typeface="Courier New" pitchFamily="49" charset="0"/>
              </a:rPr>
              <a:t>()</a:t>
            </a:r>
            <a:r>
              <a:rPr lang="en-US" sz="2400" dirty="0" smtClean="0">
                <a:cs typeface="Courier New" pitchFamily="49" charset="0"/>
              </a:rPr>
              <a:t> statement:</a:t>
            </a:r>
          </a:p>
          <a:p>
            <a:endParaRPr lang="en-US" sz="2400" dirty="0" smtClean="0">
              <a:cs typeface="Courier New" pitchFamily="49" charset="0"/>
            </a:endParaRPr>
          </a:p>
          <a:p>
            <a:pPr lvl="1"/>
            <a:r>
              <a:rPr lang="en-US" sz="2000" dirty="0" err="1" smtClean="0">
                <a:latin typeface="Courier New" pitchFamily="49" charset="0"/>
                <a:cs typeface="Courier New" pitchFamily="49" charset="0"/>
              </a:rPr>
              <a:t>basis_set_target_properties</a:t>
            </a: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a:t>
            </a:r>
          </a:p>
          <a:p>
            <a:pPr lvl="1"/>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helloc</a:t>
            </a:r>
            <a:r>
              <a:rPr lang="en-US" sz="2000" dirty="0" smtClean="0">
                <a:latin typeface="Courier New" pitchFamily="49" charset="0"/>
                <a:cs typeface="Courier New" pitchFamily="49" charset="0"/>
              </a:rPr>
              <a:t>++</a:t>
            </a:r>
          </a:p>
          <a:p>
            <a:pPr lvl="1"/>
            <a:r>
              <a:rPr lang="en-US" sz="2000" dirty="0" smtClean="0">
                <a:latin typeface="Courier New" pitchFamily="49" charset="0"/>
                <a:cs typeface="Courier New" pitchFamily="49" charset="0"/>
              </a:rPr>
              <a:t>    PROPERTIES</a:t>
            </a:r>
          </a:p>
          <a:p>
            <a:pPr lvl="1"/>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OUTPUT_NAME “</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a:t>
            </a:r>
          </a:p>
          <a:p>
            <a:pPr lvl="1"/>
            <a:r>
              <a:rPr lang="en-US" sz="2000" dirty="0" smtClean="0">
                <a:latin typeface="Courier New" pitchFamily="49" charset="0"/>
                <a:cs typeface="Courier New" pitchFamily="49" charset="0"/>
              </a:rPr>
              <a:t>)</a:t>
            </a:r>
          </a:p>
          <a:p>
            <a:pPr lvl="1"/>
            <a:endParaRPr lang="en-US" sz="2000" dirty="0">
              <a:latin typeface="Courier New" pitchFamily="49" charset="0"/>
              <a:cs typeface="Courier New" pitchFamily="49" charset="0"/>
            </a:endParaRPr>
          </a:p>
          <a:p>
            <a:pPr lvl="1"/>
            <a:r>
              <a:rPr lang="en-US" sz="2000" b="1" dirty="0" smtClean="0">
                <a:cs typeface="Courier New" pitchFamily="49" charset="0"/>
              </a:rPr>
              <a:t>Note:</a:t>
            </a:r>
            <a:r>
              <a:rPr lang="en-US" sz="2000" dirty="0" smtClean="0">
                <a:cs typeface="Courier New" pitchFamily="49" charset="0"/>
              </a:rPr>
              <a:t> If you used one of the other source files, you need to change the first argument accordingly to </a:t>
            </a:r>
            <a:r>
              <a:rPr lang="en-US" sz="2000" dirty="0" err="1" smtClean="0">
                <a:latin typeface="Courier New" pitchFamily="49" charset="0"/>
                <a:cs typeface="Courier New" pitchFamily="49" charset="0"/>
              </a:rPr>
              <a:t>hellopython</a:t>
            </a:r>
            <a:r>
              <a:rPr lang="en-US" sz="2000" dirty="0" smtClean="0">
                <a:cs typeface="Courier New" pitchFamily="49" charset="0"/>
              </a:rPr>
              <a:t>, </a:t>
            </a:r>
            <a:r>
              <a:rPr lang="en-US" sz="2000" dirty="0" err="1" smtClean="0">
                <a:latin typeface="Courier New" pitchFamily="49" charset="0"/>
                <a:cs typeface="Courier New" pitchFamily="49" charset="0"/>
              </a:rPr>
              <a:t>helloperl</a:t>
            </a:r>
            <a:r>
              <a:rPr lang="en-US" sz="2000" dirty="0" smtClean="0">
                <a:cs typeface="Courier New" pitchFamily="49" charset="0"/>
              </a:rPr>
              <a:t>, </a:t>
            </a:r>
            <a:r>
              <a:rPr lang="en-US" sz="2000" dirty="0" err="1" smtClean="0">
                <a:latin typeface="Courier New" pitchFamily="49" charset="0"/>
                <a:cs typeface="Courier New" pitchFamily="49" charset="0"/>
              </a:rPr>
              <a:t>hellobash</a:t>
            </a:r>
            <a:r>
              <a:rPr lang="en-US" sz="2000" dirty="0" smtClean="0">
                <a:cs typeface="Courier New" pitchFamily="49" charset="0"/>
              </a:rPr>
              <a:t>, or </a:t>
            </a:r>
            <a:r>
              <a:rPr lang="en-US" sz="2000" dirty="0" err="1" smtClean="0">
                <a:latin typeface="Courier New" pitchFamily="49" charset="0"/>
                <a:cs typeface="Courier New" pitchFamily="49" charset="0"/>
              </a:rPr>
              <a:t>hellomatlab</a:t>
            </a:r>
            <a:r>
              <a:rPr lang="en-US" sz="2000" dirty="0" smtClean="0">
                <a:cs typeface="Courier New" pitchFamily="49" charset="0"/>
              </a:rPr>
              <a:t>, respectively.</a:t>
            </a:r>
          </a:p>
        </p:txBody>
      </p:sp>
    </p:spTree>
    <p:extLst>
      <p:ext uri="{BB962C8B-B14F-4D97-AF65-F5344CB8AC3E}">
        <p14:creationId xmlns:p14="http://schemas.microsoft.com/office/powerpoint/2010/main" val="17305158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Symbolic Links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33</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On Unix, BASIS creates upon installation by default symbolic links in the directory </a:t>
            </a:r>
            <a:r>
              <a:rPr lang="en-US" sz="2400" dirty="0" smtClean="0">
                <a:latin typeface="Courier New" pitchFamily="49" charset="0"/>
                <a:cs typeface="Courier New" pitchFamily="49" charset="0"/>
              </a:rPr>
              <a:t>&lt;prefix&gt;/bin/</a:t>
            </a:r>
            <a:r>
              <a:rPr lang="en-US" sz="2400" dirty="0" smtClean="0">
                <a:cs typeface="Courier New" pitchFamily="49" charset="0"/>
              </a:rPr>
              <a:t> to the main executable files in </a:t>
            </a:r>
            <a:r>
              <a:rPr lang="en-US" sz="2400" dirty="0" smtClean="0">
                <a:latin typeface="Courier New" pitchFamily="49" charset="0"/>
                <a:cs typeface="Courier New" pitchFamily="49" charset="0"/>
              </a:rPr>
              <a:t>&lt;prefix&gt;/bin/&lt;project&gt;/</a:t>
            </a:r>
            <a:r>
              <a:rPr lang="en-US" sz="2400" dirty="0" smtClean="0">
                <a:cs typeface="Courier New" pitchFamily="49" charset="0"/>
              </a:rPr>
              <a:t>.</a:t>
            </a:r>
          </a:p>
          <a:p>
            <a:endParaRPr lang="en-US" sz="2400" dirty="0">
              <a:cs typeface="Courier New" pitchFamily="49" charset="0"/>
            </a:endParaRPr>
          </a:p>
          <a:p>
            <a:r>
              <a:rPr lang="en-US" sz="2400" dirty="0" smtClean="0">
                <a:cs typeface="Courier New" pitchFamily="49" charset="0"/>
              </a:rPr>
              <a:t>The reasons for this are as follows:</a:t>
            </a:r>
          </a:p>
          <a:p>
            <a:pPr lvl="1"/>
            <a:r>
              <a:rPr lang="en-US" sz="2000" dirty="0" smtClean="0">
                <a:cs typeface="Courier New" pitchFamily="49" charset="0"/>
              </a:rPr>
              <a:t>By using the project name as name for a subdirectory in bin/, lib/, share/,… we avoid name conflicts with other software packages.</a:t>
            </a:r>
          </a:p>
          <a:p>
            <a:pPr lvl="1"/>
            <a:r>
              <a:rPr lang="en-US" sz="2000" dirty="0" smtClean="0">
                <a:cs typeface="Courier New" pitchFamily="49" charset="0"/>
              </a:rPr>
              <a:t>By default, however, </a:t>
            </a:r>
            <a:r>
              <a:rPr lang="en-US" sz="2000" dirty="0" err="1" smtClean="0">
                <a:cs typeface="Courier New" pitchFamily="49" charset="0"/>
              </a:rPr>
              <a:t>executables</a:t>
            </a:r>
            <a:r>
              <a:rPr lang="en-US" sz="2000" dirty="0" smtClean="0">
                <a:cs typeface="Courier New" pitchFamily="49" charset="0"/>
              </a:rPr>
              <a:t> would be installed in </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usr</a:t>
            </a:r>
            <a:r>
              <a:rPr lang="en-US" sz="2000" dirty="0" smtClean="0">
                <a:latin typeface="Courier New" pitchFamily="49" charset="0"/>
                <a:cs typeface="Courier New" pitchFamily="49" charset="0"/>
              </a:rPr>
              <a:t>/local/bin/&lt;project&gt;/</a:t>
            </a:r>
            <a:r>
              <a:rPr lang="en-US" sz="2000" dirty="0" smtClean="0">
                <a:cs typeface="Courier New" pitchFamily="49" charset="0"/>
              </a:rPr>
              <a:t> which is not a standard path.</a:t>
            </a:r>
          </a:p>
          <a:p>
            <a:pPr lvl="1"/>
            <a:r>
              <a:rPr lang="en-US" sz="2000" dirty="0" smtClean="0">
                <a:cs typeface="Courier New" pitchFamily="49" charset="0"/>
              </a:rPr>
              <a:t>To make the use of the software more convenient and avoid another directory in the search path (PATH), we create the symbolic links.</a:t>
            </a:r>
            <a:endParaRPr lang="en-US" sz="2000" dirty="0" smtClean="0">
              <a:cs typeface="Courier New" pitchFamily="49" charset="0"/>
            </a:endParaRPr>
          </a:p>
        </p:txBody>
      </p:sp>
    </p:spTree>
    <p:extLst>
      <p:ext uri="{BB962C8B-B14F-4D97-AF65-F5344CB8AC3E}">
        <p14:creationId xmlns:p14="http://schemas.microsoft.com/office/powerpoint/2010/main" val="1134897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Symbolic Links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34</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When the software is installed in </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usr</a:t>
            </a:r>
            <a:r>
              <a:rPr lang="en-US" sz="2400" dirty="0" smtClean="0">
                <a:latin typeface="Courier New" pitchFamily="49" charset="0"/>
                <a:cs typeface="Courier New" pitchFamily="49" charset="0"/>
              </a:rPr>
              <a:t>/local/</a:t>
            </a:r>
            <a:r>
              <a:rPr lang="en-US" sz="2400" dirty="0" smtClean="0">
                <a:cs typeface="Courier New" pitchFamily="49" charset="0"/>
              </a:rPr>
              <a:t>,the environment variables need not to be modified.</a:t>
            </a:r>
          </a:p>
          <a:p>
            <a:endParaRPr lang="en-US" sz="2400" dirty="0" smtClean="0">
              <a:cs typeface="Courier New" pitchFamily="49" charset="0"/>
            </a:endParaRPr>
          </a:p>
          <a:p>
            <a:r>
              <a:rPr lang="en-US" sz="2400" dirty="0" smtClean="0">
                <a:cs typeface="Courier New" pitchFamily="49" charset="0"/>
              </a:rPr>
              <a:t>The symbolic links are only created if there is no other file of the same name in the </a:t>
            </a:r>
            <a:r>
              <a:rPr lang="en-US" sz="2400" dirty="0" smtClean="0">
                <a:latin typeface="Courier New" pitchFamily="49" charset="0"/>
                <a:cs typeface="Courier New" pitchFamily="49" charset="0"/>
              </a:rPr>
              <a:t>&lt;prefix&gt;/bin/</a:t>
            </a:r>
            <a:r>
              <a:rPr lang="en-US" sz="2400" dirty="0" smtClean="0">
                <a:cs typeface="Courier New" pitchFamily="49" charset="0"/>
              </a:rPr>
              <a:t> directory, thus, avoiding the overwrite of other executable files. The executable files of your software will still be installed in </a:t>
            </a:r>
            <a:r>
              <a:rPr lang="en-US" sz="2400" dirty="0" smtClean="0">
                <a:latin typeface="Courier New" pitchFamily="49" charset="0"/>
                <a:cs typeface="Courier New" pitchFamily="49" charset="0"/>
              </a:rPr>
              <a:t>&lt;prefix&gt;/bin/&lt;project&gt;/</a:t>
            </a:r>
            <a:r>
              <a:rPr lang="en-US" sz="2400" dirty="0" smtClean="0">
                <a:cs typeface="Courier New" pitchFamily="49" charset="0"/>
              </a:rPr>
              <a:t>.</a:t>
            </a:r>
          </a:p>
          <a:p>
            <a:endParaRPr lang="en-US" sz="2400" dirty="0">
              <a:cs typeface="Courier New" pitchFamily="49" charset="0"/>
            </a:endParaRPr>
          </a:p>
          <a:p>
            <a:r>
              <a:rPr lang="en-US" sz="2400" dirty="0" smtClean="0">
                <a:cs typeface="Courier New" pitchFamily="49" charset="0"/>
              </a:rPr>
              <a:t>The name of the symbolic links may differ from the name of the executable name. For example, to include a unique prefix such as the project name. See next slide for an example.</a:t>
            </a:r>
            <a:endParaRPr lang="en-US" sz="2000" dirty="0" smtClean="0">
              <a:cs typeface="Courier New" pitchFamily="49" charset="0"/>
            </a:endParaRPr>
          </a:p>
        </p:txBody>
      </p:sp>
    </p:spTree>
    <p:extLst>
      <p:ext uri="{BB962C8B-B14F-4D97-AF65-F5344CB8AC3E}">
        <p14:creationId xmlns:p14="http://schemas.microsoft.com/office/powerpoint/2010/main" val="25368281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Symbolic Links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35</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Note</a:t>
            </a:r>
            <a:r>
              <a:rPr lang="en-US" sz="2400" dirty="0">
                <a:cs typeface="Courier New" pitchFamily="49" charset="0"/>
              </a:rPr>
              <a:t> </a:t>
            </a:r>
            <a:r>
              <a:rPr lang="en-US" sz="2400" dirty="0" smtClean="0">
                <a:cs typeface="Courier New" pitchFamily="49" charset="0"/>
              </a:rPr>
              <a:t>that for the </a:t>
            </a:r>
            <a:r>
              <a:rPr lang="en-US" sz="2400" dirty="0" err="1" smtClean="0">
                <a:cs typeface="Courier New" pitchFamily="49" charset="0"/>
              </a:rPr>
              <a:t>HelloBasis</a:t>
            </a:r>
            <a:r>
              <a:rPr lang="en-US" sz="2400" dirty="0" smtClean="0">
                <a:cs typeface="Courier New" pitchFamily="49" charset="0"/>
              </a:rPr>
              <a:t> example of this tutorial, we chose an executable name which is identical to the project name (case-insensitive).</a:t>
            </a:r>
          </a:p>
          <a:p>
            <a:endParaRPr lang="en-US" sz="2400" dirty="0" smtClean="0">
              <a:cs typeface="Courier New" pitchFamily="49" charset="0"/>
            </a:endParaRPr>
          </a:p>
          <a:p>
            <a:r>
              <a:rPr lang="en-US" sz="2400" dirty="0" smtClean="0">
                <a:cs typeface="Courier New" pitchFamily="49" charset="0"/>
              </a:rPr>
              <a:t>As we cannot have a subdirectory and a symbolic link with the same name in one directory, we need to either choose a different name for our executable, change the name of the symbolic link, or ask BASIS not to create a symbolic link.</a:t>
            </a:r>
          </a:p>
          <a:p>
            <a:endParaRPr lang="en-US" sz="2400" dirty="0">
              <a:cs typeface="Courier New" pitchFamily="49" charset="0"/>
            </a:endParaRPr>
          </a:p>
          <a:p>
            <a:r>
              <a:rPr lang="en-US" sz="2400" dirty="0" smtClean="0">
                <a:cs typeface="Courier New" pitchFamily="49" charset="0"/>
              </a:rPr>
              <a:t>For demonstration, on the next slide you will change the name of the symbolic link as described.</a:t>
            </a:r>
            <a:endParaRPr lang="en-US" sz="2000" dirty="0" smtClean="0">
              <a:cs typeface="Courier New" pitchFamily="49" charset="0"/>
            </a:endParaRPr>
          </a:p>
        </p:txBody>
      </p:sp>
    </p:spTree>
    <p:extLst>
      <p:ext uri="{BB962C8B-B14F-4D97-AF65-F5344CB8AC3E}">
        <p14:creationId xmlns:p14="http://schemas.microsoft.com/office/powerpoint/2010/main" val="38756628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Symbolic Links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36</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In order to change the name of the symbolic link for the </a:t>
            </a:r>
            <a:r>
              <a:rPr lang="en-US" sz="2400" dirty="0" err="1" smtClean="0">
                <a:latin typeface="Courier New" pitchFamily="49" charset="0"/>
                <a:cs typeface="Courier New" pitchFamily="49" charset="0"/>
              </a:rPr>
              <a:t>hellobasis</a:t>
            </a:r>
            <a:r>
              <a:rPr lang="en-US" sz="2400" dirty="0" smtClean="0">
                <a:cs typeface="Courier New" pitchFamily="49" charset="0"/>
              </a:rPr>
              <a:t> executable, add </a:t>
            </a:r>
            <a:r>
              <a:rPr lang="en-US" sz="2400" dirty="0" err="1" smtClean="0">
                <a:cs typeface="Courier New" pitchFamily="49" charset="0"/>
              </a:rPr>
              <a:t>CMake</a:t>
            </a:r>
            <a:r>
              <a:rPr lang="en-US" sz="2400" dirty="0" smtClean="0">
                <a:cs typeface="Courier New" pitchFamily="49" charset="0"/>
              </a:rPr>
              <a:t> code such as the following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after the </a:t>
            </a:r>
            <a:r>
              <a:rPr lang="en-US" sz="2400" dirty="0" err="1" smtClean="0">
                <a:latin typeface="Courier New" pitchFamily="49" charset="0"/>
                <a:cs typeface="Courier New" pitchFamily="49" charset="0"/>
              </a:rPr>
              <a:t>basis_add_executable</a:t>
            </a:r>
            <a:r>
              <a:rPr lang="en-US" sz="2400" dirty="0" smtClean="0">
                <a:latin typeface="Courier New" pitchFamily="49" charset="0"/>
                <a:cs typeface="Courier New" pitchFamily="49" charset="0"/>
              </a:rPr>
              <a:t>()</a:t>
            </a:r>
            <a:r>
              <a:rPr lang="en-US" sz="2400" dirty="0" smtClean="0">
                <a:cs typeface="Courier New" pitchFamily="49" charset="0"/>
              </a:rPr>
              <a:t> statement:</a:t>
            </a:r>
          </a:p>
          <a:p>
            <a:pPr lvl="1"/>
            <a:r>
              <a:rPr lang="en-US" sz="1600" dirty="0" err="1" smtClean="0">
                <a:latin typeface="Courier New" pitchFamily="49" charset="0"/>
                <a:cs typeface="Courier New" pitchFamily="49" charset="0"/>
              </a:rPr>
              <a:t>basis_set_target_properties</a:t>
            </a:r>
            <a:r>
              <a:rPr lang="en-US" sz="1600" dirty="0" smtClean="0">
                <a:latin typeface="Courier New" pitchFamily="49" charset="0"/>
                <a:cs typeface="Courier New" pitchFamily="49" charset="0"/>
              </a:rPr>
              <a:t> (</a:t>
            </a:r>
            <a:endParaRPr lang="en-US" sz="1600" dirty="0">
              <a:latin typeface="Courier New" pitchFamily="49" charset="0"/>
              <a:cs typeface="Courier New" pitchFamily="49" charset="0"/>
            </a:endParaRPr>
          </a:p>
          <a:p>
            <a:pPr lvl="1"/>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helloc</a:t>
            </a:r>
            <a:r>
              <a:rPr lang="en-US" sz="1600" dirty="0" smtClean="0">
                <a:latin typeface="Courier New" pitchFamily="49" charset="0"/>
                <a:cs typeface="Courier New" pitchFamily="49" charset="0"/>
              </a:rPr>
              <a:t>++</a:t>
            </a:r>
          </a:p>
          <a:p>
            <a:pPr lvl="1"/>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PROPERTIES</a:t>
            </a:r>
          </a:p>
          <a:p>
            <a:pPr lvl="1"/>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SYMLINK_NAME “</a:t>
            </a:r>
            <a:r>
              <a:rPr lang="en-US" sz="1600" dirty="0" err="1" smtClean="0">
                <a:latin typeface="Courier New" pitchFamily="49" charset="0"/>
                <a:cs typeface="Courier New" pitchFamily="49" charset="0"/>
              </a:rPr>
              <a:t>helloworld</a:t>
            </a:r>
            <a:r>
              <a:rPr lang="en-US" sz="1600" dirty="0" smtClean="0">
                <a:latin typeface="Courier New" pitchFamily="49" charset="0"/>
                <a:cs typeface="Courier New" pitchFamily="49" charset="0"/>
              </a:rPr>
              <a:t>”</a:t>
            </a:r>
          </a:p>
          <a:p>
            <a:pPr lvl="1"/>
            <a:r>
              <a:rPr lang="en-US" sz="1600" dirty="0" smtClean="0">
                <a:latin typeface="Courier New" pitchFamily="49" charset="0"/>
                <a:cs typeface="Courier New" pitchFamily="49" charset="0"/>
              </a:rPr>
              <a:t>)</a:t>
            </a:r>
          </a:p>
          <a:p>
            <a:r>
              <a:rPr lang="en-US" sz="2400" dirty="0" smtClean="0">
                <a:cs typeface="Courier New" pitchFamily="49" charset="0"/>
              </a:rPr>
              <a:t>Alternatively, just add the line</a:t>
            </a:r>
          </a:p>
          <a:p>
            <a:pPr lvl="1"/>
            <a:r>
              <a:rPr lang="en-US" sz="2000" dirty="0" smtClean="0">
                <a:latin typeface="Courier New" pitchFamily="49" charset="0"/>
                <a:cs typeface="Courier New" pitchFamily="49" charset="0"/>
              </a:rPr>
              <a:t>SYMLINK_NAME “</a:t>
            </a:r>
            <a:r>
              <a:rPr lang="en-US" sz="2000" dirty="0" err="1" smtClean="0">
                <a:latin typeface="Courier New" pitchFamily="49" charset="0"/>
                <a:cs typeface="Courier New" pitchFamily="49" charset="0"/>
              </a:rPr>
              <a:t>helloworld</a:t>
            </a:r>
            <a:r>
              <a:rPr lang="en-US" sz="2000" dirty="0" smtClean="0">
                <a:latin typeface="Courier New" pitchFamily="49" charset="0"/>
                <a:cs typeface="Courier New" pitchFamily="49" charset="0"/>
              </a:rPr>
              <a:t>”</a:t>
            </a:r>
            <a:endParaRPr lang="en-US" sz="2000" dirty="0">
              <a:cs typeface="Courier New" pitchFamily="49" charset="0"/>
            </a:endParaRPr>
          </a:p>
          <a:p>
            <a:pPr lvl="1"/>
            <a:r>
              <a:rPr lang="en-US" sz="2000" dirty="0" smtClean="0">
                <a:cs typeface="Courier New" pitchFamily="49" charset="0"/>
              </a:rPr>
              <a:t>after the previously added line</a:t>
            </a:r>
          </a:p>
          <a:p>
            <a:pPr lvl="1"/>
            <a:r>
              <a:rPr lang="en-US" sz="2000" dirty="0" smtClean="0">
                <a:latin typeface="Courier New" pitchFamily="49" charset="0"/>
                <a:cs typeface="Courier New" pitchFamily="49" charset="0"/>
              </a:rPr>
              <a:t>OUTPUT_NAME “</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a:t>
            </a:r>
          </a:p>
        </p:txBody>
      </p:sp>
    </p:spTree>
    <p:extLst>
      <p:ext uri="{BB962C8B-B14F-4D97-AF65-F5344CB8AC3E}">
        <p14:creationId xmlns:p14="http://schemas.microsoft.com/office/powerpoint/2010/main" val="2855089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Symbolic Links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37</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In order to add a prefix to the name of a symbolic link of an executable, you would add </a:t>
            </a:r>
            <a:r>
              <a:rPr lang="en-US" sz="2400" dirty="0" err="1" smtClean="0">
                <a:cs typeface="Courier New" pitchFamily="49" charset="0"/>
              </a:rPr>
              <a:t>CMake</a:t>
            </a:r>
            <a:r>
              <a:rPr lang="en-US" sz="2400" dirty="0" smtClean="0">
                <a:cs typeface="Courier New" pitchFamily="49" charset="0"/>
              </a:rPr>
              <a:t> code such as the following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after the </a:t>
            </a:r>
            <a:r>
              <a:rPr lang="en-US" sz="2400" dirty="0" err="1" smtClean="0">
                <a:latin typeface="Courier New" pitchFamily="49" charset="0"/>
                <a:cs typeface="Courier New" pitchFamily="49" charset="0"/>
              </a:rPr>
              <a:t>basis_add_executable</a:t>
            </a:r>
            <a:r>
              <a:rPr lang="en-US" sz="2400" dirty="0" smtClean="0">
                <a:latin typeface="Courier New" pitchFamily="49" charset="0"/>
                <a:cs typeface="Courier New" pitchFamily="49" charset="0"/>
              </a:rPr>
              <a:t>()</a:t>
            </a:r>
            <a:r>
              <a:rPr lang="en-US" sz="2400" dirty="0" smtClean="0">
                <a:cs typeface="Courier New" pitchFamily="49" charset="0"/>
              </a:rPr>
              <a:t> statement:</a:t>
            </a:r>
          </a:p>
          <a:p>
            <a:endParaRPr lang="en-US" sz="2400" dirty="0" smtClean="0">
              <a:cs typeface="Courier New" pitchFamily="49" charset="0"/>
            </a:endParaRPr>
          </a:p>
          <a:p>
            <a:pPr lvl="1"/>
            <a:r>
              <a:rPr lang="en-US" sz="1600" dirty="0" err="1" smtClean="0">
                <a:latin typeface="Courier New" pitchFamily="49" charset="0"/>
                <a:cs typeface="Courier New" pitchFamily="49" charset="0"/>
              </a:rPr>
              <a:t>basis_set_target_properties</a:t>
            </a:r>
            <a:r>
              <a:rPr lang="en-US" sz="1600" dirty="0" smtClean="0">
                <a:latin typeface="Courier New" pitchFamily="49" charset="0"/>
                <a:cs typeface="Courier New" pitchFamily="49" charset="0"/>
              </a:rPr>
              <a:t> (</a:t>
            </a:r>
            <a:endParaRPr lang="en-US" sz="1600" dirty="0">
              <a:latin typeface="Courier New" pitchFamily="49" charset="0"/>
              <a:cs typeface="Courier New" pitchFamily="49" charset="0"/>
            </a:endParaRPr>
          </a:p>
          <a:p>
            <a:pPr lvl="1"/>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helloc</a:t>
            </a:r>
            <a:r>
              <a:rPr lang="en-US" sz="1600" dirty="0" smtClean="0">
                <a:latin typeface="Courier New" pitchFamily="49" charset="0"/>
                <a:cs typeface="Courier New" pitchFamily="49" charset="0"/>
              </a:rPr>
              <a:t>++</a:t>
            </a:r>
          </a:p>
          <a:p>
            <a:pPr lvl="1"/>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PROPERTIES</a:t>
            </a:r>
          </a:p>
          <a:p>
            <a:pPr lvl="1"/>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SYMLINK_PREFIX “${PROJECT_NAME_LOWER}-”</a:t>
            </a:r>
          </a:p>
          <a:p>
            <a:pPr lvl="1"/>
            <a:r>
              <a:rPr lang="en-US" sz="1600" dirty="0" smtClean="0">
                <a:latin typeface="Courier New" pitchFamily="49" charset="0"/>
                <a:cs typeface="Courier New" pitchFamily="49" charset="0"/>
              </a:rPr>
              <a:t>)</a:t>
            </a:r>
          </a:p>
          <a:p>
            <a:pPr lvl="1"/>
            <a:endParaRPr lang="en-US" sz="1600" dirty="0" smtClean="0">
              <a:latin typeface="Courier New" pitchFamily="49" charset="0"/>
              <a:cs typeface="Courier New" pitchFamily="49" charset="0"/>
            </a:endParaRPr>
          </a:p>
          <a:p>
            <a:r>
              <a:rPr lang="en-US" sz="2400" dirty="0" smtClean="0">
                <a:cs typeface="Courier New" pitchFamily="49" charset="0"/>
              </a:rPr>
              <a:t>Do </a:t>
            </a:r>
            <a:r>
              <a:rPr lang="en-US" sz="2400" b="1" dirty="0" smtClean="0">
                <a:cs typeface="Courier New" pitchFamily="49" charset="0"/>
              </a:rPr>
              <a:t>NOT</a:t>
            </a:r>
            <a:r>
              <a:rPr lang="en-US" sz="2400" dirty="0" smtClean="0">
                <a:cs typeface="Courier New" pitchFamily="49" charset="0"/>
              </a:rPr>
              <a:t> do this for the </a:t>
            </a:r>
            <a:r>
              <a:rPr lang="en-US" sz="2400" dirty="0" err="1" smtClean="0">
                <a:cs typeface="Courier New" pitchFamily="49" charset="0"/>
              </a:rPr>
              <a:t>HelloBasis</a:t>
            </a:r>
            <a:r>
              <a:rPr lang="en-US" sz="2400" dirty="0" smtClean="0">
                <a:cs typeface="Courier New" pitchFamily="49" charset="0"/>
              </a:rPr>
              <a:t> example, we changed the name of the symbolic link already!</a:t>
            </a:r>
          </a:p>
        </p:txBody>
      </p:sp>
    </p:spTree>
    <p:extLst>
      <p:ext uri="{BB962C8B-B14F-4D97-AF65-F5344CB8AC3E}">
        <p14:creationId xmlns:p14="http://schemas.microsoft.com/office/powerpoint/2010/main" val="5776808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Symbolic Links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38</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The name of the symbolic link is composed of the values of the properties </a:t>
            </a:r>
            <a:r>
              <a:rPr lang="en-US" sz="2400" dirty="0" smtClean="0">
                <a:latin typeface="Courier New" pitchFamily="49" charset="0"/>
                <a:cs typeface="Courier New" pitchFamily="49" charset="0"/>
              </a:rPr>
              <a:t>SYMLINK_PREFIX</a:t>
            </a:r>
            <a:r>
              <a:rPr lang="en-US" sz="2400" dirty="0" smtClean="0">
                <a:cs typeface="Courier New" pitchFamily="49" charset="0"/>
              </a:rPr>
              <a:t>, </a:t>
            </a:r>
            <a:r>
              <a:rPr lang="en-US" sz="2400" dirty="0" smtClean="0">
                <a:latin typeface="Courier New" pitchFamily="49" charset="0"/>
                <a:cs typeface="Courier New" pitchFamily="49" charset="0"/>
              </a:rPr>
              <a:t>SYMLINK_NAME</a:t>
            </a:r>
            <a:r>
              <a:rPr lang="en-US" sz="2400" dirty="0" smtClean="0">
                <a:cs typeface="Courier New" pitchFamily="49" charset="0"/>
              </a:rPr>
              <a:t>, and </a:t>
            </a:r>
            <a:r>
              <a:rPr lang="en-US" sz="2400" dirty="0" smtClean="0">
                <a:latin typeface="Courier New" pitchFamily="49" charset="0"/>
                <a:cs typeface="Courier New" pitchFamily="49" charset="0"/>
              </a:rPr>
              <a:t>SYMLINK_SUFFIX</a:t>
            </a:r>
            <a:r>
              <a:rPr lang="en-US" sz="2400" dirty="0" smtClean="0">
                <a:cs typeface="Courier New" pitchFamily="49" charset="0"/>
              </a:rPr>
              <a:t>.</a:t>
            </a:r>
          </a:p>
          <a:p>
            <a:endParaRPr lang="en-US" sz="2400" dirty="0">
              <a:cs typeface="Courier New" pitchFamily="49" charset="0"/>
            </a:endParaRPr>
          </a:p>
          <a:p>
            <a:r>
              <a:rPr lang="en-US" sz="2400" dirty="0">
                <a:cs typeface="Courier New" pitchFamily="49" charset="0"/>
              </a:rPr>
              <a:t>If you want to disable the creation of a symbolic link for a particular executable, set the property </a:t>
            </a:r>
            <a:r>
              <a:rPr lang="en-US" sz="2400" dirty="0">
                <a:latin typeface="Courier New" pitchFamily="49" charset="0"/>
                <a:cs typeface="Courier New" pitchFamily="49" charset="0"/>
              </a:rPr>
              <a:t>SYMLINK_NAME</a:t>
            </a:r>
            <a:r>
              <a:rPr lang="en-US" sz="2400" dirty="0">
                <a:cs typeface="Courier New" pitchFamily="49" charset="0"/>
              </a:rPr>
              <a:t> to </a:t>
            </a:r>
            <a:r>
              <a:rPr lang="en-US" sz="2400" dirty="0">
                <a:latin typeface="Courier New" pitchFamily="49" charset="0"/>
                <a:cs typeface="Courier New" pitchFamily="49" charset="0"/>
              </a:rPr>
              <a:t>NONE</a:t>
            </a:r>
            <a:r>
              <a:rPr lang="en-US" sz="2400" dirty="0">
                <a:cs typeface="Courier New" pitchFamily="49" charset="0"/>
              </a:rPr>
              <a:t> instead</a:t>
            </a:r>
            <a:r>
              <a:rPr lang="en-US" sz="2400" dirty="0" smtClean="0">
                <a:cs typeface="Courier New" pitchFamily="49" charset="0"/>
              </a:rPr>
              <a:t>.</a:t>
            </a:r>
            <a:endParaRPr lang="en-US" sz="2400" dirty="0">
              <a:cs typeface="Courier New" pitchFamily="49" charset="0"/>
            </a:endParaRPr>
          </a:p>
        </p:txBody>
      </p:sp>
    </p:spTree>
    <p:extLst>
      <p:ext uri="{BB962C8B-B14F-4D97-AF65-F5344CB8AC3E}">
        <p14:creationId xmlns:p14="http://schemas.microsoft.com/office/powerpoint/2010/main" val="26398973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src</a:t>
            </a:r>
            <a:r>
              <a:rPr lang="en-US" dirty="0" smtClean="0"/>
              <a:t>/CMakeLists.txt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39</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To conclude, your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should now contain </a:t>
            </a:r>
            <a:r>
              <a:rPr lang="en-US" sz="2400" dirty="0" err="1" smtClean="0">
                <a:cs typeface="Courier New" pitchFamily="49" charset="0"/>
              </a:rPr>
              <a:t>CMake</a:t>
            </a:r>
            <a:r>
              <a:rPr lang="en-US" sz="2400" dirty="0" smtClean="0">
                <a:cs typeface="Courier New" pitchFamily="49" charset="0"/>
              </a:rPr>
              <a:t> code similar to the following snippet:</a:t>
            </a:r>
          </a:p>
          <a:p>
            <a:endParaRPr lang="en-US" sz="2400" dirty="0" smtClean="0">
              <a:cs typeface="Courier New" pitchFamily="49" charset="0"/>
            </a:endParaRPr>
          </a:p>
          <a:p>
            <a:pPr lvl="1"/>
            <a:r>
              <a:rPr lang="en-US" sz="2000" dirty="0" err="1" smtClean="0">
                <a:latin typeface="Courier New" pitchFamily="49" charset="0"/>
                <a:cs typeface="Courier New" pitchFamily="49" charset="0"/>
              </a:rPr>
              <a:t>basis_add_executable</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helloc</a:t>
            </a:r>
            <a:r>
              <a:rPr lang="en-US" sz="2000" dirty="0" smtClean="0">
                <a:latin typeface="Courier New" pitchFamily="49" charset="0"/>
                <a:cs typeface="Courier New" pitchFamily="49" charset="0"/>
              </a:rPr>
              <a:t>++.cxx)</a:t>
            </a:r>
          </a:p>
          <a:p>
            <a:pPr lvl="1"/>
            <a:r>
              <a:rPr lang="en-US" sz="2000" dirty="0" err="1" smtClean="0">
                <a:latin typeface="Courier New" pitchFamily="49" charset="0"/>
                <a:cs typeface="Courier New" pitchFamily="49" charset="0"/>
              </a:rPr>
              <a:t>basis_set_target_properties</a:t>
            </a:r>
            <a:r>
              <a:rPr lang="en-US" sz="2000" dirty="0" smtClean="0">
                <a:latin typeface="Courier New" pitchFamily="49" charset="0"/>
                <a:cs typeface="Courier New" pitchFamily="49" charset="0"/>
              </a:rPr>
              <a:t> (</a:t>
            </a:r>
            <a:endParaRPr lang="en-US" sz="2000" dirty="0">
              <a:latin typeface="Courier New" pitchFamily="49" charset="0"/>
              <a:cs typeface="Courier New" pitchFamily="49" charset="0"/>
            </a:endParaRPr>
          </a:p>
          <a:p>
            <a:pPr lvl="1"/>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helloc</a:t>
            </a:r>
            <a:r>
              <a:rPr lang="en-US" sz="2000" dirty="0" smtClean="0">
                <a:latin typeface="Courier New" pitchFamily="49" charset="0"/>
                <a:cs typeface="Courier New" pitchFamily="49" charset="0"/>
              </a:rPr>
              <a:t>++</a:t>
            </a:r>
          </a:p>
          <a:p>
            <a:pPr lvl="1"/>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PROPERTIES</a:t>
            </a:r>
          </a:p>
          <a:p>
            <a:pPr lvl="1"/>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OUTPUT_NAME  “</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a:t>
            </a:r>
          </a:p>
          <a:p>
            <a:pPr lvl="1"/>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SYMLINK_NAME “</a:t>
            </a:r>
            <a:r>
              <a:rPr lang="en-US" sz="2000" dirty="0" err="1" smtClean="0">
                <a:latin typeface="Courier New" pitchFamily="49" charset="0"/>
                <a:cs typeface="Courier New" pitchFamily="49" charset="0"/>
              </a:rPr>
              <a:t>helloworld</a:t>
            </a:r>
            <a:r>
              <a:rPr lang="en-US" sz="2000" dirty="0" smtClean="0">
                <a:latin typeface="Courier New" pitchFamily="49" charset="0"/>
                <a:cs typeface="Courier New" pitchFamily="49" charset="0"/>
              </a:rPr>
              <a:t>”</a:t>
            </a:r>
          </a:p>
          <a:p>
            <a:pPr lvl="1"/>
            <a:r>
              <a:rPr lang="en-US" sz="2000" dirty="0" smtClean="0">
                <a:latin typeface="Courier New" pitchFamily="49" charset="0"/>
                <a:cs typeface="Courier New" pitchFamily="49" charset="0"/>
              </a:rPr>
              <a:t>)</a:t>
            </a:r>
          </a:p>
        </p:txBody>
      </p:sp>
    </p:spTree>
    <p:extLst>
      <p:ext uri="{BB962C8B-B14F-4D97-AF65-F5344CB8AC3E}">
        <p14:creationId xmlns:p14="http://schemas.microsoft.com/office/powerpoint/2010/main" val="5387861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400" dirty="0" smtClean="0"/>
              <a:t>In this tutorial, you will first of all see how you can install BASIS in your system.</a:t>
            </a:r>
          </a:p>
          <a:p>
            <a:endParaRPr lang="en-US" sz="2400" dirty="0" smtClean="0"/>
          </a:p>
          <a:p>
            <a:r>
              <a:rPr lang="en-US" sz="2400" dirty="0" smtClean="0"/>
              <a:t>Then, you will be introduced to the so-called project tool of BASIS, which helps you to create a new project.</a:t>
            </a:r>
          </a:p>
          <a:p>
            <a:endParaRPr lang="en-US" sz="2400" dirty="0"/>
          </a:p>
          <a:p>
            <a:r>
              <a:rPr lang="en-US" sz="2400" dirty="0" smtClean="0"/>
              <a:t>After you created a new and empty project, you will add some example source files and edit the build configuration files to build </a:t>
            </a:r>
            <a:r>
              <a:rPr lang="en-US" sz="2400" dirty="0" smtClean="0"/>
              <a:t>the executable and library files.</a:t>
            </a:r>
            <a:endParaRPr lang="en-US" sz="2400" dirty="0" smtClean="0"/>
          </a:p>
          <a:p>
            <a:endParaRPr lang="en-US" sz="2400" dirty="0"/>
          </a:p>
          <a:p>
            <a:r>
              <a:rPr lang="en-US" sz="2400" dirty="0" smtClean="0"/>
              <a:t>Finally, you will build and test the example project.</a:t>
            </a: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a:t>
            </a:fld>
            <a:endParaRPr lang="en-US"/>
          </a:p>
        </p:txBody>
      </p:sp>
    </p:spTree>
    <p:extLst>
      <p:ext uri="{BB962C8B-B14F-4D97-AF65-F5344CB8AC3E}">
        <p14:creationId xmlns:p14="http://schemas.microsoft.com/office/powerpoint/2010/main" val="20228596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a:t>
            </a:r>
            <a:r>
              <a:rPr lang="en-US" dirty="0" smtClean="0"/>
              <a:t> the Executable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40</a:t>
            </a:fld>
            <a:endParaRPr lang="en-US"/>
          </a:p>
        </p:txBody>
      </p:sp>
      <p:sp>
        <p:nvSpPr>
          <p:cNvPr id="7" name="Content Placeholder 2"/>
          <p:cNvSpPr>
            <a:spLocks noGrp="1"/>
          </p:cNvSpPr>
          <p:nvPr>
            <p:ph idx="1"/>
          </p:nvPr>
        </p:nvSpPr>
        <p:spPr/>
        <p:txBody>
          <a:bodyPr>
            <a:normAutofit/>
          </a:bodyPr>
          <a:lstStyle/>
          <a:p>
            <a:r>
              <a:rPr lang="en-US" sz="2400" dirty="0">
                <a:cs typeface="Courier New" pitchFamily="49" charset="0"/>
              </a:rPr>
              <a:t>After you added the </a:t>
            </a:r>
            <a:r>
              <a:rPr lang="en-US" sz="2400" dirty="0" smtClean="0">
                <a:cs typeface="Courier New" pitchFamily="49" charset="0"/>
              </a:rPr>
              <a:t>executable target </a:t>
            </a:r>
            <a:r>
              <a:rPr lang="en-US" sz="2400" dirty="0">
                <a:cs typeface="Courier New" pitchFamily="49" charset="0"/>
              </a:rPr>
              <a:t>of your </a:t>
            </a:r>
            <a:r>
              <a:rPr lang="en-US" sz="2400" dirty="0" smtClean="0">
                <a:cs typeface="Courier New" pitchFamily="49" charset="0"/>
              </a:rPr>
              <a:t>choice and edited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a:t>
            </a:r>
            <a:r>
              <a:rPr lang="en-US" sz="2400" dirty="0">
                <a:cs typeface="Courier New" pitchFamily="49" charset="0"/>
              </a:rPr>
              <a:t>build the project again to see if </a:t>
            </a:r>
            <a:r>
              <a:rPr lang="en-US" sz="2400" dirty="0" smtClean="0">
                <a:cs typeface="Courier New" pitchFamily="49" charset="0"/>
              </a:rPr>
              <a:t>the executable is </a:t>
            </a:r>
            <a:r>
              <a:rPr lang="en-US" sz="2400" dirty="0">
                <a:cs typeface="Courier New" pitchFamily="49" charset="0"/>
              </a:rPr>
              <a:t>built successfully.</a:t>
            </a:r>
          </a:p>
          <a:p>
            <a:endParaRPr lang="en-US" sz="2400" dirty="0">
              <a:cs typeface="Courier New" pitchFamily="49" charset="0"/>
            </a:endParaRPr>
          </a:p>
          <a:p>
            <a:r>
              <a:rPr lang="en-US" sz="2400" dirty="0">
                <a:cs typeface="Courier New" pitchFamily="49" charset="0"/>
              </a:rPr>
              <a:t>Therefore, run the commands:</a:t>
            </a:r>
          </a:p>
          <a:p>
            <a:pPr lvl="1">
              <a:buFont typeface="Wingdings" pitchFamily="2" charset="2"/>
              <a:buChar char="Ø"/>
            </a:pPr>
            <a:r>
              <a:rPr lang="en-US" sz="2000" dirty="0">
                <a:latin typeface="Courier New" pitchFamily="49" charset="0"/>
                <a:cs typeface="Courier New" pitchFamily="49" charset="0"/>
              </a:rPr>
              <a:t>cd ~/local/</a:t>
            </a:r>
            <a:r>
              <a:rPr lang="en-US" sz="2000" dirty="0" err="1">
                <a:latin typeface="Courier New" pitchFamily="49" charset="0"/>
                <a:cs typeface="Courier New" pitchFamily="49" charset="0"/>
              </a:rPr>
              <a:t>src</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hellobasis</a:t>
            </a:r>
            <a:r>
              <a:rPr lang="en-US" sz="2000" dirty="0">
                <a:latin typeface="Courier New" pitchFamily="49" charset="0"/>
                <a:cs typeface="Courier New" pitchFamily="49" charset="0"/>
              </a:rPr>
              <a:t>-build</a:t>
            </a:r>
          </a:p>
          <a:p>
            <a:pPr lvl="1">
              <a:buFont typeface="Wingdings" pitchFamily="2" charset="2"/>
              <a:buChar char="Ø"/>
            </a:pPr>
            <a:r>
              <a:rPr lang="en-US" sz="2000" dirty="0">
                <a:latin typeface="Courier New" pitchFamily="49" charset="0"/>
                <a:cs typeface="Courier New" pitchFamily="49" charset="0"/>
              </a:rPr>
              <a:t>make</a:t>
            </a:r>
          </a:p>
          <a:p>
            <a:pPr lvl="1"/>
            <a:endParaRPr lang="en-US" sz="2000" dirty="0">
              <a:cs typeface="Courier New" pitchFamily="49" charset="0"/>
            </a:endParaRPr>
          </a:p>
          <a:p>
            <a:r>
              <a:rPr lang="en-US" sz="2400" dirty="0">
                <a:cs typeface="Courier New" pitchFamily="49" charset="0"/>
              </a:rPr>
              <a:t>As we edited a CMakeLists.txt file, this will trigger a reconfiguration of the build system, i.e., the execution of </a:t>
            </a:r>
            <a:r>
              <a:rPr lang="en-US" sz="2400" dirty="0" err="1">
                <a:cs typeface="Courier New" pitchFamily="49" charset="0"/>
              </a:rPr>
              <a:t>CMake</a:t>
            </a:r>
            <a:r>
              <a:rPr lang="en-US" sz="2400" dirty="0">
                <a:cs typeface="Courier New" pitchFamily="49" charset="0"/>
              </a:rPr>
              <a:t>, before the actual build.</a:t>
            </a:r>
          </a:p>
        </p:txBody>
      </p:sp>
    </p:spTree>
    <p:extLst>
      <p:ext uri="{BB962C8B-B14F-4D97-AF65-F5344CB8AC3E}">
        <p14:creationId xmlns:p14="http://schemas.microsoft.com/office/powerpoint/2010/main" val="38914873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the Executable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41</a:t>
            </a:fld>
            <a:endParaRPr lang="en-US"/>
          </a:p>
        </p:txBody>
      </p:sp>
      <p:sp>
        <p:nvSpPr>
          <p:cNvPr id="7" name="Content Placeholder 2"/>
          <p:cNvSpPr>
            <a:spLocks noGrp="1"/>
          </p:cNvSpPr>
          <p:nvPr>
            <p:ph idx="1"/>
          </p:nvPr>
        </p:nvSpPr>
        <p:spPr/>
        <p:txBody>
          <a:bodyPr>
            <a:normAutofit/>
          </a:bodyPr>
          <a:lstStyle/>
          <a:p>
            <a:r>
              <a:rPr lang="en-US" sz="2400" dirty="0" smtClean="0"/>
              <a:t>After the </a:t>
            </a:r>
            <a:r>
              <a:rPr lang="en-US" sz="2400" dirty="0" err="1" smtClean="0">
                <a:latin typeface="Courier New" pitchFamily="49" charset="0"/>
                <a:cs typeface="Courier New" pitchFamily="49" charset="0"/>
              </a:rPr>
              <a:t>hellobasis</a:t>
            </a:r>
            <a:r>
              <a:rPr lang="en-US" sz="2400" dirty="0" smtClean="0"/>
              <a:t> executable got built, test it in the build tree by executing the command:</a:t>
            </a:r>
          </a:p>
          <a:p>
            <a:endParaRPr lang="en-US" sz="2400" dirty="0" smtClean="0"/>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-build/bin</a:t>
            </a:r>
          </a:p>
          <a:p>
            <a:pPr lvl="1">
              <a:buFont typeface="Wingdings" pitchFamily="2" charset="2"/>
              <a:buChar char="Ø"/>
            </a:pP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endParaRPr lang="en-US" sz="2000" dirty="0" smtClean="0">
              <a:latin typeface="Courier New" pitchFamily="49" charset="0"/>
              <a:cs typeface="Courier New" pitchFamily="49" charset="0"/>
            </a:endParaRPr>
          </a:p>
          <a:p>
            <a:pPr lvl="1">
              <a:buFont typeface="Wingdings" pitchFamily="2" charset="2"/>
              <a:buChar char="§"/>
            </a:pPr>
            <a:r>
              <a:rPr lang="en-US" sz="2000" i="1" dirty="0" smtClean="0">
                <a:latin typeface="Courier New" pitchFamily="49" charset="0"/>
                <a:cs typeface="Courier New" pitchFamily="49" charset="0"/>
              </a:rPr>
              <a:t>How is it going?</a:t>
            </a:r>
            <a:endParaRPr lang="en-US" sz="2000" i="1" dirty="0" smtClean="0">
              <a:latin typeface="Courier New" pitchFamily="49" charset="0"/>
              <a:cs typeface="Courier New" pitchFamily="49" charset="0"/>
            </a:endParaRPr>
          </a:p>
        </p:txBody>
      </p:sp>
    </p:spTree>
    <p:extLst>
      <p:ext uri="{BB962C8B-B14F-4D97-AF65-F5344CB8AC3E}">
        <p14:creationId xmlns:p14="http://schemas.microsoft.com/office/powerpoint/2010/main" val="29275549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the Executable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42</a:t>
            </a:fld>
            <a:endParaRPr lang="en-US"/>
          </a:p>
        </p:txBody>
      </p:sp>
      <p:sp>
        <p:nvSpPr>
          <p:cNvPr id="7" name="Content Placeholder 2"/>
          <p:cNvSpPr>
            <a:spLocks noGrp="1"/>
          </p:cNvSpPr>
          <p:nvPr>
            <p:ph idx="1"/>
          </p:nvPr>
        </p:nvSpPr>
        <p:spPr/>
        <p:txBody>
          <a:bodyPr>
            <a:normAutofit fontScale="92500" lnSpcReduction="10000"/>
          </a:bodyPr>
          <a:lstStyle/>
          <a:p>
            <a:r>
              <a:rPr lang="en-US" sz="2400" dirty="0" smtClean="0"/>
              <a:t>To install the executable, run:</a:t>
            </a: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-build</a:t>
            </a:r>
          </a:p>
          <a:p>
            <a:pPr lvl="1">
              <a:buFont typeface="Wingdings" pitchFamily="2" charset="2"/>
              <a:buChar char="Ø"/>
            </a:pPr>
            <a:r>
              <a:rPr lang="en-US" sz="2000" dirty="0" smtClean="0">
                <a:latin typeface="Courier New" pitchFamily="49" charset="0"/>
                <a:cs typeface="Courier New" pitchFamily="49" charset="0"/>
              </a:rPr>
              <a:t>make install</a:t>
            </a:r>
            <a:endParaRPr lang="en-US" sz="2000" dirty="0" smtClean="0">
              <a:latin typeface="Courier New" pitchFamily="49" charset="0"/>
              <a:cs typeface="Courier New" pitchFamily="49" charset="0"/>
            </a:endParaRPr>
          </a:p>
          <a:p>
            <a:endParaRPr lang="en-US" sz="2400" dirty="0" smtClean="0"/>
          </a:p>
          <a:p>
            <a:r>
              <a:rPr lang="en-US" sz="2400" dirty="0" smtClean="0"/>
              <a:t>Have a look at the content of </a:t>
            </a:r>
            <a:r>
              <a:rPr lang="en-US" sz="2400" dirty="0" smtClean="0">
                <a:latin typeface="Courier New" pitchFamily="49" charset="0"/>
                <a:cs typeface="Courier New" pitchFamily="49" charset="0"/>
              </a:rPr>
              <a:t>~/local/bin</a:t>
            </a:r>
            <a:r>
              <a:rPr lang="en-US" sz="2400" dirty="0" smtClean="0"/>
              <a:t>. You notice a subdirectory named </a:t>
            </a:r>
            <a:r>
              <a:rPr lang="en-US" sz="2400" dirty="0" err="1" smtClean="0">
                <a:latin typeface="Courier New" pitchFamily="49" charset="0"/>
                <a:cs typeface="Courier New" pitchFamily="49" charset="0"/>
              </a:rPr>
              <a:t>hellobasis</a:t>
            </a:r>
            <a:r>
              <a:rPr lang="en-US" sz="2400" dirty="0" smtClean="0">
                <a:latin typeface="Courier New" pitchFamily="49" charset="0"/>
                <a:cs typeface="Courier New" pitchFamily="49" charset="0"/>
              </a:rPr>
              <a:t>/</a:t>
            </a:r>
            <a:r>
              <a:rPr lang="en-US" sz="2400" dirty="0" smtClean="0">
                <a:cs typeface="Courier New" pitchFamily="49" charset="0"/>
              </a:rPr>
              <a:t> as well as a symbolic link named </a:t>
            </a:r>
            <a:r>
              <a:rPr lang="en-US" sz="2400" dirty="0" err="1" smtClean="0">
                <a:latin typeface="Courier New" pitchFamily="49" charset="0"/>
                <a:cs typeface="Courier New" pitchFamily="49" charset="0"/>
              </a:rPr>
              <a:t>helloworld</a:t>
            </a:r>
            <a:r>
              <a:rPr lang="en-US" sz="2400" dirty="0" smtClean="0">
                <a:cs typeface="Courier New" pitchFamily="49" charset="0"/>
              </a:rPr>
              <a:t> which links to the </a:t>
            </a:r>
            <a:r>
              <a:rPr lang="en-US" sz="2400" dirty="0" err="1" smtClean="0">
                <a:latin typeface="Courier New" pitchFamily="49" charset="0"/>
                <a:cs typeface="Courier New" pitchFamily="49" charset="0"/>
              </a:rPr>
              <a:t>hellobasis</a:t>
            </a:r>
            <a:r>
              <a:rPr lang="en-US" sz="2400" dirty="0" smtClean="0">
                <a:cs typeface="Courier New" pitchFamily="49" charset="0"/>
              </a:rPr>
              <a:t> executable file in the </a:t>
            </a:r>
            <a:r>
              <a:rPr lang="en-US" sz="2400" dirty="0" smtClean="0">
                <a:latin typeface="Courier New" pitchFamily="49" charset="0"/>
                <a:cs typeface="Courier New" pitchFamily="49" charset="0"/>
              </a:rPr>
              <a:t>bin/</a:t>
            </a:r>
            <a:r>
              <a:rPr lang="en-US" sz="2400" dirty="0" err="1" smtClean="0">
                <a:latin typeface="Courier New" pitchFamily="49" charset="0"/>
                <a:cs typeface="Courier New" pitchFamily="49" charset="0"/>
              </a:rPr>
              <a:t>hellobasis</a:t>
            </a:r>
            <a:r>
              <a:rPr lang="en-US" sz="2400" dirty="0" smtClean="0">
                <a:latin typeface="Courier New" pitchFamily="49" charset="0"/>
                <a:cs typeface="Courier New" pitchFamily="49" charset="0"/>
              </a:rPr>
              <a:t>/</a:t>
            </a:r>
            <a:r>
              <a:rPr lang="en-US" sz="2400" dirty="0" smtClean="0">
                <a:cs typeface="Courier New" pitchFamily="49" charset="0"/>
              </a:rPr>
              <a:t> subdirectory.</a:t>
            </a:r>
          </a:p>
          <a:p>
            <a:endParaRPr lang="en-US" sz="2400" dirty="0" smtClean="0">
              <a:cs typeface="Courier New" pitchFamily="49" charset="0"/>
            </a:endParaRPr>
          </a:p>
          <a:p>
            <a:r>
              <a:rPr lang="en-US" sz="2400" dirty="0" smtClean="0"/>
              <a:t>Now test the installed executable. Remember, the directory </a:t>
            </a:r>
            <a:r>
              <a:rPr lang="en-US" sz="2400" dirty="0" smtClean="0">
                <a:latin typeface="Courier New" pitchFamily="49" charset="0"/>
                <a:cs typeface="Courier New" pitchFamily="49" charset="0"/>
              </a:rPr>
              <a:t>~/local/bin</a:t>
            </a:r>
            <a:r>
              <a:rPr lang="en-US" sz="2400" dirty="0" smtClean="0"/>
              <a:t> where we installed the symbolic link </a:t>
            </a:r>
            <a:r>
              <a:rPr lang="en-US" sz="2400" dirty="0" err="1" smtClean="0">
                <a:latin typeface="Courier New" pitchFamily="49" charset="0"/>
                <a:cs typeface="Courier New" pitchFamily="49" charset="0"/>
              </a:rPr>
              <a:t>helloworld</a:t>
            </a:r>
            <a:r>
              <a:rPr lang="en-US" sz="2400" dirty="0" smtClean="0"/>
              <a:t> is already in your </a:t>
            </a:r>
            <a:r>
              <a:rPr lang="en-US" sz="2400" dirty="0" smtClean="0">
                <a:latin typeface="Courier New" pitchFamily="49" charset="0"/>
                <a:cs typeface="Courier New" pitchFamily="49" charset="0"/>
              </a:rPr>
              <a:t>PATH</a:t>
            </a:r>
            <a:r>
              <a:rPr lang="en-US" sz="2400" dirty="0" smtClean="0"/>
              <a:t>.</a:t>
            </a:r>
            <a:endParaRPr lang="en-US" sz="2400" dirty="0" smtClean="0"/>
          </a:p>
          <a:p>
            <a:pPr lvl="1">
              <a:buFont typeface="Wingdings" pitchFamily="2" charset="2"/>
              <a:buChar char="Ø"/>
            </a:pPr>
            <a:r>
              <a:rPr lang="en-US" sz="2000" dirty="0" err="1" smtClean="0">
                <a:latin typeface="Courier New" pitchFamily="49" charset="0"/>
                <a:cs typeface="Courier New" pitchFamily="49" charset="0"/>
              </a:rPr>
              <a:t>helloworld</a:t>
            </a:r>
            <a:endParaRPr lang="en-US" sz="2000" dirty="0" smtClean="0">
              <a:latin typeface="Courier New" pitchFamily="49" charset="0"/>
              <a:cs typeface="Courier New" pitchFamily="49" charset="0"/>
            </a:endParaRPr>
          </a:p>
          <a:p>
            <a:pPr lvl="1">
              <a:buFont typeface="Wingdings" pitchFamily="2" charset="2"/>
              <a:buChar char="§"/>
            </a:pPr>
            <a:r>
              <a:rPr lang="en-US" sz="2000" i="1" dirty="0" smtClean="0">
                <a:latin typeface="Courier New" pitchFamily="49" charset="0"/>
                <a:cs typeface="Courier New" pitchFamily="49" charset="0"/>
              </a:rPr>
              <a:t>How is it going?</a:t>
            </a:r>
            <a:endParaRPr lang="en-US" sz="2000" i="1" dirty="0" smtClean="0">
              <a:latin typeface="Courier New" pitchFamily="49" charset="0"/>
              <a:cs typeface="Courier New" pitchFamily="49" charset="0"/>
            </a:endParaRPr>
          </a:p>
        </p:txBody>
      </p:sp>
    </p:spTree>
    <p:extLst>
      <p:ext uri="{BB962C8B-B14F-4D97-AF65-F5344CB8AC3E}">
        <p14:creationId xmlns:p14="http://schemas.microsoft.com/office/powerpoint/2010/main" val="24714217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Libraries</a:t>
            </a:r>
            <a:endParaRPr lang="en-US" dirty="0"/>
          </a:p>
        </p:txBody>
      </p:sp>
      <p:sp>
        <p:nvSpPr>
          <p:cNvPr id="3" name="Text Placeholder 2"/>
          <p:cNvSpPr>
            <a:spLocks noGrp="1"/>
          </p:cNvSpPr>
          <p:nvPr>
            <p:ph type="body" idx="1"/>
          </p:nvPr>
        </p:nvSpPr>
        <p:spPr/>
        <p:txBody>
          <a:bodyPr/>
          <a:lstStyle/>
          <a:p>
            <a:r>
              <a:rPr lang="en-US" dirty="0" smtClean="0"/>
              <a:t>How do I add libraries/modules to my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43</a:t>
            </a:fld>
            <a:endParaRPr lang="en-US"/>
          </a:p>
        </p:txBody>
      </p:sp>
    </p:spTree>
    <p:extLst>
      <p:ext uri="{BB962C8B-B14F-4D97-AF65-F5344CB8AC3E}">
        <p14:creationId xmlns:p14="http://schemas.microsoft.com/office/powerpoint/2010/main" val="30151628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Libraries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44</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Libraries are either </a:t>
            </a:r>
            <a:r>
              <a:rPr lang="en-US" sz="2400" b="1" dirty="0" smtClean="0">
                <a:cs typeface="Courier New" pitchFamily="49" charset="0"/>
              </a:rPr>
              <a:t>static </a:t>
            </a:r>
            <a:r>
              <a:rPr lang="en-US" sz="2400" dirty="0" smtClean="0">
                <a:cs typeface="Courier New" pitchFamily="49" charset="0"/>
              </a:rPr>
              <a:t>or</a:t>
            </a:r>
            <a:r>
              <a:rPr lang="en-US" sz="2400" b="1" dirty="0" smtClean="0">
                <a:cs typeface="Courier New" pitchFamily="49" charset="0"/>
              </a:rPr>
              <a:t> shared libraries</a:t>
            </a:r>
            <a:r>
              <a:rPr lang="en-US" sz="2400" dirty="0" smtClean="0">
                <a:cs typeface="Courier New" pitchFamily="49" charset="0"/>
              </a:rPr>
              <a:t> built from C++ </a:t>
            </a:r>
            <a:r>
              <a:rPr lang="en-US" sz="2400" dirty="0" smtClean="0">
                <a:cs typeface="Courier New" pitchFamily="49" charset="0"/>
              </a:rPr>
              <a:t>sources or </a:t>
            </a:r>
            <a:r>
              <a:rPr lang="en-US" sz="2400" b="1" dirty="0" smtClean="0">
                <a:cs typeface="Courier New" pitchFamily="49" charset="0"/>
              </a:rPr>
              <a:t>modules</a:t>
            </a:r>
            <a:r>
              <a:rPr lang="en-US" sz="2400" dirty="0" smtClean="0">
                <a:cs typeface="Courier New" pitchFamily="49" charset="0"/>
              </a:rPr>
              <a:t> written in a scripting language such as Python, Perl, or BASH.</a:t>
            </a:r>
          </a:p>
          <a:p>
            <a:endParaRPr lang="en-US" sz="2400" dirty="0">
              <a:cs typeface="Courier New" pitchFamily="49" charset="0"/>
            </a:endParaRPr>
          </a:p>
          <a:p>
            <a:r>
              <a:rPr lang="en-US" sz="2400" dirty="0" smtClean="0">
                <a:cs typeface="Courier New" pitchFamily="49" charset="0"/>
              </a:rPr>
              <a:t>Additionally, </a:t>
            </a:r>
            <a:r>
              <a:rPr lang="en-US" sz="2400" b="1" dirty="0" smtClean="0">
                <a:cs typeface="Courier New" pitchFamily="49" charset="0"/>
              </a:rPr>
              <a:t>MEX-files</a:t>
            </a:r>
            <a:r>
              <a:rPr lang="en-US" sz="2400" dirty="0" smtClean="0">
                <a:cs typeface="Courier New" pitchFamily="49" charset="0"/>
              </a:rPr>
              <a:t> built from C++ sources are a special form of shared libraries as well as shared libraries build from MATLAB sources using the MATLAB Compiler.</a:t>
            </a:r>
          </a:p>
          <a:p>
            <a:endParaRPr lang="en-US" sz="2400" dirty="0">
              <a:cs typeface="Courier New" pitchFamily="49" charset="0"/>
            </a:endParaRPr>
          </a:p>
          <a:p>
            <a:r>
              <a:rPr lang="en-US" sz="2400" dirty="0" smtClean="0">
                <a:cs typeface="Courier New" pitchFamily="49" charset="0"/>
              </a:rPr>
              <a:t>In case of C++, we distinguish between </a:t>
            </a:r>
            <a:r>
              <a:rPr lang="en-US" sz="2400" b="1" dirty="0" smtClean="0">
                <a:cs typeface="Courier New" pitchFamily="49" charset="0"/>
              </a:rPr>
              <a:t>public header files</a:t>
            </a:r>
            <a:r>
              <a:rPr lang="en-US" sz="2400" dirty="0" smtClean="0">
                <a:cs typeface="Courier New" pitchFamily="49" charset="0"/>
              </a:rPr>
              <a:t> which are part of the public interface of your project and </a:t>
            </a:r>
            <a:r>
              <a:rPr lang="en-US" sz="2400" b="1" dirty="0" smtClean="0">
                <a:cs typeface="Courier New" pitchFamily="49" charset="0"/>
              </a:rPr>
              <a:t>private header files</a:t>
            </a:r>
            <a:r>
              <a:rPr lang="en-US" sz="2400" dirty="0" smtClean="0">
                <a:cs typeface="Courier New" pitchFamily="49" charset="0"/>
              </a:rPr>
              <a:t> which are only for use by your project.</a:t>
            </a:r>
          </a:p>
        </p:txBody>
      </p:sp>
    </p:spTree>
    <p:extLst>
      <p:ext uri="{BB962C8B-B14F-4D97-AF65-F5344CB8AC3E}">
        <p14:creationId xmlns:p14="http://schemas.microsoft.com/office/powerpoint/2010/main" val="30750472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Library Targets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45</a:t>
            </a:fld>
            <a:endParaRPr lang="en-US"/>
          </a:p>
        </p:txBody>
      </p:sp>
      <p:sp>
        <p:nvSpPr>
          <p:cNvPr id="7" name="Content Placeholder 2"/>
          <p:cNvSpPr>
            <a:spLocks noGrp="1"/>
          </p:cNvSpPr>
          <p:nvPr>
            <p:ph idx="1"/>
          </p:nvPr>
        </p:nvSpPr>
        <p:spPr/>
        <p:txBody>
          <a:bodyPr>
            <a:normAutofit fontScale="92500" lnSpcReduction="20000"/>
          </a:bodyPr>
          <a:lstStyle/>
          <a:p>
            <a:r>
              <a:rPr lang="en-US" sz="2400" dirty="0"/>
              <a:t>Copy the source files of your </a:t>
            </a:r>
            <a:r>
              <a:rPr lang="en-US" sz="2400" dirty="0" smtClean="0"/>
              <a:t>library to </a:t>
            </a:r>
            <a:r>
              <a:rPr lang="en-US" sz="2400" dirty="0"/>
              <a:t>the </a:t>
            </a:r>
            <a:r>
              <a:rPr lang="en-US" sz="2400" dirty="0" err="1">
                <a:latin typeface="Courier New" pitchFamily="49" charset="0"/>
                <a:cs typeface="Courier New" pitchFamily="49" charset="0"/>
              </a:rPr>
              <a:t>src</a:t>
            </a:r>
            <a:r>
              <a:rPr lang="en-US" sz="2400" dirty="0">
                <a:latin typeface="Courier New" pitchFamily="49" charset="0"/>
                <a:cs typeface="Courier New" pitchFamily="49" charset="0"/>
              </a:rPr>
              <a:t>/</a:t>
            </a:r>
            <a:r>
              <a:rPr lang="en-US" sz="2400" dirty="0"/>
              <a:t> subdirectory of your project. You can create further subdirectories within this directory if it helps to better organize your source files</a:t>
            </a:r>
            <a:r>
              <a:rPr lang="en-US" sz="2400" dirty="0" smtClean="0"/>
              <a:t>.</a:t>
            </a:r>
          </a:p>
          <a:p>
            <a:endParaRPr lang="en-US" sz="2400" dirty="0" smtClean="0"/>
          </a:p>
          <a:p>
            <a:r>
              <a:rPr lang="en-US" sz="2400" dirty="0" smtClean="0"/>
              <a:t>Copy the public header files to the directory </a:t>
            </a:r>
            <a:r>
              <a:rPr lang="en-US" sz="2400" dirty="0" smtClean="0">
                <a:latin typeface="Courier New" pitchFamily="49" charset="0"/>
                <a:cs typeface="Courier New" pitchFamily="49" charset="0"/>
              </a:rPr>
              <a:t>include/</a:t>
            </a:r>
            <a:r>
              <a:rPr lang="en-US" sz="2400" dirty="0" err="1" smtClean="0">
                <a:latin typeface="Courier New" pitchFamily="49" charset="0"/>
                <a:cs typeface="Courier New" pitchFamily="49" charset="0"/>
              </a:rPr>
              <a:t>sbia</a:t>
            </a:r>
            <a:r>
              <a:rPr lang="en-US" sz="2400" dirty="0" smtClean="0">
                <a:latin typeface="Courier New" pitchFamily="49" charset="0"/>
                <a:cs typeface="Courier New" pitchFamily="49" charset="0"/>
              </a:rPr>
              <a:t>/&lt;project&gt;/</a:t>
            </a:r>
            <a:r>
              <a:rPr lang="en-US" sz="2400" dirty="0" smtClean="0"/>
              <a:t>, where </a:t>
            </a:r>
            <a:r>
              <a:rPr lang="en-US" sz="2400" dirty="0" smtClean="0">
                <a:latin typeface="Courier New" pitchFamily="49" charset="0"/>
                <a:cs typeface="Courier New" pitchFamily="49" charset="0"/>
              </a:rPr>
              <a:t>&lt;project&gt;</a:t>
            </a:r>
            <a:r>
              <a:rPr lang="en-US" sz="2400" dirty="0" smtClean="0"/>
              <a:t> is the name of your project in lowercase only.</a:t>
            </a:r>
            <a:endParaRPr lang="en-US" sz="2400" dirty="0"/>
          </a:p>
          <a:p>
            <a:endParaRPr lang="en-US" sz="2400" dirty="0"/>
          </a:p>
          <a:p>
            <a:r>
              <a:rPr lang="en-US" sz="2400" dirty="0"/>
              <a:t>Edit the </a:t>
            </a:r>
            <a:r>
              <a:rPr lang="en-US" sz="2400" dirty="0" err="1">
                <a:latin typeface="Courier New" pitchFamily="49" charset="0"/>
                <a:cs typeface="Courier New" pitchFamily="49" charset="0"/>
              </a:rPr>
              <a:t>src</a:t>
            </a:r>
            <a:r>
              <a:rPr lang="en-US" sz="2400" dirty="0">
                <a:latin typeface="Courier New" pitchFamily="49" charset="0"/>
                <a:cs typeface="Courier New" pitchFamily="49" charset="0"/>
              </a:rPr>
              <a:t>/CMakeLists.txt</a:t>
            </a:r>
            <a:r>
              <a:rPr lang="en-US" sz="2400" dirty="0"/>
              <a:t> file to add </a:t>
            </a:r>
            <a:r>
              <a:rPr lang="en-US" sz="2400" dirty="0" smtClean="0"/>
              <a:t>a library </a:t>
            </a:r>
            <a:r>
              <a:rPr lang="en-US" sz="2400" dirty="0"/>
              <a:t>build target which will build the </a:t>
            </a:r>
            <a:r>
              <a:rPr lang="en-US" sz="2400" dirty="0" smtClean="0"/>
              <a:t>library file</a:t>
            </a:r>
            <a:r>
              <a:rPr lang="en-US" sz="2400" dirty="0"/>
              <a:t>.</a:t>
            </a:r>
          </a:p>
          <a:p>
            <a:endParaRPr lang="en-US" sz="2400" dirty="0"/>
          </a:p>
          <a:p>
            <a:pPr lvl="1"/>
            <a:r>
              <a:rPr lang="en-US" sz="2000" dirty="0"/>
              <a:t>Use the </a:t>
            </a:r>
            <a:r>
              <a:rPr lang="en-US" sz="2000" dirty="0" err="1" smtClean="0">
                <a:latin typeface="Courier New" pitchFamily="49" charset="0"/>
                <a:cs typeface="Courier New" pitchFamily="49" charset="0"/>
                <a:hlinkClick r:id="rId3"/>
              </a:rPr>
              <a:t>basis_add_library</a:t>
            </a:r>
            <a:r>
              <a:rPr lang="en-US" sz="2000" dirty="0" smtClean="0">
                <a:latin typeface="Courier New" pitchFamily="49" charset="0"/>
                <a:cs typeface="Courier New" pitchFamily="49" charset="0"/>
                <a:hlinkClick r:id="rId3"/>
              </a:rPr>
              <a:t>()</a:t>
            </a:r>
            <a:r>
              <a:rPr lang="en-US" sz="2000" dirty="0" smtClean="0">
                <a:hlinkClick r:id="rId4"/>
              </a:rPr>
              <a:t> </a:t>
            </a:r>
            <a:r>
              <a:rPr lang="en-US" sz="2000" dirty="0"/>
              <a:t>function to add a </a:t>
            </a:r>
            <a:r>
              <a:rPr lang="en-US" sz="2000" dirty="0" smtClean="0"/>
              <a:t>library </a:t>
            </a:r>
            <a:r>
              <a:rPr lang="en-US" sz="2000" dirty="0"/>
              <a:t>target.</a:t>
            </a:r>
          </a:p>
          <a:p>
            <a:endParaRPr lang="en-US" sz="2400" dirty="0"/>
          </a:p>
          <a:p>
            <a:pPr lvl="1"/>
            <a:r>
              <a:rPr lang="en-US" sz="2000" dirty="0"/>
              <a:t>Link dependencies can be specified using the </a:t>
            </a:r>
            <a:r>
              <a:rPr lang="en-US" sz="2000" dirty="0" err="1">
                <a:latin typeface="Courier New" pitchFamily="49" charset="0"/>
                <a:cs typeface="Courier New" pitchFamily="49" charset="0"/>
                <a:hlinkClick r:id="rId5"/>
              </a:rPr>
              <a:t>basis_target_link_libraries</a:t>
            </a:r>
            <a:r>
              <a:rPr lang="en-US" sz="2000" dirty="0">
                <a:latin typeface="Courier New" pitchFamily="49" charset="0"/>
                <a:cs typeface="Courier New" pitchFamily="49" charset="0"/>
                <a:hlinkClick r:id="rId5"/>
              </a:rPr>
              <a:t>()</a:t>
            </a:r>
            <a:r>
              <a:rPr lang="en-US" sz="2000" dirty="0"/>
              <a:t> function.</a:t>
            </a:r>
          </a:p>
        </p:txBody>
      </p:sp>
    </p:spTree>
    <p:extLst>
      <p:ext uri="{BB962C8B-B14F-4D97-AF65-F5344CB8AC3E}">
        <p14:creationId xmlns:p14="http://schemas.microsoft.com/office/powerpoint/2010/main" val="31178045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Library Targets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46</a:t>
            </a:fld>
            <a:endParaRPr lang="en-US"/>
          </a:p>
        </p:txBody>
      </p:sp>
      <p:sp>
        <p:nvSpPr>
          <p:cNvPr id="7" name="Content Placeholder 2"/>
          <p:cNvSpPr>
            <a:spLocks noGrp="1"/>
          </p:cNvSpPr>
          <p:nvPr>
            <p:ph idx="1"/>
          </p:nvPr>
        </p:nvSpPr>
        <p:spPr/>
        <p:txBody>
          <a:bodyPr>
            <a:normAutofit/>
          </a:bodyPr>
          <a:lstStyle/>
          <a:p>
            <a:r>
              <a:rPr lang="en-US" sz="2400" dirty="0" smtClean="0"/>
              <a:t>Note that external MEX-files or MEX-file targets of your project may be used as link dependency of an executable target build from MATLAB source files.</a:t>
            </a:r>
          </a:p>
          <a:p>
            <a:endParaRPr lang="en-US" sz="2400" dirty="0" smtClean="0"/>
          </a:p>
          <a:p>
            <a:pPr lvl="1"/>
            <a:r>
              <a:rPr lang="en-US" sz="2000" dirty="0" smtClean="0"/>
              <a:t>Use also </a:t>
            </a:r>
            <a:r>
              <a:rPr lang="en-US" sz="2000" dirty="0" err="1">
                <a:latin typeface="Courier New" pitchFamily="49" charset="0"/>
                <a:cs typeface="Courier New" pitchFamily="49" charset="0"/>
                <a:hlinkClick r:id="rId3"/>
              </a:rPr>
              <a:t>basis_target_link_libraries</a:t>
            </a:r>
            <a:r>
              <a:rPr lang="en-US" sz="2000" dirty="0">
                <a:latin typeface="Courier New" pitchFamily="49" charset="0"/>
                <a:cs typeface="Courier New" pitchFamily="49" charset="0"/>
                <a:hlinkClick r:id="rId3"/>
              </a:rPr>
              <a:t>()</a:t>
            </a:r>
            <a:r>
              <a:rPr lang="en-US" sz="2000" dirty="0" smtClean="0"/>
              <a:t> </a:t>
            </a:r>
            <a:r>
              <a:rPr lang="en-US" sz="2000" dirty="0" smtClean="0"/>
              <a:t>therefore</a:t>
            </a:r>
            <a:r>
              <a:rPr lang="en-US" sz="2000" dirty="0" smtClean="0"/>
              <a:t>.</a:t>
            </a:r>
            <a:endParaRPr lang="en-US" sz="2000" dirty="0" smtClean="0"/>
          </a:p>
        </p:txBody>
      </p:sp>
    </p:spTree>
    <p:extLst>
      <p:ext uri="{BB962C8B-B14F-4D97-AF65-F5344CB8AC3E}">
        <p14:creationId xmlns:p14="http://schemas.microsoft.com/office/powerpoint/2010/main" val="23050901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of Libraries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47</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The built library files can be found in the </a:t>
            </a:r>
            <a:r>
              <a:rPr lang="en-US" sz="2400" dirty="0" smtClean="0">
                <a:latin typeface="Courier New" pitchFamily="49" charset="0"/>
                <a:cs typeface="Courier New" pitchFamily="49" charset="0"/>
              </a:rPr>
              <a:t>lib/</a:t>
            </a:r>
            <a:r>
              <a:rPr lang="en-US" sz="2400" dirty="0" smtClean="0">
                <a:cs typeface="Courier New" pitchFamily="49" charset="0"/>
              </a:rPr>
              <a:t> subdirectory of the build tree, whereas Python modules are located in </a:t>
            </a:r>
            <a:r>
              <a:rPr lang="en-US" sz="2400" dirty="0" smtClean="0">
                <a:latin typeface="Courier New" pitchFamily="49" charset="0"/>
                <a:cs typeface="Courier New" pitchFamily="49" charset="0"/>
              </a:rPr>
              <a:t>lib/python/</a:t>
            </a:r>
            <a:r>
              <a:rPr lang="en-US" sz="2400" dirty="0" err="1" smtClean="0">
                <a:latin typeface="Courier New" pitchFamily="49" charset="0"/>
                <a:cs typeface="Courier New" pitchFamily="49" charset="0"/>
              </a:rPr>
              <a:t>sbia</a:t>
            </a:r>
            <a:r>
              <a:rPr lang="en-US" sz="2400" dirty="0" smtClean="0">
                <a:latin typeface="Courier New" pitchFamily="49" charset="0"/>
                <a:cs typeface="Courier New" pitchFamily="49" charset="0"/>
              </a:rPr>
              <a:t>/&lt;project&gt;/</a:t>
            </a:r>
            <a:r>
              <a:rPr lang="en-US" sz="2400" dirty="0" smtClean="0">
                <a:cs typeface="Courier New" pitchFamily="49" charset="0"/>
              </a:rPr>
              <a:t> and Perl modules in </a:t>
            </a:r>
            <a:r>
              <a:rPr lang="en-US" sz="2400" dirty="0" smtClean="0">
                <a:latin typeface="Courier New" pitchFamily="49" charset="0"/>
                <a:cs typeface="Courier New" pitchFamily="49" charset="0"/>
              </a:rPr>
              <a:t>lib/perl5/SBIA/&lt;Project&gt;/</a:t>
            </a:r>
            <a:r>
              <a:rPr lang="en-US" sz="2400" dirty="0" smtClean="0">
                <a:cs typeface="Courier New" pitchFamily="49" charset="0"/>
              </a:rPr>
              <a:t>.</a:t>
            </a:r>
          </a:p>
          <a:p>
            <a:endParaRPr lang="en-US" sz="2400" dirty="0" smtClean="0">
              <a:cs typeface="Courier New" pitchFamily="49" charset="0"/>
            </a:endParaRPr>
          </a:p>
          <a:p>
            <a:r>
              <a:rPr lang="en-US" sz="2400" dirty="0" smtClean="0">
                <a:cs typeface="Courier New" pitchFamily="49" charset="0"/>
              </a:rPr>
              <a:t>On Unix, the library files are installed into the directory </a:t>
            </a:r>
            <a:r>
              <a:rPr lang="en-US" sz="2400" dirty="0" smtClean="0">
                <a:latin typeface="Courier New" pitchFamily="49" charset="0"/>
                <a:cs typeface="Courier New" pitchFamily="49" charset="0"/>
              </a:rPr>
              <a:t>&lt;prefix&gt;/lib/&lt;project&gt;</a:t>
            </a:r>
            <a:r>
              <a:rPr lang="en-US" sz="2400" dirty="0">
                <a:latin typeface="Courier New" pitchFamily="49" charset="0"/>
                <a:cs typeface="Courier New" pitchFamily="49" charset="0"/>
              </a:rPr>
              <a:t>.</a:t>
            </a:r>
            <a:endParaRPr lang="en-US" sz="2400" dirty="0" smtClean="0">
              <a:cs typeface="Courier New" pitchFamily="49" charset="0"/>
            </a:endParaRPr>
          </a:p>
          <a:p>
            <a:endParaRPr lang="en-US" sz="2400" dirty="0" smtClean="0">
              <a:cs typeface="Courier New" pitchFamily="49" charset="0"/>
            </a:endParaRPr>
          </a:p>
          <a:p>
            <a:r>
              <a:rPr lang="en-US" sz="2400" dirty="0" smtClean="0">
                <a:cs typeface="Courier New" pitchFamily="49" charset="0"/>
              </a:rPr>
              <a:t>On Windows, the </a:t>
            </a:r>
            <a:r>
              <a:rPr lang="en-US" sz="2400" dirty="0" smtClean="0">
                <a:latin typeface="Courier New" pitchFamily="49" charset="0"/>
                <a:cs typeface="Courier New" pitchFamily="49" charset="0"/>
              </a:rPr>
              <a:t>.lib</a:t>
            </a:r>
            <a:r>
              <a:rPr lang="en-US" sz="2400" dirty="0" smtClean="0">
                <a:cs typeface="Courier New" pitchFamily="49" charset="0"/>
              </a:rPr>
              <a:t> import library is installed in </a:t>
            </a:r>
            <a:r>
              <a:rPr lang="en-US" sz="2400" dirty="0" smtClean="0">
                <a:latin typeface="Courier New" pitchFamily="49" charset="0"/>
                <a:cs typeface="Courier New" pitchFamily="49" charset="0"/>
              </a:rPr>
              <a:t>&lt;prefix&gt;/lib/&lt;project&gt;/</a:t>
            </a:r>
            <a:r>
              <a:rPr lang="en-US" sz="2400" dirty="0" smtClean="0">
                <a:cs typeface="Courier New" pitchFamily="49" charset="0"/>
              </a:rPr>
              <a:t> while the </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dll</a:t>
            </a:r>
            <a:r>
              <a:rPr lang="en-US" sz="2400" dirty="0" smtClean="0">
                <a:cs typeface="Courier New" pitchFamily="49" charset="0"/>
              </a:rPr>
              <a:t> runtime library is installed in </a:t>
            </a:r>
            <a:r>
              <a:rPr lang="en-US" sz="2400" dirty="0" smtClean="0">
                <a:latin typeface="Courier New" pitchFamily="49" charset="0"/>
                <a:cs typeface="Courier New" pitchFamily="49" charset="0"/>
              </a:rPr>
              <a:t>&lt;prefix&gt;/bin/&lt;project&gt;/</a:t>
            </a:r>
            <a:r>
              <a:rPr lang="en-US" sz="2400" dirty="0" smtClean="0">
                <a:cs typeface="Courier New" pitchFamily="49" charset="0"/>
              </a:rPr>
              <a:t>.</a:t>
            </a:r>
            <a:endParaRPr lang="en-US" sz="2400" dirty="0" smtClean="0">
              <a:cs typeface="Courier New" pitchFamily="49" charset="0"/>
            </a:endParaRPr>
          </a:p>
        </p:txBody>
      </p:sp>
    </p:spTree>
    <p:extLst>
      <p:ext uri="{BB962C8B-B14F-4D97-AF65-F5344CB8AC3E}">
        <p14:creationId xmlns:p14="http://schemas.microsoft.com/office/powerpoint/2010/main" val="17081670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Library Target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48</a:t>
            </a:fld>
            <a:endParaRPr lang="en-US"/>
          </a:p>
        </p:txBody>
      </p:sp>
      <p:sp>
        <p:nvSpPr>
          <p:cNvPr id="7" name="Content Placeholder 2"/>
          <p:cNvSpPr>
            <a:spLocks noGrp="1"/>
          </p:cNvSpPr>
          <p:nvPr>
            <p:ph idx="1"/>
          </p:nvPr>
        </p:nvSpPr>
        <p:spPr/>
        <p:txBody>
          <a:bodyPr>
            <a:normAutofit/>
          </a:bodyPr>
          <a:lstStyle/>
          <a:p>
            <a:r>
              <a:rPr lang="en-US" sz="2400" dirty="0" smtClean="0"/>
              <a:t>Copy the </a:t>
            </a:r>
            <a:r>
              <a:rPr lang="en-US" sz="2400" dirty="0" smtClean="0">
                <a:latin typeface="Courier New" pitchFamily="49" charset="0"/>
                <a:cs typeface="Courier New" pitchFamily="49" charset="0"/>
              </a:rPr>
              <a:t>foo.cxx</a:t>
            </a:r>
            <a:r>
              <a:rPr lang="en-US" sz="2400" dirty="0" smtClean="0"/>
              <a:t> and </a:t>
            </a:r>
            <a:r>
              <a:rPr lang="en-US" sz="2400" dirty="0" err="1" smtClean="0">
                <a:latin typeface="Courier New" pitchFamily="49" charset="0"/>
                <a:cs typeface="Courier New" pitchFamily="49" charset="0"/>
              </a:rPr>
              <a:t>foo.h</a:t>
            </a:r>
            <a:r>
              <a:rPr lang="en-US" sz="2400" dirty="0" smtClean="0"/>
              <a:t> files from the </a:t>
            </a:r>
            <a:r>
              <a:rPr lang="en-US" sz="2400" dirty="0" smtClean="0">
                <a:latin typeface="Courier New" pitchFamily="49" charset="0"/>
                <a:cs typeface="Courier New" pitchFamily="49" charset="0"/>
              </a:rPr>
              <a:t>example/</a:t>
            </a:r>
            <a:r>
              <a:rPr lang="en-US" sz="2400" dirty="0" err="1" smtClean="0">
                <a:latin typeface="Courier New" pitchFamily="49" charset="0"/>
                <a:cs typeface="Courier New" pitchFamily="49" charset="0"/>
              </a:rPr>
              <a:t>hellobasis</a:t>
            </a:r>
            <a:r>
              <a:rPr lang="en-US" sz="2400" dirty="0" smtClean="0">
                <a:latin typeface="Courier New" pitchFamily="49" charset="0"/>
                <a:cs typeface="Courier New" pitchFamily="49" charset="0"/>
              </a:rPr>
              <a:t>/</a:t>
            </a:r>
            <a:r>
              <a:rPr lang="en-US" sz="2400" dirty="0" smtClean="0">
                <a:cs typeface="Courier New" pitchFamily="49" charset="0"/>
              </a:rPr>
              <a:t> directory of the BASIS installation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smtClean="0">
                <a:cs typeface="Courier New" pitchFamily="49" charset="0"/>
              </a:rPr>
              <a:t> subdirectory of your project:</a:t>
            </a:r>
          </a:p>
          <a:p>
            <a:endParaRPr lang="en-US" sz="2400" dirty="0" smtClean="0">
              <a:cs typeface="Courier New" pitchFamily="49" charset="0"/>
            </a:endParaRP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endParaRPr lang="en-US" sz="2000" dirty="0" smtClean="0">
              <a:latin typeface="Courier New" pitchFamily="49" charset="0"/>
              <a:cs typeface="Courier New" pitchFamily="49" charset="0"/>
            </a:endParaRPr>
          </a:p>
          <a:p>
            <a:pPr lvl="1">
              <a:buFont typeface="Wingdings" pitchFamily="2" charset="2"/>
              <a:buChar char="Ø"/>
            </a:pPr>
            <a:r>
              <a:rPr lang="en-US" sz="2000" dirty="0" err="1" smtClean="0">
                <a:latin typeface="Courier New" pitchFamily="49" charset="0"/>
                <a:cs typeface="Courier New" pitchFamily="49" charset="0"/>
              </a:rPr>
              <a:t>cp</a:t>
            </a:r>
            <a:r>
              <a:rPr lang="en-US" sz="2000" dirty="0" smtClean="0">
                <a:latin typeface="Courier New" pitchFamily="49" charset="0"/>
                <a:cs typeface="Courier New" pitchFamily="49" charset="0"/>
              </a:rPr>
              <a:t> $HELLOBASIS_RSC_DIR/foo.* </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endParaRPr lang="en-US" sz="2400" dirty="0" smtClean="0">
              <a:cs typeface="Courier New" pitchFamily="49" charset="0"/>
            </a:endParaRPr>
          </a:p>
          <a:p>
            <a:r>
              <a:rPr lang="en-US" sz="2400" dirty="0" smtClean="0">
                <a:cs typeface="Courier New" pitchFamily="49" charset="0"/>
              </a:rPr>
              <a:t>Edit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and add the following line under the section “library target(s)”:</a:t>
            </a:r>
          </a:p>
          <a:p>
            <a:endParaRPr lang="en-US" sz="2400" dirty="0" smtClean="0">
              <a:cs typeface="Courier New" pitchFamily="49" charset="0"/>
            </a:endParaRPr>
          </a:p>
          <a:p>
            <a:pPr lvl="1"/>
            <a:r>
              <a:rPr lang="en-US" sz="2000" dirty="0" err="1" smtClean="0">
                <a:latin typeface="Courier New" pitchFamily="49" charset="0"/>
                <a:cs typeface="Courier New" pitchFamily="49" charset="0"/>
              </a:rPr>
              <a:t>basis_add_library</a:t>
            </a:r>
            <a:r>
              <a:rPr lang="en-US" sz="2000" dirty="0" smtClean="0">
                <a:latin typeface="Courier New" pitchFamily="49" charset="0"/>
                <a:cs typeface="Courier New" pitchFamily="49" charset="0"/>
              </a:rPr>
              <a:t>(foo.cxx)</a:t>
            </a:r>
          </a:p>
        </p:txBody>
      </p:sp>
    </p:spTree>
    <p:extLst>
      <p:ext uri="{BB962C8B-B14F-4D97-AF65-F5344CB8AC3E}">
        <p14:creationId xmlns:p14="http://schemas.microsoft.com/office/powerpoint/2010/main" val="34728707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Library Target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49</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Note that we did not specify the </a:t>
            </a:r>
            <a:r>
              <a:rPr lang="en-US" sz="2400" dirty="0" smtClean="0">
                <a:latin typeface="Courier New" pitchFamily="49" charset="0"/>
                <a:cs typeface="Courier New" pitchFamily="49" charset="0"/>
              </a:rPr>
              <a:t>.h</a:t>
            </a:r>
            <a:r>
              <a:rPr lang="en-US" sz="2400" dirty="0" smtClean="0">
                <a:cs typeface="Courier New" pitchFamily="49" charset="0"/>
              </a:rPr>
              <a:t> file here. </a:t>
            </a:r>
            <a:r>
              <a:rPr lang="en-US" sz="2400" dirty="0" err="1" smtClean="0">
                <a:cs typeface="Courier New" pitchFamily="49" charset="0"/>
              </a:rPr>
              <a:t>CMake</a:t>
            </a:r>
            <a:r>
              <a:rPr lang="en-US" sz="2400" dirty="0" smtClean="0">
                <a:cs typeface="Courier New" pitchFamily="49" charset="0"/>
              </a:rPr>
              <a:t> will analyze the </a:t>
            </a:r>
            <a:r>
              <a:rPr lang="en-US" sz="2400" dirty="0" smtClean="0">
                <a:latin typeface="Courier New" pitchFamily="49" charset="0"/>
                <a:cs typeface="Courier New" pitchFamily="49" charset="0"/>
              </a:rPr>
              <a:t>.cxx</a:t>
            </a:r>
            <a:r>
              <a:rPr lang="en-US" sz="2400" dirty="0" smtClean="0">
                <a:cs typeface="Courier New" pitchFamily="49" charset="0"/>
              </a:rPr>
              <a:t> file and add a dependency for us.</a:t>
            </a:r>
          </a:p>
          <a:p>
            <a:endParaRPr lang="en-US" sz="2400" dirty="0">
              <a:cs typeface="Courier New" pitchFamily="49" charset="0"/>
            </a:endParaRPr>
          </a:p>
          <a:p>
            <a:r>
              <a:rPr lang="en-US" sz="2400" dirty="0" smtClean="0">
                <a:cs typeface="Courier New" pitchFamily="49" charset="0"/>
              </a:rPr>
              <a:t>Note further that if your library would be build from more than one </a:t>
            </a:r>
            <a:r>
              <a:rPr lang="en-US" sz="2400" dirty="0" smtClean="0">
                <a:latin typeface="Courier New" pitchFamily="49" charset="0"/>
                <a:cs typeface="Courier New" pitchFamily="49" charset="0"/>
              </a:rPr>
              <a:t>.cxx</a:t>
            </a:r>
            <a:r>
              <a:rPr lang="en-US" sz="2400" dirty="0" smtClean="0">
                <a:cs typeface="Courier New" pitchFamily="49" charset="0"/>
              </a:rPr>
              <a:t> file, you need to specify a name for the build </a:t>
            </a:r>
            <a:r>
              <a:rPr lang="en-US" sz="2400" dirty="0" smtClean="0">
                <a:cs typeface="Courier New" pitchFamily="49" charset="0"/>
              </a:rPr>
              <a:t>target as first argument to </a:t>
            </a:r>
            <a:r>
              <a:rPr lang="en-US" sz="2400" dirty="0" err="1" smtClean="0">
                <a:latin typeface="Courier New" pitchFamily="49" charset="0"/>
                <a:cs typeface="Courier New" pitchFamily="49" charset="0"/>
              </a:rPr>
              <a:t>basis_add_library</a:t>
            </a:r>
            <a:r>
              <a:rPr lang="en-US" sz="2400" dirty="0" smtClean="0">
                <a:latin typeface="Courier New" pitchFamily="49" charset="0"/>
                <a:cs typeface="Courier New" pitchFamily="49" charset="0"/>
              </a:rPr>
              <a:t>()</a:t>
            </a:r>
            <a:r>
              <a:rPr lang="en-US" sz="2400" dirty="0" smtClean="0">
                <a:cs typeface="Courier New" pitchFamily="49" charset="0"/>
              </a:rPr>
              <a:t>.</a:t>
            </a:r>
            <a:endParaRPr lang="en-US" sz="2400" dirty="0" smtClean="0">
              <a:cs typeface="Courier New" pitchFamily="49" charset="0"/>
            </a:endParaRPr>
          </a:p>
        </p:txBody>
      </p:sp>
    </p:spTree>
    <p:extLst>
      <p:ext uri="{BB962C8B-B14F-4D97-AF65-F5344CB8AC3E}">
        <p14:creationId xmlns:p14="http://schemas.microsoft.com/office/powerpoint/2010/main" val="39823589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of BASIS</a:t>
            </a:r>
            <a:endParaRPr lang="en-US" dirty="0"/>
          </a:p>
        </p:txBody>
      </p:sp>
      <p:sp>
        <p:nvSpPr>
          <p:cNvPr id="3" name="Text Placeholder 2"/>
          <p:cNvSpPr>
            <a:spLocks noGrp="1"/>
          </p:cNvSpPr>
          <p:nvPr>
            <p:ph type="body" idx="1"/>
          </p:nvPr>
        </p:nvSpPr>
        <p:spPr/>
        <p:txBody>
          <a:bodyPr/>
          <a:lstStyle/>
          <a:p>
            <a:r>
              <a:rPr lang="en-US" dirty="0" smtClean="0"/>
              <a:t>How do I get BASIS installed on my system?</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5</a:t>
            </a:fld>
            <a:endParaRPr lang="en-US"/>
          </a:p>
        </p:txBody>
      </p:sp>
    </p:spTree>
    <p:extLst>
      <p:ext uri="{BB962C8B-B14F-4D97-AF65-F5344CB8AC3E}">
        <p14:creationId xmlns:p14="http://schemas.microsoft.com/office/powerpoint/2010/main" val="28386626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Library Target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50</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Before you can add a library target with </a:t>
            </a:r>
            <a:r>
              <a:rPr lang="en-US" sz="2400" b="1" dirty="0" smtClean="0">
                <a:cs typeface="Courier New" pitchFamily="49" charset="0"/>
              </a:rPr>
              <a:t>public header files</a:t>
            </a:r>
            <a:r>
              <a:rPr lang="en-US" sz="2400" dirty="0" smtClean="0">
                <a:cs typeface="Courier New" pitchFamily="49" charset="0"/>
              </a:rPr>
              <a:t>, you need to add the </a:t>
            </a:r>
            <a:r>
              <a:rPr lang="en-US" sz="2400" dirty="0" smtClean="0">
                <a:latin typeface="Courier New" pitchFamily="49" charset="0"/>
                <a:cs typeface="Courier New" pitchFamily="49" charset="0"/>
              </a:rPr>
              <a:t>include/</a:t>
            </a:r>
            <a:r>
              <a:rPr lang="en-US" sz="2400" dirty="0" smtClean="0">
                <a:cs typeface="Courier New" pitchFamily="49" charset="0"/>
              </a:rPr>
              <a:t> subdirectory.</a:t>
            </a:r>
          </a:p>
          <a:p>
            <a:endParaRPr lang="en-US" sz="2400" dirty="0">
              <a:cs typeface="Courier New" pitchFamily="49" charset="0"/>
            </a:endParaRPr>
          </a:p>
          <a:p>
            <a:r>
              <a:rPr lang="en-US" sz="2400" dirty="0" smtClean="0">
                <a:cs typeface="Courier New" pitchFamily="49" charset="0"/>
              </a:rPr>
              <a:t>You can do so either manually or using the project tool:</a:t>
            </a:r>
          </a:p>
          <a:p>
            <a:pPr lvl="1">
              <a:buFont typeface="Wingdings" pitchFamily="2" charset="2"/>
              <a:buChar char="Ø"/>
              <a:tabLst>
                <a:tab pos="1371600" algn="l"/>
              </a:tabLst>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--root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a:latin typeface="Courier New" pitchFamily="49" charset="0"/>
                <a:cs typeface="Courier New" pitchFamily="49" charset="0"/>
              </a:rPr>
              <a:t/>
            </a:r>
            <a:br>
              <a:rPr lang="en-US" sz="2000" dirty="0">
                <a:latin typeface="Courier New" pitchFamily="49" charset="0"/>
                <a:cs typeface="Courier New" pitchFamily="49" charset="0"/>
              </a:rPr>
            </a:br>
            <a:r>
              <a:rPr lang="en-US" sz="2000" dirty="0" smtClean="0">
                <a:latin typeface="Courier New" pitchFamily="49" charset="0"/>
                <a:cs typeface="Courier New" pitchFamily="49" charset="0"/>
              </a:rPr>
              <a:t>	--include</a:t>
            </a:r>
          </a:p>
          <a:p>
            <a:endParaRPr lang="en-US" sz="2400" dirty="0">
              <a:cs typeface="Courier New" pitchFamily="49" charset="0"/>
            </a:endParaRPr>
          </a:p>
          <a:p>
            <a:r>
              <a:rPr lang="en-US" sz="2400" dirty="0" smtClean="0">
                <a:cs typeface="Courier New" pitchFamily="49" charset="0"/>
              </a:rPr>
              <a:t>All public header files have to be put into this subdirectory. In order to have a unique file path for these header files which avoids name </a:t>
            </a:r>
            <a:r>
              <a:rPr lang="en-US" sz="2400" dirty="0" smtClean="0">
                <a:cs typeface="Courier New" pitchFamily="49" charset="0"/>
              </a:rPr>
              <a:t>conflicts between projects, </a:t>
            </a:r>
            <a:r>
              <a:rPr lang="en-US" sz="2400" dirty="0" smtClean="0">
                <a:cs typeface="Courier New" pitchFamily="49" charset="0"/>
              </a:rPr>
              <a:t>we use the subdirectory structure </a:t>
            </a:r>
            <a:r>
              <a:rPr lang="en-US" sz="2400" b="1" dirty="0" smtClean="0">
                <a:latin typeface="Courier New" pitchFamily="49" charset="0"/>
                <a:cs typeface="Courier New" pitchFamily="49" charset="0"/>
              </a:rPr>
              <a:t>include/</a:t>
            </a:r>
            <a:r>
              <a:rPr lang="en-US" sz="2400" b="1" dirty="0" err="1" smtClean="0">
                <a:latin typeface="Courier New" pitchFamily="49" charset="0"/>
                <a:cs typeface="Courier New" pitchFamily="49" charset="0"/>
              </a:rPr>
              <a:t>sbia</a:t>
            </a:r>
            <a:r>
              <a:rPr lang="en-US" sz="2400" b="1" dirty="0" smtClean="0">
                <a:latin typeface="Courier New" pitchFamily="49" charset="0"/>
                <a:cs typeface="Courier New" pitchFamily="49" charset="0"/>
              </a:rPr>
              <a:t>/&lt;project&gt;/</a:t>
            </a:r>
            <a:r>
              <a:rPr lang="en-US" sz="2400" dirty="0" smtClean="0">
                <a:cs typeface="Courier New" pitchFamily="49" charset="0"/>
              </a:rPr>
              <a:t>, which is automatically created by the project tool.</a:t>
            </a:r>
          </a:p>
        </p:txBody>
      </p:sp>
    </p:spTree>
    <p:extLst>
      <p:ext uri="{BB962C8B-B14F-4D97-AF65-F5344CB8AC3E}">
        <p14:creationId xmlns:p14="http://schemas.microsoft.com/office/powerpoint/2010/main" val="3417337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Library Target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51</a:t>
            </a:fld>
            <a:endParaRPr lang="en-US"/>
          </a:p>
        </p:txBody>
      </p:sp>
      <p:sp>
        <p:nvSpPr>
          <p:cNvPr id="7" name="Content Placeholder 2"/>
          <p:cNvSpPr>
            <a:spLocks noGrp="1"/>
          </p:cNvSpPr>
          <p:nvPr>
            <p:ph idx="1"/>
          </p:nvPr>
        </p:nvSpPr>
        <p:spPr/>
        <p:txBody>
          <a:bodyPr>
            <a:normAutofit fontScale="92500"/>
          </a:bodyPr>
          <a:lstStyle/>
          <a:p>
            <a:r>
              <a:rPr lang="en-US" sz="2400" dirty="0" smtClean="0"/>
              <a:t>Now copy the </a:t>
            </a:r>
            <a:r>
              <a:rPr lang="en-US" sz="2400" dirty="0" smtClean="0">
                <a:latin typeface="Courier New" pitchFamily="49" charset="0"/>
                <a:cs typeface="Courier New" pitchFamily="49" charset="0"/>
              </a:rPr>
              <a:t>bar.cxx</a:t>
            </a:r>
            <a:r>
              <a:rPr lang="en-US" sz="2400" dirty="0" smtClean="0"/>
              <a:t> file from the </a:t>
            </a:r>
            <a:r>
              <a:rPr lang="en-US" sz="2400" dirty="0" smtClean="0">
                <a:latin typeface="Courier New" pitchFamily="49" charset="0"/>
                <a:cs typeface="Courier New" pitchFamily="49" charset="0"/>
              </a:rPr>
              <a:t>example/</a:t>
            </a:r>
            <a:r>
              <a:rPr lang="en-US" sz="2400" dirty="0" err="1" smtClean="0">
                <a:latin typeface="Courier New" pitchFamily="49" charset="0"/>
                <a:cs typeface="Courier New" pitchFamily="49" charset="0"/>
              </a:rPr>
              <a:t>hellobasis</a:t>
            </a:r>
            <a:r>
              <a:rPr lang="en-US" sz="2400" dirty="0" smtClean="0">
                <a:latin typeface="Courier New" pitchFamily="49" charset="0"/>
                <a:cs typeface="Courier New" pitchFamily="49" charset="0"/>
              </a:rPr>
              <a:t>/</a:t>
            </a:r>
            <a:r>
              <a:rPr lang="en-US" sz="2400" dirty="0" smtClean="0">
                <a:cs typeface="Courier New" pitchFamily="49" charset="0"/>
              </a:rPr>
              <a:t> directory of the BASIS installation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smtClean="0">
                <a:cs typeface="Courier New" pitchFamily="49" charset="0"/>
              </a:rPr>
              <a:t> subdirectory of your project and the </a:t>
            </a:r>
            <a:r>
              <a:rPr lang="en-US" sz="2400" dirty="0" err="1" smtClean="0">
                <a:latin typeface="Courier New" pitchFamily="49" charset="0"/>
                <a:cs typeface="Courier New" pitchFamily="49" charset="0"/>
              </a:rPr>
              <a:t>bar.h</a:t>
            </a:r>
            <a:r>
              <a:rPr lang="en-US" sz="2400" dirty="0" smtClean="0">
                <a:cs typeface="Courier New" pitchFamily="49" charset="0"/>
              </a:rPr>
              <a:t> file into the </a:t>
            </a:r>
            <a:r>
              <a:rPr lang="en-US" sz="2400" dirty="0" smtClean="0">
                <a:latin typeface="Courier New" pitchFamily="49" charset="0"/>
                <a:cs typeface="Courier New" pitchFamily="49" charset="0"/>
              </a:rPr>
              <a:t>include/</a:t>
            </a:r>
            <a:r>
              <a:rPr lang="en-US" sz="2400" dirty="0" smtClean="0">
                <a:cs typeface="Courier New" pitchFamily="49" charset="0"/>
              </a:rPr>
              <a:t> tree:</a:t>
            </a:r>
          </a:p>
          <a:p>
            <a:endParaRPr lang="en-US" sz="2400" dirty="0" smtClean="0">
              <a:cs typeface="Courier New" pitchFamily="49" charset="0"/>
            </a:endParaRP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endParaRPr lang="en-US" sz="2000" dirty="0" smtClean="0">
              <a:latin typeface="Courier New" pitchFamily="49" charset="0"/>
              <a:cs typeface="Courier New" pitchFamily="49" charset="0"/>
            </a:endParaRPr>
          </a:p>
          <a:p>
            <a:pPr lvl="1">
              <a:buFont typeface="Wingdings" pitchFamily="2" charset="2"/>
              <a:buChar char="Ø"/>
            </a:pPr>
            <a:r>
              <a:rPr lang="en-US" sz="2000" dirty="0" err="1" smtClean="0">
                <a:latin typeface="Courier New" pitchFamily="49" charset="0"/>
                <a:cs typeface="Courier New" pitchFamily="49" charset="0"/>
              </a:rPr>
              <a:t>cp</a:t>
            </a:r>
            <a:r>
              <a:rPr lang="en-US" sz="2000" dirty="0" smtClean="0">
                <a:latin typeface="Courier New" pitchFamily="49" charset="0"/>
                <a:cs typeface="Courier New" pitchFamily="49" charset="0"/>
              </a:rPr>
              <a:t> $HELLOBASIS_RSC_DIR/bar.cxx </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p>
          <a:p>
            <a:pPr lvl="1">
              <a:buFont typeface="Wingdings" pitchFamily="2" charset="2"/>
              <a:buChar char="Ø"/>
              <a:tabLst>
                <a:tab pos="1371600" algn="l"/>
              </a:tabLst>
            </a:pPr>
            <a:r>
              <a:rPr lang="en-US" sz="2000" dirty="0" err="1" smtClean="0">
                <a:latin typeface="Courier New" pitchFamily="49" charset="0"/>
                <a:cs typeface="Courier New" pitchFamily="49" charset="0"/>
              </a:rPr>
              <a:t>cp</a:t>
            </a:r>
            <a:r>
              <a:rPr lang="en-US" sz="2000" dirty="0" smtClean="0">
                <a:latin typeface="Courier New" pitchFamily="49" charset="0"/>
                <a:cs typeface="Courier New" pitchFamily="49" charset="0"/>
              </a:rPr>
              <a:t> $HELLOBASIS_RSC_DIR/</a:t>
            </a:r>
            <a:r>
              <a:rPr lang="en-US" sz="2000" dirty="0" err="1" smtClean="0">
                <a:latin typeface="Courier New" pitchFamily="49" charset="0"/>
                <a:cs typeface="Courier New" pitchFamily="49" charset="0"/>
              </a:rPr>
              <a:t>bar.h</a:t>
            </a:r>
            <a:r>
              <a:rPr lang="en-US" sz="2000" dirty="0">
                <a:latin typeface="Courier New" pitchFamily="49" charset="0"/>
                <a:cs typeface="Courier New" pitchFamily="49" charset="0"/>
              </a:rPr>
              <a:t/>
            </a:r>
            <a:br>
              <a:rPr lang="en-US" sz="2000" dirty="0">
                <a:latin typeface="Courier New" pitchFamily="49" charset="0"/>
                <a:cs typeface="Courier New" pitchFamily="49" charset="0"/>
              </a:rPr>
            </a:br>
            <a:r>
              <a:rPr lang="en-US" sz="2000" dirty="0" smtClean="0">
                <a:latin typeface="Courier New" pitchFamily="49" charset="0"/>
                <a:cs typeface="Courier New" pitchFamily="49" charset="0"/>
              </a:rPr>
              <a:t>	include/</a:t>
            </a:r>
            <a:r>
              <a:rPr lang="en-US" sz="2000" dirty="0" err="1" smtClean="0">
                <a:latin typeface="Courier New" pitchFamily="49" charset="0"/>
                <a:cs typeface="Courier New" pitchFamily="49" charset="0"/>
              </a:rPr>
              <a:t>sbia</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endParaRPr lang="en-US" sz="2400" dirty="0" smtClean="0">
              <a:cs typeface="Courier New" pitchFamily="49" charset="0"/>
            </a:endParaRPr>
          </a:p>
          <a:p>
            <a:r>
              <a:rPr lang="en-US" sz="2400" dirty="0" smtClean="0">
                <a:cs typeface="Courier New" pitchFamily="49" charset="0"/>
              </a:rPr>
              <a:t>Edit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and add the following line under the section “library target(s)”:</a:t>
            </a:r>
          </a:p>
          <a:p>
            <a:endParaRPr lang="en-US" sz="2400" dirty="0" smtClean="0">
              <a:cs typeface="Courier New" pitchFamily="49" charset="0"/>
            </a:endParaRPr>
          </a:p>
          <a:p>
            <a:pPr lvl="1"/>
            <a:r>
              <a:rPr lang="en-US" sz="2000" dirty="0" err="1" smtClean="0">
                <a:latin typeface="Courier New" pitchFamily="49" charset="0"/>
                <a:cs typeface="Courier New" pitchFamily="49" charset="0"/>
              </a:rPr>
              <a:t>basis_add_library</a:t>
            </a:r>
            <a:r>
              <a:rPr lang="en-US" sz="2000" dirty="0" smtClean="0">
                <a:latin typeface="Courier New" pitchFamily="49" charset="0"/>
                <a:cs typeface="Courier New" pitchFamily="49" charset="0"/>
              </a:rPr>
              <a:t> (</a:t>
            </a:r>
            <a:r>
              <a:rPr lang="en-US" sz="2000" dirty="0" smtClean="0">
                <a:latin typeface="Courier New" pitchFamily="49" charset="0"/>
                <a:cs typeface="Courier New" pitchFamily="49" charset="0"/>
              </a:rPr>
              <a:t>bar.cxx)</a:t>
            </a:r>
          </a:p>
        </p:txBody>
      </p:sp>
    </p:spTree>
    <p:extLst>
      <p:ext uri="{BB962C8B-B14F-4D97-AF65-F5344CB8AC3E}">
        <p14:creationId xmlns:p14="http://schemas.microsoft.com/office/powerpoint/2010/main" val="5866249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Script Module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52</a:t>
            </a:fld>
            <a:endParaRPr lang="en-US"/>
          </a:p>
        </p:txBody>
      </p:sp>
      <p:sp>
        <p:nvSpPr>
          <p:cNvPr id="7" name="Content Placeholder 2"/>
          <p:cNvSpPr>
            <a:spLocks noGrp="1"/>
          </p:cNvSpPr>
          <p:nvPr>
            <p:ph idx="1"/>
          </p:nvPr>
        </p:nvSpPr>
        <p:spPr/>
        <p:txBody>
          <a:bodyPr>
            <a:normAutofit/>
          </a:bodyPr>
          <a:lstStyle/>
          <a:p>
            <a:r>
              <a:rPr lang="en-US" sz="2400" dirty="0" smtClean="0"/>
              <a:t>To see how script modules are added, copy all or either one of the files </a:t>
            </a:r>
            <a:r>
              <a:rPr lang="en-US" sz="2400" dirty="0" smtClean="0">
                <a:latin typeface="Courier New" pitchFamily="49" charset="0"/>
                <a:cs typeface="Courier New" pitchFamily="49" charset="0"/>
              </a:rPr>
              <a:t>foobar.py</a:t>
            </a:r>
            <a:r>
              <a:rPr lang="en-US" sz="2400" dirty="0" smtClean="0"/>
              <a:t>, </a:t>
            </a:r>
            <a:r>
              <a:rPr lang="en-US" sz="2400" dirty="0" smtClean="0">
                <a:latin typeface="Courier New" pitchFamily="49" charset="0"/>
                <a:cs typeface="Courier New" pitchFamily="49" charset="0"/>
              </a:rPr>
              <a:t>FooBar.pm.in</a:t>
            </a:r>
            <a:r>
              <a:rPr lang="en-US" sz="2400" dirty="0" smtClean="0"/>
              <a:t>, and </a:t>
            </a:r>
            <a:r>
              <a:rPr lang="en-US" sz="2400" dirty="0" smtClean="0">
                <a:latin typeface="Courier New" pitchFamily="49" charset="0"/>
                <a:cs typeface="Courier New" pitchFamily="49" charset="0"/>
              </a:rPr>
              <a:t>foobar.sh.in</a:t>
            </a:r>
            <a:r>
              <a:rPr lang="en-US" sz="2400" dirty="0" smtClean="0"/>
              <a:t>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smtClean="0"/>
              <a:t> subdirectory:</a:t>
            </a:r>
            <a:endParaRPr lang="en-US" sz="2400" dirty="0" smtClean="0">
              <a:cs typeface="Courier New" pitchFamily="49" charset="0"/>
            </a:endParaRPr>
          </a:p>
          <a:p>
            <a:endParaRPr lang="en-US" sz="2400" dirty="0" smtClean="0">
              <a:cs typeface="Courier New" pitchFamily="49" charset="0"/>
            </a:endParaRP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endParaRPr lang="en-US" sz="2000" dirty="0" smtClean="0">
              <a:latin typeface="Courier New" pitchFamily="49" charset="0"/>
              <a:cs typeface="Courier New" pitchFamily="49" charset="0"/>
            </a:endParaRPr>
          </a:p>
          <a:p>
            <a:pPr lvl="1">
              <a:buFont typeface="Wingdings" pitchFamily="2" charset="2"/>
              <a:buChar char="Ø"/>
            </a:pPr>
            <a:r>
              <a:rPr lang="en-US" sz="2000" dirty="0" err="1" smtClean="0">
                <a:latin typeface="Courier New" pitchFamily="49" charset="0"/>
                <a:cs typeface="Courier New" pitchFamily="49" charset="0"/>
              </a:rPr>
              <a:t>cp</a:t>
            </a:r>
            <a:r>
              <a:rPr lang="en-US" sz="2000" dirty="0" smtClean="0">
                <a:latin typeface="Courier New" pitchFamily="49" charset="0"/>
                <a:cs typeface="Courier New" pitchFamily="49" charset="0"/>
              </a:rPr>
              <a:t> $</a:t>
            </a:r>
            <a:r>
              <a:rPr lang="en-US" sz="2000" dirty="0" smtClean="0">
                <a:latin typeface="Courier New" pitchFamily="49" charset="0"/>
                <a:cs typeface="Courier New" pitchFamily="49" charset="0"/>
              </a:rPr>
              <a:t>HELLOBASIS_RSC_DIR/FooBar.pm.in </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p>
          <a:p>
            <a:endParaRPr lang="en-US" sz="2400" dirty="0" smtClean="0">
              <a:cs typeface="Courier New" pitchFamily="49" charset="0"/>
            </a:endParaRPr>
          </a:p>
          <a:p>
            <a:r>
              <a:rPr lang="en-US" sz="2400" dirty="0" smtClean="0">
                <a:cs typeface="Courier New" pitchFamily="49" charset="0"/>
              </a:rPr>
              <a:t>Edit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and add the following line under the section “library target(s</a:t>
            </a:r>
            <a:r>
              <a:rPr lang="en-US" sz="2400" dirty="0" smtClean="0">
                <a:cs typeface="Courier New" pitchFamily="49" charset="0"/>
              </a:rPr>
              <a:t>)” for each of the copied module files:</a:t>
            </a:r>
            <a:endParaRPr lang="en-US" sz="2400" dirty="0" smtClean="0">
              <a:cs typeface="Courier New" pitchFamily="49" charset="0"/>
            </a:endParaRPr>
          </a:p>
          <a:p>
            <a:endParaRPr lang="en-US" sz="2400" dirty="0" smtClean="0">
              <a:cs typeface="Courier New" pitchFamily="49" charset="0"/>
            </a:endParaRPr>
          </a:p>
          <a:p>
            <a:pPr lvl="1"/>
            <a:r>
              <a:rPr lang="en-US" sz="2000" dirty="0" err="1" smtClean="0">
                <a:latin typeface="Courier New" pitchFamily="49" charset="0"/>
                <a:cs typeface="Courier New" pitchFamily="49" charset="0"/>
              </a:rPr>
              <a:t>basis_add_library</a:t>
            </a:r>
            <a:r>
              <a:rPr lang="en-US" sz="2000" dirty="0" smtClean="0">
                <a:latin typeface="Courier New" pitchFamily="49" charset="0"/>
                <a:cs typeface="Courier New" pitchFamily="49" charset="0"/>
              </a:rPr>
              <a:t> (FooBar.pm)</a:t>
            </a:r>
            <a:endParaRPr lang="en-US" sz="2000" dirty="0" smtClean="0">
              <a:latin typeface="Courier New" pitchFamily="49" charset="0"/>
              <a:cs typeface="Courier New" pitchFamily="49" charset="0"/>
            </a:endParaRPr>
          </a:p>
        </p:txBody>
      </p:sp>
    </p:spTree>
    <p:extLst>
      <p:ext uri="{BB962C8B-B14F-4D97-AF65-F5344CB8AC3E}">
        <p14:creationId xmlns:p14="http://schemas.microsoft.com/office/powerpoint/2010/main" val="31769303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Script Files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53</a:t>
            </a:fld>
            <a:endParaRPr lang="en-US"/>
          </a:p>
        </p:txBody>
      </p:sp>
      <p:sp>
        <p:nvSpPr>
          <p:cNvPr id="7" name="Content Placeholder 2"/>
          <p:cNvSpPr>
            <a:spLocks noGrp="1"/>
          </p:cNvSpPr>
          <p:nvPr>
            <p:ph idx="1"/>
          </p:nvPr>
        </p:nvSpPr>
        <p:spPr/>
        <p:txBody>
          <a:bodyPr>
            <a:normAutofit fontScale="92500"/>
          </a:bodyPr>
          <a:lstStyle/>
          <a:p>
            <a:r>
              <a:rPr lang="en-US" sz="2400" dirty="0" smtClean="0">
                <a:cs typeface="Courier New" pitchFamily="49" charset="0"/>
              </a:rPr>
              <a:t>Note that some of these files have a </a:t>
            </a:r>
            <a:r>
              <a:rPr lang="en-US" sz="2400" dirty="0" smtClean="0">
                <a:latin typeface="Courier New" pitchFamily="49" charset="0"/>
                <a:cs typeface="Courier New" pitchFamily="49" charset="0"/>
              </a:rPr>
              <a:t>.in</a:t>
            </a:r>
            <a:r>
              <a:rPr lang="en-US" sz="2400" dirty="0" smtClean="0">
                <a:cs typeface="Courier New" pitchFamily="49" charset="0"/>
              </a:rPr>
              <a:t> file name </a:t>
            </a:r>
            <a:r>
              <a:rPr lang="en-US" sz="2400" dirty="0" smtClean="0">
                <a:cs typeface="Courier New" pitchFamily="49" charset="0"/>
              </a:rPr>
              <a:t>suffix.</a:t>
            </a:r>
          </a:p>
          <a:p>
            <a:endParaRPr lang="en-US" sz="2400" dirty="0">
              <a:cs typeface="Courier New" pitchFamily="49" charset="0"/>
            </a:endParaRPr>
          </a:p>
          <a:p>
            <a:r>
              <a:rPr lang="en-US" sz="2400" dirty="0" smtClean="0">
                <a:cs typeface="Courier New" pitchFamily="49" charset="0"/>
              </a:rPr>
              <a:t>This suffix can be omitted in the </a:t>
            </a:r>
            <a:r>
              <a:rPr lang="en-US" sz="2400" dirty="0" err="1" smtClean="0">
                <a:latin typeface="Courier New" pitchFamily="49" charset="0"/>
                <a:cs typeface="Courier New" pitchFamily="49" charset="0"/>
              </a:rPr>
              <a:t>basis_add_library</a:t>
            </a:r>
            <a:r>
              <a:rPr lang="en-US" sz="2400" dirty="0" smtClean="0">
                <a:latin typeface="Courier New" pitchFamily="49" charset="0"/>
                <a:cs typeface="Courier New" pitchFamily="49" charset="0"/>
              </a:rPr>
              <a:t>()</a:t>
            </a:r>
            <a:r>
              <a:rPr lang="en-US" sz="2400" dirty="0">
                <a:cs typeface="Courier New" pitchFamily="49" charset="0"/>
              </a:rPr>
              <a:t> </a:t>
            </a:r>
            <a:r>
              <a:rPr lang="en-US" sz="2400" dirty="0" smtClean="0">
                <a:cs typeface="Courier New" pitchFamily="49" charset="0"/>
              </a:rPr>
              <a:t>statement.</a:t>
            </a:r>
            <a:r>
              <a:rPr lang="en-US" sz="2400" dirty="0" smtClean="0">
                <a:cs typeface="Courier New" pitchFamily="49" charset="0"/>
              </a:rPr>
              <a:t> </a:t>
            </a:r>
            <a:r>
              <a:rPr lang="en-US" sz="2400" dirty="0" smtClean="0">
                <a:cs typeface="Courier New" pitchFamily="49" charset="0"/>
              </a:rPr>
              <a:t>The </a:t>
            </a:r>
            <a:r>
              <a:rPr lang="en-US" sz="2400" dirty="0" smtClean="0">
                <a:latin typeface="Courier New" pitchFamily="49" charset="0"/>
                <a:cs typeface="Courier New" pitchFamily="49" charset="0"/>
              </a:rPr>
              <a:t>.in</a:t>
            </a:r>
            <a:r>
              <a:rPr lang="en-US" sz="2400" dirty="0" smtClean="0">
                <a:cs typeface="Courier New" pitchFamily="49" charset="0"/>
              </a:rPr>
              <a:t> suffix</a:t>
            </a:r>
            <a:r>
              <a:rPr lang="en-US" sz="2400" dirty="0" smtClean="0">
                <a:cs typeface="Courier New" pitchFamily="49" charset="0"/>
              </a:rPr>
              <a:t> </a:t>
            </a:r>
            <a:r>
              <a:rPr lang="en-US" sz="2400" dirty="0" smtClean="0">
                <a:cs typeface="Courier New" pitchFamily="49" charset="0"/>
              </a:rPr>
              <a:t>indicates that the file is not usable as is, but contains patterns such as </a:t>
            </a:r>
            <a:r>
              <a:rPr lang="en-US" sz="2400" dirty="0" smtClean="0">
                <a:latin typeface="Courier New" pitchFamily="49" charset="0"/>
                <a:cs typeface="Courier New" pitchFamily="49" charset="0"/>
              </a:rPr>
              <a:t>@PROJECT_NAME@</a:t>
            </a:r>
            <a:r>
              <a:rPr lang="en-US" sz="2400" dirty="0" smtClean="0">
                <a:cs typeface="Courier New" pitchFamily="49" charset="0"/>
              </a:rPr>
              <a:t> which </a:t>
            </a:r>
            <a:r>
              <a:rPr lang="en-US" sz="2400" dirty="0" smtClean="0">
                <a:cs typeface="Courier New" pitchFamily="49" charset="0"/>
              </a:rPr>
              <a:t>are then </a:t>
            </a:r>
            <a:r>
              <a:rPr lang="en-US" sz="2400" dirty="0" smtClean="0">
                <a:cs typeface="Courier New" pitchFamily="49" charset="0"/>
              </a:rPr>
              <a:t>replaced by BASIS during the build of the script file.</a:t>
            </a:r>
          </a:p>
          <a:p>
            <a:endParaRPr lang="en-US" sz="2400" dirty="0" smtClean="0">
              <a:cs typeface="Courier New" pitchFamily="49" charset="0"/>
            </a:endParaRPr>
          </a:p>
          <a:p>
            <a:r>
              <a:rPr lang="en-US" sz="2400" dirty="0" smtClean="0">
                <a:cs typeface="Courier New" pitchFamily="49" charset="0"/>
              </a:rPr>
              <a:t>The </a:t>
            </a:r>
            <a:r>
              <a:rPr lang="en-US" sz="2400" dirty="0">
                <a:cs typeface="Courier New" pitchFamily="49" charset="0"/>
              </a:rPr>
              <a:t>substitution of these </a:t>
            </a:r>
            <a:r>
              <a:rPr lang="en-US" sz="2400" dirty="0">
                <a:latin typeface="Courier New" pitchFamily="49" charset="0"/>
                <a:cs typeface="Courier New" pitchFamily="49" charset="0"/>
              </a:rPr>
              <a:t>@*@</a:t>
            </a:r>
            <a:r>
              <a:rPr lang="en-US" sz="2400" dirty="0">
                <a:cs typeface="Courier New" pitchFamily="49" charset="0"/>
              </a:rPr>
              <a:t> </a:t>
            </a:r>
            <a:r>
              <a:rPr lang="en-US" sz="2400" dirty="0" smtClean="0">
                <a:cs typeface="Courier New" pitchFamily="49" charset="0"/>
              </a:rPr>
              <a:t>patterns </a:t>
            </a:r>
            <a:r>
              <a:rPr lang="en-US" sz="2400" dirty="0">
                <a:cs typeface="Courier New" pitchFamily="49" charset="0"/>
              </a:rPr>
              <a:t>is what we refer to as “building” script files.</a:t>
            </a:r>
          </a:p>
          <a:p>
            <a:endParaRPr lang="en-US" sz="2400" dirty="0">
              <a:cs typeface="Courier New" pitchFamily="49" charset="0"/>
            </a:endParaRPr>
          </a:p>
          <a:p>
            <a:r>
              <a:rPr lang="en-US" sz="2400" dirty="0" smtClean="0">
                <a:cs typeface="Courier New" pitchFamily="49" charset="0"/>
              </a:rPr>
              <a:t>The details on how such patterns are replaced and how it can be configured by what they are substituted will be discussed in a separate tutorial.</a:t>
            </a:r>
          </a:p>
        </p:txBody>
      </p:sp>
    </p:spTree>
    <p:extLst>
      <p:ext uri="{BB962C8B-B14F-4D97-AF65-F5344CB8AC3E}">
        <p14:creationId xmlns:p14="http://schemas.microsoft.com/office/powerpoint/2010/main" val="25710457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the </a:t>
            </a:r>
            <a:r>
              <a:rPr lang="en-US" dirty="0" smtClean="0"/>
              <a:t>Libraries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54</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After you added the library targets of your choice, build the project again to see if these libraries are built successfully.</a:t>
            </a:r>
          </a:p>
          <a:p>
            <a:endParaRPr lang="en-US" sz="2400" dirty="0">
              <a:cs typeface="Courier New" pitchFamily="49" charset="0"/>
            </a:endParaRPr>
          </a:p>
          <a:p>
            <a:r>
              <a:rPr lang="en-US" sz="2400" dirty="0" smtClean="0">
                <a:cs typeface="Courier New" pitchFamily="49" charset="0"/>
              </a:rPr>
              <a:t>Therefore, run the commands:</a:t>
            </a: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-build</a:t>
            </a:r>
          </a:p>
          <a:p>
            <a:pPr lvl="1">
              <a:buFont typeface="Wingdings" pitchFamily="2" charset="2"/>
              <a:buChar char="Ø"/>
            </a:pPr>
            <a:r>
              <a:rPr lang="en-US" sz="2000" dirty="0" smtClean="0">
                <a:latin typeface="Courier New" pitchFamily="49" charset="0"/>
                <a:cs typeface="Courier New" pitchFamily="49" charset="0"/>
              </a:rPr>
              <a:t>make</a:t>
            </a:r>
          </a:p>
          <a:p>
            <a:pPr lvl="1"/>
            <a:endParaRPr lang="en-US" sz="2000" dirty="0" smtClean="0">
              <a:cs typeface="Courier New" pitchFamily="49" charset="0"/>
            </a:endParaRPr>
          </a:p>
          <a:p>
            <a:r>
              <a:rPr lang="en-US" sz="2400" dirty="0" smtClean="0">
                <a:cs typeface="Courier New" pitchFamily="49" charset="0"/>
              </a:rPr>
              <a:t>As we edited a CMakeLists.txt file, this will trigger a reconfiguration of the build system, i.e., the execution of </a:t>
            </a:r>
            <a:r>
              <a:rPr lang="en-US" sz="2400" dirty="0" err="1" smtClean="0">
                <a:cs typeface="Courier New" pitchFamily="49" charset="0"/>
              </a:rPr>
              <a:t>CMake</a:t>
            </a:r>
            <a:r>
              <a:rPr lang="en-US" sz="2400" dirty="0" smtClean="0">
                <a:cs typeface="Courier New" pitchFamily="49" charset="0"/>
              </a:rPr>
              <a:t>, before the actual build</a:t>
            </a:r>
            <a:r>
              <a:rPr lang="en-US" sz="2400" dirty="0" smtClean="0">
                <a:cs typeface="Courier New" pitchFamily="49" charset="0"/>
              </a:rPr>
              <a:t>.</a:t>
            </a:r>
          </a:p>
        </p:txBody>
      </p:sp>
    </p:spTree>
    <p:extLst>
      <p:ext uri="{BB962C8B-B14F-4D97-AF65-F5344CB8AC3E}">
        <p14:creationId xmlns:p14="http://schemas.microsoft.com/office/powerpoint/2010/main" val="10554790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t>
            </a:r>
            <a:r>
              <a:rPr lang="en-US" dirty="0" smtClean="0"/>
              <a:t>the </a:t>
            </a:r>
            <a:r>
              <a:rPr lang="en-US" dirty="0" smtClean="0"/>
              <a:t>Libraries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55</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To see where the libraries and corresponding header files are installed, run the command:</a:t>
            </a:r>
          </a:p>
          <a:p>
            <a:endParaRPr lang="en-US" sz="2400" dirty="0" smtClean="0">
              <a:cs typeface="Courier New" pitchFamily="49" charset="0"/>
            </a:endParaRP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-build</a:t>
            </a:r>
          </a:p>
          <a:p>
            <a:pPr lvl="1">
              <a:buFont typeface="Wingdings" pitchFamily="2" charset="2"/>
              <a:buChar char="Ø"/>
            </a:pPr>
            <a:r>
              <a:rPr lang="en-US" sz="2000" dirty="0" smtClean="0">
                <a:latin typeface="Courier New" pitchFamily="49" charset="0"/>
                <a:cs typeface="Courier New" pitchFamily="49" charset="0"/>
              </a:rPr>
              <a:t>make install</a:t>
            </a:r>
            <a:endParaRPr lang="en-US" sz="2000" dirty="0" smtClean="0">
              <a:latin typeface="Courier New" pitchFamily="49" charset="0"/>
              <a:cs typeface="Courier New" pitchFamily="49" charset="0"/>
            </a:endParaRPr>
          </a:p>
        </p:txBody>
      </p:sp>
    </p:spTree>
    <p:extLst>
      <p:ext uri="{BB962C8B-B14F-4D97-AF65-F5344CB8AC3E}">
        <p14:creationId xmlns:p14="http://schemas.microsoft.com/office/powerpoint/2010/main" val="30655285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Congratulations</a:t>
            </a:r>
            <a:endParaRPr lang="en-US" dirty="0"/>
          </a:p>
        </p:txBody>
      </p:sp>
      <p:sp>
        <p:nvSpPr>
          <p:cNvPr id="3" name="Date Placeholder 2"/>
          <p:cNvSpPr>
            <a:spLocks noGrp="1"/>
          </p:cNvSpPr>
          <p:nvPr>
            <p:ph type="dt" sz="half" idx="2"/>
          </p:nvPr>
        </p:nvSpPr>
        <p:spPr/>
        <p:txBody>
          <a:bodyPr/>
          <a:lstStyle/>
          <a:p>
            <a:r>
              <a:rPr lang="en-US" smtClean="0"/>
              <a:t>9/30/2011</a:t>
            </a:r>
            <a:endParaRPr lang="en-US"/>
          </a:p>
        </p:txBody>
      </p:sp>
      <p:sp>
        <p:nvSpPr>
          <p:cNvPr id="4" name="Footer Placeholder 3"/>
          <p:cNvSpPr>
            <a:spLocks noGrp="1"/>
          </p:cNvSpPr>
          <p:nvPr>
            <p:ph type="ftr" sz="quarter" idx="3"/>
          </p:nvPr>
        </p:nvSpPr>
        <p:spPr/>
        <p:txBody>
          <a:bodyPr/>
          <a:lstStyle/>
          <a:p>
            <a:r>
              <a:rPr lang="en-US" smtClean="0"/>
              <a:t>BASIS Introduction	Copyright (c) 2011 University of Pennsylvania. All rights reserved.</a:t>
            </a:r>
            <a:endParaRPr lang="en-US" dirty="0"/>
          </a:p>
        </p:txBody>
      </p:sp>
      <p:sp>
        <p:nvSpPr>
          <p:cNvPr id="5" name="Slide Number Placeholder 4"/>
          <p:cNvSpPr>
            <a:spLocks noGrp="1"/>
          </p:cNvSpPr>
          <p:nvPr>
            <p:ph type="sldNum" sz="quarter" idx="4"/>
          </p:nvPr>
        </p:nvSpPr>
        <p:spPr/>
        <p:txBody>
          <a:bodyPr/>
          <a:lstStyle/>
          <a:p>
            <a:fld id="{93682E96-E16A-4EC4-A9C4-BF3FFE98BFA7}" type="slidenum">
              <a:rPr lang="en-US" smtClean="0"/>
              <a:pPr/>
              <a:t>56</a:t>
            </a:fld>
            <a:endParaRPr lang="en-US"/>
          </a:p>
        </p:txBody>
      </p:sp>
      <p:sp>
        <p:nvSpPr>
          <p:cNvPr id="6" name="TextBox 5"/>
          <p:cNvSpPr txBox="1"/>
          <p:nvPr/>
        </p:nvSpPr>
        <p:spPr>
          <a:xfrm>
            <a:off x="1143000" y="2895600"/>
            <a:ext cx="6934200" cy="1754326"/>
          </a:xfrm>
          <a:prstGeom prst="rect">
            <a:avLst/>
          </a:prstGeom>
          <a:noFill/>
        </p:spPr>
        <p:txBody>
          <a:bodyPr wrap="square" rtlCol="0">
            <a:spAutoFit/>
          </a:bodyPr>
          <a:lstStyle/>
          <a:p>
            <a:r>
              <a:rPr lang="en-US" sz="5400" dirty="0" smtClean="0"/>
              <a:t>You just finished your first BASIS tutorial…</a:t>
            </a:r>
            <a:endParaRPr lang="en-US" sz="5400" dirty="0"/>
          </a:p>
        </p:txBody>
      </p:sp>
    </p:spTree>
    <p:extLst>
      <p:ext uri="{BB962C8B-B14F-4D97-AF65-F5344CB8AC3E}">
        <p14:creationId xmlns:p14="http://schemas.microsoft.com/office/powerpoint/2010/main" val="5701365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BASIS Distribution</a:t>
            </a:r>
            <a:endParaRPr lang="en-US" dirty="0"/>
          </a:p>
        </p:txBody>
      </p:sp>
      <p:sp>
        <p:nvSpPr>
          <p:cNvPr id="3" name="Content Placeholder 2"/>
          <p:cNvSpPr>
            <a:spLocks noGrp="1"/>
          </p:cNvSpPr>
          <p:nvPr>
            <p:ph idx="1"/>
          </p:nvPr>
        </p:nvSpPr>
        <p:spPr/>
        <p:txBody>
          <a:bodyPr>
            <a:normAutofit/>
          </a:bodyPr>
          <a:lstStyle/>
          <a:p>
            <a:r>
              <a:rPr lang="en-US" sz="2400" dirty="0" smtClean="0"/>
              <a:t>At the moment, there are no binary distribution packages available for BASIS.</a:t>
            </a:r>
          </a:p>
          <a:p>
            <a:endParaRPr lang="en-US" sz="2400" dirty="0" smtClean="0"/>
          </a:p>
          <a:p>
            <a:r>
              <a:rPr lang="en-US" sz="2400" dirty="0" smtClean="0"/>
              <a:t>Therefore, in order to get BASIS installed, you need to download the source files and build them.</a:t>
            </a:r>
          </a:p>
          <a:p>
            <a:endParaRPr lang="en-US" sz="2400" dirty="0" smtClean="0"/>
          </a:p>
          <a:p>
            <a:r>
              <a:rPr lang="en-US" sz="2400" dirty="0" smtClean="0"/>
              <a:t>Moreover, BASIS is only available to the members of SBIA. After the first stable release, it will also be downloadable from our public web site.</a:t>
            </a: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6</a:t>
            </a:fld>
            <a:endParaRPr lang="en-US"/>
          </a:p>
        </p:txBody>
      </p:sp>
    </p:spTree>
    <p:extLst>
      <p:ext uri="{BB962C8B-B14F-4D97-AF65-F5344CB8AC3E}">
        <p14:creationId xmlns:p14="http://schemas.microsoft.com/office/powerpoint/2010/main" val="39515494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p:txBody>
          <a:bodyPr>
            <a:normAutofit/>
          </a:bodyPr>
          <a:lstStyle/>
          <a:p>
            <a:r>
              <a:rPr lang="en-US" sz="2400" dirty="0" smtClean="0"/>
              <a:t>For the build of BASIS (as well as any software using it),</a:t>
            </a:r>
            <a:br>
              <a:rPr lang="en-US" sz="2400" dirty="0" smtClean="0"/>
            </a:br>
            <a:r>
              <a:rPr lang="en-US" sz="2400" dirty="0" smtClean="0"/>
              <a:t>you need to have </a:t>
            </a:r>
            <a:r>
              <a:rPr lang="en-US" sz="2400" dirty="0" err="1" smtClean="0"/>
              <a:t>CMake</a:t>
            </a:r>
            <a:r>
              <a:rPr lang="en-US" sz="2400" dirty="0" smtClean="0"/>
              <a:t> version 2.8.4 or greater installed.</a:t>
            </a:r>
          </a:p>
          <a:p>
            <a:pPr lvl="1"/>
            <a:r>
              <a:rPr lang="en-US" sz="2000" dirty="0" smtClean="0"/>
              <a:t>On Ubuntu </a:t>
            </a:r>
            <a:r>
              <a:rPr lang="en-US" sz="2000" dirty="0" smtClean="0"/>
              <a:t>11.10, </a:t>
            </a:r>
            <a:r>
              <a:rPr lang="en-US" sz="2000" dirty="0" smtClean="0"/>
              <a:t>install </a:t>
            </a:r>
            <a:r>
              <a:rPr lang="en-US" sz="2000" dirty="0" err="1" smtClean="0">
                <a:latin typeface="Courier New" pitchFamily="49" charset="0"/>
                <a:cs typeface="Courier New" pitchFamily="49" charset="0"/>
              </a:rPr>
              <a:t>cmake</a:t>
            </a:r>
            <a:r>
              <a:rPr lang="en-US" sz="2000" dirty="0" smtClean="0"/>
              <a:t> and </a:t>
            </a:r>
            <a:r>
              <a:rPr lang="en-US" sz="2000" dirty="0" err="1" smtClean="0">
                <a:latin typeface="Courier New" pitchFamily="49" charset="0"/>
                <a:cs typeface="Courier New" pitchFamily="49" charset="0"/>
              </a:rPr>
              <a:t>cmake</a:t>
            </a:r>
            <a:r>
              <a:rPr lang="en-US" sz="2000" dirty="0" smtClean="0">
                <a:latin typeface="Courier New" pitchFamily="49" charset="0"/>
                <a:cs typeface="Courier New" pitchFamily="49" charset="0"/>
              </a:rPr>
              <a:t>-curses-</a:t>
            </a:r>
            <a:r>
              <a:rPr lang="en-US" sz="2000" dirty="0" err="1" smtClean="0">
                <a:latin typeface="Courier New" pitchFamily="49" charset="0"/>
                <a:cs typeface="Courier New" pitchFamily="49" charset="0"/>
              </a:rPr>
              <a:t>gui</a:t>
            </a:r>
            <a:r>
              <a:rPr lang="en-US" sz="2000" dirty="0" smtClean="0"/>
              <a:t>.</a:t>
            </a:r>
            <a:br>
              <a:rPr lang="en-US" sz="2000" dirty="0" smtClean="0"/>
            </a:br>
            <a:r>
              <a:rPr lang="en-US" sz="2000" dirty="0" smtClean="0"/>
              <a:t>On previous Ubuntu versions and other Linux distributions, you need to download the latest </a:t>
            </a:r>
            <a:r>
              <a:rPr lang="en-US" sz="2000" dirty="0" err="1" smtClean="0"/>
              <a:t>CMake</a:t>
            </a:r>
            <a:r>
              <a:rPr lang="en-US" sz="2000" dirty="0" smtClean="0"/>
              <a:t> package from </a:t>
            </a:r>
            <a:r>
              <a:rPr lang="en-US" sz="2000" dirty="0" smtClean="0">
                <a:hlinkClick r:id="rId3"/>
              </a:rPr>
              <a:t>http</a:t>
            </a:r>
            <a:r>
              <a:rPr lang="en-US" sz="2000" dirty="0">
                <a:hlinkClick r:id="rId3"/>
              </a:rPr>
              <a:t>://</a:t>
            </a:r>
            <a:r>
              <a:rPr lang="en-US" sz="2000" dirty="0" smtClean="0">
                <a:hlinkClick r:id="rId3"/>
              </a:rPr>
              <a:t>www.cmake.org/cmake/resources/software.html</a:t>
            </a:r>
            <a:endParaRPr lang="en-US" sz="2000" dirty="0" smtClean="0"/>
          </a:p>
          <a:p>
            <a:endParaRPr lang="en-US" sz="2400" dirty="0" smtClean="0"/>
          </a:p>
          <a:p>
            <a:r>
              <a:rPr lang="en-US" sz="2400" dirty="0" smtClean="0"/>
              <a:t>Moreover, in this tutorial we use GNU Make and the GNU Compiler Collection for the actual build of the software.</a:t>
            </a:r>
          </a:p>
          <a:p>
            <a:pPr lvl="1"/>
            <a:r>
              <a:rPr lang="en-US" sz="2000" dirty="0" smtClean="0"/>
              <a:t>These are already part of the default installation of most Linux distributions. On Ubuntu (and possibly others as well), you need to install the C++ compiler explicitly, i.e., the package </a:t>
            </a:r>
            <a:r>
              <a:rPr lang="en-US" sz="2000" dirty="0" smtClean="0">
                <a:latin typeface="Courier New" pitchFamily="49" charset="0"/>
                <a:cs typeface="Courier New" pitchFamily="49" charset="0"/>
              </a:rPr>
              <a:t>g++</a:t>
            </a:r>
            <a:r>
              <a:rPr lang="en-US" sz="2000" dirty="0" smtClean="0"/>
              <a:t>.</a:t>
            </a:r>
          </a:p>
          <a:p>
            <a:pPr lvl="1"/>
            <a:endParaRPr lang="en-US" sz="2000" dirty="0" smtClean="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7</a:t>
            </a:fld>
            <a:endParaRPr lang="en-US"/>
          </a:p>
        </p:txBody>
      </p:sp>
    </p:spTree>
    <p:extLst>
      <p:ext uri="{BB962C8B-B14F-4D97-AF65-F5344CB8AC3E}">
        <p14:creationId xmlns:p14="http://schemas.microsoft.com/office/powerpoint/2010/main" val="22231737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BASIS</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The link to the Subversion repository of BASIS is</a:t>
            </a:r>
          </a:p>
          <a:p>
            <a:pPr lvl="1"/>
            <a:r>
              <a:rPr lang="en-US" sz="2000" dirty="0" smtClean="0">
                <a:hlinkClick r:id="rId3"/>
              </a:rPr>
              <a:t>https</a:t>
            </a:r>
            <a:r>
              <a:rPr lang="en-US" sz="2000" dirty="0" smtClean="0">
                <a:hlinkClick r:id="rId3"/>
              </a:rPr>
              <a:t>://</a:t>
            </a:r>
            <a:r>
              <a:rPr lang="en-US" sz="2000" dirty="0" smtClean="0">
                <a:hlinkClick r:id="rId3"/>
              </a:rPr>
              <a:t>sbia-svn.uphs.upenn.edu/projects/BASIS</a:t>
            </a:r>
            <a:endParaRPr lang="en-US" sz="2000" dirty="0" smtClean="0"/>
          </a:p>
          <a:p>
            <a:pPr lvl="1"/>
            <a:r>
              <a:rPr lang="en-US" sz="2000" dirty="0" smtClean="0"/>
              <a:t>In the remainder referred to as BASIS_SVN_URL shell variable.</a:t>
            </a:r>
            <a:endParaRPr lang="en-US" sz="2000" dirty="0" smtClean="0"/>
          </a:p>
          <a:p>
            <a:endParaRPr lang="en-US" sz="2400" dirty="0" smtClean="0"/>
          </a:p>
          <a:p>
            <a:r>
              <a:rPr lang="en-US" sz="2400" dirty="0" smtClean="0"/>
              <a:t>The main development branch can be found at</a:t>
            </a:r>
          </a:p>
          <a:p>
            <a:pPr lvl="1"/>
            <a:r>
              <a:rPr lang="en-US" sz="2000" dirty="0" smtClean="0">
                <a:hlinkClick r:id="rId4"/>
              </a:rPr>
              <a:t>https://sbia-svn.uphs.upenn.edu/projects/BASIS/trunk</a:t>
            </a:r>
            <a:endParaRPr lang="en-US" sz="2000" dirty="0" smtClean="0"/>
          </a:p>
          <a:p>
            <a:pPr lvl="1"/>
            <a:endParaRPr lang="en-US" sz="2000" dirty="0"/>
          </a:p>
          <a:p>
            <a:r>
              <a:rPr lang="en-US" sz="2400" dirty="0" smtClean="0"/>
              <a:t>The development branch of the 0.1 beta release is at</a:t>
            </a:r>
          </a:p>
          <a:p>
            <a:pPr lvl="1"/>
            <a:r>
              <a:rPr lang="en-US" sz="2000" dirty="0" smtClean="0">
                <a:hlinkClick r:id="rId5"/>
              </a:rPr>
              <a:t>https://</a:t>
            </a:r>
            <a:r>
              <a:rPr lang="en-US" sz="2000" dirty="0" smtClean="0">
                <a:hlinkClick r:id="rId5"/>
              </a:rPr>
              <a:t>sbia-svn.uphs.upenn.edu/projects/BASIS/branches/basis-0.1</a:t>
            </a:r>
            <a:endParaRPr lang="en-US" sz="2000" dirty="0" smtClean="0"/>
          </a:p>
          <a:p>
            <a:pPr lvl="1"/>
            <a:r>
              <a:rPr lang="en-US" sz="2000" dirty="0" smtClean="0"/>
              <a:t>It is used to apply minor changes and bug fixes only.</a:t>
            </a:r>
            <a:endParaRPr lang="en-US" sz="2000" dirty="0" smtClean="0"/>
          </a:p>
          <a:p>
            <a:endParaRPr lang="en-US" sz="2400" dirty="0" smtClean="0"/>
          </a:p>
          <a:p>
            <a:r>
              <a:rPr lang="en-US" sz="2400" dirty="0" smtClean="0"/>
              <a:t>The latest beta release version can be downloaded from</a:t>
            </a:r>
          </a:p>
          <a:p>
            <a:pPr lvl="1"/>
            <a:r>
              <a:rPr lang="en-US" sz="2000" dirty="0" smtClean="0"/>
              <a:t>https://</a:t>
            </a:r>
            <a:r>
              <a:rPr lang="en-US" sz="2000" dirty="0" smtClean="0"/>
              <a:t>sbia-svn.uphs.upenn.edu/projects/BASIS/tags/basis-0.1.6</a:t>
            </a:r>
            <a:endParaRPr lang="en-US" sz="2000" dirty="0" smtClean="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8</a:t>
            </a:fld>
            <a:endParaRPr lang="en-US"/>
          </a:p>
        </p:txBody>
      </p:sp>
    </p:spTree>
    <p:extLst>
      <p:ext uri="{BB962C8B-B14F-4D97-AF65-F5344CB8AC3E}">
        <p14:creationId xmlns:p14="http://schemas.microsoft.com/office/powerpoint/2010/main" val="21593839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BASIS</a:t>
            </a:r>
            <a:endParaRPr lang="en-US" dirty="0"/>
          </a:p>
        </p:txBody>
      </p:sp>
      <p:sp>
        <p:nvSpPr>
          <p:cNvPr id="3" name="Content Placeholder 2"/>
          <p:cNvSpPr>
            <a:spLocks noGrp="1"/>
          </p:cNvSpPr>
          <p:nvPr>
            <p:ph idx="1"/>
          </p:nvPr>
        </p:nvSpPr>
        <p:spPr/>
        <p:txBody>
          <a:bodyPr>
            <a:normAutofit/>
          </a:bodyPr>
          <a:lstStyle/>
          <a:p>
            <a:r>
              <a:rPr lang="en-US" sz="2400" dirty="0" smtClean="0"/>
              <a:t>In order to be able to easily update your BASIS copy after minor bug fixes during this tutorial session, please check out a working copy of the BASIS 0.1 branch, i.e.,</a:t>
            </a:r>
            <a:br>
              <a:rPr lang="en-US" sz="2400" dirty="0" smtClean="0"/>
            </a:br>
            <a:endParaRPr lang="en-US" sz="1200" dirty="0" smtClean="0"/>
          </a:p>
          <a:p>
            <a:pPr lvl="1">
              <a:buFont typeface="Wingdings" pitchFamily="2" charset="2"/>
              <a:buChar char="Ø"/>
            </a:pPr>
            <a:r>
              <a:rPr lang="en-US" sz="1800" dirty="0" err="1" smtClean="0">
                <a:latin typeface="Courier New" pitchFamily="49" charset="0"/>
                <a:cs typeface="Courier New" pitchFamily="49" charset="0"/>
              </a:rPr>
              <a:t>mkdir</a:t>
            </a:r>
            <a:r>
              <a:rPr lang="en-US" sz="1800" dirty="0" smtClean="0">
                <a:latin typeface="Courier New" pitchFamily="49" charset="0"/>
                <a:cs typeface="Courier New" pitchFamily="49" charset="0"/>
              </a:rPr>
              <a:t> </a:t>
            </a:r>
            <a:r>
              <a:rPr lang="en-US" sz="1800" dirty="0" smtClean="0">
                <a:latin typeface="Courier New" pitchFamily="49" charset="0"/>
                <a:cs typeface="Courier New" pitchFamily="49" charset="0"/>
              </a:rPr>
              <a:t>-p </a:t>
            </a:r>
            <a:r>
              <a:rPr lang="en-US" sz="1800" dirty="0" smtClean="0">
                <a:latin typeface="Courier New" pitchFamily="49" charset="0"/>
                <a:cs typeface="Courier New" pitchFamily="49" charset="0"/>
              </a:rPr>
              <a:t>~/local/</a:t>
            </a:r>
            <a:r>
              <a:rPr lang="en-US" sz="1800" dirty="0" err="1" smtClean="0">
                <a:latin typeface="Courier New" pitchFamily="49" charset="0"/>
                <a:cs typeface="Courier New" pitchFamily="49" charset="0"/>
              </a:rPr>
              <a:t>src</a:t>
            </a:r>
            <a:endParaRPr lang="en-US" sz="1800" dirty="0" smtClean="0">
              <a:latin typeface="Courier New" pitchFamily="49" charset="0"/>
              <a:cs typeface="Courier New" pitchFamily="49" charset="0"/>
            </a:endParaRPr>
          </a:p>
          <a:p>
            <a:pPr lvl="1">
              <a:buFont typeface="Wingdings" pitchFamily="2" charset="2"/>
              <a:buChar char="Ø"/>
            </a:pPr>
            <a:r>
              <a:rPr lang="en-US" sz="1800" dirty="0" smtClean="0">
                <a:latin typeface="Courier New" pitchFamily="49" charset="0"/>
                <a:cs typeface="Courier New" pitchFamily="49" charset="0"/>
              </a:rPr>
              <a:t>cd </a:t>
            </a:r>
            <a:r>
              <a:rPr lang="en-US" sz="1800" dirty="0" smtClean="0">
                <a:latin typeface="Courier New" pitchFamily="49" charset="0"/>
                <a:cs typeface="Courier New" pitchFamily="49" charset="0"/>
              </a:rPr>
              <a:t>~/local/</a:t>
            </a:r>
            <a:r>
              <a:rPr lang="en-US" sz="1800" dirty="0" err="1" smtClean="0">
                <a:latin typeface="Courier New" pitchFamily="49" charset="0"/>
                <a:cs typeface="Courier New" pitchFamily="49" charset="0"/>
              </a:rPr>
              <a:t>src</a:t>
            </a:r>
            <a:endParaRPr lang="en-US" sz="1800" dirty="0">
              <a:latin typeface="Courier New" pitchFamily="49" charset="0"/>
              <a:cs typeface="Courier New" pitchFamily="49" charset="0"/>
            </a:endParaRPr>
          </a:p>
          <a:p>
            <a:pPr lvl="1">
              <a:buFont typeface="Wingdings" pitchFamily="2" charset="2"/>
              <a:buChar char="Ø"/>
              <a:tabLst>
                <a:tab pos="1654175" algn="l"/>
              </a:tabLst>
            </a:pPr>
            <a:r>
              <a:rPr lang="en-US" sz="1800" dirty="0" err="1" smtClean="0">
                <a:latin typeface="Courier New" pitchFamily="49" charset="0"/>
                <a:cs typeface="Courier New" pitchFamily="49" charset="0"/>
              </a:rPr>
              <a:t>svn</a:t>
            </a:r>
            <a:r>
              <a:rPr lang="en-US" sz="1800" dirty="0" smtClean="0">
                <a:latin typeface="Courier New" pitchFamily="49" charset="0"/>
                <a:cs typeface="Courier New" pitchFamily="49" charset="0"/>
              </a:rPr>
              <a:t> co </a:t>
            </a:r>
            <a:r>
              <a:rPr lang="en-US" sz="1800" dirty="0" smtClean="0">
                <a:latin typeface="Courier New" pitchFamily="49" charset="0"/>
                <a:cs typeface="Courier New" pitchFamily="49" charset="0"/>
              </a:rPr>
              <a:t>${BASIS_SVN_URL}/branches/basis-0.1</a:t>
            </a:r>
            <a:endParaRPr lang="en-US" sz="1200" dirty="0" smtClean="0">
              <a:latin typeface="Courier New" pitchFamily="49" charset="0"/>
              <a:cs typeface="Courier New" pitchFamily="49" charset="0"/>
            </a:endParaRPr>
          </a:p>
          <a:p>
            <a:pPr>
              <a:buFont typeface="Wingdings" pitchFamily="2" charset="2"/>
              <a:buChar char="§"/>
            </a:pPr>
            <a:endParaRPr lang="en-US" sz="2200" dirty="0"/>
          </a:p>
          <a:p>
            <a:pPr>
              <a:buFont typeface="Wingdings" pitchFamily="2" charset="2"/>
              <a:buChar char="§"/>
            </a:pPr>
            <a:r>
              <a:rPr lang="en-US" sz="2400" dirty="0" smtClean="0"/>
              <a:t>This will create a working copy of BASIS 0.1 in the directory </a:t>
            </a:r>
            <a:r>
              <a:rPr lang="en-US" sz="2400" dirty="0" smtClean="0">
                <a:latin typeface="Courier New" pitchFamily="49" charset="0"/>
                <a:cs typeface="Courier New" pitchFamily="49" charset="0"/>
              </a:rPr>
              <a:t>~/local/</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/basis-0.1</a:t>
            </a:r>
            <a:r>
              <a:rPr lang="en-US" sz="2400" dirty="0" smtClean="0">
                <a:latin typeface="Courier New" pitchFamily="49" charset="0"/>
                <a:cs typeface="Courier New" pitchFamily="49" charset="0"/>
              </a:rPr>
              <a:t>/</a:t>
            </a:r>
            <a:r>
              <a:rPr lang="en-US" sz="2400" dirty="0" smtClean="0"/>
              <a:t>.</a:t>
            </a:r>
          </a:p>
          <a:p>
            <a:pPr>
              <a:buFont typeface="Wingdings" pitchFamily="2" charset="2"/>
              <a:buChar char="§"/>
            </a:pPr>
            <a:endParaRPr lang="en-US" sz="2400" dirty="0"/>
          </a:p>
          <a:p>
            <a:pPr>
              <a:buFont typeface="Wingdings" pitchFamily="2" charset="2"/>
              <a:buChar char="§"/>
            </a:pPr>
            <a:r>
              <a:rPr lang="en-US" sz="2400" dirty="0" smtClean="0"/>
              <a:t>If you prefer a prefix other than </a:t>
            </a:r>
            <a:r>
              <a:rPr lang="en-US" sz="2400" dirty="0" smtClean="0">
                <a:latin typeface="Courier New" pitchFamily="49" charset="0"/>
                <a:cs typeface="Courier New" pitchFamily="49" charset="0"/>
              </a:rPr>
              <a:t>~/local/,</a:t>
            </a:r>
            <a:r>
              <a:rPr lang="en-US" sz="2400" dirty="0" smtClean="0"/>
              <a:t> you will need to substitute here and in the remainder of this tutorial.</a:t>
            </a: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9</a:t>
            </a:fld>
            <a:endParaRPr lang="en-US"/>
          </a:p>
        </p:txBody>
      </p:sp>
    </p:spTree>
    <p:extLst>
      <p:ext uri="{BB962C8B-B14F-4D97-AF65-F5344CB8AC3E}">
        <p14:creationId xmlns:p14="http://schemas.microsoft.com/office/powerpoint/2010/main" val="37906643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2321</TotalTime>
  <Words>4109</Words>
  <Application>Microsoft Office PowerPoint</Application>
  <PresentationFormat>On-screen Show (4:3)</PresentationFormat>
  <Paragraphs>602</Paragraphs>
  <Slides>56</Slides>
  <Notes>47</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Module</vt:lpstr>
      <vt:lpstr>Getting Started</vt:lpstr>
      <vt:lpstr>Outline</vt:lpstr>
      <vt:lpstr>Introduction</vt:lpstr>
      <vt:lpstr>Introduction</vt:lpstr>
      <vt:lpstr>Installation of BASIS</vt:lpstr>
      <vt:lpstr>BASIS Distribution</vt:lpstr>
      <vt:lpstr>Prerequisites</vt:lpstr>
      <vt:lpstr>Download BASIS</vt:lpstr>
      <vt:lpstr>Download BASIS</vt:lpstr>
      <vt:lpstr>Build BASIS</vt:lpstr>
      <vt:lpstr>Build BASIS</vt:lpstr>
      <vt:lpstr>Install BASIS</vt:lpstr>
      <vt:lpstr>Set up Environment</vt:lpstr>
      <vt:lpstr>Set up Environment</vt:lpstr>
      <vt:lpstr>Creating a New Project</vt:lpstr>
      <vt:lpstr>The Project Tool</vt:lpstr>
      <vt:lpstr>The Project Tool</vt:lpstr>
      <vt:lpstr>Create a New Project</vt:lpstr>
      <vt:lpstr>Modify the Project</vt:lpstr>
      <vt:lpstr>Wiki Links</vt:lpstr>
      <vt:lpstr>Building the Project</vt:lpstr>
      <vt:lpstr>Building the Project</vt:lpstr>
      <vt:lpstr>Build the Project</vt:lpstr>
      <vt:lpstr>Adding Executables</vt:lpstr>
      <vt:lpstr>Executables</vt:lpstr>
      <vt:lpstr>Adding an Executable</vt:lpstr>
      <vt:lpstr>Location of Executables</vt:lpstr>
      <vt:lpstr>Add Executable Target</vt:lpstr>
      <vt:lpstr>Add Executable Target</vt:lpstr>
      <vt:lpstr>Add Executable Target</vt:lpstr>
      <vt:lpstr>Change Output Name</vt:lpstr>
      <vt:lpstr>Change Output Name</vt:lpstr>
      <vt:lpstr>Symbolic Links</vt:lpstr>
      <vt:lpstr>Symbolic Links</vt:lpstr>
      <vt:lpstr>Symbolic Links</vt:lpstr>
      <vt:lpstr>Symbolic Links</vt:lpstr>
      <vt:lpstr>Symbolic Links</vt:lpstr>
      <vt:lpstr>Symbolic Links</vt:lpstr>
      <vt:lpstr>src/CMakeLists.txt</vt:lpstr>
      <vt:lpstr>Build the Executable</vt:lpstr>
      <vt:lpstr>Run the Executable</vt:lpstr>
      <vt:lpstr>Install the Executable</vt:lpstr>
      <vt:lpstr>Adding Libraries</vt:lpstr>
      <vt:lpstr>Libraries</vt:lpstr>
      <vt:lpstr>Adding Library Targets</vt:lpstr>
      <vt:lpstr>Adding Library Targets</vt:lpstr>
      <vt:lpstr>Location of Libraries</vt:lpstr>
      <vt:lpstr>Add Library Target</vt:lpstr>
      <vt:lpstr>Add Library Target</vt:lpstr>
      <vt:lpstr>Add Library Target</vt:lpstr>
      <vt:lpstr>Add Library Target</vt:lpstr>
      <vt:lpstr>Add Script Module</vt:lpstr>
      <vt:lpstr>Building Script Files</vt:lpstr>
      <vt:lpstr>Build the Libraries</vt:lpstr>
      <vt:lpstr>Install the Libraries</vt:lpstr>
      <vt:lpstr>Congratulations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Andreas Schuh</dc:creator>
  <cp:lastModifiedBy>Andreas Schuh</cp:lastModifiedBy>
  <cp:revision>454</cp:revision>
  <dcterms:created xsi:type="dcterms:W3CDTF">2011-09-29T09:52:52Z</dcterms:created>
  <dcterms:modified xsi:type="dcterms:W3CDTF">2011-10-20T17:48:22Z</dcterms:modified>
</cp:coreProperties>
</file>