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sldIdLst>
    <p:sldId id="256" r:id="rId2"/>
    <p:sldId id="257" r:id="rId3"/>
    <p:sldId id="260" r:id="rId4"/>
    <p:sldId id="259" r:id="rId5"/>
    <p:sldId id="261" r:id="rId6"/>
    <p:sldId id="262" r:id="rId7"/>
    <p:sldId id="263" r:id="rId8"/>
    <p:sldId id="264" r:id="rId9"/>
    <p:sldId id="265" r:id="rId10"/>
    <p:sldId id="266" r:id="rId11"/>
    <p:sldId id="269" r:id="rId12"/>
    <p:sldId id="278" r:id="rId13"/>
    <p:sldId id="267" r:id="rId14"/>
    <p:sldId id="268" r:id="rId15"/>
    <p:sldId id="273" r:id="rId16"/>
    <p:sldId id="270" r:id="rId17"/>
    <p:sldId id="272" r:id="rId18"/>
    <p:sldId id="271" r:id="rId19"/>
    <p:sldId id="274" r:id="rId20"/>
    <p:sldId id="275" r:id="rId21"/>
    <p:sldId id="276" r:id="rId22"/>
    <p:sldId id="277" r:id="rId23"/>
    <p:sldId id="282" r:id="rId24"/>
    <p:sldId id="283" r:id="rId25"/>
    <p:sldId id="280" r:id="rId26"/>
    <p:sldId id="279"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8" d="100"/>
          <a:sy n="88" d="100"/>
        </p:scale>
        <p:origin x="-9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10/19/2011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12</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4267200"/>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pic>
        <p:nvPicPr>
          <p:cNvPr id="10"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9" name="Content Placeholder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bia-wiki.uphs.upenn.edu/wiki/index.php/BASIS_How-To:_Managing_a_BASIS_Projec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7b7600c0ab4197db811f810a04670b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rad.upenn.edu/sbia/software/doxygen/basis/trunk/group__CMakeAPI.html#gab2594b3327126ac531ef4ed806501406"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bia-svn.uphs.upenn.edu/projects/BAS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bia-svn.uphs.upenn.edu/projects/BASIS/tags/basis-0.1.5" TargetMode="External"/><Relationship Id="rId5" Type="http://schemas.openxmlformats.org/officeDocument/2006/relationships/hyperlink" Target="https://sbia-svn.uphs.upenn.edu/projects/BASIS/branches/basis-0.1" TargetMode="External"/><Relationship Id="rId4" Type="http://schemas.openxmlformats.org/officeDocument/2006/relationships/hyperlink" Target="https://sbia-svn.uphs.upenn.edu/projects/BASIS/trun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bia-svn.uphs.upenn.edu/projects/BASIS/branches/basis-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make.org/cmake/resources/softwar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bia-svn.uphs.upenn.edu/projects/BASIS/branches/basis-0.1/INSTALL.tx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bia-svn.uphs.upenn.edu/projects/BASIS/branches/basis-0.1/doc/INSTALL-basis.tx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Build system And Software Implementation Standard</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spTree>
    <p:extLst>
      <p:ext uri="{BB962C8B-B14F-4D97-AF65-F5344CB8AC3E}">
        <p14:creationId xmlns:p14="http://schemas.microsoft.com/office/powerpoint/2010/main" val="14103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smtClean="0">
                <a:cs typeface="Courier New" pitchFamily="49" charset="0"/>
              </a:rPr>
              <a:t>installation is the final and easiest step. Simply “build” the </a:t>
            </a:r>
            <a:r>
              <a:rPr lang="en-US" sz="2400" dirty="0" smtClean="0">
                <a:latin typeface="Courier New" pitchFamily="49" charset="0"/>
                <a:cs typeface="Courier New" pitchFamily="49" charset="0"/>
              </a:rPr>
              <a:t>install</a:t>
            </a:r>
            <a:r>
              <a:rPr lang="en-US" sz="2400" dirty="0" smtClean="0">
                <a:cs typeface="Courier New" pitchFamily="49" charset="0"/>
              </a:rPr>
              <a:t> target. This will copy the built files into the installation tree located at the </a:t>
            </a:r>
            <a:r>
              <a:rPr lang="en-US" sz="2400" dirty="0" smtClean="0">
                <a:latin typeface="Courier New" pitchFamily="49" charset="0"/>
                <a:cs typeface="Courier New" pitchFamily="49" charset="0"/>
              </a:rPr>
              <a:t>INSTALL_PREFIX</a:t>
            </a:r>
            <a:r>
              <a:rPr lang="en-US" sz="2400" dirty="0" smtClean="0">
                <a:cs typeface="Courier New" pitchFamily="49" charset="0"/>
              </a:rPr>
              <a:t>.</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make install</a:t>
            </a: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34622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Now we have BASIS installed on our system. Finally, we setup our environment for a more convenient usage of the BASIS Tools as well as to help </a:t>
            </a:r>
            <a:r>
              <a:rPr lang="en-US" sz="2400" dirty="0" err="1" smtClean="0"/>
              <a:t>CMake</a:t>
            </a:r>
            <a:r>
              <a:rPr lang="en-US" sz="2400" dirty="0" smtClean="0"/>
              <a:t> to find the installed BASIS package.</a:t>
            </a:r>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 PATH=“${HOME}/local/bin:${PATH}”</a:t>
            </a: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“${HOME}/local/bin:${PATH}”</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389549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In order to shorten the commands used throughout the tutorials, set also the following environment variables:</a:t>
            </a:r>
            <a:r>
              <a:rPr lang="en-US" sz="2400" dirty="0" smtClean="0">
                <a:cs typeface="Courier New" pitchFamily="49" charset="0"/>
              </a:rPr>
              <a:t/>
            </a:r>
            <a:br>
              <a:rPr lang="en-US" sz="2400" dirty="0" smtClean="0">
                <a:cs typeface="Courier New" pitchFamily="49" charset="0"/>
              </a:rPr>
            </a:br>
            <a:endParaRPr lang="en-US" sz="1600" dirty="0">
              <a:latin typeface="Courier New" pitchFamily="49" charset="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BASIS_EXAMPLE_DIR</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BASIS_EXAMPLE_DIR “${</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a:t>
            </a:r>
            <a:r>
              <a:rPr lang="en-US" sz="1600" dirty="0" smtClean="0">
                <a:latin typeface="Courier New" pitchFamily="49" charset="0"/>
                <a:cs typeface="Courier New" pitchFamily="49" charset="0"/>
              </a:rPr>
              <a:t>BASIS_RSC_DIR=“${BASIS_EXAMPLE_DIR}/</a:t>
            </a:r>
            <a:r>
              <a:rPr lang="en-US" sz="1600" dirty="0" err="1">
                <a:latin typeface="Courier New" pitchFamily="49" charset="0"/>
                <a:cs typeface="Courier New" pitchFamily="49" charset="0"/>
              </a:rPr>
              <a:t>ressources</a:t>
            </a:r>
            <a:r>
              <a:rPr lang="en-US" sz="1600" dirty="0">
                <a:latin typeface="Courier New" pitchFamily="49" charset="0"/>
                <a:cs typeface="Courier New" pitchFamily="49" charset="0"/>
              </a:rPr>
              <a:t>”</a:t>
            </a: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BASIS_RSC_DIR “${BASIS_EXAMPLE_DIR}/</a:t>
            </a:r>
            <a:r>
              <a:rPr lang="en-US" sz="1600" dirty="0" err="1">
                <a:latin typeface="Courier New" pitchFamily="49" charset="0"/>
                <a:cs typeface="Courier New" pitchFamily="49" charset="0"/>
              </a:rPr>
              <a:t>ressources</a:t>
            </a:r>
            <a:r>
              <a:rPr lang="en-US" sz="1600" dirty="0">
                <a:latin typeface="Courier New" pitchFamily="49" charset="0"/>
                <a:cs typeface="Courier New" pitchFamily="49" charset="0"/>
              </a:rPr>
              <a:t>”</a:t>
            </a:r>
          </a:p>
          <a:p>
            <a:pPr lvl="1">
              <a:buFont typeface="Wingdings" pitchFamily="2" charset="2"/>
              <a:buChar char="Ø"/>
            </a:pP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42995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a:t>
            </a:r>
            <a:r>
              <a:rPr lang="en-US" dirty="0" err="1" smtClean="0"/>
              <a:t>Projct</a:t>
            </a:r>
            <a:endParaRPr lang="en-US" dirty="0"/>
          </a:p>
        </p:txBody>
      </p:sp>
      <p:sp>
        <p:nvSpPr>
          <p:cNvPr id="3" name="Text Placeholder 2"/>
          <p:cNvSpPr>
            <a:spLocks noGrp="1"/>
          </p:cNvSpPr>
          <p:nvPr>
            <p:ph type="body" idx="1"/>
          </p:nvPr>
        </p:nvSpPr>
        <p:spPr/>
        <p:txBody>
          <a:bodyPr/>
          <a:lstStyle/>
          <a:p>
            <a:r>
              <a:rPr lang="en-US" dirty="0" smtClean="0"/>
              <a:t>How do I create my own BASIS-conform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Tree>
    <p:extLst>
      <p:ext uri="{BB962C8B-B14F-4D97-AF65-F5344CB8AC3E}">
        <p14:creationId xmlns:p14="http://schemas.microsoft.com/office/powerpoint/2010/main" val="1123903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project which uses BASIS.</a:t>
            </a:r>
          </a:p>
          <a:p>
            <a:endParaRPr lang="en-US" sz="2400" dirty="0" smtClean="0"/>
          </a:p>
          <a:p>
            <a:r>
              <a:rPr lang="en-US" sz="2400" dirty="0" smtClean="0"/>
              <a:t>As not all projects will make use of the same BASIS features, the project tool allows a selection of template features</a:t>
            </a:r>
            <a:br>
              <a:rPr lang="en-US" sz="2400" dirty="0" smtClean="0"/>
            </a:br>
            <a:r>
              <a:rPr lang="en-US" sz="2400" dirty="0" smtClean="0"/>
              <a:t>(i.e., directories and template files).</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enable the project tool to merge changes (using </a:t>
            </a:r>
            <a:r>
              <a:rPr lang="en-US" sz="2400" dirty="0" smtClean="0">
                <a:latin typeface="Courier New" pitchFamily="49" charset="0"/>
                <a:cs typeface="Courier New" pitchFamily="49" charset="0"/>
              </a:rPr>
              <a:t>diff3</a:t>
            </a:r>
            <a:r>
              <a:rPr lang="en-US" sz="2400" dirty="0" smtClean="0"/>
              <a:t>) made by you in the files instantiated from the project template, it has to keep a copy of the original template files along with the project. These files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Keep the </a:t>
            </a:r>
            <a:r>
              <a:rPr lang="en-US" sz="2400" dirty="0" smtClean="0">
                <a:latin typeface="Courier New" pitchFamily="49" charset="0"/>
                <a:cs typeface="Courier New" pitchFamily="49" charset="0"/>
              </a:rPr>
              <a:t>.basis/</a:t>
            </a:r>
            <a:r>
              <a:rPr lang="en-US" sz="2400" dirty="0" smtClean="0"/>
              <a:t> subdirectory intact and commit it as well as any changes made to it by the project tool to the revision control system, i.e., Subversion (SVN) in most cases.</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then no longer needed.</a:t>
            </a:r>
          </a:p>
        </p:txBody>
      </p:sp>
    </p:spTree>
    <p:extLst>
      <p:ext uri="{BB962C8B-B14F-4D97-AF65-F5344CB8AC3E}">
        <p14:creationId xmlns:p14="http://schemas.microsoft.com/office/powerpoint/2010/main" val="53334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commands:</a:t>
            </a:r>
            <a:br>
              <a:rPr lang="en-US" sz="2400" dirty="0" smtClean="0"/>
            </a:br>
            <a:endParaRPr lang="en-US" sz="2400" dirty="0" smtClean="0"/>
          </a:p>
          <a:p>
            <a:pPr lvl="1"/>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endParaRPr lang="en-US" sz="2000" dirty="0" smtClean="0">
              <a:latin typeface="Courier New" pitchFamily="49" charset="0"/>
              <a:cs typeface="Courier New" pitchFamily="49" charset="0"/>
            </a:endParaRPr>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 first BASIS project.”</a:t>
            </a: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subdirectory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in the current working directory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a:bodyPr>
          <a:lstStyle/>
          <a:p>
            <a:r>
              <a:rPr lang="en-US" sz="2400" dirty="0" smtClean="0"/>
              <a:t>Once we created a BASIS project using the project tool, we can use it again to add or remove certain features of the project template as well as to add or remove dependencies on other software packages.</a:t>
            </a:r>
          </a:p>
          <a:p>
            <a:endParaRPr lang="en-US" sz="2400" dirty="0" smtClean="0"/>
          </a:p>
          <a:p>
            <a:r>
              <a:rPr lang="en-US" sz="2400" dirty="0" smtClean="0"/>
              <a:t>For demonstration, we will now remove the </a:t>
            </a:r>
            <a:r>
              <a:rPr lang="en-US" sz="2400" dirty="0" smtClean="0">
                <a:latin typeface="Courier New" pitchFamily="49" charset="0"/>
                <a:cs typeface="Courier New" pitchFamily="49" charset="0"/>
              </a:rPr>
              <a:t>example/</a:t>
            </a:r>
            <a:r>
              <a:rPr lang="en-US" sz="2400" dirty="0" smtClean="0"/>
              <a:t> subdirectory tree of 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18</a:t>
            </a:fld>
            <a:endParaRPr lang="en-US"/>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Wiki of SBIA at:</a:t>
            </a:r>
          </a:p>
          <a:p>
            <a:endParaRPr lang="en-US" sz="2400" dirty="0" smtClean="0"/>
          </a:p>
          <a:p>
            <a:pPr lvl="1"/>
            <a:r>
              <a:rPr lang="en-US" sz="2000" dirty="0">
                <a:hlinkClick r:id="rId3"/>
              </a:rPr>
              <a:t>https://sbia-wiki.uphs.upenn.edu/wiki/index.php/BASIS_How-To:_</a:t>
            </a:r>
            <a:r>
              <a:rPr lang="en-US" sz="2000" dirty="0" smtClean="0">
                <a:hlinkClick r:id="rId3"/>
              </a:rPr>
              <a:t>Managing_a_BASIS_Project</a:t>
            </a:r>
            <a:endParaRPr lang="en-US" sz="2000" dirty="0" smtClean="0"/>
          </a:p>
          <a:p>
            <a:pPr lvl="1"/>
            <a:endParaRPr lang="en-US" sz="2000" dirty="0" smtClean="0"/>
          </a:p>
          <a:p>
            <a:endParaRPr lang="en-US" sz="2400" dirty="0" smtClean="0"/>
          </a:p>
        </p:txBody>
      </p:sp>
    </p:spTree>
    <p:extLst>
      <p:ext uri="{BB962C8B-B14F-4D97-AF65-F5344CB8AC3E}">
        <p14:creationId xmlns:p14="http://schemas.microsoft.com/office/powerpoint/2010/main" val="19065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Targets</a:t>
            </a:r>
            <a:endParaRPr lang="en-US" dirty="0"/>
          </a:p>
        </p:txBody>
      </p:sp>
      <p:sp>
        <p:nvSpPr>
          <p:cNvPr id="3" name="Text Placeholder 2"/>
          <p:cNvSpPr>
            <a:spLocks noGrp="1"/>
          </p:cNvSpPr>
          <p:nvPr>
            <p:ph type="body" idx="1"/>
          </p:nvPr>
        </p:nvSpPr>
        <p:spPr/>
        <p:txBody>
          <a:bodyPr/>
          <a:lstStyle/>
          <a:p>
            <a:r>
              <a:rPr lang="en-US" dirty="0" smtClean="0"/>
              <a:t>How do I get my </a:t>
            </a:r>
            <a:r>
              <a:rPr lang="en-US" dirty="0" err="1" smtClean="0"/>
              <a:t>executables</a:t>
            </a:r>
            <a:r>
              <a:rPr lang="en-US" dirty="0" smtClean="0"/>
              <a:t> build?</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19</a:t>
            </a:fld>
            <a:endParaRPr lang="en-US"/>
          </a:p>
        </p:txBody>
      </p:sp>
    </p:spTree>
    <p:extLst>
      <p:ext uri="{BB962C8B-B14F-4D97-AF65-F5344CB8AC3E}">
        <p14:creationId xmlns:p14="http://schemas.microsoft.com/office/powerpoint/2010/main" val="881334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a:bodyPr>
          <a:lstStyle/>
          <a:p>
            <a:r>
              <a:rPr lang="en-US" dirty="0" smtClean="0"/>
              <a:t>Installation</a:t>
            </a:r>
          </a:p>
          <a:p>
            <a:r>
              <a:rPr lang="en-US" dirty="0" smtClean="0"/>
              <a:t>Create a New Project</a:t>
            </a:r>
          </a:p>
          <a:p>
            <a:r>
              <a:rPr lang="en-US" dirty="0" smtClean="0"/>
              <a:t>Add Executable Targets</a:t>
            </a:r>
          </a:p>
          <a:p>
            <a:r>
              <a:rPr lang="en-US" dirty="0" smtClean="0"/>
              <a:t>Add Library Targets</a:t>
            </a:r>
          </a:p>
          <a:p>
            <a:r>
              <a:rPr lang="en-US" dirty="0" smtClean="0"/>
              <a:t>Build the Project</a:t>
            </a:r>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20</a:t>
            </a:fld>
            <a:endParaRPr lang="en-US"/>
          </a:p>
        </p:txBody>
      </p:sp>
      <p:sp>
        <p:nvSpPr>
          <p:cNvPr id="7" name="Content Placeholder 2"/>
          <p:cNvSpPr>
            <a:spLocks noGrp="1"/>
          </p:cNvSpPr>
          <p:nvPr>
            <p:ph idx="1"/>
          </p:nvPr>
        </p:nvSpPr>
        <p:spPr/>
        <p:txBody>
          <a:bodyPr>
            <a:normAutofit fontScale="92500" lnSpcReduction="10000"/>
          </a:bodyPr>
          <a:lstStyle/>
          <a:p>
            <a:r>
              <a:rPr lang="en-US" sz="2400" dirty="0" err="1" smtClean="0"/>
              <a:t>Executables</a:t>
            </a:r>
            <a:r>
              <a:rPr lang="en-US" sz="2400" dirty="0" smtClean="0"/>
              <a:t> are either binary files built from C++ or MATLAB sources or script files interpreted by a command interpreter such as Python, Perl, or BASH.</a:t>
            </a:r>
          </a:p>
          <a:p>
            <a:endParaRPr lang="en-US" sz="2400" dirty="0" smtClean="0"/>
          </a:p>
          <a:p>
            <a:r>
              <a:rPr lang="en-US" sz="2400" dirty="0" smtClean="0"/>
              <a:t>We distinguish between two kinds of </a:t>
            </a:r>
            <a:r>
              <a:rPr lang="en-US" sz="2400" dirty="0" err="1" smtClean="0"/>
              <a:t>executables</a:t>
            </a:r>
            <a:r>
              <a:rPr lang="en-US" sz="2400" dirty="0" smtClean="0"/>
              <a:t>:</a:t>
            </a:r>
          </a:p>
          <a:p>
            <a:pPr lvl="1"/>
            <a:r>
              <a:rPr lang="en-US" sz="2000" dirty="0" smtClean="0"/>
              <a:t>main </a:t>
            </a:r>
            <a:r>
              <a:rPr lang="en-US" sz="2000" dirty="0" err="1" smtClean="0"/>
              <a:t>executables</a:t>
            </a:r>
            <a:endParaRPr lang="en-US" sz="2000" dirty="0"/>
          </a:p>
          <a:p>
            <a:pPr lvl="1"/>
            <a:r>
              <a:rPr lang="en-US" sz="2000" dirty="0" smtClean="0"/>
              <a:t>auxiliary </a:t>
            </a:r>
            <a:r>
              <a:rPr lang="en-US" sz="2000" dirty="0" err="1" smtClean="0"/>
              <a:t>executables</a:t>
            </a:r>
            <a:endParaRPr lang="en-US" sz="2000" dirty="0" smtClean="0"/>
          </a:p>
          <a:p>
            <a:pPr lvl="1"/>
            <a:endParaRPr lang="en-US" sz="2000" dirty="0" smtClean="0"/>
          </a:p>
          <a:p>
            <a:r>
              <a:rPr lang="en-US" sz="2400" dirty="0" smtClean="0"/>
              <a:t>Main </a:t>
            </a:r>
            <a:r>
              <a:rPr lang="en-US" sz="2400" dirty="0" err="1" smtClean="0"/>
              <a:t>executables</a:t>
            </a:r>
            <a:r>
              <a:rPr lang="en-US" sz="2400" dirty="0" smtClean="0"/>
              <a:t> are supposed to be used by a user of our software directly. They parse command-line arguments and provide help and version information.</a:t>
            </a:r>
          </a:p>
          <a:p>
            <a:endParaRPr lang="en-US" sz="2400" dirty="0" smtClean="0"/>
          </a:p>
          <a:p>
            <a:r>
              <a:rPr lang="en-US" sz="2400" dirty="0" smtClean="0"/>
              <a:t>Auxiliary </a:t>
            </a:r>
            <a:r>
              <a:rPr lang="en-US" sz="2400" dirty="0" err="1" smtClean="0"/>
              <a:t>executables</a:t>
            </a:r>
            <a:r>
              <a:rPr lang="en-US" sz="2400" dirty="0" smtClean="0"/>
              <a:t>, on the other side, are only used by other </a:t>
            </a:r>
            <a:r>
              <a:rPr lang="en-US" sz="2400" dirty="0" err="1" smtClean="0"/>
              <a:t>executables</a:t>
            </a:r>
            <a:r>
              <a:rPr lang="en-US" sz="2400" dirty="0" smtClean="0"/>
              <a:t>.</a:t>
            </a:r>
          </a:p>
        </p:txBody>
      </p:sp>
    </p:spTree>
    <p:extLst>
      <p:ext uri="{BB962C8B-B14F-4D97-AF65-F5344CB8AC3E}">
        <p14:creationId xmlns:p14="http://schemas.microsoft.com/office/powerpoint/2010/main" val="14801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21</a:t>
            </a:fld>
            <a:endParaRPr lang="en-US"/>
          </a:p>
        </p:txBody>
      </p:sp>
      <p:sp>
        <p:nvSpPr>
          <p:cNvPr id="7" name="Content Placeholder 2"/>
          <p:cNvSpPr>
            <a:spLocks noGrp="1"/>
          </p:cNvSpPr>
          <p:nvPr>
            <p:ph idx="1"/>
          </p:nvPr>
        </p:nvSpPr>
        <p:spPr/>
        <p:txBody>
          <a:bodyPr>
            <a:normAutofit lnSpcReduction="10000"/>
          </a:bodyPr>
          <a:lstStyle/>
          <a:p>
            <a:r>
              <a:rPr lang="en-US" sz="2400" dirty="0" smtClean="0"/>
              <a:t>Copy the source files of your </a:t>
            </a:r>
            <a:r>
              <a:rPr lang="en-US" sz="2400" dirty="0" err="1" smtClean="0"/>
              <a:t>executables</a:t>
            </a:r>
            <a:r>
              <a:rPr lang="en-US" sz="2400" dirty="0" smtClean="0"/>
              <a:t>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 of your project. You can create further subdirectories within this directory if it helps to better organize your source files.</a:t>
            </a:r>
          </a:p>
          <a:p>
            <a:endParaRPr lang="en-US" sz="2400" dirty="0" smtClean="0"/>
          </a:p>
          <a:p>
            <a:r>
              <a:rPr lang="en-US" sz="2400" dirty="0" smtClean="0"/>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t> file to add an executable build target which will build the executable file.</a:t>
            </a:r>
          </a:p>
          <a:p>
            <a:endParaRPr lang="en-US" sz="2400" dirty="0"/>
          </a:p>
          <a:p>
            <a:pPr lvl="1"/>
            <a:r>
              <a:rPr lang="en-US" sz="2000" dirty="0" smtClean="0"/>
              <a:t>Use the </a:t>
            </a:r>
            <a:r>
              <a:rPr lang="en-US" sz="2000" dirty="0" err="1" smtClean="0">
                <a:latin typeface="Courier New" pitchFamily="49" charset="0"/>
                <a:cs typeface="Courier New" pitchFamily="49" charset="0"/>
                <a:hlinkClick r:id="rId3"/>
              </a:rPr>
              <a:t>basis_add_executable</a:t>
            </a:r>
            <a:r>
              <a:rPr lang="en-US" sz="2000" dirty="0" smtClean="0">
                <a:latin typeface="Courier New" pitchFamily="49" charset="0"/>
                <a:cs typeface="Courier New" pitchFamily="49" charset="0"/>
                <a:hlinkClick r:id="rId3"/>
              </a:rPr>
              <a:t>()</a:t>
            </a:r>
            <a:r>
              <a:rPr lang="en-US" sz="2000" dirty="0" smtClean="0">
                <a:hlinkClick r:id="rId3"/>
              </a:rPr>
              <a:t> </a:t>
            </a:r>
            <a:r>
              <a:rPr lang="en-US" sz="2000" dirty="0" err="1" smtClean="0"/>
              <a:t>CMake</a:t>
            </a:r>
            <a:r>
              <a:rPr lang="en-US" sz="2000" dirty="0" smtClean="0"/>
              <a:t> function to add a new executable target.</a:t>
            </a:r>
          </a:p>
          <a:p>
            <a:endParaRPr lang="en-US" sz="2400" dirty="0" smtClean="0"/>
          </a:p>
          <a:p>
            <a:pPr lvl="1"/>
            <a:r>
              <a:rPr lang="en-US" sz="2000" dirty="0" smtClean="0"/>
              <a:t>Link dependencies can be specified using the </a:t>
            </a:r>
            <a:r>
              <a:rPr lang="en-US" sz="2000" dirty="0" err="1" smtClean="0">
                <a:latin typeface="Courier New" pitchFamily="49" charset="0"/>
                <a:cs typeface="Courier New" pitchFamily="49" charset="0"/>
                <a:hlinkClick r:id="rId4"/>
              </a:rPr>
              <a:t>basis_target_link_libraries</a:t>
            </a:r>
            <a:r>
              <a:rPr lang="en-US" sz="2000" dirty="0" smtClean="0">
                <a:latin typeface="Courier New" pitchFamily="49" charset="0"/>
                <a:cs typeface="Courier New" pitchFamily="49" charset="0"/>
                <a:hlinkClick r:id="rId4"/>
              </a:rPr>
              <a:t>()</a:t>
            </a:r>
            <a:r>
              <a:rPr lang="en-US" sz="2000" dirty="0" smtClean="0"/>
              <a:t> </a:t>
            </a:r>
            <a:r>
              <a:rPr lang="en-US" sz="2000" dirty="0" err="1" smtClean="0"/>
              <a:t>CMake</a:t>
            </a:r>
            <a:r>
              <a:rPr lang="en-US" sz="2000" dirty="0" smtClean="0"/>
              <a:t> function.</a:t>
            </a:r>
          </a:p>
        </p:txBody>
      </p:sp>
    </p:spTree>
    <p:extLst>
      <p:ext uri="{BB962C8B-B14F-4D97-AF65-F5344CB8AC3E}">
        <p14:creationId xmlns:p14="http://schemas.microsoft.com/office/powerpoint/2010/main" val="50908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22</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helloc++.cxx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ressources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src</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$BASIS_RSC_DIR/helloc++.cxx .</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smtClean="0">
                <a:latin typeface="Courier New" pitchFamily="49" charset="0"/>
                <a:cs typeface="Courier New" pitchFamily="49" charset="0"/>
              </a:rPr>
              <a:t>CMakeLists.txt</a:t>
            </a:r>
            <a:r>
              <a:rPr lang="en-US" sz="2400" dirty="0" smtClean="0">
                <a:cs typeface="Courier New" pitchFamily="49" charset="0"/>
              </a:rPr>
              <a:t> file in this directory and add the following lines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helloc</a:t>
            </a:r>
            <a:r>
              <a:rPr lang="en-US" sz="2000" smtClean="0">
                <a:latin typeface="Courier New" pitchFamily="49" charset="0"/>
                <a:cs typeface="Courier New" pitchFamily="49" charset="0"/>
              </a:rPr>
              <a:t>++.cxx</a:t>
            </a:r>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70644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23</a:t>
            </a:fld>
            <a:endParaRPr lang="en-US"/>
          </a:p>
        </p:txBody>
      </p:sp>
      <p:sp>
        <p:nvSpPr>
          <p:cNvPr id="7" name="Content Placeholder 2"/>
          <p:cNvSpPr>
            <a:spLocks noGrp="1"/>
          </p:cNvSpPr>
          <p:nvPr>
            <p:ph idx="1"/>
          </p:nvPr>
        </p:nvSpPr>
        <p:spPr/>
        <p:txBody>
          <a:bodyPr>
            <a:normAutofit fontScale="85000" lnSpcReduction="10000"/>
          </a:bodyPr>
          <a:lstStyle/>
          <a:p>
            <a:r>
              <a:rPr lang="en-US" sz="2400" dirty="0" smtClean="0"/>
              <a:t>Alternatively, you can use the implementations of this Hello World! program in Python, Perl, BASH or MATLAB, respectively, i.e., use the source file </a:t>
            </a:r>
            <a:r>
              <a:rPr lang="en-US" sz="2400" dirty="0" smtClean="0">
                <a:latin typeface="Courier New" pitchFamily="49" charset="0"/>
                <a:cs typeface="Courier New" pitchFamily="49" charset="0"/>
              </a:rPr>
              <a:t>hellopython.py</a:t>
            </a:r>
            <a:r>
              <a:rPr lang="en-US" sz="2400" dirty="0" smtClean="0"/>
              <a:t>, </a:t>
            </a:r>
            <a:r>
              <a:rPr lang="en-US" sz="2400" dirty="0" smtClean="0">
                <a:latin typeface="Courier New" pitchFamily="49" charset="0"/>
                <a:cs typeface="Courier New" pitchFamily="49" charset="0"/>
              </a:rPr>
              <a:t>helloperl.pl</a:t>
            </a:r>
            <a:r>
              <a:rPr lang="en-US" sz="2400" dirty="0" smtClean="0"/>
              <a:t>, </a:t>
            </a:r>
            <a:r>
              <a:rPr lang="en-US" sz="2400" dirty="0" smtClean="0">
                <a:latin typeface="Courier New" pitchFamily="49" charset="0"/>
                <a:cs typeface="Courier New" pitchFamily="49" charset="0"/>
              </a:rPr>
              <a:t>hellobash.sh</a:t>
            </a:r>
            <a:r>
              <a:rPr lang="en-US" sz="2400" dirty="0" smtClean="0"/>
              <a:t>, or </a:t>
            </a:r>
            <a:r>
              <a:rPr lang="en-US" sz="2400" dirty="0" err="1" smtClean="0">
                <a:latin typeface="Courier New" pitchFamily="49" charset="0"/>
                <a:cs typeface="Courier New" pitchFamily="49" charset="0"/>
              </a:rPr>
              <a:t>hellomatlab.m</a:t>
            </a:r>
            <a:r>
              <a:rPr lang="en-US" sz="2400" dirty="0" smtClean="0"/>
              <a:t>, respectively.</a:t>
            </a:r>
          </a:p>
          <a:p>
            <a:endParaRPr lang="en-US" sz="2400" dirty="0" smtClean="0"/>
          </a:p>
          <a:p>
            <a:r>
              <a:rPr lang="en-US" sz="2400" dirty="0" smtClean="0"/>
              <a:t>In case of MATLAB, we also need to add a dependency on MATLAB before we can build </a:t>
            </a:r>
            <a:r>
              <a:rPr lang="en-US" sz="2400" dirty="0" err="1" smtClean="0"/>
              <a:t>executables</a:t>
            </a:r>
            <a:r>
              <a:rPr lang="en-US" sz="2400" dirty="0" smtClean="0"/>
              <a:t> using the MATLAB Compiler.</a:t>
            </a:r>
          </a:p>
          <a:p>
            <a:endParaRPr lang="en-US" sz="2400" dirty="0">
              <a:latin typeface="Courier New" pitchFamily="49" charset="0"/>
              <a:cs typeface="Courier New" pitchFamily="49" charset="0"/>
            </a:endParaRPr>
          </a:p>
          <a:p>
            <a:r>
              <a:rPr lang="en-US" sz="2400" dirty="0" smtClean="0">
                <a:cs typeface="Courier New" pitchFamily="49" charset="0"/>
              </a:rPr>
              <a:t>If you have MATLAB with a license for the MATLAB Compiler available on your system, follow the steps on the next slide, otherwise you may skip these.</a:t>
            </a:r>
          </a:p>
          <a:p>
            <a:endParaRPr lang="en-US" sz="2400" dirty="0">
              <a:cs typeface="Courier New" pitchFamily="49" charset="0"/>
            </a:endParaRPr>
          </a:p>
          <a:p>
            <a:r>
              <a:rPr lang="en-US" sz="2400" dirty="0" smtClean="0">
                <a:cs typeface="Courier New" pitchFamily="49" charset="0"/>
              </a:rPr>
              <a:t>Note, however, the use of 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useopt</a:t>
            </a:r>
            <a:r>
              <a:rPr lang="en-US" sz="2400" dirty="0" smtClean="0">
                <a:cs typeface="Courier New" pitchFamily="49" charset="0"/>
              </a:rPr>
              <a:t> option to </a:t>
            </a:r>
            <a:r>
              <a:rPr lang="en-US" sz="2400" dirty="0" err="1" smtClean="0">
                <a:latin typeface="Courier New" pitchFamily="49" charset="0"/>
                <a:cs typeface="Courier New" pitchFamily="49" charset="0"/>
              </a:rPr>
              <a:t>basisproject</a:t>
            </a:r>
            <a:r>
              <a:rPr lang="en-US" sz="2400" dirty="0" smtClean="0">
                <a:cs typeface="Courier New" pitchFamily="49" charset="0"/>
              </a:rPr>
              <a:t> and </a:t>
            </a:r>
            <a:r>
              <a:rPr lang="en-US" sz="2400" dirty="0" smtClean="0">
                <a:latin typeface="Courier New" pitchFamily="49" charset="0"/>
                <a:cs typeface="Courier New" pitchFamily="49" charset="0"/>
              </a:rPr>
              <a:t>MATLAB_MCC_EXECUTABLE</a:t>
            </a:r>
            <a:r>
              <a:rPr lang="en-US" sz="2400" dirty="0" smtClean="0">
                <a:cs typeface="Courier New" pitchFamily="49" charset="0"/>
              </a:rPr>
              <a:t> variable. Thus, if the MATLAB Compiler is not installed on your system, this executable target will simply not be build.</a:t>
            </a:r>
          </a:p>
        </p:txBody>
      </p:sp>
    </p:spTree>
    <p:extLst>
      <p:ext uri="{BB962C8B-B14F-4D97-AF65-F5344CB8AC3E}">
        <p14:creationId xmlns:p14="http://schemas.microsoft.com/office/powerpoint/2010/main" val="38617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24</a:t>
            </a:fld>
            <a:endParaRPr lang="en-US"/>
          </a:p>
        </p:txBody>
      </p:sp>
      <p:sp>
        <p:nvSpPr>
          <p:cNvPr id="7" name="Content Placeholder 2"/>
          <p:cNvSpPr>
            <a:spLocks noGrp="1"/>
          </p:cNvSpPr>
          <p:nvPr>
            <p:ph idx="1"/>
          </p:nvPr>
        </p:nvSpPr>
        <p:spPr/>
        <p:txBody>
          <a:bodyPr>
            <a:normAutofit fontScale="85000" lnSpcReduction="20000"/>
          </a:bodyPr>
          <a:lstStyle/>
          <a:p>
            <a:r>
              <a:rPr lang="en-US" sz="2400" dirty="0" smtClean="0"/>
              <a:t>Add MATLAB as dependency:</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useopt</a:t>
            </a:r>
            <a:r>
              <a:rPr lang="en-US" sz="2000" dirty="0" smtClean="0">
                <a:latin typeface="Courier New" pitchFamily="49" charset="0"/>
                <a:cs typeface="Courier New" pitchFamily="49" charset="0"/>
              </a:rPr>
              <a:t> MATLAB</a:t>
            </a:r>
          </a:p>
          <a:p>
            <a:pPr lvl="1"/>
            <a:endParaRPr lang="en-US" sz="2000" dirty="0" smtClean="0"/>
          </a:p>
          <a:p>
            <a:r>
              <a:rPr lang="en-US" sz="2400" dirty="0" smtClean="0"/>
              <a:t>Copy the </a:t>
            </a:r>
            <a:r>
              <a:rPr lang="en-US" sz="2400" dirty="0" err="1" smtClean="0">
                <a:latin typeface="Courier New" pitchFamily="49" charset="0"/>
                <a:cs typeface="Courier New" pitchFamily="49" charset="0"/>
              </a:rPr>
              <a:t>hellobasis.m</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ressources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src</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$BASIS_RSC_DIR/</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smtClean="0">
                <a:latin typeface="Courier New" pitchFamily="49" charset="0"/>
                <a:cs typeface="Courier New" pitchFamily="49" charset="0"/>
              </a:rPr>
              <a:t>CMakeLists.txt</a:t>
            </a:r>
            <a:r>
              <a:rPr lang="en-US" sz="2400" dirty="0" smtClean="0">
                <a:cs typeface="Courier New" pitchFamily="49" charset="0"/>
              </a:rPr>
              <a:t> file in this directory and add the following lines under the section “executable target(s)”:</a:t>
            </a:r>
          </a:p>
          <a:p>
            <a:endParaRPr lang="en-US" sz="2400" dirty="0" smtClean="0">
              <a:cs typeface="Courier New" pitchFamily="49" charset="0"/>
            </a:endParaRPr>
          </a:p>
          <a:p>
            <a:pPr lvl="1"/>
            <a:r>
              <a:rPr lang="en-US" sz="2000" dirty="0" smtClean="0">
                <a:latin typeface="Courier New" pitchFamily="49" charset="0"/>
                <a:cs typeface="Courier New" pitchFamily="49" charset="0"/>
              </a:rPr>
              <a:t>if (MATLAB_MCC_EXECUTABLE)</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a:t>
            </a:r>
          </a:p>
          <a:p>
            <a:pPr lvl="1"/>
            <a:r>
              <a:rPr lang="en-US" sz="2000" dirty="0" err="1" smtClean="0">
                <a:latin typeface="Courier New" pitchFamily="49" charset="0"/>
                <a:cs typeface="Courier New" pitchFamily="49" charset="0"/>
              </a:rPr>
              <a:t>endif</a:t>
            </a:r>
            <a:r>
              <a:rPr lang="en-US" sz="2000" dirty="0" smtClean="0">
                <a:latin typeface="Courier New" pitchFamily="49" charset="0"/>
                <a:cs typeface="Courier New" pitchFamily="49" charset="0"/>
              </a:rPr>
              <a:t> ()</a:t>
            </a:r>
          </a:p>
        </p:txBody>
      </p:sp>
    </p:spTree>
    <p:extLst>
      <p:ext uri="{BB962C8B-B14F-4D97-AF65-F5344CB8AC3E}">
        <p14:creationId xmlns:p14="http://schemas.microsoft.com/office/powerpoint/2010/main" val="177189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fade">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fade">
                                      <p:cBhvr>
                                        <p:cTn id="42" dur="500"/>
                                        <p:tgtEl>
                                          <p:spTgt spid="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fade">
                                      <p:cBhvr>
                                        <p:cTn id="4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Project</a:t>
            </a:r>
            <a:endParaRPr lang="en-US" dirty="0"/>
          </a:p>
        </p:txBody>
      </p:sp>
      <p:sp>
        <p:nvSpPr>
          <p:cNvPr id="3" name="Text Placeholder 2"/>
          <p:cNvSpPr>
            <a:spLocks noGrp="1"/>
          </p:cNvSpPr>
          <p:nvPr>
            <p:ph type="body" idx="1"/>
          </p:nvPr>
        </p:nvSpPr>
        <p:spPr/>
        <p:txBody>
          <a:bodyPr/>
          <a:lstStyle/>
          <a:p>
            <a:r>
              <a:rPr lang="en-US" dirty="0" smtClean="0"/>
              <a:t>Fine, so how do I build my BASIS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25</a:t>
            </a:fld>
            <a:endParaRPr lang="en-US"/>
          </a:p>
        </p:txBody>
      </p:sp>
    </p:spTree>
    <p:extLst>
      <p:ext uri="{BB962C8B-B14F-4D97-AF65-F5344CB8AC3E}">
        <p14:creationId xmlns:p14="http://schemas.microsoft.com/office/powerpoint/2010/main" val="1322351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26</a:t>
            </a:fld>
            <a:endParaRPr lang="en-US"/>
          </a:p>
        </p:txBody>
      </p:sp>
      <p:sp>
        <p:nvSpPr>
          <p:cNvPr id="7" name="Content Placeholder 2"/>
          <p:cNvSpPr>
            <a:spLocks noGrp="1"/>
          </p:cNvSpPr>
          <p:nvPr>
            <p:ph idx="1"/>
          </p:nvPr>
        </p:nvSpPr>
        <p:spPr/>
        <p:txBody>
          <a:bodyPr>
            <a:normAutofit/>
          </a:bodyPr>
          <a:lstStyle/>
          <a:p>
            <a:r>
              <a:rPr lang="en-US" sz="2400" dirty="0" smtClean="0"/>
              <a:t>As noted earlier, the build of any BASIS project is similar to the build of BASIS itself. The main steps are indeed identical for just any </a:t>
            </a:r>
            <a:r>
              <a:rPr lang="en-US" sz="2400" dirty="0" err="1" smtClean="0"/>
              <a:t>CMake</a:t>
            </a:r>
            <a:r>
              <a:rPr lang="en-US" sz="2400" dirty="0" smtClean="0"/>
              <a:t>-based project.</a:t>
            </a:r>
          </a:p>
          <a:p>
            <a:endParaRPr lang="en-US" sz="2400" dirty="0">
              <a:latin typeface="Courier New" pitchFamily="49" charset="0"/>
              <a:cs typeface="Courier New" pitchFamily="49" charset="0"/>
            </a:endParaRPr>
          </a:p>
          <a:p>
            <a:r>
              <a:rPr lang="en-US" sz="2400" dirty="0" smtClean="0">
                <a:cs typeface="Courier New" pitchFamily="49" charset="0"/>
              </a:rPr>
              <a:t>These common steps of creating a separate build directory, running </a:t>
            </a:r>
            <a:r>
              <a:rPr lang="en-US" sz="2400" dirty="0" err="1" smtClean="0">
                <a:cs typeface="Courier New" pitchFamily="49" charset="0"/>
              </a:rPr>
              <a:t>CMake</a:t>
            </a:r>
            <a:r>
              <a:rPr lang="en-US" sz="2400" dirty="0" smtClean="0">
                <a:cs typeface="Courier New" pitchFamily="49" charset="0"/>
              </a:rPr>
              <a:t> to configure the build system, and building the software, are described in the </a:t>
            </a:r>
            <a:r>
              <a:rPr lang="en-US" sz="2400" dirty="0" smtClean="0">
                <a:latin typeface="Courier New" pitchFamily="49" charset="0"/>
                <a:cs typeface="Courier New" pitchFamily="49" charset="0"/>
              </a:rPr>
              <a:t>INSTALL-basis.txt</a:t>
            </a:r>
            <a:r>
              <a:rPr lang="en-US" sz="2400" dirty="0" smtClean="0">
                <a:cs typeface="Courier New" pitchFamily="49" charset="0"/>
              </a:rPr>
              <a:t> document which is part of BASIS.</a:t>
            </a:r>
            <a:endParaRPr lang="en-US" sz="2000" dirty="0" smtClean="0">
              <a:cs typeface="Courier New" pitchFamily="49" charset="0"/>
            </a:endParaRPr>
          </a:p>
        </p:txBody>
      </p:sp>
    </p:spTree>
    <p:extLst>
      <p:ext uri="{BB962C8B-B14F-4D97-AF65-F5344CB8AC3E}">
        <p14:creationId xmlns:p14="http://schemas.microsoft.com/office/powerpoint/2010/main" val="63129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27</a:t>
            </a:fld>
            <a:endParaRPr lang="en-US"/>
          </a:p>
        </p:txBody>
      </p:sp>
      <p:sp>
        <p:nvSpPr>
          <p:cNvPr id="7" name="Content Placeholder 2"/>
          <p:cNvSpPr>
            <a:spLocks noGrp="1"/>
          </p:cNvSpPr>
          <p:nvPr>
            <p:ph idx="1"/>
          </p:nvPr>
        </p:nvSpPr>
        <p:spPr/>
        <p:txBody>
          <a:bodyPr>
            <a:normAutofit/>
          </a:bodyPr>
          <a:lstStyle/>
          <a:p>
            <a:r>
              <a:rPr lang="en-US" sz="2400" dirty="0" smtClean="0"/>
              <a:t>In order to build our </a:t>
            </a:r>
            <a:r>
              <a:rPr lang="en-US" sz="2400" dirty="0" err="1" smtClean="0">
                <a:latin typeface="Courier New" pitchFamily="49" charset="0"/>
                <a:cs typeface="Courier New" pitchFamily="49" charset="0"/>
              </a:rPr>
              <a:t>HelloBasis</a:t>
            </a:r>
            <a:r>
              <a:rPr lang="en-US" sz="2400" dirty="0" smtClean="0"/>
              <a:t> project, do:</a:t>
            </a:r>
          </a:p>
          <a:p>
            <a:pPr lvl="1">
              <a:buFont typeface="Wingdings" pitchFamily="2" charset="2"/>
              <a:buChar char="Ø"/>
            </a:pPr>
            <a:r>
              <a:rPr lang="en-US" sz="1600" dirty="0" err="1">
                <a:latin typeface="Courier New" pitchFamily="49" charset="0"/>
                <a:cs typeface="Courier New" pitchFamily="49" charset="0"/>
              </a:rPr>
              <a:t>mkdir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smtClean="0">
                <a:latin typeface="Courier New" pitchFamily="49" charset="0"/>
                <a:cs typeface="Courier New" pitchFamily="49" charset="0"/>
              </a:rPr>
              <a:t>cd ~/local/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err="1" smtClean="0">
                <a:latin typeface="Courier New" pitchFamily="49" charset="0"/>
                <a:cs typeface="Courier New" pitchFamily="49" charset="0"/>
              </a:rPr>
              <a:t>ccmake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HelloBasis</a:t>
            </a:r>
            <a:endParaRPr lang="en-US" sz="1600" dirty="0" smtClean="0">
              <a:latin typeface="Courier New" pitchFamily="49" charset="0"/>
              <a:cs typeface="Courier New" pitchFamily="49" charset="0"/>
            </a:endParaRPr>
          </a:p>
          <a:p>
            <a:pPr lvl="1">
              <a:buFont typeface="Wingdings" pitchFamily="2" charset="2"/>
              <a:buChar char="Ø"/>
            </a:pPr>
            <a:endParaRPr lang="en-US" sz="1600" dirty="0" smtClean="0">
              <a:latin typeface="Courier New" pitchFamily="49" charset="0"/>
              <a:cs typeface="Courier New" pitchFamily="49" charset="0"/>
            </a:endParaRPr>
          </a:p>
          <a:p>
            <a:pPr lvl="1"/>
            <a:r>
              <a:rPr lang="en-US" sz="1600" dirty="0" smtClean="0">
                <a:cs typeface="Courier New" pitchFamily="49" charset="0"/>
              </a:rPr>
              <a:t>Hit ‘c’ to configure the project. </a:t>
            </a:r>
            <a:r>
              <a:rPr lang="en-US" sz="1600" dirty="0" err="1" smtClean="0">
                <a:cs typeface="Courier New" pitchFamily="49" charset="0"/>
              </a:rPr>
              <a:t>CMake</a:t>
            </a:r>
            <a:r>
              <a:rPr lang="en-US" sz="1600" dirty="0" smtClean="0">
                <a:cs typeface="Courier New" pitchFamily="49" charset="0"/>
              </a:rPr>
              <a:t> should be able to find your BASIS </a:t>
            </a:r>
            <a:r>
              <a:rPr lang="en-US" sz="1600" dirty="0" err="1" smtClean="0">
                <a:cs typeface="Courier New" pitchFamily="49" charset="0"/>
              </a:rPr>
              <a:t>intallation</a:t>
            </a:r>
            <a:r>
              <a:rPr lang="en-US" sz="1600" dirty="0" smtClean="0">
                <a:cs typeface="Courier New" pitchFamily="49" charset="0"/>
              </a:rPr>
              <a:t> and set </a:t>
            </a:r>
            <a:r>
              <a:rPr lang="en-US" sz="1600" dirty="0" smtClean="0">
                <a:latin typeface="Courier New" pitchFamily="49" charset="0"/>
                <a:cs typeface="Courier New" pitchFamily="49" charset="0"/>
              </a:rPr>
              <a:t>BASIS_DIR</a:t>
            </a:r>
            <a:r>
              <a:rPr lang="en-US" sz="1600" dirty="0" smtClean="0">
                <a:cs typeface="Courier New" pitchFamily="49" charset="0"/>
              </a:rPr>
              <a:t> to </a:t>
            </a:r>
            <a:r>
              <a:rPr lang="en-US" sz="1600" dirty="0" smtClean="0">
                <a:latin typeface="Courier New" pitchFamily="49" charset="0"/>
                <a:cs typeface="Courier New" pitchFamily="49" charset="0"/>
              </a:rPr>
              <a:t>~/local/lib/</a:t>
            </a: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/basis</a:t>
            </a:r>
            <a:r>
              <a:rPr lang="en-US" sz="1600" dirty="0" smtClean="0">
                <a:cs typeface="Courier New" pitchFamily="49" charset="0"/>
              </a:rPr>
              <a:t>. If not, you need to set this variable manually. Alternatively, you can set an environment variable named </a:t>
            </a:r>
            <a:r>
              <a:rPr lang="en-US" sz="1600" dirty="0" smtClean="0">
                <a:latin typeface="Courier New" pitchFamily="49" charset="0"/>
                <a:cs typeface="Courier New" pitchFamily="49" charset="0"/>
              </a:rPr>
              <a:t>BASIS_DIR</a:t>
            </a:r>
            <a:r>
              <a:rPr lang="en-US" sz="1600" dirty="0" smtClean="0">
                <a:cs typeface="Courier New" pitchFamily="49" charset="0"/>
              </a:rPr>
              <a:t> pointing to the directory containing the </a:t>
            </a:r>
            <a:r>
              <a:rPr lang="en-US" sz="1600" dirty="0" err="1" smtClean="0">
                <a:latin typeface="Courier New" pitchFamily="49" charset="0"/>
                <a:cs typeface="Courier New" pitchFamily="49" charset="0"/>
              </a:rPr>
              <a:t>BASISConfig.cmake</a:t>
            </a:r>
            <a:r>
              <a:rPr lang="en-US" sz="1600" dirty="0" smtClean="0">
                <a:cs typeface="Courier New" pitchFamily="49" charset="0"/>
              </a:rPr>
              <a:t> file.</a:t>
            </a:r>
          </a:p>
          <a:p>
            <a:pPr lvl="1"/>
            <a:r>
              <a:rPr lang="en-US" sz="1600" dirty="0" smtClean="0">
                <a:cs typeface="Courier New" pitchFamily="49" charset="0"/>
              </a:rPr>
              <a:t>Hit ‘g’ to generate the </a:t>
            </a:r>
            <a:r>
              <a:rPr lang="en-US" sz="1600" dirty="0" err="1" smtClean="0">
                <a:cs typeface="Courier New" pitchFamily="49" charset="0"/>
              </a:rPr>
              <a:t>Makefiles</a:t>
            </a:r>
            <a:r>
              <a:rPr lang="en-US" sz="1600" dirty="0" smtClean="0">
                <a:cs typeface="Courier New" pitchFamily="49" charset="0"/>
              </a:rPr>
              <a:t>.</a:t>
            </a:r>
          </a:p>
          <a:p>
            <a:pPr lvl="1"/>
            <a:endParaRPr lang="en-US" sz="1600" dirty="0" smtClean="0">
              <a:cs typeface="Courier New" pitchFamily="49" charset="0"/>
            </a:endParaRPr>
          </a:p>
          <a:p>
            <a:pPr lvl="1">
              <a:buFont typeface="Wingdings" pitchFamily="2" charset="2"/>
              <a:buChar char="Ø"/>
            </a:pPr>
            <a:r>
              <a:rPr lang="en-US" sz="1600" dirty="0" smtClean="0">
                <a:cs typeface="Courier New" pitchFamily="49" charset="0"/>
              </a:rPr>
              <a:t>make</a:t>
            </a:r>
          </a:p>
          <a:p>
            <a:pPr lvl="1">
              <a:buFont typeface="Wingdings" pitchFamily="2" charset="2"/>
              <a:buChar char="Ø"/>
            </a:pPr>
            <a:r>
              <a:rPr lang="en-US" sz="1600" dirty="0" smtClean="0">
                <a:cs typeface="Courier New" pitchFamily="49" charset="0"/>
              </a:rPr>
              <a:t>make install</a:t>
            </a:r>
          </a:p>
          <a:p>
            <a:pPr lvl="1">
              <a:buFont typeface="Wingdings" pitchFamily="2" charset="2"/>
              <a:buChar char="Ø"/>
            </a:pPr>
            <a:endParaRPr lang="en-US" sz="1600" dirty="0" smtClean="0">
              <a:cs typeface="Courier New" pitchFamily="49" charset="0"/>
            </a:endParaRPr>
          </a:p>
          <a:p>
            <a:pPr lvl="1"/>
            <a:r>
              <a:rPr lang="en-US" sz="1600" dirty="0" smtClean="0">
                <a:cs typeface="Courier New" pitchFamily="49" charset="0"/>
              </a:rPr>
              <a:t>The last step of installing the software is not necessarily required to test it.</a:t>
            </a:r>
          </a:p>
        </p:txBody>
      </p:sp>
    </p:spTree>
    <p:extLst>
      <p:ext uri="{BB962C8B-B14F-4D97-AF65-F5344CB8AC3E}">
        <p14:creationId xmlns:p14="http://schemas.microsoft.com/office/powerpoint/2010/main" val="196771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Distribution</a:t>
            </a:r>
            <a:endParaRPr lang="en-US" dirty="0"/>
          </a:p>
        </p:txBody>
      </p:sp>
      <p:sp>
        <p:nvSpPr>
          <p:cNvPr id="3" name="Content Placeholder 2"/>
          <p:cNvSpPr>
            <a:spLocks noGrp="1"/>
          </p:cNvSpPr>
          <p:nvPr>
            <p:ph idx="1"/>
          </p:nvPr>
        </p:nvSpPr>
        <p:spPr/>
        <p:txBody>
          <a:bodyPr>
            <a:normAutofit/>
          </a:bodyPr>
          <a:lstStyle/>
          <a:p>
            <a:r>
              <a:rPr lang="en-US" sz="2400" dirty="0" smtClean="0"/>
              <a:t>At the moment, there are no binary distribution packages available for BASIS.</a:t>
            </a:r>
            <a:endParaRPr lang="en-US" sz="2400" dirty="0" smtClean="0"/>
          </a:p>
          <a:p>
            <a:endParaRPr lang="en-US" sz="2400" dirty="0" smtClean="0"/>
          </a:p>
          <a:p>
            <a:r>
              <a:rPr lang="en-US" sz="2400" dirty="0" smtClean="0"/>
              <a:t>Therefore, in order to get BASIS installed, you need to download the source files and build them.</a:t>
            </a:r>
          </a:p>
          <a:p>
            <a:endParaRPr lang="en-US" sz="2400" dirty="0" smtClean="0"/>
          </a:p>
          <a:p>
            <a:r>
              <a:rPr lang="en-US" sz="2400" dirty="0" smtClean="0"/>
              <a:t>Moreover, BASIS is only available to the members of SBIA. After the first stable release, it will however also be downloadable from our public web site.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a:bodyPr>
          <a:lstStyle/>
          <a:p>
            <a:r>
              <a:rPr lang="en-US" sz="2400" dirty="0" smtClean="0"/>
              <a:t>The link to the Subversion repository of BASIS is</a:t>
            </a:r>
          </a:p>
          <a:p>
            <a:pPr lvl="1"/>
            <a:r>
              <a:rPr lang="en-US" sz="2000" dirty="0" smtClean="0">
                <a:hlinkClick r:id="rId3"/>
              </a:rPr>
              <a:t>https://sbia-svn.uphs.upenn.edu/projects/BASIS</a:t>
            </a:r>
            <a:endParaRPr lang="en-US" sz="2000" dirty="0" smtClean="0"/>
          </a:p>
          <a:p>
            <a:endParaRPr lang="en-US" sz="2400" dirty="0" smtClean="0"/>
          </a:p>
          <a:p>
            <a:r>
              <a:rPr lang="en-US" sz="2400" dirty="0" smtClean="0"/>
              <a:t>The main development branch can be found at</a:t>
            </a:r>
          </a:p>
          <a:p>
            <a:pPr lvl="1"/>
            <a:r>
              <a:rPr lang="en-US" sz="2000" dirty="0" smtClean="0">
                <a:hlinkClick r:id="rId4"/>
              </a:rPr>
              <a:t>https://sbia-svn.uphs.upenn.edu/projects/BASIS/trunk</a:t>
            </a:r>
            <a:endParaRPr lang="en-US" sz="2000" dirty="0" smtClean="0"/>
          </a:p>
          <a:p>
            <a:pPr lvl="1"/>
            <a:endParaRPr lang="en-US" sz="2000" dirty="0"/>
          </a:p>
          <a:p>
            <a:r>
              <a:rPr lang="en-US" sz="2400" dirty="0" smtClean="0"/>
              <a:t>The development branch of the 0.1 beta release is at</a:t>
            </a:r>
          </a:p>
          <a:p>
            <a:pPr lvl="1"/>
            <a:r>
              <a:rPr lang="en-US" sz="2000" dirty="0" smtClean="0">
                <a:hlinkClick r:id="rId5"/>
              </a:rPr>
              <a:t>https://sbia-svn.uphs.upenn.edu/projects/BASIS/branches/basis-0.1</a:t>
            </a:r>
            <a:endParaRPr lang="en-US" sz="2000" dirty="0" smtClean="0"/>
          </a:p>
          <a:p>
            <a:endParaRPr lang="en-US" sz="2400" dirty="0" smtClean="0"/>
          </a:p>
          <a:p>
            <a:r>
              <a:rPr lang="en-US" sz="2400" dirty="0" smtClean="0"/>
              <a:t>The latest beta release version can be downloaded from</a:t>
            </a:r>
            <a:endParaRPr lang="en-US" sz="2400" dirty="0" smtClean="0"/>
          </a:p>
          <a:p>
            <a:pPr lvl="1"/>
            <a:r>
              <a:rPr lang="en-US" sz="2000" b="1" dirty="0" smtClean="0">
                <a:hlinkClick r:id="rId6"/>
              </a:rPr>
              <a:t>https://sbia-svn.uphs.upenn.edu/projects/BASIS/tags/basis-0.1.5</a:t>
            </a:r>
            <a:endParaRPr lang="en-US" sz="2000" b="1"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21593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a:bodyPr>
          <a:lstStyle/>
          <a:p>
            <a:r>
              <a:rPr lang="en-US" sz="2400" dirty="0" smtClean="0"/>
              <a:t>In order to be able to easily update your BASIS copy after quick fixes during this tutorial session, please check out a working copy of the BASIS 0.1 branch, i.e.,</a:t>
            </a:r>
            <a:br>
              <a:rPr lang="en-US" sz="2400" dirty="0" smtClean="0"/>
            </a:br>
            <a:endParaRPr lang="en-US" sz="2400" dirty="0" smtClean="0"/>
          </a:p>
          <a:p>
            <a:pPr lvl="1">
              <a:buFont typeface="Wingdings" pitchFamily="2" charset="2"/>
              <a:buChar char="Ø"/>
            </a:pPr>
            <a:r>
              <a:rPr lang="en-US" sz="1800" dirty="0" smtClean="0"/>
              <a:t>cd</a:t>
            </a:r>
          </a:p>
          <a:p>
            <a:pPr lvl="1">
              <a:buFont typeface="Wingdings" pitchFamily="2" charset="2"/>
              <a:buChar char="Ø"/>
            </a:pPr>
            <a:r>
              <a:rPr lang="en-US" sz="1800" dirty="0" err="1" smtClean="0"/>
              <a:t>mkdir</a:t>
            </a:r>
            <a:r>
              <a:rPr lang="en-US" sz="1800" dirty="0" smtClean="0"/>
              <a:t> -p local/</a:t>
            </a:r>
            <a:r>
              <a:rPr lang="en-US" sz="1800" dirty="0" err="1" smtClean="0"/>
              <a:t>src</a:t>
            </a:r>
            <a:endParaRPr lang="en-US" sz="1800" dirty="0" smtClean="0"/>
          </a:p>
          <a:p>
            <a:pPr lvl="1">
              <a:buFont typeface="Wingdings" pitchFamily="2" charset="2"/>
              <a:buChar char="Ø"/>
            </a:pPr>
            <a:r>
              <a:rPr lang="en-US" sz="1800" dirty="0" smtClean="0"/>
              <a:t>cd local/</a:t>
            </a:r>
            <a:r>
              <a:rPr lang="en-US" sz="1800" dirty="0" err="1" smtClean="0"/>
              <a:t>src</a:t>
            </a:r>
            <a:endParaRPr lang="en-US" sz="1800" dirty="0"/>
          </a:p>
          <a:p>
            <a:pPr lvl="1">
              <a:buFont typeface="Wingdings" pitchFamily="2" charset="2"/>
              <a:buChar char="Ø"/>
              <a:tabLst>
                <a:tab pos="1654175" algn="l"/>
              </a:tabLst>
            </a:pPr>
            <a:r>
              <a:rPr lang="en-US" sz="1800" dirty="0" err="1" smtClean="0"/>
              <a:t>svn</a:t>
            </a:r>
            <a:r>
              <a:rPr lang="en-US" sz="1800" dirty="0" smtClean="0"/>
              <a:t> co </a:t>
            </a:r>
            <a:r>
              <a:rPr lang="en-US" sz="1800" dirty="0" smtClean="0">
                <a:hlinkClick r:id="rId3"/>
              </a:rPr>
              <a:t>https://sbia-svn.uphs.upenn.edu/projects/BASIS/branches/basis-0.1</a:t>
            </a:r>
            <a:endParaRPr lang="en-US" sz="1800" dirty="0" smtClean="0"/>
          </a:p>
          <a:p>
            <a:pPr>
              <a:buFont typeface="Wingdings" pitchFamily="2" charset="2"/>
              <a:buChar char="§"/>
            </a:pPr>
            <a:endParaRPr lang="en-US" sz="2200" dirty="0"/>
          </a:p>
          <a:p>
            <a:pPr>
              <a:buFont typeface="Wingdings" pitchFamily="2" charset="2"/>
              <a:buChar char="§"/>
            </a:pPr>
            <a:r>
              <a:rPr lang="en-US" sz="2400" dirty="0" smtClean="0"/>
              <a:t>This will create a working copy in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 in your home directory.</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37906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the build of BASIS (as well as any software using it),</a:t>
            </a:r>
            <a:br>
              <a:rPr lang="en-US" sz="2400" dirty="0" smtClean="0"/>
            </a:br>
            <a:r>
              <a:rPr lang="en-US" sz="2400" dirty="0" smtClean="0"/>
              <a:t>you need to have </a:t>
            </a:r>
            <a:r>
              <a:rPr lang="en-US" sz="2400" dirty="0" err="1" smtClean="0"/>
              <a:t>CMake</a:t>
            </a:r>
            <a:r>
              <a:rPr lang="en-US" sz="2400" dirty="0" smtClean="0"/>
              <a:t> version 2.8.4 or greater installed.</a:t>
            </a:r>
          </a:p>
          <a:p>
            <a:pPr lvl="1"/>
            <a:r>
              <a:rPr lang="en-US" sz="2000" dirty="0" smtClean="0"/>
              <a:t>On Ubuntu 11, install the packages </a:t>
            </a:r>
            <a:r>
              <a:rPr lang="en-US" sz="2000" dirty="0" err="1" smtClean="0">
                <a:latin typeface="Courier New" pitchFamily="49" charset="0"/>
                <a:cs typeface="Courier New" pitchFamily="49" charset="0"/>
              </a:rPr>
              <a:t>cmake</a:t>
            </a:r>
            <a:r>
              <a:rPr lang="en-US" sz="2000" dirty="0" smtClean="0"/>
              <a:t> and </a:t>
            </a: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-curses-</a:t>
            </a:r>
            <a:r>
              <a:rPr lang="en-US" sz="2000" dirty="0" err="1" smtClean="0">
                <a:latin typeface="Courier New" pitchFamily="49" charset="0"/>
                <a:cs typeface="Courier New" pitchFamily="49" charset="0"/>
              </a:rPr>
              <a:t>gui</a:t>
            </a:r>
            <a:r>
              <a:rPr lang="en-US" sz="2000" dirty="0" smtClean="0"/>
              <a:t>. On previous Ubuntu versions and other Linux distributions, you need to download the latest </a:t>
            </a:r>
            <a:r>
              <a:rPr lang="en-US" sz="2000" dirty="0" err="1" smtClean="0"/>
              <a:t>CMake</a:t>
            </a:r>
            <a:r>
              <a:rPr lang="en-US" sz="2000" dirty="0" smtClean="0"/>
              <a:t> package from </a:t>
            </a:r>
            <a:r>
              <a:rPr lang="en-US" sz="2000" dirty="0" smtClean="0">
                <a:hlinkClick r:id="rId3"/>
              </a:rPr>
              <a:t>http</a:t>
            </a:r>
            <a:r>
              <a:rPr lang="en-US" sz="2000" dirty="0">
                <a:hlinkClick r:id="rId3"/>
              </a:rPr>
              <a:t>://</a:t>
            </a:r>
            <a:r>
              <a:rPr lang="en-US" sz="2000" dirty="0" smtClean="0">
                <a:hlinkClick r:id="rId3"/>
              </a:rPr>
              <a:t>www.cmake.org/cmake/resources/software.html</a:t>
            </a:r>
            <a:endParaRPr lang="en-US" sz="2000" dirty="0" smtClean="0"/>
          </a:p>
          <a:p>
            <a:endParaRPr lang="en-US" sz="2400" dirty="0" smtClean="0"/>
          </a:p>
          <a:p>
            <a:r>
              <a:rPr lang="en-US" sz="2400" dirty="0" smtClean="0"/>
              <a:t>Moreover, in this tutorial we use GNU Make and the GNU Compiler Collection for the actual build of the software.</a:t>
            </a:r>
          </a:p>
          <a:p>
            <a:pPr lvl="1"/>
            <a:r>
              <a:rPr lang="en-US" sz="2000" dirty="0" smtClean="0"/>
              <a:t>These are already part of the default installation of most Linux distributions. On Ubuntu (and possibly others as well), you need to install the C++ compiler explicitly, though. I.e., the package </a:t>
            </a:r>
            <a:r>
              <a:rPr lang="en-US" sz="2000" dirty="0" smtClean="0">
                <a:latin typeface="Courier New" pitchFamily="49" charset="0"/>
                <a:cs typeface="Courier New" pitchFamily="49" charset="0"/>
              </a:rPr>
              <a:t>g++</a:t>
            </a:r>
            <a:r>
              <a:rPr lang="en-US" sz="2000" dirty="0" smtClean="0"/>
              <a:t>.</a:t>
            </a:r>
          </a:p>
          <a:p>
            <a:pPr lvl="1"/>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222317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step-by-step build instructions, please have a look at the files </a:t>
            </a:r>
            <a:r>
              <a:rPr lang="en-US" sz="2400" dirty="0" smtClean="0">
                <a:latin typeface="Courier New" pitchFamily="49" charset="0"/>
                <a:cs typeface="Courier New" pitchFamily="49" charset="0"/>
              </a:rPr>
              <a:t>INSTALL.txt</a:t>
            </a:r>
            <a:r>
              <a:rPr lang="en-US" sz="2400" dirty="0" smtClean="0"/>
              <a:t> and </a:t>
            </a:r>
            <a:r>
              <a:rPr lang="en-US" sz="2400" b="1" dirty="0" smtClean="0">
                <a:latin typeface="Courier New" pitchFamily="49" charset="0"/>
                <a:cs typeface="Courier New" pitchFamily="49" charset="0"/>
              </a:rPr>
              <a:t>doc/INSTALL-basis.txt</a:t>
            </a:r>
            <a:r>
              <a:rPr lang="en-US" sz="2400" dirty="0" smtClean="0"/>
              <a:t> which you can find in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endParaRPr lang="en-US" sz="2400" dirty="0"/>
          </a:p>
          <a:p>
            <a:pPr lvl="1"/>
            <a:r>
              <a:rPr lang="en-US" sz="1600" dirty="0" smtClean="0">
                <a:hlinkClick r:id="rId3"/>
              </a:rPr>
              <a:t>https://sbia-svn.uphs.upenn.edu/projects/BASIS/branches/basis-0.1/INSTALL.txt</a:t>
            </a:r>
            <a:endParaRPr lang="en-US" sz="1600" dirty="0" smtClean="0"/>
          </a:p>
          <a:p>
            <a:pPr lvl="1"/>
            <a:endParaRPr lang="en-US" sz="1600" dirty="0"/>
          </a:p>
          <a:p>
            <a:pPr lvl="1"/>
            <a:r>
              <a:rPr lang="en-US" sz="1600" dirty="0" smtClean="0">
                <a:hlinkClick r:id="rId4"/>
              </a:rPr>
              <a:t>https</a:t>
            </a:r>
            <a:r>
              <a:rPr lang="en-US" sz="1600" dirty="0">
                <a:hlinkClick r:id="rId4"/>
              </a:rPr>
              <a:t>://</a:t>
            </a:r>
            <a:r>
              <a:rPr lang="en-US" sz="1600" dirty="0" smtClean="0">
                <a:hlinkClick r:id="rId4"/>
              </a:rPr>
              <a:t>sbia-svn.uphs.upenn.edu/projects/BASIS/branches/basis-0.1/doc/INSTALL-basis.txt</a:t>
            </a:r>
            <a:r>
              <a:rPr lang="en-US" sz="1600" dirty="0" smtClean="0"/>
              <a:t> (note that these build and installation instructions are common to all software projects using BASIS)</a:t>
            </a:r>
            <a:endParaRPr lang="en-US" sz="1600" dirty="0"/>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393172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Create empty directory for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../basis-0.1</a:t>
            </a: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~/local</a:t>
            </a:r>
          </a:p>
          <a:p>
            <a:pPr lvl="2">
              <a:tabLst>
                <a:tab pos="3200400" algn="l"/>
              </a:tabLst>
            </a:pPr>
            <a:r>
              <a:rPr lang="en-US" sz="1600" dirty="0" smtClean="0">
                <a:latin typeface="Courier New" pitchFamily="49" charset="0"/>
                <a:cs typeface="Courier New" pitchFamily="49" charset="0"/>
              </a:rPr>
              <a:t>INSTALL_SINFIX</a:t>
            </a:r>
            <a:r>
              <a:rPr lang="en-US" sz="1600" dirty="0" smtClean="0"/>
              <a:t>	</a:t>
            </a:r>
            <a:r>
              <a:rPr lang="en-US" sz="1600" dirty="0" smtClean="0">
                <a:latin typeface="Courier New" pitchFamily="49" charset="0"/>
                <a:cs typeface="Courier New" pitchFamily="49" charset="0"/>
              </a:rPr>
              <a:t>ON</a:t>
            </a:r>
          </a:p>
          <a:p>
            <a:pPr lvl="1">
              <a:tabLst>
                <a:tab pos="3200400" algn="l"/>
              </a:tabLst>
            </a:pPr>
            <a:r>
              <a:rPr lang="en-US" sz="2000" dirty="0" smtClean="0">
                <a:cs typeface="Courier New" pitchFamily="49" charset="0"/>
              </a:rPr>
              <a:t>Hit ‘c’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180614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1767</TotalTime>
  <Words>1798</Words>
  <Application>Microsoft Office PowerPoint</Application>
  <PresentationFormat>On-screen Show (4:3)</PresentationFormat>
  <Paragraphs>287</Paragraphs>
  <Slides>27</Slides>
  <Notes>21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Module</vt:lpstr>
      <vt:lpstr>Getting Started</vt:lpstr>
      <vt:lpstr>Outline</vt:lpstr>
      <vt:lpstr>Installation</vt:lpstr>
      <vt:lpstr>BASIS Distribution</vt:lpstr>
      <vt:lpstr>Download BASIS</vt:lpstr>
      <vt:lpstr>Download BASIS</vt:lpstr>
      <vt:lpstr>Build BASIS</vt:lpstr>
      <vt:lpstr>Build BASIS</vt:lpstr>
      <vt:lpstr>Build BASIS</vt:lpstr>
      <vt:lpstr>Install BASIS</vt:lpstr>
      <vt:lpstr>Set up Environment</vt:lpstr>
      <vt:lpstr>Set up Environment</vt:lpstr>
      <vt:lpstr>Create a New Projct</vt:lpstr>
      <vt:lpstr>Project Tool</vt:lpstr>
      <vt:lpstr>Project Tool</vt:lpstr>
      <vt:lpstr>Create a New Project</vt:lpstr>
      <vt:lpstr>Modify a Project</vt:lpstr>
      <vt:lpstr>Wiki Links</vt:lpstr>
      <vt:lpstr>Add Executable Targets</vt:lpstr>
      <vt:lpstr>Executables</vt:lpstr>
      <vt:lpstr>Add Executable Target</vt:lpstr>
      <vt:lpstr>Add Executable Target</vt:lpstr>
      <vt:lpstr>Add Executable Target</vt:lpstr>
      <vt:lpstr>Add Executable Target</vt:lpstr>
      <vt:lpstr>Build the Project</vt:lpstr>
      <vt:lpstr>Build the Project</vt:lpstr>
      <vt:lpstr>Build the Project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Andreas Schuh</cp:lastModifiedBy>
  <cp:revision>291</cp:revision>
  <dcterms:created xsi:type="dcterms:W3CDTF">2011-09-29T09:52:52Z</dcterms:created>
  <dcterms:modified xsi:type="dcterms:W3CDTF">2011-10-19T22:02:07Z</dcterms:modified>
</cp:coreProperties>
</file>