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60" r:id="rId4"/>
    <p:sldId id="259" r:id="rId5"/>
    <p:sldId id="285" r:id="rId6"/>
    <p:sldId id="286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8" r:id="rId15"/>
    <p:sldId id="267" r:id="rId16"/>
    <p:sldId id="268" r:id="rId17"/>
    <p:sldId id="273" r:id="rId18"/>
    <p:sldId id="270" r:id="rId19"/>
    <p:sldId id="272" r:id="rId20"/>
    <p:sldId id="271" r:id="rId21"/>
    <p:sldId id="274" r:id="rId22"/>
    <p:sldId id="275" r:id="rId23"/>
    <p:sldId id="276" r:id="rId24"/>
    <p:sldId id="277" r:id="rId25"/>
    <p:sldId id="282" r:id="rId26"/>
    <p:sldId id="284" r:id="rId27"/>
    <p:sldId id="283" r:id="rId28"/>
    <p:sldId id="280" r:id="rId29"/>
    <p:sldId id="279" r:id="rId30"/>
    <p:sldId id="281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4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E269-598F-4F58-85D0-C434FC9453F6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861-A6C1-43F3-866D-16BF15F0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67200"/>
            <a:ext cx="2857500" cy="57150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pic>
        <p:nvPicPr>
          <p:cNvPr id="10" name="Content Placeholder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1116"/>
            <a:ext cx="2857500" cy="57150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9" name="Content Placeholder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1116"/>
            <a:ext cx="2857500" cy="5715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74725"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4" r:id="rId9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svn.uphs.upenn.edu/projects/BASIS/branches/basis-0.1/INSTALL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bia-svn.uphs.upenn.edu/projects/BASIS/branches/basis-0.1/doc/INSTALL-basis.tx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wiki.uphs.upenn.edu/wiki/index.php/BASIS_How-To:_Managing_a_BASIS_Projec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d.upenn.edu/sbia/software/doxygen/basis/trunk/group__CMakeAPI.html#gab7b7600c0ab4197db811f810a04670b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d.upenn.edu/sbia/software/doxygen/basis/trunk/group__CMakeAPI.html#gab2594b3327126ac531ef4ed80650140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svn.uphs.upenn.edu/projects/BASIS/branches/basis-0.1/doc/INSTALL-basis.tx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d.upenn.edu/sbia/software/doxygen/basis/trunk/group__CMakeAPI.html#ga3a56e2ed99608316be7309fcc090cc66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d.upenn.edu/sbia/software/doxygen/basis/trunk/group__CMakeAPI.html#gab2594b3327126ac531ef4ed806501406" TargetMode="External"/><Relationship Id="rId4" Type="http://schemas.openxmlformats.org/officeDocument/2006/relationships/hyperlink" Target="https://www.rad.upenn.edu/sbia/software/doxygen/basis/trunk/group__CMakeAPI.html#gab7b7600c0ab4197db811f810a04670b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svn.uphs.upenn.edu/projects/BAS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bia-svn.uphs.upenn.edu/projects/BASIS/tags/basis-0.1.5" TargetMode="External"/><Relationship Id="rId5" Type="http://schemas.openxmlformats.org/officeDocument/2006/relationships/hyperlink" Target="https://sbia-svn.uphs.upenn.edu/projects/BASIS/branches/basis-0.1" TargetMode="External"/><Relationship Id="rId4" Type="http://schemas.openxmlformats.org/officeDocument/2006/relationships/hyperlink" Target="https://sbia-svn.uphs.upenn.edu/projects/BASIS/trun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ake.org/cmake/resources/softwar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 system And Software Implementation Standard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Andreas </a:t>
            </a:r>
            <a:r>
              <a:rPr lang="en-US" dirty="0" err="1" smtClean="0"/>
              <a:t>Schuh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step-by-step build instructions, please have a look at the files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hlinkClick r:id="rId3"/>
              </a:rPr>
              <a:t>INSTALL.txt</a:t>
            </a:r>
            <a:r>
              <a:rPr lang="en-US" sz="2400" dirty="0" smtClean="0"/>
              <a:t> and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hlinkClick r:id="rId4"/>
              </a:rPr>
              <a:t>doc/INSTALL-basis.txt</a:t>
            </a:r>
            <a:r>
              <a:rPr lang="en-US" sz="2400" dirty="0" smtClean="0"/>
              <a:t> which you can </a:t>
            </a:r>
            <a:r>
              <a:rPr lang="en-US" sz="2400" dirty="0" smtClean="0"/>
              <a:t>also find </a:t>
            </a:r>
            <a:r>
              <a:rPr lang="en-US" sz="2400" dirty="0" smtClean="0"/>
              <a:t>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~/local/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/basis-0.1/</a:t>
            </a:r>
            <a:r>
              <a:rPr lang="en-US" sz="2400" dirty="0" smtClean="0"/>
              <a:t>.</a:t>
            </a:r>
          </a:p>
          <a:p>
            <a:pPr marL="118872" indent="0"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particular build steps suggested for this tutorial can be found on the next slide.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Create an </a:t>
            </a:r>
            <a:r>
              <a:rPr lang="en-US" sz="2400" dirty="0" smtClean="0"/>
              <a:t>empty directory for </a:t>
            </a:r>
            <a:r>
              <a:rPr lang="en-US" sz="2400" dirty="0" smtClean="0"/>
              <a:t>the build </a:t>
            </a:r>
            <a:r>
              <a:rPr lang="en-US" sz="2400" dirty="0" smtClean="0"/>
              <a:t>tree: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/basis-0.1-build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/basis-0.1-build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Run </a:t>
            </a:r>
            <a:r>
              <a:rPr lang="en-US" sz="2400" dirty="0" err="1" smtClean="0"/>
              <a:t>CMake</a:t>
            </a:r>
            <a:r>
              <a:rPr lang="en-US" sz="2400" dirty="0" smtClean="0"/>
              <a:t> to configure the build system: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ccmake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../basis-0.1</a:t>
            </a:r>
          </a:p>
          <a:p>
            <a:pPr lvl="1"/>
            <a:r>
              <a:rPr lang="en-US" sz="2000" dirty="0" smtClean="0"/>
              <a:t>Hit ‘c’ to trigger the configuration step of </a:t>
            </a:r>
            <a:r>
              <a:rPr lang="en-US" sz="2000" dirty="0" err="1" smtClean="0"/>
              <a:t>CMake</a:t>
            </a:r>
            <a:endParaRPr lang="en-US" sz="2000" dirty="0"/>
          </a:p>
          <a:p>
            <a:pPr lvl="1"/>
            <a:r>
              <a:rPr lang="en-US" sz="2000" dirty="0" smtClean="0"/>
              <a:t>Modify the </a:t>
            </a:r>
            <a:r>
              <a:rPr lang="en-US" sz="2000" dirty="0" err="1" smtClean="0"/>
              <a:t>CMake</a:t>
            </a:r>
            <a:r>
              <a:rPr lang="en-US" sz="2000" dirty="0" smtClean="0"/>
              <a:t> variables as follows:</a:t>
            </a:r>
            <a:endParaRPr lang="en-US" sz="1600" dirty="0" smtClean="0"/>
          </a:p>
          <a:p>
            <a:pPr lvl="2">
              <a:tabLst>
                <a:tab pos="3200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1600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</a:t>
            </a:r>
          </a:p>
          <a:p>
            <a:pPr lvl="2">
              <a:tabLst>
                <a:tab pos="3200400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INSTALL_SINFIX</a:t>
            </a:r>
            <a:r>
              <a:rPr lang="en-US" sz="1600" dirty="0" smtClean="0"/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ON</a:t>
            </a:r>
          </a:p>
          <a:p>
            <a:pPr lvl="1">
              <a:tabLst>
                <a:tab pos="3200400" algn="l"/>
              </a:tabLst>
            </a:pPr>
            <a:r>
              <a:rPr lang="en-US" sz="2000" dirty="0" smtClean="0">
                <a:cs typeface="Courier New" pitchFamily="49" charset="0"/>
              </a:rPr>
              <a:t>Hit ‘c’ until the ‘g’ option is available, then press ‘g</a:t>
            </a:r>
            <a:r>
              <a:rPr lang="en-US" sz="2000" dirty="0" smtClean="0">
                <a:cs typeface="Courier New" pitchFamily="49" charset="0"/>
              </a:rPr>
              <a:t>’ </a:t>
            </a:r>
            <a:r>
              <a:rPr lang="en-US" sz="2000" dirty="0" smtClean="0">
                <a:cs typeface="Courier New" pitchFamily="49" charset="0"/>
              </a:rPr>
              <a:t>to have </a:t>
            </a:r>
            <a:r>
              <a:rPr lang="en-US" sz="2000" dirty="0" err="1" smtClean="0">
                <a:cs typeface="Courier New" pitchFamily="49" charset="0"/>
              </a:rPr>
              <a:t>CMake</a:t>
            </a:r>
            <a:r>
              <a:rPr lang="en-US" sz="2000" dirty="0" smtClean="0">
                <a:cs typeface="Courier New" pitchFamily="49" charset="0"/>
              </a:rPr>
              <a:t> generate the </a:t>
            </a:r>
            <a:r>
              <a:rPr lang="en-US" sz="2000" dirty="0" err="1" smtClean="0">
                <a:cs typeface="Courier New" pitchFamily="49" charset="0"/>
              </a:rPr>
              <a:t>Makefiles</a:t>
            </a:r>
            <a:r>
              <a:rPr lang="en-US" sz="2000" dirty="0" smtClean="0">
                <a:cs typeface="Courier New" pitchFamily="49" charset="0"/>
              </a:rPr>
              <a:t> for GNU Make and exit.</a:t>
            </a:r>
          </a:p>
          <a:p>
            <a:pPr>
              <a:tabLst>
                <a:tab pos="3200400" algn="l"/>
              </a:tabLst>
            </a:pPr>
            <a:r>
              <a:rPr lang="en-US" sz="2400" dirty="0" smtClean="0">
                <a:cs typeface="Courier New" pitchFamily="49" charset="0"/>
              </a:rPr>
              <a:t>Build the software using GNU Make:</a:t>
            </a:r>
          </a:p>
          <a:p>
            <a:pPr lvl="1">
              <a:buFont typeface="Wingdings" pitchFamily="2" charset="2"/>
              <a:buChar char="Ø"/>
              <a:tabLst>
                <a:tab pos="320040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Run:</a:t>
            </a:r>
          </a:p>
          <a:p>
            <a:endParaRPr lang="en-US" sz="2400" dirty="0" smtClean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make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install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/>
          </a:p>
          <a:p>
            <a:r>
              <a:rPr lang="en-US" sz="2400" dirty="0" smtClean="0"/>
              <a:t>During the installation</a:t>
            </a:r>
            <a:r>
              <a:rPr lang="en-US" sz="2400" dirty="0">
                <a:cs typeface="Courier New" pitchFamily="49" charset="0"/>
              </a:rPr>
              <a:t>,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will copy the built files into the installation tree </a:t>
            </a:r>
            <a:r>
              <a:rPr lang="en-US" sz="2400" dirty="0" smtClean="0">
                <a:cs typeface="Courier New" pitchFamily="49" charset="0"/>
              </a:rPr>
              <a:t>at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2400" dirty="0" smtClean="0">
                <a:cs typeface="Courier New" pitchFamily="49" charset="0"/>
              </a:rPr>
              <a:t> and perform some more actions such as, for example, the creation of symbolic links on Unix 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INSTALL_LINKS</a:t>
            </a:r>
            <a:r>
              <a:rPr lang="en-US" sz="2400" dirty="0" smtClean="0">
                <a:cs typeface="Courier New" pitchFamily="49" charset="0"/>
              </a:rPr>
              <a:t>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 smtClean="0">
                <a:cs typeface="Courier New" pitchFamily="49" charset="0"/>
              </a:rPr>
              <a:t>.</a:t>
            </a:r>
            <a:r>
              <a:rPr lang="en-US" sz="2400" dirty="0" smtClean="0">
                <a:cs typeface="Courier New" pitchFamily="49" charset="0"/>
              </a:rPr>
              <a:t/>
            </a:r>
            <a:br>
              <a:rPr lang="en-US" sz="2400" dirty="0" smtClean="0">
                <a:cs typeface="Courier New" pitchFamily="49" charset="0"/>
              </a:rPr>
            </a:br>
            <a:endParaRPr lang="en-US" sz="1200" dirty="0" smtClean="0"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3200400" algn="l"/>
              </a:tabLst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033463" algn="l"/>
              </a:tabLst>
            </a:pPr>
            <a:r>
              <a:rPr lang="en-US" sz="1800" b="1" dirty="0" smtClean="0">
                <a:cs typeface="Courier New" pitchFamily="49" charset="0"/>
              </a:rPr>
              <a:t>Note:</a:t>
            </a:r>
            <a:r>
              <a:rPr lang="en-US" sz="1800" dirty="0" smtClean="0">
                <a:cs typeface="Courier New" pitchFamily="49" charset="0"/>
              </a:rPr>
              <a:t> For those familiar with </a:t>
            </a:r>
            <a:r>
              <a:rPr lang="en-US" sz="1800" dirty="0" err="1" smtClean="0">
                <a:cs typeface="Courier New" pitchFamily="49" charset="0"/>
              </a:rPr>
              <a:t>CMake</a:t>
            </a:r>
            <a:r>
              <a:rPr lang="en-US" sz="1800" dirty="0" smtClean="0">
                <a:cs typeface="Courier New" pitchFamily="49" charset="0"/>
              </a:rPr>
              <a:t>, you may notice that we use</a:t>
            </a:r>
            <a:br>
              <a:rPr lang="en-US" sz="1800" dirty="0" smtClean="0">
                <a:cs typeface="Courier New" pitchFamily="49" charset="0"/>
              </a:rPr>
            </a:br>
            <a:r>
              <a:rPr lang="en-US" sz="1800" dirty="0" smtClean="0"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1800" dirty="0" smtClean="0">
                <a:cs typeface="Courier New" pitchFamily="49" charset="0"/>
              </a:rPr>
              <a:t> instead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CMAKE_INSTALL_PREFIX</a:t>
            </a:r>
            <a:r>
              <a:rPr lang="en-US" sz="1800" dirty="0" smtClean="0">
                <a:cs typeface="Courier New" pitchFamily="49" charset="0"/>
              </a:rPr>
              <a:t>.</a:t>
            </a:r>
            <a:br>
              <a:rPr lang="en-US" sz="1800" dirty="0" smtClean="0">
                <a:cs typeface="Courier New" pitchFamily="49" charset="0"/>
              </a:rPr>
            </a:br>
            <a:r>
              <a:rPr lang="en-US" sz="1800" dirty="0" smtClean="0">
                <a:cs typeface="Courier New" pitchFamily="49" charset="0"/>
              </a:rPr>
              <a:t>	Both are</a:t>
            </a:r>
            <a:r>
              <a:rPr lang="en-US" sz="1800" dirty="0">
                <a:cs typeface="Courier New" pitchFamily="49" charset="0"/>
              </a:rPr>
              <a:t> </a:t>
            </a:r>
            <a:r>
              <a:rPr lang="en-US" sz="1800" dirty="0" smtClean="0">
                <a:cs typeface="Courier New" pitchFamily="49" charset="0"/>
              </a:rPr>
              <a:t>equivalent and BASIS forces them to have the same value.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that you </a:t>
            </a:r>
            <a:r>
              <a:rPr lang="en-US" sz="2400" dirty="0" smtClean="0"/>
              <a:t>have BASIS installed on </a:t>
            </a:r>
            <a:r>
              <a:rPr lang="en-US" sz="2400" dirty="0" smtClean="0"/>
              <a:t>your system, you should set up </a:t>
            </a:r>
            <a:r>
              <a:rPr lang="en-US" sz="2400" dirty="0"/>
              <a:t>y</a:t>
            </a:r>
            <a:r>
              <a:rPr lang="en-US" sz="2400" dirty="0" smtClean="0"/>
              <a:t>our </a:t>
            </a:r>
            <a:r>
              <a:rPr lang="en-US" sz="2400" dirty="0" smtClean="0"/>
              <a:t>environment for a more convenient usage of the BASIS Tools as well as to help </a:t>
            </a:r>
            <a:r>
              <a:rPr lang="en-US" sz="2400" dirty="0" err="1" smtClean="0"/>
              <a:t>CMake</a:t>
            </a:r>
            <a:r>
              <a:rPr lang="en-US" sz="2400" dirty="0" smtClean="0"/>
              <a:t> to find the installed BASIS package.</a:t>
            </a:r>
          </a:p>
          <a:p>
            <a:endParaRPr lang="en-US" sz="2400" dirty="0" smtClean="0"/>
          </a:p>
          <a:p>
            <a:r>
              <a:rPr lang="en-US" sz="2400" dirty="0" smtClean="0">
                <a:cs typeface="Courier New" pitchFamily="49" charset="0"/>
              </a:rPr>
              <a:t>Therefore, add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bin/</a:t>
            </a:r>
            <a:r>
              <a:rPr lang="en-US" sz="2400" dirty="0" smtClean="0">
                <a:cs typeface="Courier New" pitchFamily="49" charset="0"/>
              </a:rPr>
              <a:t> directory of the BASIS installation to your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sz="2400" dirty="0" smtClean="0">
                <a:cs typeface="Courier New" pitchFamily="49" charset="0"/>
              </a:rPr>
              <a:t> environment variable:</a:t>
            </a:r>
            <a:br>
              <a:rPr lang="en-US" sz="2400" dirty="0" smtClean="0">
                <a:cs typeface="Courier New" pitchFamily="49" charset="0"/>
              </a:rPr>
            </a:b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PATH=“${HOME}/local/bin:${PATH}”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PATH “${HOME}/local/bin:${PATH}”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order to shorten the commands used throughout the </a:t>
            </a:r>
            <a:r>
              <a:rPr lang="en-US" sz="2400" dirty="0" smtClean="0"/>
              <a:t>tutorial, </a:t>
            </a:r>
            <a:r>
              <a:rPr lang="en-US" sz="2400" dirty="0" smtClean="0"/>
              <a:t>set also the following environment variables:</a:t>
            </a:r>
            <a:r>
              <a:rPr lang="en-US" sz="2400" dirty="0" smtClean="0">
                <a:cs typeface="Courier New" pitchFamily="49" charset="0"/>
              </a:rPr>
              <a:t/>
            </a:r>
            <a:br>
              <a:rPr lang="en-US" sz="2400" dirty="0" smtClean="0">
                <a:cs typeface="Courier New" pitchFamily="49" charset="0"/>
              </a:rPr>
            </a:b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BASIS_EXAMPLE_DIR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=“${HOME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}/local/share/basis/example”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BASIS_EXAMPLE_DIR “${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HOME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}/local/share/basis/example”</a:t>
            </a:r>
          </a:p>
          <a:p>
            <a:pPr lvl="1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HELLOBASIS_RSC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=“${BASIS_EXAMPLE_DIR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ellobasis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_RSC_DIR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“${BASIS_EXAMPLE_DIR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ellobasis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a New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create my own BASIS-conform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command-line tool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400" dirty="0" smtClean="0"/>
              <a:t> is used to create a new BASIS project or to modify an existing one. This tool, also referred to as “project tool”, eases and automates the task of creating a new project which uses BASIS.</a:t>
            </a:r>
          </a:p>
          <a:p>
            <a:endParaRPr lang="en-US" sz="2400" dirty="0" smtClean="0"/>
          </a:p>
          <a:p>
            <a:r>
              <a:rPr lang="en-US" sz="2400" dirty="0" smtClean="0"/>
              <a:t>As not all projects will make use of the same BASIS features, the project tool allows a selection of </a:t>
            </a:r>
            <a:r>
              <a:rPr lang="en-US" sz="2400" dirty="0" smtClean="0"/>
              <a:t>those </a:t>
            </a:r>
            <a:r>
              <a:rPr lang="en-US" sz="2400" dirty="0"/>
              <a:t>features (i.e., directories and template files</a:t>
            </a:r>
            <a:r>
              <a:rPr lang="en-US" sz="2400" dirty="0" smtClean="0"/>
              <a:t>) relevant </a:t>
            </a:r>
            <a:r>
              <a:rPr lang="en-US" sz="2400" dirty="0" smtClean="0"/>
              <a:t>to your project.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See the help output of the project tool for details: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--help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helpshort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The project </a:t>
            </a:r>
            <a:r>
              <a:rPr lang="en-US" sz="2400" dirty="0" smtClean="0"/>
              <a:t>tool </a:t>
            </a:r>
            <a:r>
              <a:rPr lang="en-US" sz="2400" dirty="0" smtClean="0"/>
              <a:t>needs to keep a copy of the original template files </a:t>
            </a:r>
            <a:r>
              <a:rPr lang="en-US" sz="2400" dirty="0" smtClean="0"/>
              <a:t>to be able to </a:t>
            </a:r>
            <a:r>
              <a:rPr lang="en-US" sz="2400" dirty="0" smtClean="0"/>
              <a:t>merge your changes of these files using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diff3</a:t>
            </a:r>
            <a:r>
              <a:rPr lang="en-US" sz="2400" dirty="0"/>
              <a:t> </a:t>
            </a:r>
            <a:r>
              <a:rPr lang="en-US" sz="2400" dirty="0" smtClean="0"/>
              <a:t>with the current template files.</a:t>
            </a:r>
          </a:p>
          <a:p>
            <a:endParaRPr lang="en-US" sz="2400" dirty="0" smtClean="0"/>
          </a:p>
          <a:p>
            <a:r>
              <a:rPr lang="en-US" sz="2400" dirty="0"/>
              <a:t>T</a:t>
            </a:r>
            <a:r>
              <a:rPr lang="en-US" sz="2400" dirty="0" smtClean="0"/>
              <a:t>hese copies </a:t>
            </a:r>
            <a:r>
              <a:rPr lang="en-US" sz="2400" dirty="0" smtClean="0"/>
              <a:t>are stored in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.basis/</a:t>
            </a:r>
            <a:r>
              <a:rPr lang="en-US" sz="2400" dirty="0" smtClean="0"/>
              <a:t> subdirectory.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Commit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.basis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/>
              <a:t> subdirectory </a:t>
            </a:r>
            <a:r>
              <a:rPr lang="en-US" sz="2400" dirty="0" smtClean="0"/>
              <a:t>and </a:t>
            </a:r>
            <a:r>
              <a:rPr lang="en-US" sz="2400" dirty="0" smtClean="0"/>
              <a:t>any changes made to it by the project tool to the revision control system, i.e., Subversion (SVN) in </a:t>
            </a:r>
            <a:r>
              <a:rPr lang="en-US" sz="2400" dirty="0" smtClean="0"/>
              <a:t>our case.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Do not modify the files within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.basis/</a:t>
            </a:r>
            <a:r>
              <a:rPr lang="en-US" sz="2400" dirty="0" smtClean="0"/>
              <a:t> subdirectory manually unless you know what you are doing!</a:t>
            </a:r>
          </a:p>
          <a:p>
            <a:endParaRPr lang="en-US" sz="2400" dirty="0" smtClean="0"/>
          </a:p>
          <a:p>
            <a:r>
              <a:rPr lang="en-US" sz="2400" dirty="0" smtClean="0"/>
              <a:t>For release versions of your software, you should remove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.basis/ </a:t>
            </a:r>
            <a:r>
              <a:rPr lang="en-US" sz="2400" dirty="0" smtClean="0"/>
              <a:t>subdirectory as it is </a:t>
            </a:r>
            <a:r>
              <a:rPr lang="en-US" sz="2400" dirty="0" smtClean="0"/>
              <a:t>no </a:t>
            </a:r>
            <a:r>
              <a:rPr lang="en-US" sz="2400" dirty="0" smtClean="0"/>
              <a:t>longer </a:t>
            </a:r>
            <a:r>
              <a:rPr lang="en-US" sz="2400" dirty="0" smtClean="0"/>
              <a:t>needed for this release.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333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create a new empty project for this tutorial, enter the following </a:t>
            </a:r>
            <a:r>
              <a:rPr lang="en-US" sz="2400" dirty="0" smtClean="0"/>
              <a:t>command: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 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--description “A first BASIS 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.”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37160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>
              <a:tabLst>
                <a:tab pos="1371600" algn="l"/>
              </a:tabLst>
            </a:pPr>
            <a:r>
              <a:rPr lang="en-US" sz="2400" dirty="0" smtClean="0">
                <a:cs typeface="Courier New" pitchFamily="49" charset="0"/>
              </a:rPr>
              <a:t>This creates the </a:t>
            </a:r>
            <a:r>
              <a:rPr lang="en-US" sz="2400" dirty="0" smtClean="0">
                <a:cs typeface="Courier New" pitchFamily="49" charset="0"/>
              </a:rPr>
              <a:t>directory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~/local/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ellobasis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and </a:t>
            </a:r>
            <a:r>
              <a:rPr lang="en-US" sz="2400" dirty="0" smtClean="0">
                <a:cs typeface="Courier New" pitchFamily="49" charset="0"/>
              </a:rPr>
              <a:t>populates the project by instantiating the standard project template of BASIS.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791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smtClean="0"/>
              <a:t>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Once </a:t>
            </a:r>
            <a:r>
              <a:rPr lang="en-US" sz="2400" dirty="0" smtClean="0"/>
              <a:t>you</a:t>
            </a:r>
            <a:r>
              <a:rPr lang="en-US" sz="2400" dirty="0" smtClean="0"/>
              <a:t> </a:t>
            </a:r>
            <a:r>
              <a:rPr lang="en-US" sz="2400" dirty="0" smtClean="0"/>
              <a:t>created a BASIS project using the project tool, </a:t>
            </a:r>
            <a:r>
              <a:rPr lang="en-US" sz="2400" dirty="0" smtClean="0"/>
              <a:t>you</a:t>
            </a:r>
            <a:r>
              <a:rPr lang="en-US" sz="2400" dirty="0" smtClean="0"/>
              <a:t> </a:t>
            </a:r>
            <a:r>
              <a:rPr lang="en-US" sz="2400" dirty="0" smtClean="0"/>
              <a:t>can use it again to add or remove certain features of the project template as well as to add or remove dependencies on other software packages.</a:t>
            </a:r>
          </a:p>
          <a:p>
            <a:endParaRPr lang="en-US" sz="2400" dirty="0" smtClean="0"/>
          </a:p>
          <a:p>
            <a:r>
              <a:rPr lang="en-US" sz="2400" dirty="0" smtClean="0"/>
              <a:t>For demonstration, </a:t>
            </a:r>
            <a:r>
              <a:rPr lang="en-US" sz="2400" dirty="0" smtClean="0"/>
              <a:t>you</a:t>
            </a:r>
            <a:r>
              <a:rPr lang="en-US" sz="2400" dirty="0" smtClean="0"/>
              <a:t> should </a:t>
            </a:r>
            <a:r>
              <a:rPr lang="en-US" sz="2400" dirty="0" smtClean="0"/>
              <a:t>now remove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smtClean="0"/>
              <a:t> subdirectory tree of </a:t>
            </a:r>
            <a:r>
              <a:rPr lang="en-US" sz="2400" dirty="0" smtClean="0"/>
              <a:t>your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400" dirty="0" smtClean="0"/>
              <a:t> project and add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Settings.cmake</a:t>
            </a:r>
            <a:r>
              <a:rPr lang="en-US" sz="2400" dirty="0" smtClean="0"/>
              <a:t> </a:t>
            </a:r>
            <a:r>
              <a:rPr lang="en-US" sz="2400" dirty="0" smtClean="0"/>
              <a:t>file using the command:</a:t>
            </a:r>
            <a:endParaRPr lang="en-US" sz="2400" dirty="0" smtClean="0"/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~/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noexample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-settings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10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Installation of BASIS</a:t>
            </a:r>
          </a:p>
          <a:p>
            <a:endParaRPr lang="en-US" dirty="0" smtClean="0"/>
          </a:p>
          <a:p>
            <a:r>
              <a:rPr lang="en-US" dirty="0" smtClean="0"/>
              <a:t>Creating </a:t>
            </a:r>
            <a:r>
              <a:rPr lang="en-US" dirty="0" smtClean="0"/>
              <a:t>a New </a:t>
            </a:r>
            <a:r>
              <a:rPr lang="en-US" dirty="0" smtClean="0"/>
              <a:t>Project</a:t>
            </a:r>
          </a:p>
          <a:p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Building the Project</a:t>
            </a:r>
          </a:p>
          <a:p>
            <a:endParaRPr lang="en-US" dirty="0" smtClean="0"/>
          </a:p>
          <a:p>
            <a:r>
              <a:rPr lang="en-US" dirty="0" smtClean="0"/>
              <a:t>Adding Libraries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Links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details on the creation of a new BASIS project and its modification afterwards using the project tool of BASIS can be found on the Wiki of SBIA at:</a:t>
            </a:r>
          </a:p>
          <a:p>
            <a:endParaRPr lang="en-US" sz="2400" dirty="0" smtClean="0"/>
          </a:p>
          <a:p>
            <a:pPr lvl="1"/>
            <a:r>
              <a:rPr lang="en-US" sz="2000" dirty="0">
                <a:hlinkClick r:id="rId3"/>
              </a:rPr>
              <a:t>https://sbia-wiki.uphs.upenn.edu/wiki/index.php/BASIS_How-To:_</a:t>
            </a:r>
            <a:r>
              <a:rPr lang="en-US" sz="2000" dirty="0" smtClean="0">
                <a:hlinkClick r:id="rId3"/>
              </a:rPr>
              <a:t>Managing_a_BASIS_Project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5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my </a:t>
            </a:r>
            <a:r>
              <a:rPr lang="en-US" dirty="0" err="1" smtClean="0"/>
              <a:t>executables</a:t>
            </a:r>
            <a:r>
              <a:rPr lang="en-US" dirty="0" smtClean="0"/>
              <a:t> build?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Executables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Executables</a:t>
            </a:r>
            <a:r>
              <a:rPr lang="en-US" sz="2400" dirty="0" smtClean="0"/>
              <a:t> are either binary files built from C++ or MATLAB sources or script files interpreted by a command interpreter such as Python, Perl, or BASH.</a:t>
            </a:r>
          </a:p>
          <a:p>
            <a:endParaRPr lang="en-US" sz="2400" dirty="0" smtClean="0"/>
          </a:p>
          <a:p>
            <a:r>
              <a:rPr lang="en-US" sz="2400" dirty="0" smtClean="0"/>
              <a:t>We distinguish between two kinds of </a:t>
            </a:r>
            <a:r>
              <a:rPr lang="en-US" sz="2400" dirty="0" err="1" smtClean="0"/>
              <a:t>executables</a:t>
            </a:r>
            <a:r>
              <a:rPr lang="en-US" sz="2400" dirty="0" smtClean="0"/>
              <a:t>: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2000" b="1" dirty="0" smtClean="0"/>
              <a:t>Main </a:t>
            </a:r>
            <a:r>
              <a:rPr lang="en-US" sz="2000" b="1" dirty="0" err="1" smtClean="0"/>
              <a:t>executables</a:t>
            </a:r>
            <a:r>
              <a:rPr lang="en-US" sz="2000" dirty="0" smtClean="0"/>
              <a:t> are supposed to be used by a user of our software directly. They parse command-line arguments and provide help and version information.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Auxiliary </a:t>
            </a:r>
            <a:r>
              <a:rPr lang="en-US" sz="2000" b="1" dirty="0" err="1" smtClean="0"/>
              <a:t>executables</a:t>
            </a:r>
            <a:r>
              <a:rPr lang="en-US" sz="2000" dirty="0" smtClean="0"/>
              <a:t>, on the other side, are only used by other </a:t>
            </a:r>
            <a:r>
              <a:rPr lang="en-US" sz="2000" dirty="0" err="1" smtClean="0"/>
              <a:t>executables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Executable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Copy the source files of your </a:t>
            </a:r>
            <a:r>
              <a:rPr lang="en-US" sz="2400" dirty="0" smtClean="0"/>
              <a:t>executable </a:t>
            </a:r>
            <a:r>
              <a:rPr lang="en-US" sz="2400" dirty="0" smtClean="0"/>
              <a:t>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/>
              <a:t> subdirectory of your project. You can create further subdirectories within this directory if it helps to better organize your source files.</a:t>
            </a:r>
          </a:p>
          <a:p>
            <a:endParaRPr lang="en-US" sz="2400" dirty="0" smtClean="0"/>
          </a:p>
          <a:p>
            <a:r>
              <a:rPr lang="en-US" sz="2400" dirty="0" smtClean="0"/>
              <a:t>Edit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/>
              <a:t> file to add an executable build target which will build the executable file.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Use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  <a:hlinkClick r:id="rId3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hlinkClick r:id="rId3"/>
              </a:rPr>
              <a:t>()</a:t>
            </a:r>
            <a:r>
              <a:rPr lang="en-US" sz="2000" dirty="0" smtClean="0">
                <a:hlinkClick r:id="rId3"/>
              </a:rPr>
              <a:t> </a:t>
            </a:r>
            <a:r>
              <a:rPr lang="en-US" sz="2000" dirty="0" smtClean="0"/>
              <a:t>function </a:t>
            </a:r>
            <a:r>
              <a:rPr lang="en-US" sz="2000" dirty="0" smtClean="0"/>
              <a:t>to add </a:t>
            </a:r>
            <a:r>
              <a:rPr lang="en-US" sz="2000" dirty="0" smtClean="0"/>
              <a:t>an </a:t>
            </a:r>
            <a:r>
              <a:rPr lang="en-US" sz="2000" dirty="0" smtClean="0"/>
              <a:t>executable target.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Link dependencies can be specified using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  <a:hlinkClick r:id="rId4"/>
              </a:rPr>
              <a:t>basis_target_link_libraries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hlinkClick r:id="rId4"/>
              </a:rPr>
              <a:t>()</a:t>
            </a:r>
            <a:r>
              <a:rPr lang="en-US" sz="2000" dirty="0" smtClean="0"/>
              <a:t> </a:t>
            </a:r>
            <a:r>
              <a:rPr lang="en-US" sz="2000" dirty="0" smtClean="0"/>
              <a:t>function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0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Executable Target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Copy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helloc++.cxx</a:t>
            </a:r>
            <a:r>
              <a:rPr lang="en-US" sz="2400" dirty="0" smtClean="0"/>
              <a:t> file from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directory of the BASIS installation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 subdirectory of your project: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$HELLOBASIS_RSC_DIR/helloc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++.cxx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Edit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file </a:t>
            </a:r>
            <a:r>
              <a:rPr lang="en-US" sz="2400" dirty="0" smtClean="0">
                <a:cs typeface="Courier New" pitchFamily="49" charset="0"/>
              </a:rPr>
              <a:t>and </a:t>
            </a:r>
            <a:r>
              <a:rPr lang="en-US" sz="2400" dirty="0" smtClean="0">
                <a:cs typeface="Courier New" pitchFamily="49" charset="0"/>
              </a:rPr>
              <a:t>add the following </a:t>
            </a:r>
            <a:r>
              <a:rPr lang="en-US" sz="2400" dirty="0" smtClean="0">
                <a:cs typeface="Courier New" pitchFamily="49" charset="0"/>
              </a:rPr>
              <a:t>line </a:t>
            </a:r>
            <a:r>
              <a:rPr lang="en-US" sz="2400" dirty="0" smtClean="0">
                <a:cs typeface="Courier New" pitchFamily="49" charset="0"/>
              </a:rPr>
              <a:t>under the section “executable target(s)”: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++.cxx)</a:t>
            </a:r>
          </a:p>
        </p:txBody>
      </p:sp>
    </p:spTree>
    <p:extLst>
      <p:ext uri="{BB962C8B-B14F-4D97-AF65-F5344CB8AC3E}">
        <p14:creationId xmlns:p14="http://schemas.microsoft.com/office/powerpoint/2010/main" val="7064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Executable Target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Alternatively, you can use the implementations of </a:t>
            </a:r>
            <a:r>
              <a:rPr lang="en-US" sz="2400" dirty="0" smtClean="0"/>
              <a:t>this</a:t>
            </a:r>
            <a:br>
              <a:rPr lang="en-US" sz="2400" dirty="0" smtClean="0"/>
            </a:br>
            <a:r>
              <a:rPr lang="en-US" sz="2400" dirty="0" smtClean="0"/>
              <a:t>“Hello </a:t>
            </a:r>
            <a:r>
              <a:rPr lang="en-US" sz="2400" dirty="0" smtClean="0"/>
              <a:t>World</a:t>
            </a:r>
            <a:r>
              <a:rPr lang="en-US" sz="2400" dirty="0" smtClean="0"/>
              <a:t>!” </a:t>
            </a:r>
            <a:r>
              <a:rPr lang="en-US" sz="2400" dirty="0" smtClean="0"/>
              <a:t>program in Python, Perl, BASH or MATLAB, respectively, </a:t>
            </a:r>
            <a:r>
              <a:rPr lang="en-US" sz="2400" dirty="0" smtClean="0"/>
              <a:t>by using </a:t>
            </a:r>
            <a:r>
              <a:rPr lang="en-US" sz="2400" dirty="0" smtClean="0"/>
              <a:t>the source file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hellopython.py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helloperl.pl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hellobash.sh</a:t>
            </a:r>
            <a:r>
              <a:rPr lang="en-US" sz="2400" dirty="0" smtClean="0"/>
              <a:t>, or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hellomatlab.m</a:t>
            </a:r>
            <a:r>
              <a:rPr lang="en-US" sz="2400" dirty="0" smtClean="0"/>
              <a:t>, instead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++.cxx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case of MATLAB, </a:t>
            </a:r>
            <a:r>
              <a:rPr lang="en-US" sz="2400" dirty="0" smtClean="0"/>
              <a:t>you</a:t>
            </a:r>
            <a:r>
              <a:rPr lang="en-US" sz="2400" dirty="0" smtClean="0"/>
              <a:t> </a:t>
            </a:r>
            <a:r>
              <a:rPr lang="en-US" sz="2400" dirty="0" smtClean="0"/>
              <a:t>also need to add a dependency on MATLAB before </a:t>
            </a:r>
            <a:r>
              <a:rPr lang="en-US" sz="2400" dirty="0" smtClean="0"/>
              <a:t>you</a:t>
            </a:r>
            <a:r>
              <a:rPr lang="en-US" sz="2400" dirty="0" smtClean="0"/>
              <a:t> </a:t>
            </a:r>
            <a:r>
              <a:rPr lang="en-US" sz="2400" dirty="0" smtClean="0"/>
              <a:t>can build </a:t>
            </a:r>
            <a:r>
              <a:rPr lang="en-US" sz="2400" dirty="0" err="1" smtClean="0"/>
              <a:t>executables</a:t>
            </a:r>
            <a:r>
              <a:rPr lang="en-US" sz="2400" dirty="0"/>
              <a:t> </a:t>
            </a:r>
            <a:r>
              <a:rPr lang="en-US" sz="2400" dirty="0" smtClean="0"/>
              <a:t>from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.m</a:t>
            </a:r>
            <a:r>
              <a:rPr lang="en-US" sz="2400" dirty="0" smtClean="0"/>
              <a:t> files.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617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Executable Target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If </a:t>
            </a:r>
            <a:r>
              <a:rPr lang="en-US" sz="2400" dirty="0" smtClean="0">
                <a:cs typeface="Courier New" pitchFamily="49" charset="0"/>
              </a:rPr>
              <a:t>you have MATLAB with a license for the MATLAB Compiler available on your system, follow the steps on the next slide, otherwise you may skip </a:t>
            </a:r>
            <a:r>
              <a:rPr lang="en-US" sz="2400" dirty="0" smtClean="0">
                <a:cs typeface="Courier New" pitchFamily="49" charset="0"/>
              </a:rPr>
              <a:t>it</a:t>
            </a:r>
            <a:r>
              <a:rPr lang="en-US" sz="2400" dirty="0" smtClean="0">
                <a:cs typeface="Courier New" pitchFamily="49" charset="0"/>
              </a:rPr>
              <a:t>.</a:t>
            </a:r>
            <a:endParaRPr lang="en-US" sz="2400" dirty="0" smtClean="0">
              <a:cs typeface="Courier New" pitchFamily="49" charset="0"/>
            </a:endParaRP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Note, however, the use of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useopt</a:t>
            </a:r>
            <a:r>
              <a:rPr lang="en-US" sz="2400" dirty="0" smtClean="0">
                <a:cs typeface="Courier New" pitchFamily="49" charset="0"/>
              </a:rPr>
              <a:t> option </a:t>
            </a:r>
            <a:r>
              <a:rPr lang="en-US" sz="2400" dirty="0" smtClean="0">
                <a:cs typeface="Courier New" pitchFamily="49" charset="0"/>
              </a:rPr>
              <a:t>of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400" dirty="0" smtClean="0">
                <a:cs typeface="Courier New" pitchFamily="49" charset="0"/>
              </a:rPr>
              <a:t> and </a:t>
            </a:r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MATLAB_MCC_EXECUTABLE</a:t>
            </a:r>
            <a:r>
              <a:rPr lang="en-US" sz="2400" dirty="0" smtClean="0">
                <a:cs typeface="Courier New" pitchFamily="49" charset="0"/>
              </a:rPr>
              <a:t> variable which is set by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FindMATLAB.cmake</a:t>
            </a:r>
            <a:r>
              <a:rPr lang="en-US" sz="2400" dirty="0" smtClean="0">
                <a:cs typeface="Courier New" pitchFamily="49" charset="0"/>
              </a:rPr>
              <a:t> module. </a:t>
            </a:r>
            <a:r>
              <a:rPr lang="en-US" sz="2400" dirty="0" smtClean="0">
                <a:cs typeface="Courier New" pitchFamily="49" charset="0"/>
              </a:rPr>
              <a:t>Thus, if the MATLAB Compiler is not installed on your system, this executable target will simply not be build.</a:t>
            </a:r>
          </a:p>
        </p:txBody>
      </p:sp>
    </p:spTree>
    <p:extLst>
      <p:ext uri="{BB962C8B-B14F-4D97-AF65-F5344CB8AC3E}">
        <p14:creationId xmlns:p14="http://schemas.microsoft.com/office/powerpoint/2010/main" val="962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Executable Target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Add MATLAB as dependency:</a:t>
            </a:r>
          </a:p>
          <a:p>
            <a:pPr lvl="1">
              <a:buFont typeface="Wingdings" pitchFamily="2" charset="2"/>
              <a:buChar char="Ø"/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~/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useopt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MATLAB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Copy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hellomatlab.m</a:t>
            </a:r>
            <a:r>
              <a:rPr lang="en-US" sz="2400" dirty="0" smtClean="0"/>
              <a:t> file from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directory of the BASIS installation to </a:t>
            </a:r>
            <a:r>
              <a:rPr lang="en-US" sz="2400" dirty="0" smtClean="0">
                <a:cs typeface="Courier New" pitchFamily="49" charset="0"/>
              </a:rPr>
              <a:t>your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subdirectory:</a:t>
            </a:r>
            <a:endParaRPr lang="en-US" sz="2400" dirty="0" smtClean="0"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$HELLOBASIS_RSC_DIR/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hellomatlab.m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Edit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file </a:t>
            </a:r>
            <a:r>
              <a:rPr lang="en-US" sz="2400" dirty="0" smtClean="0">
                <a:cs typeface="Courier New" pitchFamily="49" charset="0"/>
              </a:rPr>
              <a:t>and </a:t>
            </a:r>
            <a:r>
              <a:rPr lang="en-US" sz="2400" dirty="0" smtClean="0">
                <a:cs typeface="Courier New" pitchFamily="49" charset="0"/>
              </a:rPr>
              <a:t>add the following lines under the section “executable target(s)”: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(MATLAB_MCC_EXECUTABLE)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hellomatlab.m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()</a:t>
            </a:r>
          </a:p>
        </p:txBody>
      </p:sp>
    </p:spTree>
    <p:extLst>
      <p:ext uri="{BB962C8B-B14F-4D97-AF65-F5344CB8AC3E}">
        <p14:creationId xmlns:p14="http://schemas.microsoft.com/office/powerpoint/2010/main" val="17718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Fine, so how do I build my BASIS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 noted earlier, the build of any BASIS project is similar to the build of BASIS itself. The main steps are indeed identical for just any </a:t>
            </a:r>
            <a:r>
              <a:rPr lang="en-US" sz="2400" dirty="0" err="1" smtClean="0"/>
              <a:t>CMake</a:t>
            </a:r>
            <a:r>
              <a:rPr lang="en-US" sz="2400" dirty="0" smtClean="0"/>
              <a:t>-based project.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These common steps of creating a separate build directory, running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to configure the build system, and building the software, are described in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hlinkClick r:id="rId3"/>
              </a:rPr>
              <a:t>INSTALL-basis.txt</a:t>
            </a:r>
            <a:r>
              <a:rPr lang="en-US" sz="2400" dirty="0" smtClean="0">
                <a:cs typeface="Courier New" pitchFamily="49" charset="0"/>
              </a:rPr>
              <a:t> document which is part of BASIS.</a:t>
            </a:r>
            <a:endParaRPr lang="en-US" sz="20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 tutorial about?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order to build </a:t>
            </a:r>
            <a:r>
              <a:rPr lang="en-US" sz="2400" dirty="0" smtClean="0"/>
              <a:t>your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400" dirty="0" smtClean="0"/>
              <a:t> project, do: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ellobasis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-build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~/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ellobasis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-build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ccmake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ellobasis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 smtClean="0">
                <a:cs typeface="Courier New" pitchFamily="49" charset="0"/>
              </a:rPr>
              <a:t>Hit ‘c’ to configure the project. </a:t>
            </a:r>
            <a:r>
              <a:rPr lang="en-US" sz="1600" dirty="0" err="1" smtClean="0">
                <a:cs typeface="Courier New" pitchFamily="49" charset="0"/>
              </a:rPr>
              <a:t>CMake</a:t>
            </a:r>
            <a:r>
              <a:rPr lang="en-US" sz="1600" dirty="0" smtClean="0">
                <a:cs typeface="Courier New" pitchFamily="49" charset="0"/>
              </a:rPr>
              <a:t> should be able to find your BASIS </a:t>
            </a:r>
            <a:r>
              <a:rPr lang="en-US" sz="1600" dirty="0" err="1" smtClean="0">
                <a:cs typeface="Courier New" pitchFamily="49" charset="0"/>
              </a:rPr>
              <a:t>intallation</a:t>
            </a:r>
            <a:r>
              <a:rPr lang="en-US" sz="1600" dirty="0" smtClean="0">
                <a:cs typeface="Courier New" pitchFamily="49" charset="0"/>
              </a:rPr>
              <a:t> and set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BASIS_DIR</a:t>
            </a:r>
            <a:r>
              <a:rPr lang="en-US" sz="1600" dirty="0" smtClean="0">
                <a:cs typeface="Courier New" pitchFamily="49" charset="0"/>
              </a:rPr>
              <a:t> to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~/local/lib/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/basis</a:t>
            </a:r>
            <a:r>
              <a:rPr lang="en-US" sz="1600" dirty="0" smtClean="0">
                <a:cs typeface="Courier New" pitchFamily="49" charset="0"/>
              </a:rPr>
              <a:t>. If not, you need to set this variable manually. Alternatively, you can set an environment variable named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BASIS_DIR</a:t>
            </a:r>
            <a:r>
              <a:rPr lang="en-US" sz="1600" dirty="0" smtClean="0">
                <a:cs typeface="Courier New" pitchFamily="49" charset="0"/>
              </a:rPr>
              <a:t> pointing to the directory containing the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BASISConfig.cmake</a:t>
            </a:r>
            <a:r>
              <a:rPr lang="en-US" sz="1600" dirty="0" smtClean="0">
                <a:cs typeface="Courier New" pitchFamily="49" charset="0"/>
              </a:rPr>
              <a:t> file.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Hit ‘g’ to generate the </a:t>
            </a:r>
            <a:r>
              <a:rPr lang="en-US" sz="1600" dirty="0" err="1" smtClean="0">
                <a:cs typeface="Courier New" pitchFamily="49" charset="0"/>
              </a:rPr>
              <a:t>Makefiles</a:t>
            </a:r>
            <a:r>
              <a:rPr lang="en-US" sz="1600" dirty="0" smtClean="0">
                <a:cs typeface="Courier New" pitchFamily="49" charset="0"/>
              </a:rPr>
              <a:t>.</a:t>
            </a:r>
          </a:p>
          <a:p>
            <a:pPr lvl="1"/>
            <a:endParaRPr lang="en-US" sz="16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cs typeface="Courier New" pitchFamily="49" charset="0"/>
              </a:rPr>
              <a:t>make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cs typeface="Courier New" pitchFamily="49" charset="0"/>
            </a:endParaRPr>
          </a:p>
          <a:p>
            <a:pPr lvl="1"/>
            <a:r>
              <a:rPr lang="en-US" sz="1600" dirty="0" smtClean="0">
                <a:cs typeface="Courier New" pitchFamily="49" charset="0"/>
              </a:rPr>
              <a:t>The last step of installing the software is not necessarily required to test it.</a:t>
            </a:r>
          </a:p>
        </p:txBody>
      </p:sp>
    </p:spTree>
    <p:extLst>
      <p:ext uri="{BB962C8B-B14F-4D97-AF65-F5344CB8AC3E}">
        <p14:creationId xmlns:p14="http://schemas.microsoft.com/office/powerpoint/2010/main" val="19677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add libraries/modules to my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Libraries are either </a:t>
            </a:r>
            <a:r>
              <a:rPr lang="en-US" sz="2400" b="1" dirty="0" smtClean="0">
                <a:cs typeface="Courier New" pitchFamily="49" charset="0"/>
              </a:rPr>
              <a:t>static </a:t>
            </a:r>
            <a:r>
              <a:rPr lang="en-US" sz="2400" dirty="0" smtClean="0">
                <a:cs typeface="Courier New" pitchFamily="49" charset="0"/>
              </a:rPr>
              <a:t>or</a:t>
            </a:r>
            <a:r>
              <a:rPr lang="en-US" sz="2400" b="1" dirty="0" smtClean="0">
                <a:cs typeface="Courier New" pitchFamily="49" charset="0"/>
              </a:rPr>
              <a:t> shared libraries</a:t>
            </a:r>
            <a:r>
              <a:rPr lang="en-US" sz="2400" dirty="0" smtClean="0">
                <a:cs typeface="Courier New" pitchFamily="49" charset="0"/>
              </a:rPr>
              <a:t> built from C++ sources or </a:t>
            </a:r>
            <a:r>
              <a:rPr lang="en-US" sz="2400" b="1" dirty="0" smtClean="0">
                <a:cs typeface="Courier New" pitchFamily="49" charset="0"/>
              </a:rPr>
              <a:t>modules</a:t>
            </a:r>
            <a:r>
              <a:rPr lang="en-US" sz="2400" dirty="0" smtClean="0">
                <a:cs typeface="Courier New" pitchFamily="49" charset="0"/>
              </a:rPr>
              <a:t> written in a scripting language such as Python, Perl, or BASH.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Additionally, </a:t>
            </a:r>
            <a:r>
              <a:rPr lang="en-US" sz="2400" b="1" dirty="0" smtClean="0">
                <a:cs typeface="Courier New" pitchFamily="49" charset="0"/>
              </a:rPr>
              <a:t>MEX-files</a:t>
            </a:r>
            <a:r>
              <a:rPr lang="en-US" sz="2400" dirty="0" smtClean="0">
                <a:cs typeface="Courier New" pitchFamily="49" charset="0"/>
              </a:rPr>
              <a:t> built from C++ sources are a </a:t>
            </a:r>
            <a:r>
              <a:rPr lang="en-US" sz="2400" dirty="0" smtClean="0">
                <a:cs typeface="Courier New" pitchFamily="49" charset="0"/>
              </a:rPr>
              <a:t>special form of shared libraries as well as shared libraries build from MATLAB sources using the MATLAB Compiler.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In case of C++, we distinguish between </a:t>
            </a:r>
            <a:r>
              <a:rPr lang="en-US" sz="2400" b="1" dirty="0" smtClean="0">
                <a:cs typeface="Courier New" pitchFamily="49" charset="0"/>
              </a:rPr>
              <a:t>public header files</a:t>
            </a:r>
            <a:r>
              <a:rPr lang="en-US" sz="2400" dirty="0" smtClean="0">
                <a:cs typeface="Courier New" pitchFamily="49" charset="0"/>
              </a:rPr>
              <a:t> which are part of the public interface of your project and </a:t>
            </a:r>
            <a:r>
              <a:rPr lang="en-US" sz="2400" b="1" dirty="0" smtClean="0">
                <a:cs typeface="Courier New" pitchFamily="49" charset="0"/>
              </a:rPr>
              <a:t>private header files</a:t>
            </a:r>
            <a:r>
              <a:rPr lang="en-US" sz="2400" dirty="0" smtClean="0">
                <a:cs typeface="Courier New" pitchFamily="49" charset="0"/>
              </a:rPr>
              <a:t> which are only for use by your project.</a:t>
            </a:r>
            <a:endParaRPr lang="en-US" sz="24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Library Targets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Copy the source files of your </a:t>
            </a:r>
            <a:r>
              <a:rPr lang="en-US" sz="2400" dirty="0" smtClean="0"/>
              <a:t>library to </a:t>
            </a:r>
            <a:r>
              <a:rPr lang="en-US" sz="2400" dirty="0"/>
              <a:t>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/>
              <a:t> subdirectory of your project. You can create further subdirectories within this directory if it helps to better organize your source files.</a:t>
            </a:r>
          </a:p>
          <a:p>
            <a:endParaRPr lang="en-US" sz="2400" dirty="0"/>
          </a:p>
          <a:p>
            <a:r>
              <a:rPr lang="en-US" sz="2400" dirty="0"/>
              <a:t>Edit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/>
              <a:t> file to add </a:t>
            </a:r>
            <a:r>
              <a:rPr lang="en-US" sz="2400" dirty="0" smtClean="0"/>
              <a:t>a library </a:t>
            </a:r>
            <a:r>
              <a:rPr lang="en-US" sz="2400" dirty="0"/>
              <a:t>build target which will build the </a:t>
            </a:r>
            <a:r>
              <a:rPr lang="en-US" sz="2400" dirty="0" smtClean="0"/>
              <a:t>library file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lvl="1"/>
            <a:r>
              <a:rPr lang="en-US" sz="2000" dirty="0"/>
              <a:t>Use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  <a:hlinkClick r:id="rId3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hlinkClick r:id="rId3"/>
              </a:rPr>
              <a:t>()</a:t>
            </a:r>
            <a:r>
              <a:rPr lang="en-US" sz="2000" dirty="0" smtClean="0">
                <a:hlinkClick r:id="rId4"/>
              </a:rPr>
              <a:t> </a:t>
            </a:r>
            <a:r>
              <a:rPr lang="en-US" sz="2000" dirty="0"/>
              <a:t>function to add a </a:t>
            </a:r>
            <a:r>
              <a:rPr lang="en-US" sz="2000" dirty="0" smtClean="0"/>
              <a:t>library </a:t>
            </a:r>
            <a:r>
              <a:rPr lang="en-US" sz="2000" dirty="0"/>
              <a:t>target.</a:t>
            </a:r>
          </a:p>
          <a:p>
            <a:endParaRPr lang="en-US" sz="2400" dirty="0"/>
          </a:p>
          <a:p>
            <a:pPr lvl="1"/>
            <a:r>
              <a:rPr lang="en-US" sz="2000" dirty="0"/>
              <a:t>Link dependencies can be specified using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hlinkClick r:id="rId5"/>
              </a:rPr>
              <a:t>basis_target_link_libraries</a:t>
            </a:r>
            <a:r>
              <a:rPr lang="en-US" sz="2000" dirty="0">
                <a:latin typeface="Courier New" pitchFamily="49" charset="0"/>
                <a:cs typeface="Courier New" pitchFamily="49" charset="0"/>
                <a:hlinkClick r:id="rId5"/>
              </a:rPr>
              <a:t>()</a:t>
            </a:r>
            <a:r>
              <a:rPr lang="en-US" sz="20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1178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Library Targets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Note that external MEX-files or MEX-file targets of your project may be used as link dependency of an executable target build from MATLAB source files.</a:t>
            </a:r>
          </a:p>
          <a:p>
            <a:endParaRPr lang="en-US" sz="2400" dirty="0" smtClean="0"/>
          </a:p>
          <a:p>
            <a:pPr lvl="1"/>
            <a:r>
              <a:rPr lang="en-US" sz="1600" dirty="0" smtClean="0"/>
              <a:t>Use also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basis_target_link_dependencies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therefore.</a:t>
            </a:r>
          </a:p>
          <a:p>
            <a:endParaRPr lang="en-US" sz="2000" dirty="0"/>
          </a:p>
          <a:p>
            <a:r>
              <a:rPr lang="en-US" sz="2400" dirty="0" smtClean="0"/>
              <a:t>First, you will see how to add a C++ library to your </a:t>
            </a:r>
            <a:r>
              <a:rPr lang="en-US" sz="2400" dirty="0" err="1" smtClean="0"/>
              <a:t>HelloBasis</a:t>
            </a:r>
            <a:r>
              <a:rPr lang="en-US" sz="2400" dirty="0" smtClean="0"/>
              <a:t> project which only uses private headers.</a:t>
            </a:r>
          </a:p>
          <a:p>
            <a:endParaRPr lang="en-US" sz="2400" dirty="0"/>
          </a:p>
          <a:p>
            <a:r>
              <a:rPr lang="en-US" sz="2400" dirty="0" smtClean="0"/>
              <a:t>Then, you will also see how to add a C++ library with a public interface, i.e., public header files.</a:t>
            </a:r>
          </a:p>
          <a:p>
            <a:endParaRPr lang="en-US" sz="2400" dirty="0"/>
          </a:p>
          <a:p>
            <a:r>
              <a:rPr lang="en-US" sz="2400" dirty="0" smtClean="0"/>
              <a:t>Optionally, you can also add modules written in Python, Perl, and BASH which are to be imported by other scripts.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50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/>
              <a:t>Library </a:t>
            </a: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Copy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foo.cxx</a:t>
            </a:r>
            <a:r>
              <a:rPr lang="en-US" sz="2400" dirty="0" smtClean="0"/>
              <a:t> 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foo.h</a:t>
            </a:r>
            <a:r>
              <a:rPr lang="en-US" sz="2400" dirty="0" smtClean="0"/>
              <a:t> files </a:t>
            </a:r>
            <a:r>
              <a:rPr lang="en-US" sz="2400" dirty="0" smtClean="0"/>
              <a:t>from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directory of the BASIS installation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 subdirectory of your project: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$HELLOBASIS_RSC_DIR/foo.*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Edit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file </a:t>
            </a:r>
            <a:r>
              <a:rPr lang="en-US" sz="2400" dirty="0" smtClean="0">
                <a:cs typeface="Courier New" pitchFamily="49" charset="0"/>
              </a:rPr>
              <a:t>and </a:t>
            </a:r>
            <a:r>
              <a:rPr lang="en-US" sz="2400" dirty="0" smtClean="0">
                <a:cs typeface="Courier New" pitchFamily="49" charset="0"/>
              </a:rPr>
              <a:t>add the following </a:t>
            </a:r>
            <a:r>
              <a:rPr lang="en-US" sz="2400" dirty="0" smtClean="0">
                <a:cs typeface="Courier New" pitchFamily="49" charset="0"/>
              </a:rPr>
              <a:t>line </a:t>
            </a:r>
            <a:r>
              <a:rPr lang="en-US" sz="2400" dirty="0" smtClean="0">
                <a:cs typeface="Courier New" pitchFamily="49" charset="0"/>
              </a:rPr>
              <a:t>under the section </a:t>
            </a:r>
            <a:r>
              <a:rPr lang="en-US" sz="2400" dirty="0" smtClean="0">
                <a:cs typeface="Courier New" pitchFamily="49" charset="0"/>
              </a:rPr>
              <a:t>“</a:t>
            </a:r>
            <a:r>
              <a:rPr lang="en-US" sz="2400" dirty="0" smtClean="0">
                <a:cs typeface="Courier New" pitchFamily="49" charset="0"/>
              </a:rPr>
              <a:t>library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target(s)”: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(foo.cxx)</a:t>
            </a:r>
          </a:p>
        </p:txBody>
      </p:sp>
    </p:spTree>
    <p:extLst>
      <p:ext uri="{BB962C8B-B14F-4D97-AF65-F5344CB8AC3E}">
        <p14:creationId xmlns:p14="http://schemas.microsoft.com/office/powerpoint/2010/main" val="34728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/>
              <a:t>Library </a:t>
            </a: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Note that we did not specify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2400" dirty="0" smtClean="0">
                <a:cs typeface="Courier New" pitchFamily="49" charset="0"/>
              </a:rPr>
              <a:t> file here.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will analyze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.cxx</a:t>
            </a:r>
            <a:r>
              <a:rPr lang="en-US" sz="2400" dirty="0" smtClean="0">
                <a:cs typeface="Courier New" pitchFamily="49" charset="0"/>
              </a:rPr>
              <a:t> file and add a dependency for us.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Note further that if your library would be build from more than one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.cxx</a:t>
            </a:r>
            <a:r>
              <a:rPr lang="en-US" sz="2400" dirty="0" smtClean="0">
                <a:cs typeface="Courier New" pitchFamily="49" charset="0"/>
              </a:rPr>
              <a:t> file, you need to specify a name for the build target explicitly as first argument.</a:t>
            </a:r>
          </a:p>
        </p:txBody>
      </p:sp>
    </p:spTree>
    <p:extLst>
      <p:ext uri="{BB962C8B-B14F-4D97-AF65-F5344CB8AC3E}">
        <p14:creationId xmlns:p14="http://schemas.microsoft.com/office/powerpoint/2010/main" val="39823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/>
              <a:t>Library </a:t>
            </a: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Before you can add a library target with </a:t>
            </a:r>
            <a:r>
              <a:rPr lang="en-US" sz="2400" b="1" dirty="0" smtClean="0">
                <a:cs typeface="Courier New" pitchFamily="49" charset="0"/>
              </a:rPr>
              <a:t>public header files</a:t>
            </a:r>
            <a:r>
              <a:rPr lang="en-US" sz="2400" dirty="0" smtClean="0">
                <a:cs typeface="Courier New" pitchFamily="49" charset="0"/>
              </a:rPr>
              <a:t>, you need to add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include/</a:t>
            </a:r>
            <a:r>
              <a:rPr lang="en-US" sz="2400" dirty="0" smtClean="0">
                <a:cs typeface="Courier New" pitchFamily="49" charset="0"/>
              </a:rPr>
              <a:t> subdirectory.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You can do so either manually or using the project tool:</a:t>
            </a:r>
          </a:p>
          <a:p>
            <a:pPr lvl="1">
              <a:buFont typeface="Wingdings" pitchFamily="2" charset="2"/>
              <a:buChar char="Ø"/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--include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All public header files have to be put into this subdirectory. In order to have a unique file path for these header files which avoids name conflicts, we use the subdirectory structure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include/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sbia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/&lt;project&gt;/</a:t>
            </a:r>
            <a:r>
              <a:rPr lang="en-US" sz="2400" dirty="0" smtClean="0">
                <a:cs typeface="Courier New" pitchFamily="49" charset="0"/>
              </a:rPr>
              <a:t>, which is automatically created by the project tool.</a:t>
            </a:r>
          </a:p>
        </p:txBody>
      </p:sp>
    </p:spTree>
    <p:extLst>
      <p:ext uri="{BB962C8B-B14F-4D97-AF65-F5344CB8AC3E}">
        <p14:creationId xmlns:p14="http://schemas.microsoft.com/office/powerpoint/2010/main" val="3417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/>
              <a:t>Library </a:t>
            </a: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Now copy </a:t>
            </a:r>
            <a:r>
              <a:rPr lang="en-US" sz="2400" dirty="0" smtClean="0"/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.cxx</a:t>
            </a:r>
            <a:r>
              <a:rPr lang="en-US" sz="2400" dirty="0" smtClean="0"/>
              <a:t> file </a:t>
            </a:r>
            <a:r>
              <a:rPr lang="en-US" sz="2400" dirty="0" smtClean="0"/>
              <a:t>from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directory of the BASIS installation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 subdirectory of your </a:t>
            </a:r>
            <a:r>
              <a:rPr lang="en-US" sz="2400" dirty="0" smtClean="0">
                <a:cs typeface="Courier New" pitchFamily="49" charset="0"/>
              </a:rPr>
              <a:t>project and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400" dirty="0" smtClean="0">
                <a:cs typeface="Courier New" pitchFamily="49" charset="0"/>
              </a:rPr>
              <a:t> file into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include/</a:t>
            </a:r>
            <a:r>
              <a:rPr lang="en-US" sz="2400" dirty="0" smtClean="0">
                <a:cs typeface="Courier New" pitchFamily="49" charset="0"/>
              </a:rPr>
              <a:t> tree:</a:t>
            </a:r>
            <a:endParaRPr lang="en-US" sz="2400" dirty="0" smtClean="0"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$HELLOBASIS_RSC_DIR/bar.cxx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1">
              <a:buFont typeface="Wingdings" pitchFamily="2" charset="2"/>
              <a:buChar char="Ø"/>
              <a:tabLst>
                <a:tab pos="137160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$HELLOBASIS_RSC_DIR/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include/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Edit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file </a:t>
            </a:r>
            <a:r>
              <a:rPr lang="en-US" sz="2400" dirty="0" smtClean="0">
                <a:cs typeface="Courier New" pitchFamily="49" charset="0"/>
              </a:rPr>
              <a:t>and </a:t>
            </a:r>
            <a:r>
              <a:rPr lang="en-US" sz="2400" dirty="0" smtClean="0">
                <a:cs typeface="Courier New" pitchFamily="49" charset="0"/>
              </a:rPr>
              <a:t>add the following </a:t>
            </a:r>
            <a:r>
              <a:rPr lang="en-US" sz="2400" dirty="0" smtClean="0">
                <a:cs typeface="Courier New" pitchFamily="49" charset="0"/>
              </a:rPr>
              <a:t>line </a:t>
            </a:r>
            <a:r>
              <a:rPr lang="en-US" sz="2400" dirty="0" smtClean="0">
                <a:cs typeface="Courier New" pitchFamily="49" charset="0"/>
              </a:rPr>
              <a:t>under the section </a:t>
            </a:r>
            <a:r>
              <a:rPr lang="en-US" sz="2400" dirty="0" smtClean="0">
                <a:cs typeface="Courier New" pitchFamily="49" charset="0"/>
              </a:rPr>
              <a:t>“</a:t>
            </a:r>
            <a:r>
              <a:rPr lang="en-US" sz="2400" dirty="0" smtClean="0">
                <a:cs typeface="Courier New" pitchFamily="49" charset="0"/>
              </a:rPr>
              <a:t>library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target(s)”: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(bar.cxx)</a:t>
            </a:r>
          </a:p>
        </p:txBody>
      </p:sp>
    </p:spTree>
    <p:extLst>
      <p:ext uri="{BB962C8B-B14F-4D97-AF65-F5344CB8AC3E}">
        <p14:creationId xmlns:p14="http://schemas.microsoft.com/office/powerpoint/2010/main" val="5866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/>
              <a:t>Script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see how script modules are added, copy all or eithe</a:t>
            </a:r>
            <a:r>
              <a:rPr lang="en-US" sz="2400" dirty="0" smtClean="0"/>
              <a:t>r one of the files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foobar.py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FooBar.pm.in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foobar.sh.in</a:t>
            </a:r>
            <a:r>
              <a:rPr lang="en-US" sz="2400" dirty="0" smtClean="0"/>
              <a:t>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/>
              <a:t> subdirectory:</a:t>
            </a:r>
            <a:endParaRPr lang="en-US" sz="2400" dirty="0" smtClean="0"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$HELLOBASIS_RSC_DIR/foobar.py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Edit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file </a:t>
            </a:r>
            <a:r>
              <a:rPr lang="en-US" sz="2400" dirty="0" smtClean="0">
                <a:cs typeface="Courier New" pitchFamily="49" charset="0"/>
              </a:rPr>
              <a:t>and </a:t>
            </a:r>
            <a:r>
              <a:rPr lang="en-US" sz="2400" dirty="0" smtClean="0">
                <a:cs typeface="Courier New" pitchFamily="49" charset="0"/>
              </a:rPr>
              <a:t>add the following </a:t>
            </a:r>
            <a:r>
              <a:rPr lang="en-US" sz="2400" dirty="0" smtClean="0">
                <a:cs typeface="Courier New" pitchFamily="49" charset="0"/>
              </a:rPr>
              <a:t>line </a:t>
            </a:r>
            <a:r>
              <a:rPr lang="en-US" sz="2400" dirty="0" smtClean="0">
                <a:cs typeface="Courier New" pitchFamily="49" charset="0"/>
              </a:rPr>
              <a:t>under the section </a:t>
            </a:r>
            <a:r>
              <a:rPr lang="en-US" sz="2400" dirty="0" smtClean="0">
                <a:cs typeface="Courier New" pitchFamily="49" charset="0"/>
              </a:rPr>
              <a:t>“</a:t>
            </a:r>
            <a:r>
              <a:rPr lang="en-US" sz="2400" dirty="0" smtClean="0">
                <a:cs typeface="Courier New" pitchFamily="49" charset="0"/>
              </a:rPr>
              <a:t>library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target(s)”: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(foobar.py)</a:t>
            </a:r>
          </a:p>
        </p:txBody>
      </p:sp>
    </p:spTree>
    <p:extLst>
      <p:ext uri="{BB962C8B-B14F-4D97-AF65-F5344CB8AC3E}">
        <p14:creationId xmlns:p14="http://schemas.microsoft.com/office/powerpoint/2010/main" val="31769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tutorial, you will first of all see how you can install BASIS in your syste</a:t>
            </a:r>
            <a:r>
              <a:rPr lang="en-US" sz="2400" dirty="0" smtClean="0"/>
              <a:t>m.</a:t>
            </a:r>
          </a:p>
          <a:p>
            <a:endParaRPr lang="en-US" sz="2400" dirty="0" smtClean="0"/>
          </a:p>
          <a:p>
            <a:r>
              <a:rPr lang="en-US" sz="2400" dirty="0" smtClean="0"/>
              <a:t>Then, you will be introduced to the so-called project tool of BASIS, which helps you to create a new project.</a:t>
            </a:r>
          </a:p>
          <a:p>
            <a:endParaRPr lang="en-US" sz="2400" dirty="0"/>
          </a:p>
          <a:p>
            <a:r>
              <a:rPr lang="en-US" sz="2400" dirty="0" smtClean="0"/>
              <a:t>After you created a new and empty project, you will add some example source files and </a:t>
            </a:r>
            <a:r>
              <a:rPr lang="en-US" sz="2400" dirty="0" smtClean="0"/>
              <a:t>edit </a:t>
            </a:r>
            <a:r>
              <a:rPr lang="en-US" sz="2400" dirty="0" smtClean="0"/>
              <a:t>the build configuration files to build these sources.</a:t>
            </a:r>
          </a:p>
          <a:p>
            <a:endParaRPr lang="en-US" sz="2400" dirty="0"/>
          </a:p>
          <a:p>
            <a:r>
              <a:rPr lang="en-US" sz="2400" dirty="0" smtClean="0"/>
              <a:t>Finally, you will build and test the example project.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Script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Note that some of these files have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file name suffix. This suffix indicates that the file is not usable as is, but contains patterns such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@PROJECT_NAME@</a:t>
            </a:r>
            <a:r>
              <a:rPr lang="en-US" sz="2400" dirty="0" smtClean="0">
                <a:cs typeface="Courier New" pitchFamily="49" charset="0"/>
              </a:rPr>
              <a:t> which are replaced by BASIS during the build of the script file.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substitution of these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@*@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patterns </a:t>
            </a:r>
            <a:r>
              <a:rPr lang="en-US" sz="2400" dirty="0">
                <a:cs typeface="Courier New" pitchFamily="49" charset="0"/>
              </a:rPr>
              <a:t>is what we refer to as “building” script files.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details on how such patterns are replaced and how it can be configured by what they are substituted will be discussed in a separate tutorial.</a:t>
            </a:r>
          </a:p>
        </p:txBody>
      </p:sp>
    </p:spTree>
    <p:extLst>
      <p:ext uri="{BB962C8B-B14F-4D97-AF65-F5344CB8AC3E}">
        <p14:creationId xmlns:p14="http://schemas.microsoft.com/office/powerpoint/2010/main" val="2571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After you added the library targets of your choice, build the project again to see if these libraries are built successfully.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Therefore, run the commands: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pPr lvl="1"/>
            <a:endParaRPr lang="en-US" sz="20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As we edited a CMakeLists.txt file, this will trigger a reconfiguration of the build system, i.e., the execution of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, before the actual build.</a:t>
            </a:r>
          </a:p>
        </p:txBody>
      </p:sp>
    </p:spTree>
    <p:extLst>
      <p:ext uri="{BB962C8B-B14F-4D97-AF65-F5344CB8AC3E}">
        <p14:creationId xmlns:p14="http://schemas.microsoft.com/office/powerpoint/2010/main" val="10554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9/30/2011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BASIS Introduction	Copyright (c) 2011 University of Pennsylvania.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28956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You just finished your first BASIS tutorial…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01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BASIS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BASIS installed on my system?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 the moment, there are no binary distribution packages available for BASIS.</a:t>
            </a:r>
          </a:p>
          <a:p>
            <a:endParaRPr lang="en-US" sz="2400" dirty="0" smtClean="0"/>
          </a:p>
          <a:p>
            <a:r>
              <a:rPr lang="en-US" sz="2400" dirty="0" smtClean="0"/>
              <a:t>Therefore, in order to get BASIS installed, you need to download the source files and build them.</a:t>
            </a:r>
          </a:p>
          <a:p>
            <a:endParaRPr lang="en-US" sz="2400" dirty="0" smtClean="0"/>
          </a:p>
          <a:p>
            <a:r>
              <a:rPr lang="en-US" sz="2400" dirty="0" smtClean="0"/>
              <a:t>Moreover, BASIS is only available to the members of SBIA. </a:t>
            </a:r>
            <a:r>
              <a:rPr lang="en-US" sz="2400" dirty="0" smtClean="0"/>
              <a:t>After </a:t>
            </a:r>
            <a:r>
              <a:rPr lang="en-US" sz="2400" dirty="0" smtClean="0"/>
              <a:t>the first stable release, it will </a:t>
            </a:r>
            <a:r>
              <a:rPr lang="en-US" sz="2400" dirty="0" smtClean="0"/>
              <a:t>also </a:t>
            </a:r>
            <a:r>
              <a:rPr lang="en-US" sz="2400" dirty="0" smtClean="0"/>
              <a:t>be downloadable from our public web site.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link to the Subversion repository of BASIS is</a:t>
            </a:r>
          </a:p>
          <a:p>
            <a:pPr lvl="1"/>
            <a:r>
              <a:rPr lang="en-US" sz="2000" dirty="0" smtClean="0"/>
              <a:t>BASIS_REPOSITORY_URL=</a:t>
            </a:r>
            <a:r>
              <a:rPr lang="en-US" sz="2000" dirty="0" smtClean="0">
                <a:hlinkClick r:id="rId3"/>
              </a:rPr>
              <a:t/>
            </a:r>
            <a:br>
              <a:rPr lang="en-US" sz="2000" dirty="0" smtClean="0">
                <a:hlinkClick r:id="rId3"/>
              </a:rPr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 smtClean="0">
                <a:hlinkClick r:id="rId3"/>
              </a:rPr>
              <a:t>://sbia-svn.uphs.upenn.edu/projects/BASIS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The main development branch can be found at</a:t>
            </a:r>
          </a:p>
          <a:p>
            <a:pPr lvl="1"/>
            <a:r>
              <a:rPr lang="en-US" sz="2000" dirty="0" smtClean="0">
                <a:hlinkClick r:id="rId4"/>
              </a:rPr>
              <a:t>https://sbia-svn.uphs.upenn.edu/projects/BASIS/trunk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The development branch of the 0.1 beta release is at</a:t>
            </a:r>
          </a:p>
          <a:p>
            <a:pPr lvl="1"/>
            <a:r>
              <a:rPr lang="en-US" sz="2000" dirty="0" smtClean="0">
                <a:hlinkClick r:id="rId5"/>
              </a:rPr>
              <a:t>https://sbia-svn.uphs.upenn.edu/projects/BASIS/branches/basis-0.1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The latest beta release version can be downloaded from</a:t>
            </a:r>
          </a:p>
          <a:p>
            <a:pPr lvl="1"/>
            <a:r>
              <a:rPr lang="en-US" sz="2000" dirty="0" smtClean="0">
                <a:hlinkClick r:id="rId6"/>
              </a:rPr>
              <a:t>https://sbia-svn.uphs.upenn.edu/projects/BASIS/tags/basis-0.1.5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order to be able to easily update your BASIS copy after </a:t>
            </a:r>
            <a:r>
              <a:rPr lang="en-US" sz="2400" dirty="0" smtClean="0"/>
              <a:t>minor bug fixes </a:t>
            </a:r>
            <a:r>
              <a:rPr lang="en-US" sz="2400" dirty="0" smtClean="0"/>
              <a:t>during this tutorial session, please check out a working copy of the BASIS 0.1 branch, i.e.,</a:t>
            </a:r>
            <a:br>
              <a:rPr lang="en-US" sz="2400" dirty="0" smtClean="0"/>
            </a:br>
            <a:endParaRPr lang="en-US" sz="12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-p local/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cd local/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654175" algn="l"/>
              </a:tabLst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svn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co $BASIS_REPOSITORY_URL/branches/basis-0.1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This will create a working </a:t>
            </a:r>
            <a:r>
              <a:rPr lang="en-US" sz="2400" dirty="0" smtClean="0"/>
              <a:t>copy of BASIS 0.1 </a:t>
            </a:r>
            <a:r>
              <a:rPr lang="en-US" sz="2400" dirty="0" smtClean="0"/>
              <a:t>in the directory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~/local/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/basis-0.1/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the build of BASIS (as well as any software using it),</a:t>
            </a:r>
            <a:br>
              <a:rPr lang="en-US" sz="2400" dirty="0" smtClean="0"/>
            </a:br>
            <a:r>
              <a:rPr lang="en-US" sz="2400" dirty="0" smtClean="0"/>
              <a:t>you need to have </a:t>
            </a:r>
            <a:r>
              <a:rPr lang="en-US" sz="2400" dirty="0" err="1" smtClean="0"/>
              <a:t>CMake</a:t>
            </a:r>
            <a:r>
              <a:rPr lang="en-US" sz="2400" dirty="0" smtClean="0"/>
              <a:t> version 2.8.4 or greater installed.</a:t>
            </a:r>
          </a:p>
          <a:p>
            <a:pPr lvl="1"/>
            <a:r>
              <a:rPr lang="en-US" sz="2000" dirty="0" smtClean="0"/>
              <a:t>On Ubuntu 11, install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2000" dirty="0" smtClean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-curses-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On </a:t>
            </a:r>
            <a:r>
              <a:rPr lang="en-US" sz="2000" dirty="0" smtClean="0"/>
              <a:t>previous Ubuntu versions and other Linux distributions, you need to download the latest </a:t>
            </a:r>
            <a:r>
              <a:rPr lang="en-US" sz="2000" dirty="0" err="1" smtClean="0"/>
              <a:t>CMake</a:t>
            </a:r>
            <a:r>
              <a:rPr lang="en-US" sz="2000" dirty="0" smtClean="0"/>
              <a:t> package from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www.cmake.org/cmake/resources/software.html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Moreover, in this tutorial we use GNU Make and the GNU Compiler Collection for the actual build of the software.</a:t>
            </a:r>
          </a:p>
          <a:p>
            <a:pPr lvl="1"/>
            <a:r>
              <a:rPr lang="en-US" sz="2000" dirty="0" smtClean="0"/>
              <a:t>These are already part of the default installation of most Linux distributions. On Ubuntu (and possibly others as well), you need to install the C++ compiler explicitly, </a:t>
            </a:r>
            <a:r>
              <a:rPr lang="en-US" sz="2000" dirty="0" smtClean="0"/>
              <a:t>i</a:t>
            </a:r>
            <a:r>
              <a:rPr lang="en-US" sz="2000" dirty="0" smtClean="0"/>
              <a:t>.e</a:t>
            </a:r>
            <a:r>
              <a:rPr lang="en-US" sz="2000" dirty="0" smtClean="0"/>
              <a:t>., the package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g++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1967</TotalTime>
  <Words>2776</Words>
  <Application>Microsoft Office PowerPoint</Application>
  <PresentationFormat>On-screen Show (4:3)</PresentationFormat>
  <Paragraphs>439</Paragraphs>
  <Slides>42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Module</vt:lpstr>
      <vt:lpstr>Getting Started</vt:lpstr>
      <vt:lpstr>Outline</vt:lpstr>
      <vt:lpstr>Introduction</vt:lpstr>
      <vt:lpstr>Introduction</vt:lpstr>
      <vt:lpstr>Installation of BASIS</vt:lpstr>
      <vt:lpstr>BASIS Distribution</vt:lpstr>
      <vt:lpstr>Download BASIS</vt:lpstr>
      <vt:lpstr>Download BASIS</vt:lpstr>
      <vt:lpstr>Build BASIS</vt:lpstr>
      <vt:lpstr>Build BASIS</vt:lpstr>
      <vt:lpstr>Build BASIS</vt:lpstr>
      <vt:lpstr>Install BASIS</vt:lpstr>
      <vt:lpstr>Set up Environment</vt:lpstr>
      <vt:lpstr>Set up Environment</vt:lpstr>
      <vt:lpstr>Creating a New Project</vt:lpstr>
      <vt:lpstr>The Project Tool</vt:lpstr>
      <vt:lpstr>The Project Tool</vt:lpstr>
      <vt:lpstr>Create a New Project</vt:lpstr>
      <vt:lpstr>Modify the Project</vt:lpstr>
      <vt:lpstr>Wiki Links</vt:lpstr>
      <vt:lpstr>Adding Executables</vt:lpstr>
      <vt:lpstr>Executables</vt:lpstr>
      <vt:lpstr>Adding an Executable</vt:lpstr>
      <vt:lpstr>Add Executable Target</vt:lpstr>
      <vt:lpstr>Add Executable Target</vt:lpstr>
      <vt:lpstr>Add Executable Target</vt:lpstr>
      <vt:lpstr>Add Executable Target</vt:lpstr>
      <vt:lpstr>Building the Project</vt:lpstr>
      <vt:lpstr>Building the Project</vt:lpstr>
      <vt:lpstr>Build the Project</vt:lpstr>
      <vt:lpstr>Adding Libraries</vt:lpstr>
      <vt:lpstr>Libraries</vt:lpstr>
      <vt:lpstr>Adding Library Targets</vt:lpstr>
      <vt:lpstr>Adding Library Targets</vt:lpstr>
      <vt:lpstr>Add Library Target</vt:lpstr>
      <vt:lpstr>Add Library Target</vt:lpstr>
      <vt:lpstr>Add Library Target</vt:lpstr>
      <vt:lpstr>Add Library Target</vt:lpstr>
      <vt:lpstr>Add Script Module</vt:lpstr>
      <vt:lpstr>Building Script Files</vt:lpstr>
      <vt:lpstr>Build the Project</vt:lpstr>
      <vt:lpstr>Congratulations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Schuh</dc:creator>
  <cp:lastModifiedBy>Andreas Schuh</cp:lastModifiedBy>
  <cp:revision>364</cp:revision>
  <dcterms:created xsi:type="dcterms:W3CDTF">2011-09-29T09:52:52Z</dcterms:created>
  <dcterms:modified xsi:type="dcterms:W3CDTF">2011-10-20T03:57:08Z</dcterms:modified>
</cp:coreProperties>
</file>