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314" r:id="rId6"/>
    <p:sldId id="285" r:id="rId7"/>
    <p:sldId id="316" r:id="rId8"/>
    <p:sldId id="329" r:id="rId9"/>
    <p:sldId id="330" r:id="rId10"/>
    <p:sldId id="331" r:id="rId11"/>
    <p:sldId id="317" r:id="rId12"/>
    <p:sldId id="267" r:id="rId13"/>
    <p:sldId id="318" r:id="rId14"/>
    <p:sldId id="271" r:id="rId15"/>
    <p:sldId id="280" r:id="rId16"/>
    <p:sldId id="319" r:id="rId17"/>
    <p:sldId id="274" r:id="rId18"/>
    <p:sldId id="320" r:id="rId19"/>
    <p:sldId id="321" r:id="rId20"/>
    <p:sldId id="312" r:id="rId21"/>
    <p:sldId id="322" r:id="rId22"/>
    <p:sldId id="287" r:id="rId23"/>
    <p:sldId id="323" r:id="rId24"/>
    <p:sldId id="324" r:id="rId25"/>
    <p:sldId id="326" r:id="rId26"/>
    <p:sldId id="296" r:id="rId27"/>
    <p:sldId id="325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50" d="100"/>
          <a:sy n="150" d="100"/>
        </p:scale>
        <p:origin x="-112" y="-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ad.upenn.edu/sbia/software/basis/manual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chuhschuh/cmake-basis/blob/master/INSTALL.tx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ygwi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Quick Start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r>
              <a:rPr lang="en-US" dirty="0" smtClean="0"/>
              <a:t>, updated by </a:t>
            </a:r>
            <a:r>
              <a:rPr lang="en-US" dirty="0" smtClean="0"/>
              <a:t>Andrew Hundt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</p:spPr>
        <p:txBody>
          <a:bodyPr/>
          <a:lstStyle/>
          <a:p>
            <a:pPr>
              <a:tabLst>
                <a:tab pos="6400800" algn="r"/>
              </a:tabLst>
            </a:pPr>
            <a:r>
              <a:rPr lang="en-US" dirty="0" smtClean="0"/>
              <a:t>Copyright ©2011 University of Pennsylvania.  Copyright ©2013  Carnegie Mellon University.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</p:spPr>
        <p:txBody>
          <a:bodyPr/>
          <a:lstStyle/>
          <a:p>
            <a:r>
              <a:rPr lang="en-US" dirty="0" smtClean="0"/>
              <a:t>11/</a:t>
            </a:r>
            <a:r>
              <a:rPr lang="en-US" dirty="0" smtClean="0"/>
              <a:t>21/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install BASIS, we “build”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sz="2400" dirty="0" smtClean="0"/>
              <a:t> target: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As a result,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copies the built files into the installation tree as specified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variable.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Additionally, BASIS may create some symbolic links on Unix systems if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option was set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during the configuration of BASIS.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</a:t>
            </a:r>
            <a:r>
              <a:rPr lang="en-US" sz="2400" dirty="0" smtClean="0"/>
              <a:t>the following environment variables: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~/local/bin:${PATH}</a:t>
            </a:r>
            <a:r>
              <a:rPr lang="en-US" sz="1600" dirty="0" smtClean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BASIS_EXAMPLE_DIR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HELLOBASIS_RSC_DIR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Using BASH: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local/bin:${PATH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/>
              <a:t> 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BASIS_EXAMPLE_DIR=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HELLOBASIS_RSC_DIR=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</a:t>
            </a:r>
            <a:r>
              <a:rPr lang="en-US" dirty="0" smtClean="0"/>
              <a:t>BASIS conforming project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 a new and empty project as follows: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</a:t>
            </a:r>
            <a:r>
              <a:rPr lang="en-US" sz="2000" dirty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a BASIS project.</a:t>
            </a:r>
            <a:r>
              <a:rPr lang="en-US" sz="2000" dirty="0"/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The next  command demonstrates that you can </a:t>
            </a:r>
            <a:r>
              <a:rPr lang="en-US" sz="2400" dirty="0">
                <a:cs typeface="Courier New" pitchFamily="49" charset="0"/>
              </a:rPr>
              <a:t>m</a:t>
            </a:r>
            <a:r>
              <a:rPr lang="en-US" sz="2400" dirty="0" smtClean="0">
                <a:cs typeface="Courier New" pitchFamily="49" charset="0"/>
              </a:rPr>
              <a:t>odify a previously created project using again the project tool:</a:t>
            </a: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Here we removed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>
                <a:cs typeface="Courier New" pitchFamily="49" charset="0"/>
              </a:rPr>
              <a:t> subdirectory and added some configuration file used by BASIS. These options could also have been given to the initial command above instead.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</a:t>
            </a:r>
            <a:r>
              <a:rPr lang="en-US" sz="2400" dirty="0" smtClean="0"/>
              <a:t>website of </a:t>
            </a:r>
            <a:r>
              <a:rPr lang="en-US" sz="2400" dirty="0" smtClean="0"/>
              <a:t>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http://www.rad.upenn.edu/sbia/software/basis/</a:t>
            </a:r>
            <a:r>
              <a:rPr lang="en-US" sz="2000" dirty="0" smtClean="0">
                <a:hlinkClick r:id="rId3"/>
              </a:rPr>
              <a:t>manual.html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and install this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build and installation of this BASIS project is identical to the build and installation of BASIS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In fact, all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projects are build this way. Therefore, the file </a:t>
            </a:r>
            <a:r>
              <a:rPr lang="en-US" sz="2400" dirty="0">
                <a:latin typeface="Courier New" pitchFamily="49" charset="0"/>
                <a:cs typeface="Courier New" pitchFamily="49" charset="0"/>
                <a:hlinkClick r:id="rId3"/>
              </a:rPr>
              <a:t>INSTALL-basis.txt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/>
              <a:t>which is part of BASIS summarizes these steps.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and install the (yet empty) project: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-D INSTALL_PREFIX=~/local ../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Copy </a:t>
            </a:r>
            <a:r>
              <a:rPr lang="en-US" sz="2400" dirty="0" smtClean="0"/>
              <a:t>the source file </a:t>
            </a:r>
            <a:r>
              <a:rPr lang="en-US" sz="2400" dirty="0"/>
              <a:t>from </a:t>
            </a:r>
            <a:r>
              <a:rPr lang="en-US" sz="2400" dirty="0" smtClean="0">
                <a:cs typeface="Courier New" pitchFamily="49" charset="0"/>
              </a:rPr>
              <a:t>the example </a:t>
            </a:r>
            <a:r>
              <a:rPr lang="en-US" sz="2400" dirty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  <a:endParaRPr lang="en-US" sz="2400" dirty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${HELLOBASIS_RSC_DIR}/helloc++.cxx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under </a:t>
            </a:r>
            <a:r>
              <a:rPr lang="en-US" sz="2400" dirty="0">
                <a:cs typeface="Courier New" pitchFamily="49" charset="0"/>
              </a:rPr>
              <a:t>the section “executable target(s</a:t>
            </a:r>
            <a:r>
              <a:rPr lang="en-US" sz="2400" dirty="0" smtClean="0">
                <a:cs typeface="Courier New" pitchFamily="49" charset="0"/>
              </a:rPr>
              <a:t>)”:</a:t>
            </a:r>
          </a:p>
          <a:p>
            <a:endParaRPr lang="en-US" sz="2400" dirty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Alternatively, you can use the implementation of this example executable in Python, Perl, BASH or MATLAB.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case of MATLAB, add also a dependency to MATLAB: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--use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MATLAB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name of the output file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/>
              <a:t>The name of the symbolic link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SYMLINK_NAME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To change these properties, add the following lines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cs typeface="Courier New" pitchFamily="49" charset="0"/>
              </a:rPr>
              <a:t>after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)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If you used another example, you need to replace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smtClean="0">
                <a:cs typeface="Courier New" pitchFamily="49" charset="0"/>
              </a:rPr>
              <a:t> by the name of the source file you used excluding the extension.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Installing BASIS</a:t>
            </a:r>
          </a:p>
          <a:p>
            <a:endParaRPr lang="en-US" dirty="0" smtClean="0"/>
          </a:p>
          <a:p>
            <a:r>
              <a:rPr lang="en-US" dirty="0" smtClean="0"/>
              <a:t>Creating a New Project</a:t>
            </a:r>
          </a:p>
          <a:p>
            <a:endParaRPr lang="en-US" dirty="0"/>
          </a:p>
          <a:p>
            <a:r>
              <a:rPr lang="en-US" dirty="0" smtClean="0"/>
              <a:t>Installing Your </a:t>
            </a:r>
            <a:r>
              <a:rPr lang="en-US" dirty="0"/>
              <a:t>Project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To conclude, 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file should now contain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code similar to the following snippet: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8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Now build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cs typeface="Courier New" pitchFamily="49" charset="0"/>
              </a:rPr>
              <a:t>Note: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As you configured the build system before using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we only need to run GNU Make.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recognize the change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and reconfigure the build system automatically.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Install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The symbolic link named </a:t>
            </a:r>
            <a:r>
              <a:rPr lang="en-US" sz="2400" dirty="0" err="1" smtClean="0">
                <a:cs typeface="Courier New" pitchFamily="49" charset="0"/>
              </a:rPr>
              <a:t>helloworld</a:t>
            </a:r>
            <a:r>
              <a:rPr lang="en-US" sz="2400" dirty="0" smtClean="0">
                <a:cs typeface="Courier New" pitchFamily="49" charset="0"/>
              </a:rPr>
              <a:t> is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~/local/bin/</a:t>
            </a:r>
            <a:r>
              <a:rPr lang="en-US" sz="2400" dirty="0" smtClean="0">
                <a:cs typeface="Courier New" pitchFamily="49" charset="0"/>
              </a:rPr>
              <a:t> which is already in our search path for </a:t>
            </a:r>
            <a:r>
              <a:rPr lang="en-US" sz="2400" dirty="0" err="1" smtClean="0">
                <a:cs typeface="Courier New" pitchFamily="49" charset="0"/>
              </a:rPr>
              <a:t>executables</a:t>
            </a:r>
            <a:r>
              <a:rPr lang="en-US" sz="2400" dirty="0" smtClean="0">
                <a:cs typeface="Courier New" pitchFamily="49" charset="0"/>
              </a:rPr>
              <a:t> (PATH).</a:t>
            </a:r>
          </a:p>
        </p:txBody>
      </p:sp>
    </p:spTree>
    <p:extLst>
      <p:ext uri="{BB962C8B-B14F-4D97-AF65-F5344CB8AC3E}">
        <p14:creationId xmlns:p14="http://schemas.microsoft.com/office/powerpoint/2010/main" val="10143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files from the example </a:t>
            </a:r>
            <a:r>
              <a:rPr lang="en-US" sz="2400" dirty="0" smtClean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without public interface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Public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the subdirectory tree for the public header files: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. --include</a:t>
            </a:r>
          </a:p>
          <a:p>
            <a:endParaRPr lang="en-US" sz="2400" dirty="0" smtClean="0"/>
          </a:p>
          <a:p>
            <a:r>
              <a:rPr lang="en-US" sz="2400" dirty="0" smtClean="0"/>
              <a:t>Copy the files from the example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${HELLOBASIS_RSC_DIR}/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(bar.cxx)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 public interface</a:t>
            </a:r>
            <a:r>
              <a:rPr lang="en-US" sz="2400" dirty="0" smtClean="0">
                <a:cs typeface="Courier New" pitchFamily="49" charset="0"/>
              </a:rPr>
              <a:t> as declared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kind of libraries are modules written in a scripting language such as Perl.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Copy the module file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${HELLOBASIS_RSC_DIR}/FooBar.pm.in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 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(FooBar.pm)</a:t>
            </a:r>
          </a:p>
        </p:txBody>
      </p:sp>
    </p:spTree>
    <p:extLst>
      <p:ext uri="{BB962C8B-B14F-4D97-AF65-F5344CB8AC3E}">
        <p14:creationId xmlns:p14="http://schemas.microsoft.com/office/powerpoint/2010/main" val="13346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.in Suffix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This suffix can be omitted in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statement. It has however an impact on how this function treats this file.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BASIS should replace during the build of the module.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build the libraries: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And install them: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17952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07551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You just finished your first BASIS Quick Start Guide!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this was not clear enough or you would like to know more, have a look at the corresponding </a:t>
            </a:r>
            <a:r>
              <a:rPr lang="en-US" sz="2400" b="1" dirty="0" smtClean="0">
                <a:hlinkClick r:id="rId2"/>
              </a:rPr>
              <a:t>BASIS Tutorial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/>
              <a:t>which gives more details about each of the steps described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quick start guide about?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install </a:t>
            </a:r>
            <a:r>
              <a:rPr lang="en-US" sz="2400" dirty="0" smtClean="0"/>
              <a:t>BASIS </a:t>
            </a:r>
            <a:r>
              <a:rPr lang="en-US" sz="2400" dirty="0" smtClean="0"/>
              <a:t>on your </a:t>
            </a:r>
            <a:r>
              <a:rPr lang="en-US" sz="2400" dirty="0" smtClean="0"/>
              <a:t>system.</a:t>
            </a:r>
          </a:p>
          <a:p>
            <a:endParaRPr lang="en-US" sz="2400" dirty="0" smtClean="0"/>
          </a:p>
          <a:p>
            <a:r>
              <a:rPr lang="en-US" sz="2400" dirty="0" smtClean="0"/>
              <a:t>Use the </a:t>
            </a:r>
            <a:r>
              <a:rPr lang="en-US" sz="2400" dirty="0" smtClean="0"/>
              <a:t>so-</a:t>
            </a:r>
            <a:r>
              <a:rPr lang="en-US" sz="2400" dirty="0" smtClean="0"/>
              <a:t>called “</a:t>
            </a:r>
            <a:r>
              <a:rPr lang="en-US" sz="2400" dirty="0" err="1" smtClean="0"/>
              <a:t>basisproject</a:t>
            </a:r>
            <a:r>
              <a:rPr lang="en-US" sz="2400" dirty="0" smtClean="0"/>
              <a:t>” command line tool to </a:t>
            </a:r>
            <a:r>
              <a:rPr lang="en-US" sz="2400" dirty="0" smtClean="0"/>
              <a:t>create a </a:t>
            </a:r>
            <a:r>
              <a:rPr lang="en-US" sz="2400" dirty="0" smtClean="0"/>
              <a:t>new empty </a:t>
            </a:r>
            <a:r>
              <a:rPr lang="en-US" sz="2400" dirty="0" smtClean="0"/>
              <a:t>project.</a:t>
            </a:r>
          </a:p>
          <a:p>
            <a:endParaRPr lang="en-US" sz="2400" dirty="0"/>
          </a:p>
          <a:p>
            <a:r>
              <a:rPr lang="en-US" sz="2400" dirty="0" smtClean="0"/>
              <a:t>Add </a:t>
            </a:r>
            <a:r>
              <a:rPr lang="en-US" sz="2400" dirty="0" smtClean="0"/>
              <a:t>some example source files and edit the build configuration files to build the executable and library files.</a:t>
            </a:r>
          </a:p>
          <a:p>
            <a:endParaRPr lang="en-US" sz="2400" dirty="0"/>
          </a:p>
          <a:p>
            <a:r>
              <a:rPr lang="en-US" sz="2400" dirty="0" smtClean="0"/>
              <a:t>Finally, </a:t>
            </a:r>
            <a:r>
              <a:rPr lang="en-US" sz="2400" dirty="0" smtClean="0"/>
              <a:t>build </a:t>
            </a:r>
            <a:r>
              <a:rPr lang="en-US" sz="2400" dirty="0" smtClean="0"/>
              <a:t>and test the example project.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For a more detailed explanation of each step, have a look at the corresponding </a:t>
            </a:r>
            <a:r>
              <a:rPr lang="en-US" sz="2400" b="1" dirty="0">
                <a:hlinkClick r:id="rId3"/>
              </a:rPr>
              <a:t>BASIS Tutorial</a:t>
            </a:r>
            <a:r>
              <a:rPr lang="en-US" sz="2400" dirty="0" smtClean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follow the steps in this </a:t>
            </a:r>
            <a:r>
              <a:rPr lang="en-US" sz="2400" dirty="0"/>
              <a:t>q</a:t>
            </a:r>
            <a:r>
              <a:rPr lang="en-US" sz="2400" dirty="0" smtClean="0"/>
              <a:t>uick </a:t>
            </a:r>
            <a:r>
              <a:rPr lang="en-US" sz="2400" dirty="0"/>
              <a:t>s</a:t>
            </a:r>
            <a:r>
              <a:rPr lang="en-US" sz="2400" dirty="0" smtClean="0"/>
              <a:t>tart </a:t>
            </a:r>
            <a:r>
              <a:rPr lang="en-US" sz="2400" dirty="0"/>
              <a:t>g</a:t>
            </a:r>
            <a:r>
              <a:rPr lang="en-US" sz="2400" dirty="0" smtClean="0"/>
              <a:t>uide, you need to have a Unix-like operating system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Linux</a:t>
            </a:r>
          </a:p>
          <a:p>
            <a:pPr lvl="1"/>
            <a:r>
              <a:rPr lang="en-US" sz="2000" dirty="0" smtClean="0"/>
              <a:t>Mac OS X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Note that BASIS can also be installed and used on Windows. The tools for creating a new project and for automated software tests are, however, only available for Unix.</a:t>
            </a:r>
          </a:p>
          <a:p>
            <a:endParaRPr lang="en-US" sz="2400" dirty="0"/>
          </a:p>
          <a:p>
            <a:r>
              <a:rPr lang="en-US" sz="2400" dirty="0" smtClean="0"/>
              <a:t>At the moment, there is no separate </a:t>
            </a:r>
            <a:r>
              <a:rPr lang="en-US" sz="2400" dirty="0"/>
              <a:t>q</a:t>
            </a:r>
            <a:r>
              <a:rPr lang="en-US" sz="2400" dirty="0" smtClean="0"/>
              <a:t>uick </a:t>
            </a:r>
            <a:r>
              <a:rPr lang="en-US" sz="2400" dirty="0"/>
              <a:t>s</a:t>
            </a:r>
            <a:r>
              <a:rPr lang="en-US" sz="2400" dirty="0" smtClean="0"/>
              <a:t>tart guide available for Windows users.</a:t>
            </a:r>
          </a:p>
          <a:p>
            <a:pPr lvl="1"/>
            <a:r>
              <a:rPr lang="en-US" sz="2000" dirty="0" smtClean="0"/>
              <a:t>Alternatively, you can install </a:t>
            </a:r>
            <a:r>
              <a:rPr lang="en-US" sz="2000" dirty="0" err="1" smtClean="0">
                <a:hlinkClick r:id="rId3"/>
              </a:rPr>
              <a:t>CygWin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would also allow you to use the BASIS tools which are not available for native Windows.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source code of </a:t>
            </a:r>
            <a:r>
              <a:rPr lang="en-US" sz="2400" dirty="0" smtClean="0"/>
              <a:t>BASIS:</a:t>
            </a:r>
            <a:endParaRPr lang="en-US" sz="2400" dirty="0" smtClean="0"/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-p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clone https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github.com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schuhschuh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cmake-basis.git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you can build BASIS, you need to configure it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 2.8.4 or greater.</a:t>
            </a:r>
          </a:p>
          <a:p>
            <a:endParaRPr lang="en-US" sz="2400" dirty="0"/>
          </a:p>
          <a:p>
            <a:r>
              <a:rPr lang="en-US" sz="2400" dirty="0" smtClean="0"/>
              <a:t>Configure the build system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cs typeface="Courier New" pitchFamily="49" charset="0"/>
              </a:rPr>
              <a:t>Hit ‘</a:t>
            </a:r>
            <a:r>
              <a:rPr lang="en-US" sz="1600" b="1" dirty="0">
                <a:cs typeface="Courier New" pitchFamily="49" charset="0"/>
              </a:rPr>
              <a:t>c</a:t>
            </a:r>
            <a:r>
              <a:rPr lang="en-US" sz="1600" dirty="0">
                <a:cs typeface="Courier New" pitchFamily="49" charset="0"/>
              </a:rPr>
              <a:t>’ to configure the </a:t>
            </a:r>
            <a:r>
              <a:rPr lang="en-US" sz="1600" dirty="0" smtClean="0">
                <a:cs typeface="Courier New" pitchFamily="49" charset="0"/>
              </a:rPr>
              <a:t>project.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Change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~/local</a:t>
            </a:r>
            <a:r>
              <a:rPr lang="en-US" sz="1600" b="1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Disable any of the BUILD_*_UTILITIES options depending on whether you have Python or Perl installed on your system and intend to use these languages.</a:t>
            </a:r>
            <a:endParaRPr lang="en-US" sz="1600" dirty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</a:t>
            </a:r>
            <a:r>
              <a:rPr lang="en-US" sz="1600" dirty="0">
                <a:cs typeface="Courier New" pitchFamily="49" charset="0"/>
              </a:rPr>
              <a:t>‘</a:t>
            </a:r>
            <a:r>
              <a:rPr lang="en-US" sz="1600" b="1" dirty="0">
                <a:cs typeface="Courier New" pitchFamily="49" charset="0"/>
              </a:rPr>
              <a:t>g</a:t>
            </a:r>
            <a:r>
              <a:rPr lang="en-US" sz="1600" dirty="0">
                <a:cs typeface="Courier New" pitchFamily="49" charset="0"/>
              </a:rPr>
              <a:t>’ to generate the </a:t>
            </a:r>
            <a:r>
              <a:rPr lang="en-US" sz="1600" dirty="0" err="1">
                <a:cs typeface="Courier New" pitchFamily="49" charset="0"/>
              </a:rPr>
              <a:t>Makefiles</a:t>
            </a:r>
            <a:r>
              <a:rPr lang="en-US" sz="1600" dirty="0">
                <a:cs typeface="Courier New" pitchFamily="49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CMake</a:t>
            </a:r>
            <a:r>
              <a:rPr lang="en-US" sz="2400" dirty="0" smtClean="0"/>
              <a:t> has generated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 for GNU Make.</a:t>
            </a:r>
          </a:p>
          <a:p>
            <a:endParaRPr lang="en-US" sz="2400" dirty="0"/>
          </a:p>
          <a:p>
            <a:r>
              <a:rPr lang="en-US" sz="2400" dirty="0" smtClean="0"/>
              <a:t>Therefore, the build is triggered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2557</TotalTime>
  <Words>1959</Words>
  <Application>Microsoft Macintosh PowerPoint</Application>
  <PresentationFormat>On-screen Show (4:3)</PresentationFormat>
  <Paragraphs>317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Getting Started</vt:lpstr>
      <vt:lpstr>Outline</vt:lpstr>
      <vt:lpstr>Introduction</vt:lpstr>
      <vt:lpstr>Introduction</vt:lpstr>
      <vt:lpstr>Windows Users</vt:lpstr>
      <vt:lpstr>Installing BASIS</vt:lpstr>
      <vt:lpstr>Get a Copy of BASIS</vt:lpstr>
      <vt:lpstr>Configure BASIS</vt:lpstr>
      <vt:lpstr>Build BASIS</vt:lpstr>
      <vt:lpstr>Install BASIS</vt:lpstr>
      <vt:lpstr>Set Up Environment</vt:lpstr>
      <vt:lpstr>Creating a New Project</vt:lpstr>
      <vt:lpstr>Create a New Project</vt:lpstr>
      <vt:lpstr>Wiki Links</vt:lpstr>
      <vt:lpstr>Installing Your Project</vt:lpstr>
      <vt:lpstr>Install Your Project</vt:lpstr>
      <vt:lpstr>Adding Executables</vt:lpstr>
      <vt:lpstr>Add Executable Target</vt:lpstr>
      <vt:lpstr>Change Properties</vt:lpstr>
      <vt:lpstr>src/CMakeLists.txt</vt:lpstr>
      <vt:lpstr>Test the Executable</vt:lpstr>
      <vt:lpstr>Adding Libraries</vt:lpstr>
      <vt:lpstr>Add Private Library</vt:lpstr>
      <vt:lpstr>Add Public Library</vt:lpstr>
      <vt:lpstr>Add Script Module</vt:lpstr>
      <vt:lpstr>The .in Suffix</vt:lpstr>
      <vt:lpstr>Install the Libraries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Andrew Hundt</cp:lastModifiedBy>
  <cp:revision>518</cp:revision>
  <dcterms:created xsi:type="dcterms:W3CDTF">2011-09-29T09:52:52Z</dcterms:created>
  <dcterms:modified xsi:type="dcterms:W3CDTF">2013-11-11T22:06:30Z</dcterms:modified>
</cp:coreProperties>
</file>