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9"/>
  </p:notesMasterIdLst>
  <p:sldIdLst>
    <p:sldId id="256" r:id="rId2"/>
    <p:sldId id="257" r:id="rId3"/>
    <p:sldId id="260" r:id="rId4"/>
    <p:sldId id="259" r:id="rId5"/>
    <p:sldId id="261" r:id="rId6"/>
    <p:sldId id="262" r:id="rId7"/>
    <p:sldId id="263" r:id="rId8"/>
    <p:sldId id="264" r:id="rId9"/>
    <p:sldId id="265" r:id="rId10"/>
    <p:sldId id="266" r:id="rId11"/>
    <p:sldId id="269" r:id="rId12"/>
    <p:sldId id="267" r:id="rId13"/>
    <p:sldId id="268" r:id="rId14"/>
    <p:sldId id="273" r:id="rId15"/>
    <p:sldId id="270" r:id="rId16"/>
    <p:sldId id="272"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88" d="100"/>
          <a:sy n="88" d="100"/>
        </p:scale>
        <p:origin x="-97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59E269-598F-4F58-85D0-C434FC9453F6}" type="datetimeFigureOut">
              <a:rPr lang="en-US" smtClean="0"/>
              <a:t>10/19/2011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9B9861-A6C1-43F3-866D-16BF15F092E3}" type="slidenum">
              <a:rPr lang="en-US" smtClean="0"/>
              <a:t>‹#›</a:t>
            </a:fld>
            <a:endParaRPr lang="en-US"/>
          </a:p>
        </p:txBody>
      </p:sp>
    </p:spTree>
    <p:extLst>
      <p:ext uri="{BB962C8B-B14F-4D97-AF65-F5344CB8AC3E}">
        <p14:creationId xmlns:p14="http://schemas.microsoft.com/office/powerpoint/2010/main" val="197972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13</a:t>
            </a:fld>
            <a:endParaRPr lang="en-US"/>
          </a:p>
        </p:txBody>
      </p:sp>
    </p:spTree>
    <p:extLst>
      <p:ext uri="{BB962C8B-B14F-4D97-AF65-F5344CB8AC3E}">
        <p14:creationId xmlns:p14="http://schemas.microsoft.com/office/powerpoint/2010/main" val="2013877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11" name="Content Placeholder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4267200"/>
            <a:ext cx="2857500" cy="571500"/>
          </a:xfrm>
          <a:prstGeom prst="rect">
            <a:avLst/>
          </a:prstGeom>
        </p:spPr>
      </p:pic>
      <p:sp>
        <p:nvSpPr>
          <p:cNvPr id="15"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6"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7"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8"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9"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pic>
        <p:nvPicPr>
          <p:cNvPr id="10" name="Content Placeholder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2200" y="431116"/>
            <a:ext cx="2857500" cy="571500"/>
          </a:xfrm>
          <a:prstGeom prst="rect">
            <a:avLst/>
          </a:prstGeom>
        </p:spPr>
      </p:pic>
      <p:sp>
        <p:nvSpPr>
          <p:cNvPr id="15"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6"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7"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2"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3"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6"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7" name="Footer Placeholder 4"/>
          <p:cNvSpPr>
            <a:spLocks noGrp="1"/>
          </p:cNvSpPr>
          <p:nvPr>
            <p:ph type="ftr" sz="quarter" idx="11"/>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8" name="Slide Number Placeholder 5"/>
          <p:cNvSpPr>
            <a:spLocks noGrp="1"/>
          </p:cNvSpPr>
          <p:nvPr>
            <p:ph type="sldNum" sz="quarter" idx="12"/>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9"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0"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1"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9"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0"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4"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5"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1"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2"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9" name="Content Placeholder 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172200" y="431116"/>
            <a:ext cx="2857500" cy="571500"/>
          </a:xfrm>
          <a:prstGeom prst="rect">
            <a:avLst/>
          </a:prstGeom>
        </p:spPr>
      </p:pic>
      <p:sp>
        <p:nvSpPr>
          <p:cNvPr id="11"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2"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defTabSz="974725">
              <a:tabLst>
                <a:tab pos="6400800" algn="r"/>
              </a:tabLst>
            </a:pPr>
            <a:r>
              <a:rPr lang="en-US" smtClean="0"/>
              <a:t>Getting Started        Copyright (c) 2011 University of Pennsylvania. All rights reserved.</a:t>
            </a:r>
            <a:endParaRPr lang="en-US" dirty="0"/>
          </a:p>
        </p:txBody>
      </p:sp>
      <p:sp>
        <p:nvSpPr>
          <p:cNvPr id="13"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4" r:id="rId9"/>
  </p:sldLayoutIdLst>
  <p:timing>
    <p:tnLst>
      <p:par>
        <p:cTn id="1" dur="indefinite" restart="never" nodeType="tmRoot"/>
      </p:par>
    </p:tnLst>
  </p:timing>
  <p:hf hd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bia-wiki.uphs.upenn.edu/wiki/index.php/BASIS_How-To:_Managing_a_BASIS_Projec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bia-svn.uphs.upenn.edu/projects/BASI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sbia-svn.uphs.upenn.edu/projects/BASIS/tags/basis-0.1.5" TargetMode="External"/><Relationship Id="rId5" Type="http://schemas.openxmlformats.org/officeDocument/2006/relationships/hyperlink" Target="https://sbia-svn.uphs.upenn.edu/projects/BASIS/branches/basis-0.1" TargetMode="External"/><Relationship Id="rId4" Type="http://schemas.openxmlformats.org/officeDocument/2006/relationships/hyperlink" Target="https://sbia-svn.uphs.upenn.edu/projects/BASIS/trunk"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sbia-svn.uphs.upenn.edu/projects/BASIS/branches/basis-0.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make.org/cmake/resources/softwar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bia-svn.uphs.upenn.edu/projects/BASIS/branches/basis-0.1/INSTALL.tx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sbia-svn.uphs.upenn.edu/projects/BASIS/branches/basis-0.1/doc/INSTALL-basis.tx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r>
              <a:rPr lang="en-US" dirty="0" smtClean="0"/>
              <a:t>Build system And Software Implementation Standard</a:t>
            </a:r>
            <a:endParaRPr lang="en-US" dirty="0"/>
          </a:p>
        </p:txBody>
      </p:sp>
      <p:sp>
        <p:nvSpPr>
          <p:cNvPr id="4" name="TextBox 3"/>
          <p:cNvSpPr txBox="1"/>
          <p:nvPr/>
        </p:nvSpPr>
        <p:spPr>
          <a:xfrm>
            <a:off x="762000" y="5257800"/>
            <a:ext cx="5486400" cy="369332"/>
          </a:xfrm>
          <a:prstGeom prst="rect">
            <a:avLst/>
          </a:prstGeom>
          <a:noFill/>
        </p:spPr>
        <p:txBody>
          <a:bodyPr wrap="square" rtlCol="0">
            <a:spAutoFit/>
          </a:bodyPr>
          <a:lstStyle/>
          <a:p>
            <a:r>
              <a:rPr lang="en-US" dirty="0" smtClean="0"/>
              <a:t>by Andreas </a:t>
            </a:r>
            <a:r>
              <a:rPr lang="en-US" dirty="0" err="1" smtClean="0"/>
              <a:t>Schuh</a:t>
            </a:r>
            <a:endParaRPr lang="en-US" dirty="0"/>
          </a:p>
        </p:txBody>
      </p:sp>
    </p:spTree>
    <p:extLst>
      <p:ext uri="{BB962C8B-B14F-4D97-AF65-F5344CB8AC3E}">
        <p14:creationId xmlns:p14="http://schemas.microsoft.com/office/powerpoint/2010/main" val="1410367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dirty="0" smtClean="0">
                <a:cs typeface="Courier New" pitchFamily="49" charset="0"/>
              </a:rPr>
              <a:t>installation is the final and easiest step. Simply “build” the </a:t>
            </a:r>
            <a:r>
              <a:rPr lang="en-US" sz="2400" dirty="0" smtClean="0">
                <a:latin typeface="Courier New" pitchFamily="49" charset="0"/>
                <a:cs typeface="Courier New" pitchFamily="49" charset="0"/>
              </a:rPr>
              <a:t>install</a:t>
            </a:r>
            <a:r>
              <a:rPr lang="en-US" sz="2400" dirty="0" smtClean="0">
                <a:cs typeface="Courier New" pitchFamily="49" charset="0"/>
              </a:rPr>
              <a:t> target. This will copy the built files into the installation tree located at the </a:t>
            </a:r>
            <a:r>
              <a:rPr lang="en-US" sz="2400" dirty="0" smtClean="0">
                <a:latin typeface="Courier New" pitchFamily="49" charset="0"/>
                <a:cs typeface="Courier New" pitchFamily="49" charset="0"/>
              </a:rPr>
              <a:t>INSTALL_PREFIX</a:t>
            </a:r>
            <a:r>
              <a:rPr lang="en-US" sz="2400" dirty="0" smtClean="0">
                <a:cs typeface="Courier New" pitchFamily="49" charset="0"/>
              </a:rPr>
              <a:t>.</a:t>
            </a:r>
            <a:br>
              <a:rPr lang="en-US" sz="2400" dirty="0" smtClean="0">
                <a:cs typeface="Courier New" pitchFamily="49" charset="0"/>
              </a:rPr>
            </a:br>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make install</a:t>
            </a:r>
          </a:p>
          <a:p>
            <a:pPr>
              <a:buFont typeface="Wingdings" pitchFamily="2" charset="2"/>
              <a:buChar char="§"/>
              <a:tabLst>
                <a:tab pos="3200400" algn="l"/>
              </a:tabLst>
            </a:pPr>
            <a:endParaRPr lang="en-US" sz="2400" dirty="0">
              <a:latin typeface="Courier New" pitchFamily="49" charset="0"/>
              <a:cs typeface="Courier New" pitchFamily="49" charset="0"/>
            </a:endParaRPr>
          </a:p>
          <a:p>
            <a:pPr>
              <a:buFont typeface="Wingdings" pitchFamily="2" charset="2"/>
              <a:buChar char="§"/>
              <a:tabLst>
                <a:tab pos="1033463" algn="l"/>
              </a:tabLst>
            </a:pPr>
            <a:r>
              <a:rPr lang="en-US" sz="1800" b="1" dirty="0" smtClean="0">
                <a:cs typeface="Courier New" pitchFamily="49" charset="0"/>
              </a:rPr>
              <a:t>Note:</a:t>
            </a:r>
            <a:r>
              <a:rPr lang="en-US" sz="1800" dirty="0" smtClean="0">
                <a:cs typeface="Courier New" pitchFamily="49" charset="0"/>
              </a:rPr>
              <a:t> For those familiar with </a:t>
            </a:r>
            <a:r>
              <a:rPr lang="en-US" sz="1800" dirty="0" err="1" smtClean="0">
                <a:cs typeface="Courier New" pitchFamily="49" charset="0"/>
              </a:rPr>
              <a:t>CMake</a:t>
            </a:r>
            <a:r>
              <a:rPr lang="en-US" sz="1800" dirty="0" smtClean="0">
                <a:cs typeface="Courier New" pitchFamily="49" charset="0"/>
              </a:rPr>
              <a:t>, you may notice that we use</a:t>
            </a:r>
            <a:br>
              <a:rPr lang="en-US" sz="1800" dirty="0" smtClean="0">
                <a:cs typeface="Courier New" pitchFamily="49" charset="0"/>
              </a:rPr>
            </a:br>
            <a:r>
              <a:rPr lang="en-US" sz="1800" dirty="0" smtClean="0">
                <a:cs typeface="Courier New" pitchFamily="49" charset="0"/>
              </a:rPr>
              <a:t>	</a:t>
            </a:r>
            <a:r>
              <a:rPr lang="en-US" sz="1800" dirty="0" smtClean="0">
                <a:latin typeface="Courier New" pitchFamily="49" charset="0"/>
                <a:cs typeface="Courier New" pitchFamily="49" charset="0"/>
              </a:rPr>
              <a:t>INSTALL_PREFIX</a:t>
            </a:r>
            <a:r>
              <a:rPr lang="en-US" sz="1800" dirty="0" smtClean="0">
                <a:cs typeface="Courier New" pitchFamily="49" charset="0"/>
              </a:rPr>
              <a:t> instead of </a:t>
            </a:r>
            <a:r>
              <a:rPr lang="en-US" sz="1800" dirty="0" smtClean="0">
                <a:latin typeface="Courier New" pitchFamily="49" charset="0"/>
                <a:cs typeface="Courier New" pitchFamily="49" charset="0"/>
              </a:rPr>
              <a:t>CMAKE_INSTALL_PREFIX</a:t>
            </a:r>
            <a:r>
              <a:rPr lang="en-US" sz="1800" dirty="0" smtClean="0">
                <a:cs typeface="Courier New" pitchFamily="49" charset="0"/>
              </a:rPr>
              <a:t>.</a:t>
            </a:r>
            <a:br>
              <a:rPr lang="en-US" sz="1800" dirty="0" smtClean="0">
                <a:cs typeface="Courier New" pitchFamily="49" charset="0"/>
              </a:rPr>
            </a:br>
            <a:r>
              <a:rPr lang="en-US" sz="1800" dirty="0" smtClean="0">
                <a:cs typeface="Courier New" pitchFamily="49" charset="0"/>
              </a:rPr>
              <a:t>	Both are</a:t>
            </a:r>
            <a:r>
              <a:rPr lang="en-US" sz="1800" dirty="0">
                <a:cs typeface="Courier New" pitchFamily="49" charset="0"/>
              </a:rPr>
              <a:t> </a:t>
            </a:r>
            <a:r>
              <a:rPr lang="en-US" sz="1800" dirty="0" smtClean="0">
                <a:cs typeface="Courier New" pitchFamily="49" charset="0"/>
              </a:rPr>
              <a:t>equivalent and BASIS forces them to have the same value.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10</a:t>
            </a:fld>
            <a:endParaRPr lang="en-US"/>
          </a:p>
        </p:txBody>
      </p:sp>
    </p:spTree>
    <p:extLst>
      <p:ext uri="{BB962C8B-B14F-4D97-AF65-F5344CB8AC3E}">
        <p14:creationId xmlns:p14="http://schemas.microsoft.com/office/powerpoint/2010/main" val="334622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a:bodyPr>
          <a:lstStyle/>
          <a:p>
            <a:r>
              <a:rPr lang="en-US" sz="2400" dirty="0" smtClean="0"/>
              <a:t>Now we have BASIS installed on our system. Finally, we setup our environment for a more convenient usage of the BASIS Tools as well as to help </a:t>
            </a:r>
            <a:r>
              <a:rPr lang="en-US" sz="2400" dirty="0" err="1" smtClean="0"/>
              <a:t>CMake</a:t>
            </a:r>
            <a:r>
              <a:rPr lang="en-US" sz="2400" dirty="0" smtClean="0"/>
              <a:t> to find the installed BASIS package.</a:t>
            </a:r>
          </a:p>
          <a:p>
            <a:endParaRPr lang="en-US" sz="2400" dirty="0" smtClean="0"/>
          </a:p>
          <a:p>
            <a:r>
              <a:rPr lang="en-US" sz="2400" dirty="0" smtClean="0">
                <a:cs typeface="Courier New" pitchFamily="49" charset="0"/>
              </a:rPr>
              <a:t>Therefore, add the </a:t>
            </a:r>
            <a:r>
              <a:rPr lang="en-US" sz="2400" dirty="0" smtClean="0">
                <a:latin typeface="Courier New" pitchFamily="49" charset="0"/>
                <a:cs typeface="Courier New" pitchFamily="49" charset="0"/>
              </a:rPr>
              <a:t>bin/</a:t>
            </a:r>
            <a:r>
              <a:rPr lang="en-US" sz="2400" dirty="0" smtClean="0">
                <a:cs typeface="Courier New" pitchFamily="49" charset="0"/>
              </a:rPr>
              <a:t> directory of the BASIS installation to your </a:t>
            </a:r>
            <a:r>
              <a:rPr lang="en-US" sz="2400" dirty="0" smtClean="0">
                <a:latin typeface="Courier New" pitchFamily="49" charset="0"/>
                <a:cs typeface="Courier New" pitchFamily="49" charset="0"/>
              </a:rPr>
              <a:t>PATH</a:t>
            </a:r>
            <a:r>
              <a:rPr lang="en-US" sz="2400" dirty="0" smtClean="0">
                <a:cs typeface="Courier New" pitchFamily="49" charset="0"/>
              </a:rPr>
              <a:t> environment variable:</a:t>
            </a:r>
            <a:br>
              <a:rPr lang="en-US" sz="2400" dirty="0" smtClean="0">
                <a:cs typeface="Courier New" pitchFamily="49" charset="0"/>
              </a:rPr>
            </a:br>
            <a:endParaRPr lang="en-US" sz="2400" dirty="0" smtClean="0">
              <a:cs typeface="Courier New" pitchFamily="49" charset="0"/>
            </a:endParaRPr>
          </a:p>
          <a:p>
            <a:pPr lvl="1">
              <a:buFont typeface="Wingdings" pitchFamily="2" charset="2"/>
              <a:buChar char="Ø"/>
            </a:pPr>
            <a:r>
              <a:rPr lang="en-US" sz="1600" dirty="0" smtClean="0">
                <a:latin typeface="Courier New" pitchFamily="49" charset="0"/>
                <a:cs typeface="Courier New" pitchFamily="49" charset="0"/>
              </a:rPr>
              <a:t>export PATH=“${HOME}/basis/basis-0.1/bin:${PATH}”</a:t>
            </a:r>
          </a:p>
          <a:p>
            <a:pPr lvl="1">
              <a:buFont typeface="Wingdings" pitchFamily="2" charset="2"/>
              <a:buChar char="Ø"/>
            </a:pPr>
            <a:r>
              <a:rPr lang="en-US" sz="1600" dirty="0" err="1" smtClean="0">
                <a:latin typeface="Courier New" pitchFamily="49" charset="0"/>
                <a:cs typeface="Courier New" pitchFamily="49" charset="0"/>
              </a:rPr>
              <a:t>setenv</a:t>
            </a:r>
            <a:r>
              <a:rPr lang="en-US" sz="1600" dirty="0" smtClean="0">
                <a:latin typeface="Courier New" pitchFamily="49" charset="0"/>
                <a:cs typeface="Courier New" pitchFamily="49" charset="0"/>
              </a:rPr>
              <a:t> PATH “${HOME}/basis/basis-0.1/bin:${PATH}”</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11</a:t>
            </a:fld>
            <a:endParaRPr lang="en-US"/>
          </a:p>
        </p:txBody>
      </p:sp>
    </p:spTree>
    <p:extLst>
      <p:ext uri="{BB962C8B-B14F-4D97-AF65-F5344CB8AC3E}">
        <p14:creationId xmlns:p14="http://schemas.microsoft.com/office/powerpoint/2010/main" val="389549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a:t>
            </a:r>
            <a:r>
              <a:rPr lang="en-US" dirty="0" err="1" smtClean="0"/>
              <a:t>Projct</a:t>
            </a:r>
            <a:endParaRPr lang="en-US" dirty="0"/>
          </a:p>
        </p:txBody>
      </p:sp>
      <p:sp>
        <p:nvSpPr>
          <p:cNvPr id="3" name="Text Placeholder 2"/>
          <p:cNvSpPr>
            <a:spLocks noGrp="1"/>
          </p:cNvSpPr>
          <p:nvPr>
            <p:ph type="body" idx="1"/>
          </p:nvPr>
        </p:nvSpPr>
        <p:spPr/>
        <p:txBody>
          <a:bodyPr/>
          <a:lstStyle/>
          <a:p>
            <a:r>
              <a:rPr lang="en-US" dirty="0" smtClean="0"/>
              <a:t>How do I create my own project which uses BASIS?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12</a:t>
            </a:fld>
            <a:endParaRPr lang="en-US"/>
          </a:p>
        </p:txBody>
      </p:sp>
    </p:spTree>
    <p:extLst>
      <p:ext uri="{BB962C8B-B14F-4D97-AF65-F5344CB8AC3E}">
        <p14:creationId xmlns:p14="http://schemas.microsoft.com/office/powerpoint/2010/main" val="1123903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Tool</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13</a:t>
            </a:fld>
            <a:endParaRPr lang="en-US"/>
          </a:p>
        </p:txBody>
      </p:sp>
      <p:sp>
        <p:nvSpPr>
          <p:cNvPr id="7" name="Content Placeholder 2"/>
          <p:cNvSpPr>
            <a:spLocks noGrp="1"/>
          </p:cNvSpPr>
          <p:nvPr>
            <p:ph idx="1"/>
          </p:nvPr>
        </p:nvSpPr>
        <p:spPr/>
        <p:txBody>
          <a:bodyPr>
            <a:normAutofit/>
          </a:bodyPr>
          <a:lstStyle/>
          <a:p>
            <a:r>
              <a:rPr lang="en-US" sz="2400" dirty="0" smtClean="0"/>
              <a:t>The command-line tool </a:t>
            </a:r>
            <a:r>
              <a:rPr lang="en-US" sz="2400" dirty="0" err="1" smtClean="0">
                <a:latin typeface="Courier New" pitchFamily="49" charset="0"/>
                <a:cs typeface="Courier New" pitchFamily="49" charset="0"/>
              </a:rPr>
              <a:t>basisproject</a:t>
            </a:r>
            <a:r>
              <a:rPr lang="en-US" sz="2400" dirty="0" smtClean="0"/>
              <a:t> is used to create a new BASIS project or to modify an existing one. This tool, also referred to as “project tool”, eases and automates the task of creating a new project which uses BASIS.</a:t>
            </a:r>
          </a:p>
          <a:p>
            <a:endParaRPr lang="en-US" sz="2400" dirty="0" smtClean="0"/>
          </a:p>
          <a:p>
            <a:r>
              <a:rPr lang="en-US" sz="2400" dirty="0" smtClean="0"/>
              <a:t>As not all projects will make use of the same BASIS features, the project tool allows a selection of template features</a:t>
            </a:r>
            <a:br>
              <a:rPr lang="en-US" sz="2400" dirty="0" smtClean="0"/>
            </a:br>
            <a:r>
              <a:rPr lang="en-US" sz="2400" dirty="0" smtClean="0"/>
              <a:t>(i.e., directories and template files).</a:t>
            </a:r>
          </a:p>
          <a:p>
            <a:endParaRPr lang="en-US" sz="2400" dirty="0"/>
          </a:p>
          <a:p>
            <a:r>
              <a:rPr lang="en-US" sz="2400" dirty="0" smtClean="0"/>
              <a:t>See the help output of the project tool for details:</a:t>
            </a:r>
          </a:p>
          <a:p>
            <a:pPr lvl="1">
              <a:buFont typeface="Wingdings" pitchFamily="2" charset="2"/>
              <a:buChar char="Ø"/>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--help</a:t>
            </a:r>
          </a:p>
          <a:p>
            <a:pPr lvl="1">
              <a:buFont typeface="Wingdings" pitchFamily="2" charset="2"/>
              <a:buChar char="Ø"/>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helpshort</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156857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Tool</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14</a:t>
            </a:fld>
            <a:endParaRPr lang="en-US"/>
          </a:p>
        </p:txBody>
      </p:sp>
      <p:sp>
        <p:nvSpPr>
          <p:cNvPr id="7" name="Content Placeholder 2"/>
          <p:cNvSpPr>
            <a:spLocks noGrp="1"/>
          </p:cNvSpPr>
          <p:nvPr>
            <p:ph idx="1"/>
          </p:nvPr>
        </p:nvSpPr>
        <p:spPr/>
        <p:txBody>
          <a:bodyPr>
            <a:normAutofit fontScale="92500" lnSpcReduction="10000"/>
          </a:bodyPr>
          <a:lstStyle/>
          <a:p>
            <a:r>
              <a:rPr lang="en-US" sz="2400" dirty="0" smtClean="0"/>
              <a:t>To enable the project tool to merge changes (using </a:t>
            </a:r>
            <a:r>
              <a:rPr lang="en-US" sz="2400" dirty="0" smtClean="0">
                <a:latin typeface="Courier New" pitchFamily="49" charset="0"/>
                <a:cs typeface="Courier New" pitchFamily="49" charset="0"/>
              </a:rPr>
              <a:t>diff3</a:t>
            </a:r>
            <a:r>
              <a:rPr lang="en-US" sz="2400" dirty="0" smtClean="0"/>
              <a:t>) made by you in the files instantiated from the project template, it has to keep a copy of the original template files along with the project. These files are stored in the </a:t>
            </a:r>
            <a:r>
              <a:rPr lang="en-US" sz="2400" dirty="0" smtClean="0">
                <a:latin typeface="Courier New" pitchFamily="49" charset="0"/>
                <a:cs typeface="Courier New" pitchFamily="49" charset="0"/>
              </a:rPr>
              <a:t>.basis/</a:t>
            </a:r>
            <a:r>
              <a:rPr lang="en-US" sz="2400" dirty="0" smtClean="0"/>
              <a:t> subdirectory.</a:t>
            </a:r>
            <a:endParaRPr lang="en-US" sz="2400" dirty="0" smtClean="0">
              <a:latin typeface="Courier New" pitchFamily="49" charset="0"/>
              <a:cs typeface="Courier New" pitchFamily="49" charset="0"/>
            </a:endParaRPr>
          </a:p>
          <a:p>
            <a:endParaRPr lang="en-US" sz="2400" dirty="0">
              <a:latin typeface="Courier New" pitchFamily="49" charset="0"/>
              <a:cs typeface="Courier New" pitchFamily="49" charset="0"/>
            </a:endParaRPr>
          </a:p>
          <a:p>
            <a:r>
              <a:rPr lang="en-US" sz="2400" dirty="0" smtClean="0"/>
              <a:t>Keep the </a:t>
            </a:r>
            <a:r>
              <a:rPr lang="en-US" sz="2400" dirty="0" smtClean="0">
                <a:latin typeface="Courier New" pitchFamily="49" charset="0"/>
                <a:cs typeface="Courier New" pitchFamily="49" charset="0"/>
              </a:rPr>
              <a:t>.basis/</a:t>
            </a:r>
            <a:r>
              <a:rPr lang="en-US" sz="2400" dirty="0" smtClean="0"/>
              <a:t> subdirectory intact and commit it as well as any changes made to it by the project tool to the revision control system, i.e., Subversion (SVN) in most cases.</a:t>
            </a:r>
          </a:p>
          <a:p>
            <a:endParaRPr lang="en-US" sz="2400" dirty="0" smtClean="0"/>
          </a:p>
          <a:p>
            <a:r>
              <a:rPr lang="en-US" sz="2400" dirty="0" smtClean="0"/>
              <a:t>Do not modify the files within the </a:t>
            </a:r>
            <a:r>
              <a:rPr lang="en-US" sz="2400" dirty="0" smtClean="0">
                <a:latin typeface="Courier New" pitchFamily="49" charset="0"/>
                <a:cs typeface="Courier New" pitchFamily="49" charset="0"/>
              </a:rPr>
              <a:t>.basis/</a:t>
            </a:r>
            <a:r>
              <a:rPr lang="en-US" sz="2400" dirty="0" smtClean="0"/>
              <a:t> subdirectory manually unless you know what you are doing!</a:t>
            </a:r>
          </a:p>
          <a:p>
            <a:endParaRPr lang="en-US" sz="2400" dirty="0" smtClean="0"/>
          </a:p>
          <a:p>
            <a:r>
              <a:rPr lang="en-US" sz="2400" dirty="0" smtClean="0"/>
              <a:t>For release versions of your software, you should remove the </a:t>
            </a:r>
            <a:r>
              <a:rPr lang="en-US" sz="2400" dirty="0" smtClean="0">
                <a:latin typeface="Courier New" pitchFamily="49" charset="0"/>
                <a:cs typeface="Courier New" pitchFamily="49" charset="0"/>
              </a:rPr>
              <a:t>.basis/ </a:t>
            </a:r>
            <a:r>
              <a:rPr lang="en-US" sz="2400" dirty="0" smtClean="0"/>
              <a:t>subdirectory as it is then no longer needed.</a:t>
            </a:r>
          </a:p>
        </p:txBody>
      </p:sp>
    </p:spTree>
    <p:extLst>
      <p:ext uri="{BB962C8B-B14F-4D97-AF65-F5344CB8AC3E}">
        <p14:creationId xmlns:p14="http://schemas.microsoft.com/office/powerpoint/2010/main" val="53334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15</a:t>
            </a:fld>
            <a:endParaRPr lang="en-US"/>
          </a:p>
        </p:txBody>
      </p:sp>
      <p:sp>
        <p:nvSpPr>
          <p:cNvPr id="7" name="Content Placeholder 2"/>
          <p:cNvSpPr>
            <a:spLocks noGrp="1"/>
          </p:cNvSpPr>
          <p:nvPr>
            <p:ph idx="1"/>
          </p:nvPr>
        </p:nvSpPr>
        <p:spPr/>
        <p:txBody>
          <a:bodyPr>
            <a:normAutofit/>
          </a:bodyPr>
          <a:lstStyle/>
          <a:p>
            <a:r>
              <a:rPr lang="en-US" sz="2400" dirty="0" smtClean="0"/>
              <a:t>To create a new empty project for this tutorial, enter the following commands:</a:t>
            </a:r>
            <a:br>
              <a:rPr lang="en-US" sz="2400" dirty="0" smtClean="0"/>
            </a:br>
            <a:endParaRPr lang="en-US" sz="2400" dirty="0" smtClean="0"/>
          </a:p>
          <a:p>
            <a:pPr lvl="1"/>
            <a:r>
              <a:rPr lang="en-US" sz="2000" dirty="0" smtClean="0">
                <a:latin typeface="Courier New" pitchFamily="49" charset="0"/>
                <a:cs typeface="Courier New" pitchFamily="49" charset="0"/>
              </a:rPr>
              <a:t>cd ~/basis</a:t>
            </a:r>
          </a:p>
          <a:p>
            <a:pPr lvl="1">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--name “</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--description “A first BASIS project.”</a:t>
            </a:r>
          </a:p>
          <a:p>
            <a:pPr>
              <a:tabLst>
                <a:tab pos="1371600" algn="l"/>
              </a:tabLst>
            </a:pPr>
            <a:endParaRPr lang="en-US" sz="2400" dirty="0" smtClean="0">
              <a:cs typeface="Courier New" pitchFamily="49" charset="0"/>
            </a:endParaRPr>
          </a:p>
          <a:p>
            <a:pPr>
              <a:tabLst>
                <a:tab pos="1371600" algn="l"/>
              </a:tabLst>
            </a:pPr>
            <a:r>
              <a:rPr lang="en-US" sz="2400" dirty="0" smtClean="0">
                <a:cs typeface="Courier New" pitchFamily="49" charset="0"/>
              </a:rPr>
              <a:t>This creates the subdirectory </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in the current working directory and populates the project by instantiating the standard project template of BASIS.</a:t>
            </a:r>
          </a:p>
          <a:p>
            <a:endParaRPr lang="en-US" sz="2400" dirty="0" smtClean="0"/>
          </a:p>
        </p:txBody>
      </p:sp>
    </p:spTree>
    <p:extLst>
      <p:ext uri="{BB962C8B-B14F-4D97-AF65-F5344CB8AC3E}">
        <p14:creationId xmlns:p14="http://schemas.microsoft.com/office/powerpoint/2010/main" val="167918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a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16</a:t>
            </a:fld>
            <a:endParaRPr lang="en-US"/>
          </a:p>
        </p:txBody>
      </p:sp>
      <p:sp>
        <p:nvSpPr>
          <p:cNvPr id="7" name="Content Placeholder 2"/>
          <p:cNvSpPr>
            <a:spLocks noGrp="1"/>
          </p:cNvSpPr>
          <p:nvPr>
            <p:ph idx="1"/>
          </p:nvPr>
        </p:nvSpPr>
        <p:spPr/>
        <p:txBody>
          <a:bodyPr>
            <a:normAutofit/>
          </a:bodyPr>
          <a:lstStyle/>
          <a:p>
            <a:r>
              <a:rPr lang="en-US" sz="2400" dirty="0" smtClean="0"/>
              <a:t>Once we created a BASIS project using the project tool, we can use it again to add or remove certain features of the project template as well as to add or remove dependencies on other software packages.</a:t>
            </a:r>
          </a:p>
          <a:p>
            <a:endParaRPr lang="en-US" sz="2400" dirty="0" smtClean="0"/>
          </a:p>
          <a:p>
            <a:r>
              <a:rPr lang="en-US" sz="2400" dirty="0" smtClean="0"/>
              <a:t>For demonstration, we will now remove the </a:t>
            </a:r>
            <a:r>
              <a:rPr lang="en-US" sz="2400" dirty="0" smtClean="0">
                <a:latin typeface="Courier New" pitchFamily="49" charset="0"/>
                <a:cs typeface="Courier New" pitchFamily="49" charset="0"/>
              </a:rPr>
              <a:t>example/</a:t>
            </a:r>
            <a:r>
              <a:rPr lang="en-US" sz="2400" dirty="0" smtClean="0"/>
              <a:t> subdirectory tree of our </a:t>
            </a:r>
            <a:r>
              <a:rPr lang="en-US" sz="2400" dirty="0" err="1" smtClean="0">
                <a:latin typeface="Courier New" pitchFamily="49" charset="0"/>
                <a:cs typeface="Courier New" pitchFamily="49" charset="0"/>
              </a:rPr>
              <a:t>HelloBasis</a:t>
            </a:r>
            <a:r>
              <a:rPr lang="en-US" sz="2400" dirty="0" smtClean="0"/>
              <a:t> project and add the </a:t>
            </a:r>
            <a:r>
              <a:rPr lang="en-US" sz="2400" dirty="0" err="1" smtClean="0">
                <a:latin typeface="Courier New" pitchFamily="49" charset="0"/>
                <a:cs typeface="Courier New" pitchFamily="49" charset="0"/>
              </a:rPr>
              <a:t>config</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Settings.cmake</a:t>
            </a:r>
            <a:r>
              <a:rPr lang="en-US" sz="2400" dirty="0" smtClean="0"/>
              <a:t> file.</a:t>
            </a:r>
          </a:p>
          <a:p>
            <a:endParaRPr lang="en-US" sz="2400" dirty="0" smtClean="0"/>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~/basis/</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noexample</a:t>
            </a:r>
            <a:r>
              <a:rPr lang="en-US" sz="2000" smtClean="0">
                <a:latin typeface="Courier New" pitchFamily="49" charset="0"/>
                <a:cs typeface="Courier New" pitchFamily="49" charset="0"/>
              </a:rPr>
              <a:t> --config</a:t>
            </a:r>
            <a:r>
              <a:rPr lang="en-US" sz="2000" dirty="0" smtClean="0">
                <a:latin typeface="Courier New" pitchFamily="49" charset="0"/>
                <a:cs typeface="Courier New" pitchFamily="49" charset="0"/>
              </a:rPr>
              <a:t>-settings</a:t>
            </a:r>
          </a:p>
          <a:p>
            <a:endParaRPr lang="en-US" sz="2400" dirty="0" smtClean="0"/>
          </a:p>
        </p:txBody>
      </p:sp>
    </p:spTree>
    <p:extLst>
      <p:ext uri="{BB962C8B-B14F-4D97-AF65-F5344CB8AC3E}">
        <p14:creationId xmlns:p14="http://schemas.microsoft.com/office/powerpoint/2010/main" val="80103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17</a:t>
            </a:fld>
            <a:endParaRPr lang="en-US"/>
          </a:p>
        </p:txBody>
      </p:sp>
      <p:sp>
        <p:nvSpPr>
          <p:cNvPr id="7" name="Content Placeholder 2"/>
          <p:cNvSpPr>
            <a:spLocks noGrp="1"/>
          </p:cNvSpPr>
          <p:nvPr>
            <p:ph idx="1"/>
          </p:nvPr>
        </p:nvSpPr>
        <p:spPr/>
        <p:txBody>
          <a:bodyPr>
            <a:normAutofit/>
          </a:bodyPr>
          <a:lstStyle/>
          <a:p>
            <a:r>
              <a:rPr lang="en-US" sz="2400" dirty="0" smtClean="0"/>
              <a:t>More details on the creation of a new BASIS project and its modification afterwards using the project tool of BASIS can be found on the Wiki of SBIA at:</a:t>
            </a:r>
          </a:p>
          <a:p>
            <a:endParaRPr lang="en-US" sz="2400" dirty="0" smtClean="0"/>
          </a:p>
          <a:p>
            <a:pPr lvl="1"/>
            <a:r>
              <a:rPr lang="en-US" sz="2000" dirty="0">
                <a:hlinkClick r:id="rId3"/>
              </a:rPr>
              <a:t>https://sbia-wiki.uphs.upenn.edu/wiki/index.php/BASIS_How-To:_</a:t>
            </a:r>
            <a:r>
              <a:rPr lang="en-US" sz="2000" dirty="0" smtClean="0">
                <a:hlinkClick r:id="rId3"/>
              </a:rPr>
              <a:t>Managing_a_BASIS_Project</a:t>
            </a:r>
            <a:endParaRPr lang="en-US" sz="2000" dirty="0" smtClean="0"/>
          </a:p>
          <a:p>
            <a:pPr lvl="1"/>
            <a:endParaRPr lang="en-US" sz="2000" dirty="0" smtClean="0"/>
          </a:p>
          <a:p>
            <a:endParaRPr lang="en-US" sz="2400" dirty="0" smtClean="0"/>
          </a:p>
        </p:txBody>
      </p:sp>
    </p:spTree>
    <p:extLst>
      <p:ext uri="{BB962C8B-B14F-4D97-AF65-F5344CB8AC3E}">
        <p14:creationId xmlns:p14="http://schemas.microsoft.com/office/powerpoint/2010/main" val="190654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5" name="Content Placeholder 4"/>
          <p:cNvSpPr>
            <a:spLocks noGrp="1"/>
          </p:cNvSpPr>
          <p:nvPr>
            <p:ph idx="1"/>
          </p:nvPr>
        </p:nvSpPr>
        <p:spPr/>
        <p:txBody>
          <a:bodyPr>
            <a:normAutofit/>
          </a:bodyPr>
          <a:lstStyle/>
          <a:p>
            <a:r>
              <a:rPr lang="en-US" dirty="0" smtClean="0"/>
              <a:t>Installation</a:t>
            </a:r>
          </a:p>
          <a:p>
            <a:r>
              <a:rPr lang="en-US" dirty="0" smtClean="0"/>
              <a:t>Create a New Project</a:t>
            </a:r>
          </a:p>
          <a:p>
            <a:r>
              <a:rPr lang="en-US" dirty="0" smtClean="0"/>
              <a:t>Modify an Existing Project</a:t>
            </a:r>
            <a:endParaRPr lang="en-US" dirty="0" smtClean="0"/>
          </a:p>
          <a:p>
            <a:endParaRPr lang="en-US" dirty="0" smtClean="0"/>
          </a:p>
          <a:p>
            <a:endParaRPr lang="en-US" dirty="0" smtClean="0"/>
          </a:p>
        </p:txBody>
      </p:sp>
      <p:sp>
        <p:nvSpPr>
          <p:cNvPr id="6" name="Date Placeholder 5"/>
          <p:cNvSpPr>
            <a:spLocks noGrp="1"/>
          </p:cNvSpPr>
          <p:nvPr>
            <p:ph type="dt" sz="half" idx="2"/>
          </p:nvPr>
        </p:nvSpPr>
        <p:spPr/>
        <p:txBody>
          <a:bodyPr/>
          <a:lstStyle/>
          <a:p>
            <a:r>
              <a:rPr lang="en-US" smtClean="0"/>
              <a:t>10/21/2011</a:t>
            </a:r>
            <a:endParaRPr lang="en-US" dirty="0"/>
          </a:p>
        </p:txBody>
      </p:sp>
      <p:sp>
        <p:nvSpPr>
          <p:cNvPr id="7" name="Footer Placeholder 6"/>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8" name="Slide Number Placeholder 7"/>
          <p:cNvSpPr>
            <a:spLocks noGrp="1"/>
          </p:cNvSpPr>
          <p:nvPr>
            <p:ph type="sldNum" sz="quarter" idx="4"/>
          </p:nvPr>
        </p:nvSpPr>
        <p:spPr/>
        <p:txBody>
          <a:bodyPr/>
          <a:lstStyle/>
          <a:p>
            <a:fld id="{93682E96-E16A-4EC4-A9C4-BF3FFE98BFA7}" type="slidenum">
              <a:rPr lang="en-US" smtClean="0"/>
              <a:pPr/>
              <a:t>2</a:t>
            </a:fld>
            <a:endParaRPr lang="en-US"/>
          </a:p>
        </p:txBody>
      </p:sp>
    </p:spTree>
    <p:extLst>
      <p:ext uri="{BB962C8B-B14F-4D97-AF65-F5344CB8AC3E}">
        <p14:creationId xmlns:p14="http://schemas.microsoft.com/office/powerpoint/2010/main" val="128708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Text Placeholder 2"/>
          <p:cNvSpPr>
            <a:spLocks noGrp="1"/>
          </p:cNvSpPr>
          <p:nvPr>
            <p:ph type="body" idx="1"/>
          </p:nvPr>
        </p:nvSpPr>
        <p:spPr/>
        <p:txBody>
          <a:bodyPr/>
          <a:lstStyle/>
          <a:p>
            <a:r>
              <a:rPr lang="en-US" dirty="0" smtClean="0"/>
              <a:t>How do I get BASIS installed on my system?</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a:t>
            </a:fld>
            <a:endParaRPr lang="en-US"/>
          </a:p>
        </p:txBody>
      </p:sp>
    </p:spTree>
    <p:extLst>
      <p:ext uri="{BB962C8B-B14F-4D97-AF65-F5344CB8AC3E}">
        <p14:creationId xmlns:p14="http://schemas.microsoft.com/office/powerpoint/2010/main" val="2575916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a:t>
            </a:r>
            <a:endParaRPr lang="en-US" dirty="0"/>
          </a:p>
        </p:txBody>
      </p:sp>
      <p:sp>
        <p:nvSpPr>
          <p:cNvPr id="3" name="Content Placeholder 2"/>
          <p:cNvSpPr>
            <a:spLocks noGrp="1"/>
          </p:cNvSpPr>
          <p:nvPr>
            <p:ph idx="1"/>
          </p:nvPr>
        </p:nvSpPr>
        <p:spPr/>
        <p:txBody>
          <a:bodyPr>
            <a:normAutofit/>
          </a:bodyPr>
          <a:lstStyle/>
          <a:p>
            <a:r>
              <a:rPr lang="en-US" sz="2400" dirty="0" smtClean="0"/>
              <a:t>At the moment, there are no binary distribution packages available for BASIS.</a:t>
            </a:r>
            <a:endParaRPr lang="en-US" sz="2400" dirty="0" smtClean="0"/>
          </a:p>
          <a:p>
            <a:endParaRPr lang="en-US" sz="2400" dirty="0" smtClean="0"/>
          </a:p>
          <a:p>
            <a:r>
              <a:rPr lang="en-US" sz="2400" dirty="0" smtClean="0"/>
              <a:t>Therefore, in order to get BASIS installed, you need to download the source files and build them.</a:t>
            </a:r>
          </a:p>
          <a:p>
            <a:endParaRPr lang="en-US" sz="2400" dirty="0" smtClean="0"/>
          </a:p>
          <a:p>
            <a:r>
              <a:rPr lang="en-US" sz="2400" dirty="0" smtClean="0"/>
              <a:t>Moreover, BASIS is only available to the members of SBIA. After the first stable release, it will however also be downloadable from our public web site.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a:t>
            </a:fld>
            <a:endParaRPr lang="en-US"/>
          </a:p>
        </p:txBody>
      </p:sp>
    </p:spTree>
    <p:extLst>
      <p:ext uri="{BB962C8B-B14F-4D97-AF65-F5344CB8AC3E}">
        <p14:creationId xmlns:p14="http://schemas.microsoft.com/office/powerpoint/2010/main" val="202285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a:t>
            </a:r>
            <a:endParaRPr lang="en-US" dirty="0"/>
          </a:p>
        </p:txBody>
      </p:sp>
      <p:sp>
        <p:nvSpPr>
          <p:cNvPr id="3" name="Content Placeholder 2"/>
          <p:cNvSpPr>
            <a:spLocks noGrp="1"/>
          </p:cNvSpPr>
          <p:nvPr>
            <p:ph idx="1"/>
          </p:nvPr>
        </p:nvSpPr>
        <p:spPr/>
        <p:txBody>
          <a:bodyPr>
            <a:normAutofit/>
          </a:bodyPr>
          <a:lstStyle/>
          <a:p>
            <a:r>
              <a:rPr lang="en-US" sz="2400" dirty="0" smtClean="0"/>
              <a:t>The link to the Subversion repository of BASIS is</a:t>
            </a:r>
          </a:p>
          <a:p>
            <a:pPr lvl="1"/>
            <a:r>
              <a:rPr lang="en-US" sz="2000" dirty="0" smtClean="0">
                <a:hlinkClick r:id="rId3"/>
              </a:rPr>
              <a:t>https://sbia-svn.uphs.upenn.edu/projects/BASIS</a:t>
            </a:r>
            <a:endParaRPr lang="en-US" sz="2000" dirty="0" smtClean="0"/>
          </a:p>
          <a:p>
            <a:endParaRPr lang="en-US" sz="2400" dirty="0" smtClean="0"/>
          </a:p>
          <a:p>
            <a:r>
              <a:rPr lang="en-US" sz="2400" dirty="0" smtClean="0"/>
              <a:t>The main development branch can be found at</a:t>
            </a:r>
          </a:p>
          <a:p>
            <a:pPr lvl="1"/>
            <a:r>
              <a:rPr lang="en-US" sz="2000" dirty="0" smtClean="0">
                <a:hlinkClick r:id="rId4"/>
              </a:rPr>
              <a:t>https://sbia-svn.uphs.upenn.edu/projects/BASIS/trunk</a:t>
            </a:r>
            <a:endParaRPr lang="en-US" sz="2000" dirty="0" smtClean="0"/>
          </a:p>
          <a:p>
            <a:pPr lvl="1"/>
            <a:endParaRPr lang="en-US" sz="2000" dirty="0"/>
          </a:p>
          <a:p>
            <a:r>
              <a:rPr lang="en-US" sz="2400" dirty="0" smtClean="0"/>
              <a:t>The development branch of the 0.1 beta release is at</a:t>
            </a:r>
          </a:p>
          <a:p>
            <a:pPr lvl="1"/>
            <a:r>
              <a:rPr lang="en-US" sz="2000" dirty="0" smtClean="0">
                <a:hlinkClick r:id="rId5"/>
              </a:rPr>
              <a:t>https://sbia-svn.uphs.upenn.edu/projects/BASIS/branches/basis-0.1</a:t>
            </a:r>
            <a:endParaRPr lang="en-US" sz="2000" dirty="0" smtClean="0"/>
          </a:p>
          <a:p>
            <a:endParaRPr lang="en-US" sz="2400" dirty="0" smtClean="0"/>
          </a:p>
          <a:p>
            <a:r>
              <a:rPr lang="en-US" sz="2400" dirty="0" smtClean="0"/>
              <a:t>The latest beta release version can be downloaded from</a:t>
            </a:r>
            <a:endParaRPr lang="en-US" sz="2400" dirty="0" smtClean="0"/>
          </a:p>
          <a:p>
            <a:pPr lvl="1"/>
            <a:r>
              <a:rPr lang="en-US" sz="2000" b="1" dirty="0" smtClean="0">
                <a:hlinkClick r:id="rId6"/>
              </a:rPr>
              <a:t>https://sbia-svn.uphs.upenn.edu/projects/BASIS/tags/basis-0.1.5</a:t>
            </a:r>
            <a:endParaRPr lang="en-US" sz="2000" b="1" dirty="0" smtClean="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a:t>
            </a:fld>
            <a:endParaRPr lang="en-US"/>
          </a:p>
        </p:txBody>
      </p:sp>
    </p:spTree>
    <p:extLst>
      <p:ext uri="{BB962C8B-B14F-4D97-AF65-F5344CB8AC3E}">
        <p14:creationId xmlns:p14="http://schemas.microsoft.com/office/powerpoint/2010/main" val="215938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a:t>
            </a:r>
            <a:endParaRPr lang="en-US" dirty="0"/>
          </a:p>
        </p:txBody>
      </p:sp>
      <p:sp>
        <p:nvSpPr>
          <p:cNvPr id="3" name="Content Placeholder 2"/>
          <p:cNvSpPr>
            <a:spLocks noGrp="1"/>
          </p:cNvSpPr>
          <p:nvPr>
            <p:ph idx="1"/>
          </p:nvPr>
        </p:nvSpPr>
        <p:spPr/>
        <p:txBody>
          <a:bodyPr>
            <a:normAutofit/>
          </a:bodyPr>
          <a:lstStyle/>
          <a:p>
            <a:r>
              <a:rPr lang="en-US" sz="2400" dirty="0" smtClean="0"/>
              <a:t>In order to be able to easily update your BASIS copy after quick fixes during this tutorial session, please check out a working copy of the BASIS 0.1 branch, i.e.,</a:t>
            </a:r>
            <a:br>
              <a:rPr lang="en-US" sz="2400" dirty="0" smtClean="0"/>
            </a:br>
            <a:endParaRPr lang="en-US" sz="2400" dirty="0" smtClean="0"/>
          </a:p>
          <a:p>
            <a:pPr lvl="1">
              <a:buFont typeface="Wingdings" pitchFamily="2" charset="2"/>
              <a:buChar char="Ø"/>
            </a:pPr>
            <a:r>
              <a:rPr lang="en-US" sz="1800" dirty="0" smtClean="0"/>
              <a:t>cd</a:t>
            </a:r>
          </a:p>
          <a:p>
            <a:pPr lvl="1">
              <a:buFont typeface="Wingdings" pitchFamily="2" charset="2"/>
              <a:buChar char="Ø"/>
            </a:pPr>
            <a:r>
              <a:rPr lang="en-US" sz="1800" dirty="0" err="1" smtClean="0"/>
              <a:t>mkdir</a:t>
            </a:r>
            <a:r>
              <a:rPr lang="en-US" sz="1800" dirty="0" smtClean="0"/>
              <a:t> basis</a:t>
            </a:r>
          </a:p>
          <a:p>
            <a:pPr lvl="1">
              <a:buFont typeface="Wingdings" pitchFamily="2" charset="2"/>
              <a:buChar char="Ø"/>
            </a:pPr>
            <a:r>
              <a:rPr lang="en-US" sz="1800" dirty="0" smtClean="0"/>
              <a:t>cd basis</a:t>
            </a:r>
            <a:endParaRPr lang="en-US" sz="1800" dirty="0"/>
          </a:p>
          <a:p>
            <a:pPr lvl="1">
              <a:buFont typeface="Wingdings" pitchFamily="2" charset="2"/>
              <a:buChar char="Ø"/>
              <a:tabLst>
                <a:tab pos="1654175" algn="l"/>
              </a:tabLst>
            </a:pPr>
            <a:r>
              <a:rPr lang="en-US" sz="1800" dirty="0" err="1" smtClean="0"/>
              <a:t>svn</a:t>
            </a:r>
            <a:r>
              <a:rPr lang="en-US" sz="1800" dirty="0" smtClean="0"/>
              <a:t> co </a:t>
            </a:r>
            <a:r>
              <a:rPr lang="en-US" sz="1800" dirty="0" smtClean="0">
                <a:hlinkClick r:id="rId3"/>
              </a:rPr>
              <a:t>https://sbia-svn.uphs.upenn.edu/projects/BASIS/branches/basis-0.1</a:t>
            </a:r>
            <a:r>
              <a:rPr lang="en-US" sz="1800" dirty="0"/>
              <a:t> </a:t>
            </a:r>
            <a:r>
              <a:rPr lang="en-US" sz="1800" dirty="0" smtClean="0"/>
              <a:t>\</a:t>
            </a:r>
            <a:br>
              <a:rPr lang="en-US" sz="1800" dirty="0" smtClean="0"/>
            </a:br>
            <a:r>
              <a:rPr lang="en-US" sz="1800" dirty="0" smtClean="0"/>
              <a:t>	basis-0.1-source</a:t>
            </a:r>
          </a:p>
          <a:p>
            <a:pPr>
              <a:buFont typeface="Wingdings" pitchFamily="2" charset="2"/>
              <a:buChar char="§"/>
            </a:pPr>
            <a:endParaRPr lang="en-US" sz="2200" dirty="0"/>
          </a:p>
          <a:p>
            <a:pPr>
              <a:buFont typeface="Wingdings" pitchFamily="2" charset="2"/>
              <a:buChar char="§"/>
            </a:pPr>
            <a:r>
              <a:rPr lang="en-US" sz="2400" dirty="0" smtClean="0"/>
              <a:t>This will create a working copy in the directory “basis/basis-0.1-source/” in your home directory.</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a:t>
            </a:fld>
            <a:endParaRPr lang="en-US"/>
          </a:p>
        </p:txBody>
      </p:sp>
    </p:spTree>
    <p:extLst>
      <p:ext uri="{BB962C8B-B14F-4D97-AF65-F5344CB8AC3E}">
        <p14:creationId xmlns:p14="http://schemas.microsoft.com/office/powerpoint/2010/main" val="379066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a:t>
            </a:r>
            <a:endParaRPr lang="en-US" dirty="0"/>
          </a:p>
        </p:txBody>
      </p:sp>
      <p:sp>
        <p:nvSpPr>
          <p:cNvPr id="3" name="Content Placeholder 2"/>
          <p:cNvSpPr>
            <a:spLocks noGrp="1"/>
          </p:cNvSpPr>
          <p:nvPr>
            <p:ph idx="1"/>
          </p:nvPr>
        </p:nvSpPr>
        <p:spPr/>
        <p:txBody>
          <a:bodyPr>
            <a:normAutofit/>
          </a:bodyPr>
          <a:lstStyle/>
          <a:p>
            <a:r>
              <a:rPr lang="en-US" sz="2400" dirty="0" smtClean="0"/>
              <a:t>For the build of BASIS (as well as any software using it),</a:t>
            </a:r>
            <a:br>
              <a:rPr lang="en-US" sz="2400" dirty="0" smtClean="0"/>
            </a:br>
            <a:r>
              <a:rPr lang="en-US" sz="2400" dirty="0" smtClean="0"/>
              <a:t>you need to have </a:t>
            </a:r>
            <a:r>
              <a:rPr lang="en-US" sz="2400" dirty="0" err="1" smtClean="0"/>
              <a:t>CMake</a:t>
            </a:r>
            <a:r>
              <a:rPr lang="en-US" sz="2400" dirty="0" smtClean="0"/>
              <a:t> version 2.8.4 or greater installed.</a:t>
            </a:r>
          </a:p>
          <a:p>
            <a:pPr lvl="1"/>
            <a:r>
              <a:rPr lang="en-US" sz="2000" dirty="0" smtClean="0"/>
              <a:t>On Ubuntu 11, install the packages “</a:t>
            </a:r>
            <a:r>
              <a:rPr lang="en-US" sz="2000" dirty="0" err="1" smtClean="0"/>
              <a:t>cmake</a:t>
            </a:r>
            <a:r>
              <a:rPr lang="en-US" sz="2000" dirty="0" smtClean="0"/>
              <a:t>” and “</a:t>
            </a:r>
            <a:r>
              <a:rPr lang="en-US" sz="2000" dirty="0" err="1" smtClean="0"/>
              <a:t>cmake</a:t>
            </a:r>
            <a:r>
              <a:rPr lang="en-US" sz="2000" dirty="0" smtClean="0"/>
              <a:t>-curses-</a:t>
            </a:r>
            <a:r>
              <a:rPr lang="en-US" sz="2000" dirty="0" err="1" smtClean="0"/>
              <a:t>gui</a:t>
            </a:r>
            <a:r>
              <a:rPr lang="en-US" sz="2000" dirty="0" smtClean="0"/>
              <a:t>”. On previous Ubuntu versions and other Linux distributions, you need to download the latest </a:t>
            </a:r>
            <a:r>
              <a:rPr lang="en-US" sz="2000" dirty="0" err="1" smtClean="0"/>
              <a:t>CMake</a:t>
            </a:r>
            <a:r>
              <a:rPr lang="en-US" sz="2000" dirty="0" smtClean="0"/>
              <a:t> package from </a:t>
            </a:r>
            <a:r>
              <a:rPr lang="en-US" sz="2000" dirty="0" smtClean="0">
                <a:hlinkClick r:id="rId3"/>
              </a:rPr>
              <a:t>http</a:t>
            </a:r>
            <a:r>
              <a:rPr lang="en-US" sz="2000" dirty="0">
                <a:hlinkClick r:id="rId3"/>
              </a:rPr>
              <a:t>://</a:t>
            </a:r>
            <a:r>
              <a:rPr lang="en-US" sz="2000" dirty="0" smtClean="0">
                <a:hlinkClick r:id="rId3"/>
              </a:rPr>
              <a:t>www.cmake.org/cmake/resources/software.html</a:t>
            </a:r>
            <a:endParaRPr lang="en-US" sz="2000" dirty="0" smtClean="0"/>
          </a:p>
          <a:p>
            <a:endParaRPr lang="en-US" sz="2400" dirty="0" smtClean="0"/>
          </a:p>
          <a:p>
            <a:r>
              <a:rPr lang="en-US" sz="2400" dirty="0" smtClean="0"/>
              <a:t>Moreover, in this tutorial we use GNU Make and the GNU Compiler Collection for the actual build of the software.</a:t>
            </a:r>
          </a:p>
          <a:p>
            <a:pPr lvl="1"/>
            <a:r>
              <a:rPr lang="en-US" sz="2000" dirty="0" smtClean="0"/>
              <a:t>These are already part of the default installation of most Linux distributions. On Ubuntu (and possibly others as well), you need to install the C++ compiler explicitly, though. I.e., the package “g++”.</a:t>
            </a:r>
          </a:p>
          <a:p>
            <a:pPr lvl="1"/>
            <a:endParaRPr lang="en-US" sz="2000" dirty="0" smtClean="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7</a:t>
            </a:fld>
            <a:endParaRPr lang="en-US"/>
          </a:p>
        </p:txBody>
      </p:sp>
    </p:spTree>
    <p:extLst>
      <p:ext uri="{BB962C8B-B14F-4D97-AF65-F5344CB8AC3E}">
        <p14:creationId xmlns:p14="http://schemas.microsoft.com/office/powerpoint/2010/main" val="222317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a:t>
            </a:r>
            <a:endParaRPr lang="en-US" dirty="0"/>
          </a:p>
        </p:txBody>
      </p:sp>
      <p:sp>
        <p:nvSpPr>
          <p:cNvPr id="3" name="Content Placeholder 2"/>
          <p:cNvSpPr>
            <a:spLocks noGrp="1"/>
          </p:cNvSpPr>
          <p:nvPr>
            <p:ph idx="1"/>
          </p:nvPr>
        </p:nvSpPr>
        <p:spPr/>
        <p:txBody>
          <a:bodyPr>
            <a:normAutofit/>
          </a:bodyPr>
          <a:lstStyle/>
          <a:p>
            <a:r>
              <a:rPr lang="en-US" sz="2400" dirty="0" smtClean="0"/>
              <a:t>For step-by-step build instructions, please have a look at the files </a:t>
            </a:r>
            <a:r>
              <a:rPr lang="en-US" sz="2400" dirty="0" smtClean="0">
                <a:latin typeface="Courier New" pitchFamily="49" charset="0"/>
                <a:cs typeface="Courier New" pitchFamily="49" charset="0"/>
              </a:rPr>
              <a:t>INSTALL.txt</a:t>
            </a:r>
            <a:r>
              <a:rPr lang="en-US" sz="2400" dirty="0" smtClean="0"/>
              <a:t> and </a:t>
            </a:r>
            <a:r>
              <a:rPr lang="en-US" sz="2400" b="1" dirty="0" smtClean="0">
                <a:latin typeface="Courier New" pitchFamily="49" charset="0"/>
                <a:cs typeface="Courier New" pitchFamily="49" charset="0"/>
              </a:rPr>
              <a:t>doc/INSTALL-basis.txt</a:t>
            </a:r>
            <a:r>
              <a:rPr lang="en-US" sz="2400" dirty="0" smtClean="0"/>
              <a:t> which you can find in </a:t>
            </a:r>
            <a:r>
              <a:rPr lang="en-US" sz="2400" dirty="0" smtClean="0">
                <a:latin typeface="Courier New" pitchFamily="49" charset="0"/>
                <a:cs typeface="Courier New" pitchFamily="49" charset="0"/>
              </a:rPr>
              <a:t>~/basis/basis-0.1-source/</a:t>
            </a:r>
            <a:r>
              <a:rPr lang="en-US" sz="2400" dirty="0" smtClean="0"/>
              <a:t>.</a:t>
            </a:r>
          </a:p>
          <a:p>
            <a:endParaRPr lang="en-US" sz="2400" dirty="0"/>
          </a:p>
          <a:p>
            <a:pPr lvl="1"/>
            <a:r>
              <a:rPr lang="en-US" sz="1600" dirty="0" smtClean="0">
                <a:hlinkClick r:id="rId3"/>
              </a:rPr>
              <a:t>https://sbia-svn.uphs.upenn.edu/projects/BASIS/branches/basis-0.1/INSTALL.txt</a:t>
            </a:r>
            <a:endParaRPr lang="en-US" sz="1600" dirty="0" smtClean="0"/>
          </a:p>
          <a:p>
            <a:pPr lvl="1"/>
            <a:endParaRPr lang="en-US" sz="1600" dirty="0"/>
          </a:p>
          <a:p>
            <a:pPr lvl="1"/>
            <a:r>
              <a:rPr lang="en-US" sz="1600" dirty="0" smtClean="0">
                <a:hlinkClick r:id="rId4"/>
              </a:rPr>
              <a:t>https</a:t>
            </a:r>
            <a:r>
              <a:rPr lang="en-US" sz="1600" dirty="0">
                <a:hlinkClick r:id="rId4"/>
              </a:rPr>
              <a:t>://</a:t>
            </a:r>
            <a:r>
              <a:rPr lang="en-US" sz="1600" dirty="0" smtClean="0">
                <a:hlinkClick r:id="rId4"/>
              </a:rPr>
              <a:t>sbia-svn.uphs.upenn.edu/projects/BASIS/branches/basis-0.1/doc/INSTALL-basis.txt</a:t>
            </a:r>
            <a:r>
              <a:rPr lang="en-US" sz="1600" dirty="0" smtClean="0"/>
              <a:t> (note that these build and installation instructions are common to all software projects using BASIS)</a:t>
            </a:r>
            <a:endParaRPr lang="en-US" sz="1600" dirty="0"/>
          </a:p>
          <a:p>
            <a:pPr marL="118872" indent="0">
              <a:buNone/>
            </a:pPr>
            <a:endParaRPr lang="en-US" sz="2400" dirty="0" smtClean="0"/>
          </a:p>
          <a:p>
            <a:r>
              <a:rPr lang="en-US" sz="2400" dirty="0" smtClean="0"/>
              <a:t>The particular build steps suggested for this tutorial can be found on the next slide.</a:t>
            </a:r>
            <a:endParaRPr lang="en-US" sz="1600" dirty="0" smtClean="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8</a:t>
            </a:fld>
            <a:endParaRPr lang="en-US"/>
          </a:p>
        </p:txBody>
      </p:sp>
    </p:spTree>
    <p:extLst>
      <p:ext uri="{BB962C8B-B14F-4D97-AF65-F5344CB8AC3E}">
        <p14:creationId xmlns:p14="http://schemas.microsoft.com/office/powerpoint/2010/main" val="393172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Create empty directory for build tree:</a:t>
            </a:r>
          </a:p>
          <a:p>
            <a:pPr lvl="1">
              <a:buFont typeface="Wingdings" pitchFamily="2" charset="2"/>
              <a:buChar char="Ø"/>
            </a:pPr>
            <a:r>
              <a:rPr lang="en-US" sz="2000" dirty="0" err="1" smtClean="0">
                <a:latin typeface="Courier New" pitchFamily="49" charset="0"/>
                <a:cs typeface="Courier New" pitchFamily="49" charset="0"/>
              </a:rPr>
              <a:t>mkdir</a:t>
            </a:r>
            <a:r>
              <a:rPr lang="en-US" sz="2000" dirty="0" smtClean="0">
                <a:latin typeface="Courier New" pitchFamily="49" charset="0"/>
                <a:cs typeface="Courier New" pitchFamily="49" charset="0"/>
              </a:rPr>
              <a:t> ~/basis/basis-0.1-build</a:t>
            </a:r>
          </a:p>
          <a:p>
            <a:pPr lvl="1">
              <a:buFont typeface="Wingdings" pitchFamily="2" charset="2"/>
              <a:buChar char="Ø"/>
            </a:pPr>
            <a:r>
              <a:rPr lang="en-US" sz="2000" dirty="0" smtClean="0">
                <a:latin typeface="Courier New" pitchFamily="49" charset="0"/>
                <a:cs typeface="Courier New" pitchFamily="49" charset="0"/>
              </a:rPr>
              <a:t>cd ~/basis/basis-0.1-build</a:t>
            </a:r>
          </a:p>
          <a:p>
            <a:pPr>
              <a:buFont typeface="Wingdings" pitchFamily="2" charset="2"/>
              <a:buChar char="§"/>
            </a:pPr>
            <a:r>
              <a:rPr lang="en-US" sz="2400" dirty="0" smtClean="0"/>
              <a:t>Run </a:t>
            </a:r>
            <a:r>
              <a:rPr lang="en-US" sz="2400" dirty="0" err="1" smtClean="0"/>
              <a:t>CMake</a:t>
            </a:r>
            <a:r>
              <a:rPr lang="en-US" sz="2400" dirty="0" smtClean="0"/>
              <a:t> to configure the build system:</a:t>
            </a:r>
            <a:endParaRPr lang="en-US" sz="24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ccmake</a:t>
            </a:r>
            <a:r>
              <a:rPr lang="en-US" sz="2000" dirty="0" smtClean="0">
                <a:latin typeface="Courier New" pitchFamily="49" charset="0"/>
                <a:cs typeface="Courier New" pitchFamily="49" charset="0"/>
              </a:rPr>
              <a:t> ../basis-0.1-source</a:t>
            </a:r>
          </a:p>
          <a:p>
            <a:pPr lvl="1"/>
            <a:r>
              <a:rPr lang="en-US" sz="2000" dirty="0" smtClean="0"/>
              <a:t>Hit ‘c’ to trigger the configuration step of </a:t>
            </a:r>
            <a:r>
              <a:rPr lang="en-US" sz="2000" dirty="0" err="1" smtClean="0"/>
              <a:t>CMake</a:t>
            </a:r>
            <a:endParaRPr lang="en-US" sz="2000" dirty="0"/>
          </a:p>
          <a:p>
            <a:pPr lvl="1"/>
            <a:r>
              <a:rPr lang="en-US" sz="2000" dirty="0" smtClean="0"/>
              <a:t>Modify the </a:t>
            </a:r>
            <a:r>
              <a:rPr lang="en-US" sz="2000" dirty="0" err="1" smtClean="0"/>
              <a:t>CMake</a:t>
            </a:r>
            <a:r>
              <a:rPr lang="en-US" sz="2000" dirty="0" smtClean="0"/>
              <a:t> variables as follows:</a:t>
            </a:r>
            <a:endParaRPr lang="en-US" sz="1600" dirty="0" smtClean="0"/>
          </a:p>
          <a:p>
            <a:pPr lvl="2">
              <a:tabLst>
                <a:tab pos="3200400" algn="l"/>
              </a:tabLst>
            </a:pPr>
            <a:r>
              <a:rPr lang="en-US" sz="1600" dirty="0" smtClean="0">
                <a:latin typeface="Courier New" pitchFamily="49" charset="0"/>
                <a:cs typeface="Courier New" pitchFamily="49" charset="0"/>
              </a:rPr>
              <a:t>INSTALL_PREFIX</a:t>
            </a:r>
            <a:r>
              <a:rPr lang="en-US" sz="1600" dirty="0" smtClean="0"/>
              <a:t>	</a:t>
            </a:r>
            <a:r>
              <a:rPr lang="en-US" sz="1600" dirty="0" smtClean="0">
                <a:latin typeface="Courier New" pitchFamily="49" charset="0"/>
                <a:cs typeface="Courier New" pitchFamily="49" charset="0"/>
              </a:rPr>
              <a:t>~/basis/basis-0.1</a:t>
            </a:r>
          </a:p>
          <a:p>
            <a:pPr lvl="2">
              <a:tabLst>
                <a:tab pos="3200400" algn="l"/>
              </a:tabLst>
            </a:pPr>
            <a:r>
              <a:rPr lang="en-US" sz="1600" dirty="0" smtClean="0">
                <a:latin typeface="Courier New" pitchFamily="49" charset="0"/>
                <a:cs typeface="Courier New" pitchFamily="49" charset="0"/>
              </a:rPr>
              <a:t>INSTALL_SINFIX</a:t>
            </a:r>
            <a:r>
              <a:rPr lang="en-US" sz="1600" dirty="0" smtClean="0"/>
              <a:t>	</a:t>
            </a:r>
            <a:r>
              <a:rPr lang="en-US" sz="1600" dirty="0" smtClean="0">
                <a:latin typeface="Courier New" pitchFamily="49" charset="0"/>
                <a:cs typeface="Courier New" pitchFamily="49" charset="0"/>
              </a:rPr>
              <a:t>OFF</a:t>
            </a:r>
          </a:p>
          <a:p>
            <a:pPr lvl="1">
              <a:tabLst>
                <a:tab pos="3200400" algn="l"/>
              </a:tabLst>
            </a:pPr>
            <a:r>
              <a:rPr lang="en-US" sz="2000" dirty="0" smtClean="0">
                <a:cs typeface="Courier New" pitchFamily="49" charset="0"/>
              </a:rPr>
              <a:t>Hit ‘c’ until the ‘g’ option is available, then press ‘g’, to have </a:t>
            </a:r>
            <a:r>
              <a:rPr lang="en-US" sz="2000" dirty="0" err="1" smtClean="0">
                <a:cs typeface="Courier New" pitchFamily="49" charset="0"/>
              </a:rPr>
              <a:t>CMake</a:t>
            </a:r>
            <a:r>
              <a:rPr lang="en-US" sz="2000" dirty="0" smtClean="0">
                <a:cs typeface="Courier New" pitchFamily="49" charset="0"/>
              </a:rPr>
              <a:t> generate the </a:t>
            </a:r>
            <a:r>
              <a:rPr lang="en-US" sz="2000" dirty="0" err="1" smtClean="0">
                <a:cs typeface="Courier New" pitchFamily="49" charset="0"/>
              </a:rPr>
              <a:t>Makefiles</a:t>
            </a:r>
            <a:r>
              <a:rPr lang="en-US" sz="2000" dirty="0" smtClean="0">
                <a:cs typeface="Courier New" pitchFamily="49" charset="0"/>
              </a:rPr>
              <a:t> for GNU Make and exit.</a:t>
            </a:r>
          </a:p>
          <a:p>
            <a:pPr>
              <a:tabLst>
                <a:tab pos="3200400" algn="l"/>
              </a:tabLst>
            </a:pPr>
            <a:r>
              <a:rPr lang="en-US" sz="2400" dirty="0" smtClean="0">
                <a:cs typeface="Courier New" pitchFamily="49" charset="0"/>
              </a:rPr>
              <a:t>Build the software using GNU Make:</a:t>
            </a:r>
          </a:p>
          <a:p>
            <a:pPr lvl="1">
              <a:buFont typeface="Wingdings" pitchFamily="2" charset="2"/>
              <a:buChar char="Ø"/>
              <a:tabLst>
                <a:tab pos="3200400" algn="l"/>
              </a:tabLst>
            </a:pPr>
            <a:r>
              <a:rPr lang="en-US" sz="2000" dirty="0" smtClean="0">
                <a:latin typeface="Courier New" pitchFamily="49" charset="0"/>
                <a:cs typeface="Courier New" pitchFamily="49" charset="0"/>
              </a:rPr>
              <a:t>make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9</a:t>
            </a:fld>
            <a:endParaRPr lang="en-US"/>
          </a:p>
        </p:txBody>
      </p:sp>
    </p:spTree>
    <p:extLst>
      <p:ext uri="{BB962C8B-B14F-4D97-AF65-F5344CB8AC3E}">
        <p14:creationId xmlns:p14="http://schemas.microsoft.com/office/powerpoint/2010/main" val="180614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1681</TotalTime>
  <Words>1018</Words>
  <Application>Microsoft Office PowerPoint</Application>
  <PresentationFormat>On-screen Show (4:3)</PresentationFormat>
  <Paragraphs>168</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Module</vt:lpstr>
      <vt:lpstr>Getting Started</vt:lpstr>
      <vt:lpstr>Outline</vt:lpstr>
      <vt:lpstr>Installation</vt:lpstr>
      <vt:lpstr>Distribution</vt:lpstr>
      <vt:lpstr>Download</vt:lpstr>
      <vt:lpstr>Download</vt:lpstr>
      <vt:lpstr>Build</vt:lpstr>
      <vt:lpstr>Build</vt:lpstr>
      <vt:lpstr>Build</vt:lpstr>
      <vt:lpstr>Installation</vt:lpstr>
      <vt:lpstr>Installation</vt:lpstr>
      <vt:lpstr>Create a New Projct</vt:lpstr>
      <vt:lpstr>Project Tool</vt:lpstr>
      <vt:lpstr>Project Tool</vt:lpstr>
      <vt:lpstr>Create a New Project</vt:lpstr>
      <vt:lpstr>Modify a Project</vt:lpstr>
      <vt:lpstr>Wiki Links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Andreas Schuh</dc:creator>
  <cp:lastModifiedBy>Andreas Schuh</cp:lastModifiedBy>
  <cp:revision>275</cp:revision>
  <dcterms:created xsi:type="dcterms:W3CDTF">2011-09-29T09:52:52Z</dcterms:created>
  <dcterms:modified xsi:type="dcterms:W3CDTF">2011-10-19T20:35:27Z</dcterms:modified>
</cp:coreProperties>
</file>