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sldIdLst>
    <p:sldId id="256" r:id="rId5"/>
    <p:sldId id="296" r:id="rId6"/>
    <p:sldId id="323" r:id="rId7"/>
    <p:sldId id="324" r:id="rId8"/>
    <p:sldId id="325" r:id="rId9"/>
    <p:sldId id="326" r:id="rId10"/>
    <p:sldId id="328" r:id="rId11"/>
    <p:sldId id="327" r:id="rId12"/>
    <p:sldId id="329" r:id="rId13"/>
    <p:sldId id="330" r:id="rId14"/>
    <p:sldId id="331" r:id="rId15"/>
    <p:sldId id="332" r:id="rId16"/>
    <p:sldId id="334" r:id="rId17"/>
    <p:sldId id="333" r:id="rId18"/>
    <p:sldId id="336" r:id="rId19"/>
    <p:sldId id="339" r:id="rId20"/>
    <p:sldId id="344" r:id="rId21"/>
    <p:sldId id="337" r:id="rId22"/>
    <p:sldId id="341" r:id="rId23"/>
    <p:sldId id="338" r:id="rId24"/>
    <p:sldId id="340" r:id="rId25"/>
    <p:sldId id="343" r:id="rId26"/>
    <p:sldId id="346" r:id="rId27"/>
    <p:sldId id="361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A200"/>
    <a:srgbClr val="EF4044"/>
    <a:srgbClr val="0000FF"/>
    <a:srgbClr val="9A8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D13E4-2358-4D30-A97B-D5F6877FFCC0}" v="1" dt="2025-01-23T17:04:3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HOA GARCÍA OLIVER" userId="S::712267@iberopuebla.mx::991670d6-d347-4b2b-8ca4-115d50bb2c1d" providerId="AD" clId="Web-{762D13E4-2358-4D30-A97B-D5F6877FFCC0}"/>
    <pc:docChg chg="modSld">
      <pc:chgData name="OCHOA GARCÍA OLIVER" userId="S::712267@iberopuebla.mx::991670d6-d347-4b2b-8ca4-115d50bb2c1d" providerId="AD" clId="Web-{762D13E4-2358-4D30-A97B-D5F6877FFCC0}" dt="2025-01-23T17:04:39.439" v="0" actId="1076"/>
      <pc:docMkLst>
        <pc:docMk/>
      </pc:docMkLst>
      <pc:sldChg chg="modSp">
        <pc:chgData name="OCHOA GARCÍA OLIVER" userId="S::712267@iberopuebla.mx::991670d6-d347-4b2b-8ca4-115d50bb2c1d" providerId="AD" clId="Web-{762D13E4-2358-4D30-A97B-D5F6877FFCC0}" dt="2025-01-23T17:04:39.439" v="0" actId="1076"/>
        <pc:sldMkLst>
          <pc:docMk/>
          <pc:sldMk cId="1559941192" sldId="346"/>
        </pc:sldMkLst>
        <pc:picChg chg="mod">
          <ac:chgData name="OCHOA GARCÍA OLIVER" userId="S::712267@iberopuebla.mx::991670d6-d347-4b2b-8ca4-115d50bb2c1d" providerId="AD" clId="Web-{762D13E4-2358-4D30-A97B-D5F6877FFCC0}" dt="2025-01-23T17:04:39.439" v="0" actId="1076"/>
          <ac:picMkLst>
            <pc:docMk/>
            <pc:sldMk cId="1559941192" sldId="346"/>
            <ac:picMk id="7" creationId="{955F53A2-5C0E-7AA7-9474-6377364A72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4CDAA-5524-4A13-9889-9432E22D6916}" type="datetimeFigureOut">
              <a:rPr lang="es-MX" smtClean="0"/>
              <a:t>23/01/2025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16C03-744F-4C6F-BABA-F8F83F97355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8473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C80B2-C663-722E-F430-D106E3D3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9447"/>
            <a:ext cx="9144000" cy="134250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65070-C06B-A8E7-80FC-7F673829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7461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4D732271-C4D8-A1AC-F45D-0B960BB65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216" y="134883"/>
            <a:ext cx="2925568" cy="253917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3AEED8E-556E-B2F2-DCD6-D49AA96B735C}"/>
              </a:ext>
            </a:extLst>
          </p:cNvPr>
          <p:cNvSpPr/>
          <p:nvPr userDrawn="1"/>
        </p:nvSpPr>
        <p:spPr>
          <a:xfrm>
            <a:off x="0" y="6386339"/>
            <a:ext cx="12192000" cy="471661"/>
          </a:xfrm>
          <a:prstGeom prst="rect">
            <a:avLst/>
          </a:prstGeom>
          <a:solidFill>
            <a:srgbClr val="EF404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895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7CDC-0B47-B21B-2EAC-9B0C7D6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96C7A-0C4C-48BE-DEB3-6DD156E1F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585D-3C17-BCB9-DFC0-9192679A83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E2DC-19E3-4387-D887-347F2C93F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E087E-AE43-CFC6-96EB-FD3FD5129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BB368487-E2A7-B7BD-5D85-9E40945680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CC2FF-291F-67B1-60F9-F1415E88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1BE25-308C-508F-6F9A-F86A41771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19F5-8079-A71A-0BBB-A41E8222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B1558-23ED-FF45-DF1F-F206E000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B16113E1-B154-9048-899B-A119F58D89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268F-4839-ED46-883E-870CB892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0B5E-746F-D039-3739-9AB03156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D26E1-B6AA-2187-1D56-F360EFD52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3569-4CE7-E87C-2A47-5A49180C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4F3C2ACF-4DE9-D28B-8C91-7BE20043C2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91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63FC-FD4E-5D78-AEA3-D37751D1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52D7-449F-F034-31AF-AAD531D6B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D537-5B31-87E3-14C0-F231977B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157F9-14A8-0C6D-9DF7-266AFD693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D011B98A-A609-2B17-3922-56FE763C8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85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A54D-D270-4C7A-052F-95C907319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F5E04-F421-D51F-973B-9B3DC7DE3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83B607-9B94-CC3F-36BC-EA7C50CB9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A6C02-7A97-82ED-B800-248AB4F6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4439A5-917D-5977-832D-A5B3FE3F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356350"/>
            <a:ext cx="380998" cy="365125"/>
          </a:xfrm>
        </p:spPr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11">
            <a:extLst>
              <a:ext uri="{FF2B5EF4-FFF2-40B4-BE49-F238E27FC236}">
                <a16:creationId xmlns:a16="http://schemas.microsoft.com/office/drawing/2014/main" id="{12933014-DFF6-2914-D115-15CCC3678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42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78F1-F0FB-A42B-40E6-53ACE481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92AC-99BD-8710-CA32-43E0AD9C5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0639A-90DC-5EC3-901E-64173EA7E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31A15-6D21-6DC6-B126-B77496934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562B2-6CAF-0CB9-B5D3-6115985F8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CC529-8B29-1021-B6A7-8D410CF9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874344-4E99-F66C-67DE-0A843A62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11" name="Imagen 11">
            <a:extLst>
              <a:ext uri="{FF2B5EF4-FFF2-40B4-BE49-F238E27FC236}">
                <a16:creationId xmlns:a16="http://schemas.microsoft.com/office/drawing/2014/main" id="{8EEC19F7-23FF-33E6-D71B-9A0EBA0152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D013-1F36-9D9C-598D-F4C6D022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B1932-4AD0-2B4C-F1E7-8BB3C67A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2B1E0CD-CFE1-EA23-5084-8F1E7008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356350"/>
            <a:ext cx="380998" cy="365125"/>
          </a:xfrm>
        </p:spPr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8" name="Imagen 11">
            <a:extLst>
              <a:ext uri="{FF2B5EF4-FFF2-40B4-BE49-F238E27FC236}">
                <a16:creationId xmlns:a16="http://schemas.microsoft.com/office/drawing/2014/main" id="{D7AEF9BA-E057-3FDD-CF49-21A2F4117E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8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5E178-B896-6E00-A89C-255985FE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C5D6A5A-3878-30B5-EDAF-72E53E56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356350"/>
            <a:ext cx="380998" cy="365125"/>
          </a:xfrm>
        </p:spPr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7" name="Imagen 11">
            <a:extLst>
              <a:ext uri="{FF2B5EF4-FFF2-40B4-BE49-F238E27FC236}">
                <a16:creationId xmlns:a16="http://schemas.microsoft.com/office/drawing/2014/main" id="{0382EC28-7FAA-B902-6CB6-D786C6EB0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5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83F8-823A-BFC4-AE7D-357553D7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3F44-3D77-040F-A244-A6B3511BB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5CE29-D864-D69F-D8E8-0D9165DA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0EF5-D9EC-55F2-66D4-FC3BFDD7C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02C54-01E7-F7F0-9D5A-9FC82C27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19449-E3B6-9B25-A231-AB8A64A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9" name="Imagen 11">
            <a:extLst>
              <a:ext uri="{FF2B5EF4-FFF2-40B4-BE49-F238E27FC236}">
                <a16:creationId xmlns:a16="http://schemas.microsoft.com/office/drawing/2014/main" id="{F443EB72-17D0-8EE6-F2C0-02B833551F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0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FED0-D636-8F7D-8DD9-45D9C094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D6930-2002-17BD-305E-B3F47EB26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7216E-E4B6-C2BA-F7A2-F0713F5F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19453-04E3-7038-8099-1B84D281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Introducción a la Robótica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04C979-B320-3772-3867-8015633B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4000" y="6356350"/>
            <a:ext cx="380998" cy="365125"/>
          </a:xfrm>
        </p:spPr>
        <p:txBody>
          <a:bodyPr/>
          <a:lstStyle/>
          <a:p>
            <a:fld id="{0AF9D3A4-67FD-499D-9C3B-30D948838172}" type="slidenum">
              <a:rPr lang="es-MX" smtClean="0"/>
              <a:t>‹#›</a:t>
            </a:fld>
            <a:endParaRPr lang="es-MX"/>
          </a:p>
        </p:txBody>
      </p:sp>
      <p:pic>
        <p:nvPicPr>
          <p:cNvPr id="10" name="Imagen 11">
            <a:extLst>
              <a:ext uri="{FF2B5EF4-FFF2-40B4-BE49-F238E27FC236}">
                <a16:creationId xmlns:a16="http://schemas.microsoft.com/office/drawing/2014/main" id="{042C6910-3DB8-F229-EB44-57C2D0FA8D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381" t="6099" r="2208" b="6576"/>
          <a:stretch/>
        </p:blipFill>
        <p:spPr>
          <a:xfrm>
            <a:off x="9677400" y="6359491"/>
            <a:ext cx="1676400" cy="36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2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CAF024-78F5-AF00-8123-15D1CDE72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D375F-23B1-7A18-D35C-F1B8ADD00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9E161-BBB9-D922-3C6A-19EF3941A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6356350"/>
            <a:ext cx="8629997" cy="365125"/>
          </a:xfrm>
          <a:prstGeom prst="rect">
            <a:avLst/>
          </a:prstGeom>
          <a:solidFill>
            <a:srgbClr val="EF4044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s-MX"/>
              <a:t>Introducción a la Robótica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66BC-5EC4-0DF3-23C1-D701C5D20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4000" y="6356350"/>
            <a:ext cx="380998" cy="365125"/>
          </a:xfrm>
          <a:prstGeom prst="rect">
            <a:avLst/>
          </a:prstGeom>
          <a:solidFill>
            <a:srgbClr val="EF4044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AF9D3A4-67FD-499D-9C3B-30D948838172}" type="slidenum">
              <a:rPr lang="es-MX" smtClean="0"/>
              <a:pPr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170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9A8B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eterminante_(matem%C3%A1tica)" TargetMode="External"/><Relationship Id="rId2" Type="http://schemas.openxmlformats.org/officeDocument/2006/relationships/hyperlink" Target="https://es.wikipedia.org/wiki/Matriz_transpues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9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10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14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17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hyperlink" Target="https://en.wikipedia.org/wiki/List_of_trigonometric_identitie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2372-2095-9782-CECC-7063EC8CA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1847"/>
            <a:ext cx="9144000" cy="2387600"/>
          </a:xfrm>
        </p:spPr>
        <p:txBody>
          <a:bodyPr anchor="ctr">
            <a:normAutofit/>
          </a:bodyPr>
          <a:lstStyle/>
          <a:p>
            <a:r>
              <a:rPr lang="es-MX" sz="4800" dirty="0"/>
              <a:t>Robótica Aplicada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0BAF-4E07-B0FD-AD2B-CA31B00ED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s-MX" dirty="0"/>
              <a:t>Profesor: Oliver Ochoa García</a:t>
            </a:r>
          </a:p>
        </p:txBody>
      </p:sp>
    </p:spTree>
    <p:extLst>
      <p:ext uri="{BB962C8B-B14F-4D97-AF65-F5344CB8AC3E}">
        <p14:creationId xmlns:p14="http://schemas.microsoft.com/office/powerpoint/2010/main" val="19471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C8C04-2AF1-74AB-16FC-C2CFF8C1C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A102-5673-7732-DD14-7F0901C8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Propiedades y reglas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E5B37-8CB0-29A5-B7F0-9BE04A23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88E50-0096-591F-13F6-2E154894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10</a:t>
            </a:fld>
            <a:endParaRPr lang="es-MX"/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AFAF9D24-5E21-B16B-FF1C-9254BFF6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8232648" cy="4351338"/>
          </a:xfrm>
        </p:spPr>
        <p:txBody>
          <a:bodyPr/>
          <a:lstStyle/>
          <a:p>
            <a:r>
              <a:rPr lang="es-MX" dirty="0"/>
              <a:t>Inversa=</a:t>
            </a:r>
            <a:r>
              <a:rPr lang="es-MX" dirty="0">
                <a:hlinkClick r:id="rId2"/>
              </a:rPr>
              <a:t>Transpuesta</a:t>
            </a:r>
            <a:endParaRPr lang="es-MX" dirty="0"/>
          </a:p>
          <a:p>
            <a:r>
              <a:rPr lang="es-MX" dirty="0">
                <a:hlinkClick r:id="rId3"/>
              </a:rPr>
              <a:t>Determinante</a:t>
            </a:r>
            <a:r>
              <a:rPr lang="es-MX" dirty="0"/>
              <a:t> = 1</a:t>
            </a:r>
          </a:p>
          <a:p>
            <a:r>
              <a:rPr lang="es-MX" dirty="0"/>
              <a:t>Rotación * Rotación = Rotación Final</a:t>
            </a:r>
          </a:p>
          <a:p>
            <a:r>
              <a:rPr lang="es-MX" dirty="0"/>
              <a:t>Regla mano derecha</a:t>
            </a:r>
          </a:p>
        </p:txBody>
      </p:sp>
      <p:pic>
        <p:nvPicPr>
          <p:cNvPr id="1026" name="Picture 2" descr="4 Robot Motion Fundamentals 1: Geometry - Robotics for Programmers">
            <a:extLst>
              <a:ext uri="{FF2B5EF4-FFF2-40B4-BE49-F238E27FC236}">
                <a16:creationId xmlns:a16="http://schemas.microsoft.com/office/drawing/2014/main" id="{C094AE4E-CD2B-C41C-285B-7338FD163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485" y="3816837"/>
            <a:ext cx="4143029" cy="222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81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C9029-8242-E130-3313-DAB46128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8A7E3-FED1-FC5E-E085-DCE10481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2F469-7F4F-2434-776C-76822D92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3F67-DD0B-4E14-8411-2B280494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11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A9EC1D-DE82-834D-AF9C-F29A710CBB49}"/>
                  </a:ext>
                </a:extLst>
              </p:cNvPr>
              <p:cNvSpPr txBox="1"/>
              <p:nvPr/>
            </p:nvSpPr>
            <p:spPr>
              <a:xfrm>
                <a:off x="1372733" y="1877133"/>
                <a:ext cx="5057775" cy="114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l-GR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A9EC1D-DE82-834D-AF9C-F29A710CB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733" y="1877133"/>
                <a:ext cx="5057775" cy="11431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F798FCD-510E-9EC1-375C-77A89A6B1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790" y="1307500"/>
            <a:ext cx="1436009" cy="2282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546142-2C50-84D7-16E8-1714AA21FCC6}"/>
                  </a:ext>
                </a:extLst>
              </p:cNvPr>
              <p:cNvSpPr txBox="1"/>
              <p:nvPr/>
            </p:nvSpPr>
            <p:spPr>
              <a:xfrm>
                <a:off x="3373369" y="1506022"/>
                <a:ext cx="457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546142-2C50-84D7-16E8-1714AA21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369" y="1506022"/>
                <a:ext cx="457561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308DC-EAEC-5684-EAEF-A3C90615EF03}"/>
                  </a:ext>
                </a:extLst>
              </p:cNvPr>
              <p:cNvSpPr txBox="1"/>
              <p:nvPr/>
            </p:nvSpPr>
            <p:spPr>
              <a:xfrm>
                <a:off x="4651212" y="1506022"/>
                <a:ext cx="459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5308DC-EAEC-5684-EAEF-A3C90615E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212" y="1506022"/>
                <a:ext cx="459228" cy="369332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D3F438-2A70-FE51-A94A-0C9D5567A9E2}"/>
                  </a:ext>
                </a:extLst>
              </p:cNvPr>
              <p:cNvSpPr txBox="1"/>
              <p:nvPr/>
            </p:nvSpPr>
            <p:spPr>
              <a:xfrm>
                <a:off x="5596490" y="1506022"/>
                <a:ext cx="4429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D3F438-2A70-FE51-A94A-0C9D5567A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90" y="1506022"/>
                <a:ext cx="44294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B252E1-339B-1E35-BEDA-73FB31A1CD31}"/>
                  </a:ext>
                </a:extLst>
              </p:cNvPr>
              <p:cNvSpPr txBox="1"/>
              <p:nvPr/>
            </p:nvSpPr>
            <p:spPr>
              <a:xfrm>
                <a:off x="5987191" y="1822423"/>
                <a:ext cx="462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B252E1-339B-1E35-BEDA-73FB31A1C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7191" y="1822423"/>
                <a:ext cx="462883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F1BBCD-3040-676F-2675-DF29712A6D24}"/>
                  </a:ext>
                </a:extLst>
              </p:cNvPr>
              <p:cNvSpPr txBox="1"/>
              <p:nvPr/>
            </p:nvSpPr>
            <p:spPr>
              <a:xfrm>
                <a:off x="5985523" y="2236678"/>
                <a:ext cx="4645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F1BBCD-3040-676F-2675-DF29712A6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23" y="2236678"/>
                <a:ext cx="464551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FFDE-D0B5-9125-4A59-44A7921FA996}"/>
                  </a:ext>
                </a:extLst>
              </p:cNvPr>
              <p:cNvSpPr txBox="1"/>
              <p:nvPr/>
            </p:nvSpPr>
            <p:spPr>
              <a:xfrm>
                <a:off x="5992028" y="2628472"/>
                <a:ext cx="4482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FFDE-D0B5-9125-4A59-44A7921FA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28" y="2628472"/>
                <a:ext cx="448263" cy="369332"/>
              </a:xfrm>
              <a:prstGeom prst="rect">
                <a:avLst/>
              </a:prstGeom>
              <a:blipFill>
                <a:blip r:embed="rId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1FA97E83-E371-EC41-6AD2-96C21AE153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30030" y="1307500"/>
            <a:ext cx="2638180" cy="2294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30402-6125-DB32-0CDF-2745909A07D6}"/>
                  </a:ext>
                </a:extLst>
              </p:cNvPr>
              <p:cNvSpPr txBox="1"/>
              <p:nvPr/>
            </p:nvSpPr>
            <p:spPr>
              <a:xfrm>
                <a:off x="684152" y="4666246"/>
                <a:ext cx="5057775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2130402-6125-DB32-0CDF-2745909A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52" y="4666246"/>
                <a:ext cx="5057775" cy="117660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552769-67BD-B88D-64A9-43DD022312C3}"/>
                  </a:ext>
                </a:extLst>
              </p:cNvPr>
              <p:cNvSpPr txBox="1"/>
              <p:nvPr/>
            </p:nvSpPr>
            <p:spPr>
              <a:xfrm>
                <a:off x="6450074" y="4666246"/>
                <a:ext cx="5057775" cy="1176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6552769-67BD-B88D-64A9-43DD02231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0074" y="4666246"/>
                <a:ext cx="5057775" cy="117660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03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220D-2524-29BE-040A-DD0C267B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7935E-D92D-9700-AED4-8915A3D68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B23CD-0AC8-FA60-1E1D-66FA8DDF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A9A1D-4967-DB9D-ED7F-1F463884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12</a:t>
            </a:fld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60E58-4196-B2EC-563B-42E1DBB4C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943" y="1294992"/>
            <a:ext cx="4853057" cy="4268015"/>
          </a:xfrm>
          <a:prstGeom prst="rect">
            <a:avLst/>
          </a:prstGeom>
        </p:spPr>
      </p:pic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0B9DE5DE-E841-657E-4F82-1CF3C660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7034784" cy="4351338"/>
          </a:xfrm>
        </p:spPr>
        <p:txBody>
          <a:bodyPr/>
          <a:lstStyle/>
          <a:p>
            <a:r>
              <a:rPr lang="es-MX" dirty="0"/>
              <a:t>Cualquier rotación aleatoria se puede lograr utilizando 3 rotaciones a lo largo de sus ejes llamadas </a:t>
            </a:r>
            <a:r>
              <a:rPr lang="es-MX" b="1" dirty="0"/>
              <a:t>ángulos de Euler**</a:t>
            </a:r>
          </a:p>
          <a:p>
            <a:r>
              <a:rPr lang="es-MX" dirty="0"/>
              <a:t>Se pueden multiplicar las rotaciones para llegar a un resultado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483411-B0E4-1B1B-4E8E-D3A437DDF4A8}"/>
              </a:ext>
            </a:extLst>
          </p:cNvPr>
          <p:cNvSpPr txBox="1"/>
          <p:nvPr/>
        </p:nvSpPr>
        <p:spPr>
          <a:xfrm>
            <a:off x="8939293" y="5720169"/>
            <a:ext cx="24145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Rot3d.py</a:t>
            </a:r>
            <a:br>
              <a:rPr lang="en-US" sz="1600" i="1" dirty="0"/>
            </a:br>
            <a:r>
              <a:rPr lang="en-US" sz="1600" i="1" dirty="0"/>
              <a:t>**Mas info </a:t>
            </a:r>
            <a:r>
              <a:rPr lang="en-US" sz="1600" i="1" dirty="0" err="1"/>
              <a:t>pg</a:t>
            </a:r>
            <a:r>
              <a:rPr lang="en-US" sz="1600" i="1" dirty="0"/>
              <a:t> 44-55  Craig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6359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02278-CF98-420B-6D0E-CE69E2A38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E00EE-9B27-3788-59EF-2C53952A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A823CB-3D79-5E61-B7AC-7EFF49F19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13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E8018-44D6-C3DA-1675-0C3BE73B749F}"/>
                  </a:ext>
                </a:extLst>
              </p:cNvPr>
              <p:cNvSpPr txBox="1"/>
              <p:nvPr/>
            </p:nvSpPr>
            <p:spPr>
              <a:xfrm>
                <a:off x="1258823" y="2464612"/>
                <a:ext cx="2418588" cy="522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E8018-44D6-C3DA-1675-0C3BE73B7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823" y="2464612"/>
                <a:ext cx="2418588" cy="5224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1E32514C-CE68-C0F1-1099-3802413A7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915" y="1455845"/>
            <a:ext cx="4698885" cy="4586389"/>
          </a:xfrm>
          <a:prstGeom prst="rect">
            <a:avLst/>
          </a:prstGeom>
        </p:spPr>
      </p:pic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5F833A10-2DC6-9575-89B1-69782480B8AB}"/>
              </a:ext>
            </a:extLst>
          </p:cNvPr>
          <p:cNvSpPr txBox="1">
            <a:spLocks/>
          </p:cNvSpPr>
          <p:nvPr/>
        </p:nvSpPr>
        <p:spPr>
          <a:xfrm>
            <a:off x="668077" y="3401824"/>
            <a:ext cx="6156961" cy="2539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800" dirty="0"/>
              <a:t>Función correcta e incorrecta ya que es no linear</a:t>
            </a:r>
          </a:p>
          <a:p>
            <a:r>
              <a:rPr lang="es-MX" dirty="0"/>
              <a:t>La </a:t>
            </a:r>
            <a:r>
              <a:rPr lang="es-MX" b="1" dirty="0"/>
              <a:t>traslación es una operación no linear </a:t>
            </a:r>
            <a:r>
              <a:rPr lang="es-MX" dirty="0"/>
              <a:t>puesto que agrega vectores constantes</a:t>
            </a:r>
          </a:p>
          <a:p>
            <a:r>
              <a:rPr lang="es-MX" dirty="0"/>
              <a:t>La multiplicación de matrices es un proceso linear por lo que no permite representar traslación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5D6A145-4D00-103F-E36E-247C84A0DAB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9A8B7D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/>
              <a:t>Traslación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A620A-E59E-5478-E011-08938C3FB1E4}"/>
                  </a:ext>
                </a:extLst>
              </p:cNvPr>
              <p:cNvSpPr txBox="1"/>
              <p:nvPr/>
            </p:nvSpPr>
            <p:spPr>
              <a:xfrm>
                <a:off x="1796138" y="1980232"/>
                <a:ext cx="1343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D1A620A-E59E-5478-E011-08938C3F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138" y="1980232"/>
                <a:ext cx="1343958" cy="276999"/>
              </a:xfrm>
              <a:prstGeom prst="rect">
                <a:avLst/>
              </a:prstGeom>
              <a:blipFill>
                <a:blip r:embed="rId4"/>
                <a:stretch>
                  <a:fillRect l="-5909" r="-36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7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00209-B9B0-1560-121B-FCB52250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AADA-87FA-CA06-45B3-44081A1D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Coordenadas Homogéneas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9E535-A2F7-3CBC-8BAB-F5215381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DF4C0-AC20-566E-B03D-B359F15D2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14</a:t>
            </a:fld>
            <a:endParaRPr lang="es-MX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EF5BA8-AB2A-A8CE-1773-696C7690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40" y="1449226"/>
            <a:ext cx="4698885" cy="45863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4AB4FE-728B-F15A-700C-5990F43C55FC}"/>
                  </a:ext>
                </a:extLst>
              </p:cNvPr>
              <p:cNvSpPr txBox="1"/>
              <p:nvPr/>
            </p:nvSpPr>
            <p:spPr>
              <a:xfrm>
                <a:off x="2654040" y="1488180"/>
                <a:ext cx="800091" cy="7184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4AB4FE-728B-F15A-700C-5990F43C5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040" y="1488180"/>
                <a:ext cx="800091" cy="718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885C1C-8EFE-93FC-17C6-4805798387D6}"/>
                  </a:ext>
                </a:extLst>
              </p:cNvPr>
              <p:cNvSpPr txBox="1"/>
              <p:nvPr/>
            </p:nvSpPr>
            <p:spPr>
              <a:xfrm>
                <a:off x="1208934" y="2978938"/>
                <a:ext cx="3692250" cy="751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885C1C-8EFE-93FC-17C6-48057983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934" y="2978938"/>
                <a:ext cx="3692250" cy="7517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FF5B93-9ECA-64F1-C5EC-AE72A7BBC359}"/>
                  </a:ext>
                </a:extLst>
              </p:cNvPr>
              <p:cNvSpPr txBox="1"/>
              <p:nvPr/>
            </p:nvSpPr>
            <p:spPr>
              <a:xfrm>
                <a:off x="2047399" y="2463044"/>
                <a:ext cx="182051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FF5B93-9ECA-64F1-C5EC-AE72A7BBC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399" y="2463044"/>
                <a:ext cx="1820513" cy="276999"/>
              </a:xfrm>
              <a:prstGeom prst="rect">
                <a:avLst/>
              </a:prstGeom>
              <a:blipFill>
                <a:blip r:embed="rId5"/>
                <a:stretch>
                  <a:fillRect l="-4013" r="-234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8858DB-8130-A213-42E6-58E22B0696B5}"/>
                  </a:ext>
                </a:extLst>
              </p:cNvPr>
              <p:cNvSpPr txBox="1"/>
              <p:nvPr/>
            </p:nvSpPr>
            <p:spPr>
              <a:xfrm>
                <a:off x="1207960" y="4267188"/>
                <a:ext cx="3692250" cy="778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A8858DB-8130-A213-42E6-58E22B069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60" y="4267188"/>
                <a:ext cx="3692250" cy="778034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9CAEA5B-7354-8CF9-C66A-8A68AF327EE2}"/>
              </a:ext>
            </a:extLst>
          </p:cNvPr>
          <p:cNvSpPr txBox="1"/>
          <p:nvPr/>
        </p:nvSpPr>
        <p:spPr>
          <a:xfrm>
            <a:off x="9229949" y="598474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tras2d.py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7586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24695-BFC0-D2F7-3451-6E9988D30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3FB3-E19B-2F6E-8BF1-ABF5F0F4C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Matriz de Traslación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3E605-6519-1FD3-EE93-BB03204F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19CD5-B7C7-4A91-8230-4A2DF909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15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2C3216-42E1-6E78-68DF-F389888319AB}"/>
                  </a:ext>
                </a:extLst>
              </p:cNvPr>
              <p:cNvSpPr txBox="1"/>
              <p:nvPr/>
            </p:nvSpPr>
            <p:spPr>
              <a:xfrm>
                <a:off x="2315725" y="2058750"/>
                <a:ext cx="1036694" cy="10204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F2C3216-42E1-6E78-68DF-F3898883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725" y="2058750"/>
                <a:ext cx="1036694" cy="10204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DD4197-1926-39B1-68E7-559BBBD8151A}"/>
                  </a:ext>
                </a:extLst>
              </p:cNvPr>
              <p:cNvSpPr txBox="1"/>
              <p:nvPr/>
            </p:nvSpPr>
            <p:spPr>
              <a:xfrm>
                <a:off x="838199" y="3429000"/>
                <a:ext cx="3991747" cy="1078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DDD4197-1926-39B1-68E7-559BBBD8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429000"/>
                <a:ext cx="3991747" cy="10783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C56A220-9AB2-4F1A-6690-4AA9E9625624}"/>
              </a:ext>
            </a:extLst>
          </p:cNvPr>
          <p:cNvSpPr txBox="1"/>
          <p:nvPr/>
        </p:nvSpPr>
        <p:spPr>
          <a:xfrm>
            <a:off x="9229949" y="598474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tras3d.py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05D8E-AF88-3FA9-1CAF-A70214B1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25"/>
          <a:stretch/>
        </p:blipFill>
        <p:spPr>
          <a:xfrm>
            <a:off x="6747348" y="1641594"/>
            <a:ext cx="4606452" cy="434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886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E04AE-9DF0-E30C-251F-B572C0139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C94B-C9F1-6F6F-1CEA-3247B7C1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Homogénea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826DD-27B7-F485-D00F-90057FD5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4407C-F79F-2194-F659-C086C562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16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837644-7B0A-5F20-54B5-9E27F12E2E50}"/>
                  </a:ext>
                </a:extLst>
              </p:cNvPr>
              <p:cNvSpPr txBox="1"/>
              <p:nvPr/>
            </p:nvSpPr>
            <p:spPr>
              <a:xfrm>
                <a:off x="2626794" y="1534315"/>
                <a:ext cx="18263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837644-7B0A-5F20-54B5-9E27F12E2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794" y="1534315"/>
                <a:ext cx="1826334" cy="276999"/>
              </a:xfrm>
              <a:prstGeom prst="rect">
                <a:avLst/>
              </a:prstGeom>
              <a:blipFill>
                <a:blip r:embed="rId2"/>
                <a:stretch>
                  <a:fillRect l="-4333" r="-233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2B6EE2-E19E-D421-BDA3-3F8046439E17}"/>
                  </a:ext>
                </a:extLst>
              </p:cNvPr>
              <p:cNvSpPr txBox="1"/>
              <p:nvPr/>
            </p:nvSpPr>
            <p:spPr>
              <a:xfrm>
                <a:off x="5296845" y="1534315"/>
                <a:ext cx="10927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2B6EE2-E19E-D421-BDA3-3F8046439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45" y="1534315"/>
                <a:ext cx="1092735" cy="276999"/>
              </a:xfrm>
              <a:prstGeom prst="rect">
                <a:avLst/>
              </a:prstGeom>
              <a:blipFill>
                <a:blip r:embed="rId3"/>
                <a:stretch>
                  <a:fillRect l="-5028" r="-30726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79884-FF97-659B-695C-1EA0B4D144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453128" y="1672815"/>
            <a:ext cx="843717" cy="0"/>
          </a:xfrm>
          <a:prstGeom prst="straightConnector1">
            <a:avLst/>
          </a:prstGeom>
          <a:ln w="38100">
            <a:solidFill>
              <a:srgbClr val="EF404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EDB168-A89C-26FE-B7EF-EDA002E51C5F}"/>
              </a:ext>
            </a:extLst>
          </p:cNvPr>
          <p:cNvCxnSpPr>
            <a:cxnSpLocks/>
            <a:stCxn id="34" idx="2"/>
            <a:endCxn id="22" idx="0"/>
          </p:cNvCxnSpPr>
          <p:nvPr/>
        </p:nvCxnSpPr>
        <p:spPr>
          <a:xfrm flipH="1">
            <a:off x="2812256" y="1772826"/>
            <a:ext cx="898385" cy="559439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5ACCD1-4FF2-E6BE-37E5-2C462FF3C0B6}"/>
                  </a:ext>
                </a:extLst>
              </p:cNvPr>
              <p:cNvSpPr txBox="1"/>
              <p:nvPr/>
            </p:nvSpPr>
            <p:spPr>
              <a:xfrm>
                <a:off x="1171384" y="2332265"/>
                <a:ext cx="3281744" cy="734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5ACCD1-4FF2-E6BE-37E5-2C462FF3C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384" y="2332265"/>
                <a:ext cx="3281744" cy="7348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60E4B3-7CD7-3670-D911-E7939031586D}"/>
                  </a:ext>
                </a:extLst>
              </p:cNvPr>
              <p:cNvSpPr txBox="1"/>
              <p:nvPr/>
            </p:nvSpPr>
            <p:spPr>
              <a:xfrm>
                <a:off x="4367783" y="2310689"/>
                <a:ext cx="3692250" cy="7780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60E4B3-7CD7-3670-D911-E7939031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83" y="2310689"/>
                <a:ext cx="3692250" cy="778034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2A58EB-D223-3D09-D0D9-13FF627018E0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>
            <a:off x="4148705" y="1772827"/>
            <a:ext cx="2065203" cy="537862"/>
          </a:xfrm>
          <a:prstGeom prst="straightConnector1">
            <a:avLst/>
          </a:prstGeom>
          <a:ln w="38100">
            <a:solidFill>
              <a:srgbClr val="FFA2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BEAF802-2113-7ACE-0320-276B4F2CC217}"/>
              </a:ext>
            </a:extLst>
          </p:cNvPr>
          <p:cNvSpPr/>
          <p:nvPr/>
        </p:nvSpPr>
        <p:spPr>
          <a:xfrm>
            <a:off x="3879624" y="1577565"/>
            <a:ext cx="538162" cy="195262"/>
          </a:xfrm>
          <a:prstGeom prst="rect">
            <a:avLst/>
          </a:prstGeom>
          <a:noFill/>
          <a:ln w="19050"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099176-CB88-696E-95AD-1C2C6F0820D3}"/>
              </a:ext>
            </a:extLst>
          </p:cNvPr>
          <p:cNvSpPr/>
          <p:nvPr/>
        </p:nvSpPr>
        <p:spPr>
          <a:xfrm>
            <a:off x="3394021" y="1577563"/>
            <a:ext cx="633240" cy="195263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AD72E9-49A4-98C9-9481-013AA17315A4}"/>
                  </a:ext>
                </a:extLst>
              </p:cNvPr>
              <p:cNvSpPr txBox="1"/>
              <p:nvPr/>
            </p:nvSpPr>
            <p:spPr>
              <a:xfrm>
                <a:off x="2932164" y="3950675"/>
                <a:ext cx="3281744" cy="78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AD72E9-49A4-98C9-9481-013AA1731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164" y="3950675"/>
                <a:ext cx="3281744" cy="782650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8E778B-23EF-888A-EFB1-A2E955D50603}"/>
              </a:ext>
            </a:extLst>
          </p:cNvPr>
          <p:cNvCxnSpPr>
            <a:cxnSpLocks/>
            <a:stCxn id="22" idx="2"/>
            <a:endCxn id="35" idx="0"/>
          </p:cNvCxnSpPr>
          <p:nvPr/>
        </p:nvCxnSpPr>
        <p:spPr>
          <a:xfrm>
            <a:off x="2812256" y="3067146"/>
            <a:ext cx="1760780" cy="883529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ECAB5D-C1D0-6B91-42F2-E3BB1B822C9D}"/>
              </a:ext>
            </a:extLst>
          </p:cNvPr>
          <p:cNvCxnSpPr>
            <a:cxnSpLocks/>
            <a:stCxn id="28" idx="2"/>
            <a:endCxn id="35" idx="0"/>
          </p:cNvCxnSpPr>
          <p:nvPr/>
        </p:nvCxnSpPr>
        <p:spPr>
          <a:xfrm flipH="1">
            <a:off x="4573036" y="3088723"/>
            <a:ext cx="1640872" cy="861952"/>
          </a:xfrm>
          <a:prstGeom prst="straightConnector1">
            <a:avLst/>
          </a:prstGeom>
          <a:ln w="38100">
            <a:solidFill>
              <a:srgbClr val="FFA2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F5DF717C-E258-BFC7-02E8-9D59DCFCF6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646"/>
          <a:stretch/>
        </p:blipFill>
        <p:spPr>
          <a:xfrm>
            <a:off x="7738874" y="1872948"/>
            <a:ext cx="3661518" cy="367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40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EF123-7ED3-FE37-E0F6-11517806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0385-19AE-7F19-DBC4-5C048EDC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 Homogénea 3D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FC4F7-FEB0-85DB-A4C3-6971FF76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3A06B-C87A-0971-B1D2-A40C513FC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17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E6C87A-669C-28FE-60A2-B3CAF1C4C626}"/>
                  </a:ext>
                </a:extLst>
              </p:cNvPr>
              <p:cNvSpPr txBox="1"/>
              <p:nvPr/>
            </p:nvSpPr>
            <p:spPr>
              <a:xfrm>
                <a:off x="6232048" y="3249315"/>
                <a:ext cx="3991747" cy="1078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E6C87A-669C-28FE-60A2-B3CAF1C4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48" y="3249315"/>
                <a:ext cx="3991747" cy="10783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13EF-56BA-DBFF-C2B1-3B94FB29CA24}"/>
                  </a:ext>
                </a:extLst>
              </p:cNvPr>
              <p:cNvSpPr txBox="1"/>
              <p:nvPr/>
            </p:nvSpPr>
            <p:spPr>
              <a:xfrm>
                <a:off x="4070667" y="1769235"/>
                <a:ext cx="3281744" cy="782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E913EF-56BA-DBFF-C2B1-3B94FB29C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0667" y="1769235"/>
                <a:ext cx="3281744" cy="782650"/>
              </a:xfrm>
              <a:prstGeom prst="rect">
                <a:avLst/>
              </a:prstGeom>
              <a:blipFill>
                <a:blip r:embed="rId3"/>
                <a:stretch>
                  <a:fillRect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116A273-1FA8-1EBC-F1C4-D4D9BA8A689C}"/>
              </a:ext>
            </a:extLst>
          </p:cNvPr>
          <p:cNvSpPr txBox="1"/>
          <p:nvPr/>
        </p:nvSpPr>
        <p:spPr>
          <a:xfrm>
            <a:off x="7790588" y="4310348"/>
            <a:ext cx="146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Traslacion</a:t>
            </a:r>
            <a:r>
              <a:rPr lang="en-US" dirty="0"/>
              <a:t> 3D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29ACB0-C62C-BA64-3877-6732C0341770}"/>
              </a:ext>
            </a:extLst>
          </p:cNvPr>
          <p:cNvSpPr txBox="1"/>
          <p:nvPr/>
        </p:nvSpPr>
        <p:spPr>
          <a:xfrm>
            <a:off x="5011434" y="2682439"/>
            <a:ext cx="182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AB12B-8CA7-AF2A-09CB-395DAD20D2AF}"/>
                  </a:ext>
                </a:extLst>
              </p:cNvPr>
              <p:cNvSpPr txBox="1"/>
              <p:nvPr/>
            </p:nvSpPr>
            <p:spPr>
              <a:xfrm>
                <a:off x="3640677" y="4899438"/>
                <a:ext cx="4910645" cy="1079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2AB12B-8CA7-AF2A-09CB-395DAD20D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677" y="4899438"/>
                <a:ext cx="4910645" cy="10796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E26FD-774E-88BC-F722-8582D8B919D7}"/>
                  </a:ext>
                </a:extLst>
              </p:cNvPr>
              <p:cNvSpPr txBox="1"/>
              <p:nvPr/>
            </p:nvSpPr>
            <p:spPr>
              <a:xfrm>
                <a:off x="961142" y="3416741"/>
                <a:ext cx="5057775" cy="788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8E26FD-774E-88BC-F722-8582D8B91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42" y="3416741"/>
                <a:ext cx="5057775" cy="788101"/>
              </a:xfrm>
              <a:prstGeom prst="rect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64D48B2F-602E-A066-2E44-7B083864ED0A}"/>
              </a:ext>
            </a:extLst>
          </p:cNvPr>
          <p:cNvSpPr/>
          <p:nvPr/>
        </p:nvSpPr>
        <p:spPr>
          <a:xfrm>
            <a:off x="4876518" y="1769234"/>
            <a:ext cx="1527048" cy="505483"/>
          </a:xfrm>
          <a:prstGeom prst="rect">
            <a:avLst/>
          </a:prstGeom>
          <a:noFill/>
          <a:ln w="1905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0B598F-796A-AD0F-4AFB-5F4E994575E5}"/>
              </a:ext>
            </a:extLst>
          </p:cNvPr>
          <p:cNvSpPr/>
          <p:nvPr/>
        </p:nvSpPr>
        <p:spPr>
          <a:xfrm>
            <a:off x="6454733" y="1735747"/>
            <a:ext cx="314592" cy="595838"/>
          </a:xfrm>
          <a:prstGeom prst="rect">
            <a:avLst/>
          </a:prstGeom>
          <a:noFill/>
          <a:ln w="19050">
            <a:solidFill>
              <a:srgbClr val="FFA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99BE84-E2A2-F85B-C696-F529CB216FD3}"/>
              </a:ext>
            </a:extLst>
          </p:cNvPr>
          <p:cNvSpPr txBox="1"/>
          <p:nvPr/>
        </p:nvSpPr>
        <p:spPr>
          <a:xfrm>
            <a:off x="2844559" y="4229770"/>
            <a:ext cx="1408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Rotacion</a:t>
            </a:r>
            <a:r>
              <a:rPr lang="en-US" dirty="0"/>
              <a:t> 3D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1FB9A-33C4-9CDE-8D15-A9FE5E3781A0}"/>
              </a:ext>
            </a:extLst>
          </p:cNvPr>
          <p:cNvSpPr txBox="1"/>
          <p:nvPr/>
        </p:nvSpPr>
        <p:spPr>
          <a:xfrm>
            <a:off x="4733396" y="5910097"/>
            <a:ext cx="344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Matriz</a:t>
            </a:r>
            <a:r>
              <a:rPr lang="en-US" dirty="0"/>
              <a:t>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Homogenea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651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B58A2-292D-93B1-C1B8-423D111B3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69BE-EF24-94BF-4468-6A31D585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marcos de Referencia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4260C-2FDC-CE55-8E41-D823FF16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21F06-B3F5-BFFD-9080-79A6BB49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18</a:t>
            </a:fld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BDCD5-CCE2-9CB2-34B2-49024599DF0E}"/>
              </a:ext>
            </a:extLst>
          </p:cNvPr>
          <p:cNvSpPr txBox="1"/>
          <p:nvPr/>
        </p:nvSpPr>
        <p:spPr>
          <a:xfrm>
            <a:off x="9229949" y="598474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tras3d.py</a:t>
            </a:r>
            <a:endParaRPr lang="en-US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01C0C3-0E3F-453C-9985-628254FDC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265" y="1319764"/>
            <a:ext cx="3500520" cy="2482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819F4C-6844-976F-7CC8-D49E7F613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1" y="2420589"/>
            <a:ext cx="3760216" cy="22881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D0184-36D6-185C-B2C4-813D7520CA6B}"/>
                  </a:ext>
                </a:extLst>
              </p:cNvPr>
              <p:cNvSpPr txBox="1"/>
              <p:nvPr/>
            </p:nvSpPr>
            <p:spPr>
              <a:xfrm>
                <a:off x="8730785" y="2407477"/>
                <a:ext cx="1841978" cy="306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𝐵𝑜𝑟𝑔</m:t>
                                  </m:r>
                                </m:sub>
                              </m:sSub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55D0184-36D6-185C-B2C4-813D7520C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785" y="2407477"/>
                <a:ext cx="1841978" cy="306622"/>
              </a:xfrm>
              <a:prstGeom prst="rect">
                <a:avLst/>
              </a:prstGeom>
              <a:blipFill>
                <a:blip r:embed="rId4"/>
                <a:stretch>
                  <a:fillRect l="-662" r="-2318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DB4AC7E-4DA2-9F8A-6A68-03CD9DE10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481" y="3801813"/>
            <a:ext cx="2376304" cy="2430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2F9B-23FD-69FE-991A-3E74F0E4F833}"/>
                  </a:ext>
                </a:extLst>
              </p:cNvPr>
              <p:cNvSpPr txBox="1"/>
              <p:nvPr/>
            </p:nvSpPr>
            <p:spPr>
              <a:xfrm>
                <a:off x="8739929" y="4834368"/>
                <a:ext cx="1181028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EC2F9B-23FD-69FE-991A-3E74F0E4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929" y="4834368"/>
                <a:ext cx="1181028" cy="282385"/>
              </a:xfrm>
              <a:prstGeom prst="rect">
                <a:avLst/>
              </a:prstGeom>
              <a:blipFill>
                <a:blip r:embed="rId6"/>
                <a:stretch>
                  <a:fillRect l="-1554" r="-466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587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CE5E-8D62-D681-5A7E-37EFC85A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2FD5-C3CD-2F7D-BCEF-5D17C97D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de marcos de Referencia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F9A7-B882-F37D-093E-06C4A59B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72DA8-EF96-DA80-2424-253C91B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19</a:t>
            </a:fld>
            <a:endParaRPr lang="es-MX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CDA688-B6AB-2727-980E-23266ADB1CC4}"/>
              </a:ext>
            </a:extLst>
          </p:cNvPr>
          <p:cNvSpPr txBox="1"/>
          <p:nvPr/>
        </p:nvSpPr>
        <p:spPr>
          <a:xfrm>
            <a:off x="9229949" y="5984749"/>
            <a:ext cx="214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tras3d.py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82885E-D19E-0E61-79D2-A238692EA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306"/>
            <a:ext cx="5603398" cy="37606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F271E-6773-74DA-59A5-43663536A60B}"/>
                  </a:ext>
                </a:extLst>
              </p:cNvPr>
              <p:cNvSpPr txBox="1"/>
              <p:nvPr/>
            </p:nvSpPr>
            <p:spPr>
              <a:xfrm>
                <a:off x="6783113" y="3117953"/>
                <a:ext cx="2124043" cy="3110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𝐵𝑜𝑟𝑔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9BF271E-6773-74DA-59A5-43663536A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113" y="3117953"/>
                <a:ext cx="2124043" cy="311047"/>
              </a:xfrm>
              <a:prstGeom prst="rect">
                <a:avLst/>
              </a:prstGeom>
              <a:blipFill>
                <a:blip r:embed="rId3"/>
                <a:stretch>
                  <a:fillRect l="-575" r="-172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2BBA3-14EB-B258-6BBC-83B02996F385}"/>
                  </a:ext>
                </a:extLst>
              </p:cNvPr>
              <p:cNvSpPr txBox="1"/>
              <p:nvPr/>
            </p:nvSpPr>
            <p:spPr>
              <a:xfrm>
                <a:off x="6783113" y="3741133"/>
                <a:ext cx="1169744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CB2BBA3-14EB-B258-6BBC-83B02996F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113" y="3741133"/>
                <a:ext cx="1169744" cy="282385"/>
              </a:xfrm>
              <a:prstGeom prst="rect">
                <a:avLst/>
              </a:prstGeom>
              <a:blipFill>
                <a:blip r:embed="rId4"/>
                <a:stretch>
                  <a:fillRect l="-1563" r="-416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58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1165A-D88A-B16F-FD1D-AC2EF7B8E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4AFA-D5D1-7744-BDA3-225AEBBB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51433-5C6B-D678-0E6D-EF133952C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03D3C-86E0-1F70-B329-3413E19C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5A778-3403-3BB3-BC83-C367C3D9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4899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CB55-0C4E-2F6C-77E1-AD9C073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7DE44B-8ED2-3499-8C87-B438F2475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8E6A-1C81-B2F6-3290-80047D81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20</a:t>
            </a:fld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859343-BBC7-7230-3764-2B8A8B811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79" y="2214393"/>
            <a:ext cx="2734057" cy="2429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46B3AE-20DB-DECE-650B-454F8897AC48}"/>
                  </a:ext>
                </a:extLst>
              </p:cNvPr>
              <p:cNvSpPr txBox="1"/>
              <p:nvPr/>
            </p:nvSpPr>
            <p:spPr>
              <a:xfrm>
                <a:off x="5637276" y="2971800"/>
                <a:ext cx="1027461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=30 °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46B3AE-20DB-DECE-650B-454F8897A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276" y="2971800"/>
                <a:ext cx="1027461" cy="282385"/>
              </a:xfrm>
              <a:prstGeom prst="rect">
                <a:avLst/>
              </a:prstGeom>
              <a:blipFill>
                <a:blip r:embed="rId3"/>
                <a:stretch>
                  <a:fillRect l="-1786" r="-535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D701C8-BC6E-A2F8-E6EA-253A016FCEBD}"/>
                  </a:ext>
                </a:extLst>
              </p:cNvPr>
              <p:cNvSpPr txBox="1"/>
              <p:nvPr/>
            </p:nvSpPr>
            <p:spPr>
              <a:xfrm>
                <a:off x="7100316" y="2746705"/>
                <a:ext cx="93961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D701C8-BC6E-A2F8-E6EA-253A016FC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316" y="2746705"/>
                <a:ext cx="939616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70F544-8E92-918C-F6A9-B6C2D2DCE52D}"/>
                  </a:ext>
                </a:extLst>
              </p:cNvPr>
              <p:cNvSpPr txBox="1"/>
              <p:nvPr/>
            </p:nvSpPr>
            <p:spPr>
              <a:xfrm>
                <a:off x="6365748" y="3911034"/>
                <a:ext cx="656462" cy="277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=?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70F544-8E92-918C-F6A9-B6C2D2DC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5748" y="3911034"/>
                <a:ext cx="656462" cy="277705"/>
              </a:xfrm>
              <a:prstGeom prst="rect">
                <a:avLst/>
              </a:prstGeom>
              <a:blipFill>
                <a:blip r:embed="rId5"/>
                <a:stretch>
                  <a:fillRect l="-2778" r="-833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962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AC5F0-2DF6-584D-3228-3F1856BC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252ED-38A2-62A7-B979-AC799811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68374-37A7-ED27-92DA-846259E1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EC046-6D37-3EE6-6678-E769E562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21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B6695E-247E-0108-827D-5D0DB31CD1C4}"/>
                  </a:ext>
                </a:extLst>
              </p:cNvPr>
              <p:cNvSpPr txBox="1"/>
              <p:nvPr/>
            </p:nvSpPr>
            <p:spPr>
              <a:xfrm>
                <a:off x="5624942" y="2967742"/>
                <a:ext cx="1027461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=30 °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B6695E-247E-0108-827D-5D0DB31CD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2" y="2967742"/>
                <a:ext cx="1027461" cy="282385"/>
              </a:xfrm>
              <a:prstGeom prst="rect">
                <a:avLst/>
              </a:prstGeom>
              <a:blipFill>
                <a:blip r:embed="rId2"/>
                <a:stretch>
                  <a:fillRect l="-1786" r="-5357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F4300-94A6-3796-984B-A9ECAFF61C01}"/>
                  </a:ext>
                </a:extLst>
              </p:cNvPr>
              <p:cNvSpPr txBox="1"/>
              <p:nvPr/>
            </p:nvSpPr>
            <p:spPr>
              <a:xfrm>
                <a:off x="5626192" y="4535297"/>
                <a:ext cx="939616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9F4300-94A6-3796-984B-A9ECAFF61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92" y="4535297"/>
                <a:ext cx="939616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C44E0-B57B-BAF3-AB99-C046AD786C67}"/>
                  </a:ext>
                </a:extLst>
              </p:cNvPr>
              <p:cNvSpPr txBox="1"/>
              <p:nvPr/>
            </p:nvSpPr>
            <p:spPr>
              <a:xfrm>
                <a:off x="5624942" y="3528454"/>
                <a:ext cx="1458989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𝐵𝑜𝑟𝑔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4C44E0-B57B-BAF3-AB99-C046AD78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942" y="3528454"/>
                <a:ext cx="1458989" cy="73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2EA0A42-382F-2E23-8B0C-3621CF938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11" y="2014539"/>
            <a:ext cx="447737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72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4B04-63F8-4CA3-9853-28193000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EECF2-5BA9-6BEA-BA05-F7551229F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9FB10-8600-381D-FA1F-254979EC0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3C7B0-6EC8-AF21-89C3-2BE0FC8B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22</a:t>
            </a:fld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7E22BE-5EEE-C66F-0420-19B1CBA4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841" y="2316654"/>
            <a:ext cx="4305901" cy="2562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C36F8-132B-70F2-4819-E8B700FF5849}"/>
                  </a:ext>
                </a:extLst>
              </p:cNvPr>
              <p:cNvSpPr txBox="1"/>
              <p:nvPr/>
            </p:nvSpPr>
            <p:spPr>
              <a:xfrm>
                <a:off x="7527689" y="2126625"/>
                <a:ext cx="1165832" cy="284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0C36F8-132B-70F2-4819-E8B700FF5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689" y="2126625"/>
                <a:ext cx="1165832" cy="284373"/>
              </a:xfrm>
              <a:prstGeom prst="rect">
                <a:avLst/>
              </a:prstGeom>
              <a:blipFill>
                <a:blip r:embed="rId3"/>
                <a:stretch>
                  <a:fillRect l="-1571" t="-2128" r="-418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30ADB7-469F-177F-E96F-FB9F84E500B9}"/>
                  </a:ext>
                </a:extLst>
              </p:cNvPr>
              <p:cNvSpPr txBox="1"/>
              <p:nvPr/>
            </p:nvSpPr>
            <p:spPr>
              <a:xfrm>
                <a:off x="7523777" y="2885416"/>
                <a:ext cx="1169744" cy="282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30ADB7-469F-177F-E96F-FB9F84E50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77" y="2885416"/>
                <a:ext cx="1169744" cy="282385"/>
              </a:xfrm>
              <a:prstGeom prst="rect">
                <a:avLst/>
              </a:prstGeom>
              <a:blipFill>
                <a:blip r:embed="rId4"/>
                <a:stretch>
                  <a:fillRect l="-1042" r="-468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B9909-9B6B-4569-C574-E4C2C193BCFB}"/>
                  </a:ext>
                </a:extLst>
              </p:cNvPr>
              <p:cNvSpPr txBox="1"/>
              <p:nvPr/>
            </p:nvSpPr>
            <p:spPr>
              <a:xfrm>
                <a:off x="7523777" y="3456752"/>
                <a:ext cx="1432187" cy="2850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Pre>
                            <m:sPre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sPre>
                                <m:sPre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sPre>
                            </m:e>
                          </m:sPre>
                          <m:sPre>
                            <m:sPre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sPre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6B9909-9B6B-4569-C574-E4C2C193B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777" y="3456752"/>
                <a:ext cx="1432187" cy="285014"/>
              </a:xfrm>
              <a:prstGeom prst="rect">
                <a:avLst/>
              </a:prstGeom>
              <a:blipFill>
                <a:blip r:embed="rId5"/>
                <a:stretch>
                  <a:fillRect l="-851" r="-3830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2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EC57-FD05-65CC-0EAE-4CF6ACE2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2FF3-23CE-E71A-A207-F19911CF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Ejercicios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9DF33-6CB6-7E05-9363-6D9153802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091573-43C1-08A7-DFA9-97C7F63AD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23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6A9C8-2C6B-BCEC-145F-BC084B883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85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s-MX" sz="2400" dirty="0"/>
                  <a:t>Un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MX" sz="2400" b="1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p>
                      <m:e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sPre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es rotado alrededor del eje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  <m:t>𝒀</m:t>
                            </m:r>
                          </m:e>
                          <m:sub>
                            <m: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2400" dirty="0"/>
                  <a:t> por un ángulo de </a:t>
                </a:r>
                <a:r>
                  <a:rPr lang="es-MX" sz="2400" b="1" dirty="0"/>
                  <a:t>45</a:t>
                </a:r>
                <a:r>
                  <a:rPr lang="es-MX" sz="2400" dirty="0"/>
                  <a:t> grados y posteriormente es rotado alrededor del eje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MX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por un ángulo de </a:t>
                </a:r>
                <a:r>
                  <a:rPr lang="es-MX" sz="2400" b="1" dirty="0"/>
                  <a:t>60</a:t>
                </a:r>
                <a:r>
                  <a:rPr lang="es-MX" sz="2400" dirty="0"/>
                  <a:t> grados. Da la matriz de rotación que realiza estas rotaciones en el orden indicado.</a:t>
                </a:r>
              </a:p>
              <a:p>
                <a:pPr marL="514350" indent="-514350">
                  <a:buAutoNum type="arabicPeriod"/>
                </a:pPr>
                <a:r>
                  <a:rPr lang="es-MX" sz="2400" dirty="0"/>
                  <a:t>El sistema de referencia </a:t>
                </a:r>
                <a:r>
                  <a:rPr lang="es-MX" sz="2400" b="1" dirty="0"/>
                  <a:t>{B}</a:t>
                </a:r>
                <a:r>
                  <a:rPr lang="es-MX" sz="2400" dirty="0"/>
                  <a:t> se rota con respecto a </a:t>
                </a:r>
                <a:r>
                  <a:rPr lang="es-MX" sz="2400" b="1" dirty="0"/>
                  <a:t>{A}</a:t>
                </a:r>
                <a:r>
                  <a:rPr lang="es-MX" sz="2400" dirty="0"/>
                  <a:t> alrededor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s-MX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s-MX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s-MX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e>
                    </m:acc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en </a:t>
                </a:r>
                <a:r>
                  <a:rPr lang="es-MX" sz="2400" b="1" dirty="0"/>
                  <a:t>30</a:t>
                </a:r>
                <a:r>
                  <a:rPr lang="es-MX" sz="2400" dirty="0"/>
                  <a:t> grados. La traslación de </a:t>
                </a:r>
                <a:r>
                  <a:rPr lang="es-MX" sz="2400" b="1" dirty="0"/>
                  <a:t>{B}</a:t>
                </a:r>
                <a:r>
                  <a:rPr lang="es-MX" sz="2400" dirty="0"/>
                  <a:t> desde </a:t>
                </a:r>
                <a:r>
                  <a:rPr lang="es-MX" sz="2400" b="1" dirty="0"/>
                  <a:t>{A}</a:t>
                </a:r>
                <a:r>
                  <a:rPr lang="es-MX" sz="2400" dirty="0"/>
                  <a:t> está dada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s-MX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s-MX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e>
                                  <m:r>
                                    <a:rPr lang="es-MX" sz="24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s-MX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s-MX" sz="2400" b="1" dirty="0"/>
                  <a:t> </a:t>
                </a:r>
                <a:r>
                  <a:rPr lang="es-MX" sz="2400" dirty="0"/>
                  <a:t>Formula la matriz de transformación homogénea</a:t>
                </a:r>
              </a:p>
              <a:p>
                <a:pPr marL="514350" indent="-514350">
                  <a:buAutoNum type="arabicPeriod"/>
                </a:pPr>
                <a:r>
                  <a:rPr lang="es-MX" sz="2400" dirty="0"/>
                  <a:t>A partir de la imagen dada obtén:</a:t>
                </a:r>
              </a:p>
              <a:p>
                <a:pPr marL="971550" lvl="1" indent="-514350">
                  <a:buAutoNum type="arabicPeriod"/>
                </a:pPr>
                <a:r>
                  <a:rPr lang="es-MX" sz="2000" dirty="0"/>
                  <a:t>El valor de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MX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endParaRPr lang="es-MX" sz="2000" dirty="0"/>
              </a:p>
              <a:p>
                <a:pPr marL="971550" lvl="1" indent="-514350">
                  <a:buAutoNum type="arabicPeriod"/>
                </a:pPr>
                <a:r>
                  <a:rPr lang="es-MX" sz="2000" dirty="0"/>
                  <a:t>El valor de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MX" sz="16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MX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endParaRPr lang="es-MX" sz="2000" dirty="0"/>
              </a:p>
              <a:p>
                <a:pPr marL="971550" lvl="1" indent="-514350">
                  <a:buAutoNum type="arabicPeriod"/>
                </a:pPr>
                <a:endParaRPr lang="es-MX" sz="2000" dirty="0"/>
              </a:p>
              <a:p>
                <a:pPr marL="514350" indent="-514350">
                  <a:buAutoNum type="arabicPeriod"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86A9C8-2C6B-BCEC-145F-BC084B883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857"/>
                <a:ext cx="10515600" cy="4351338"/>
              </a:xfrm>
              <a:blipFill>
                <a:blip r:embed="rId2"/>
                <a:stretch>
                  <a:fillRect l="-1043" t="-2801" r="-4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55F53A2-5C0E-7AA7-9474-6377364A7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040" y="3754713"/>
            <a:ext cx="273405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41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A142-CBF2-A304-4C6A-08A8EE72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0950-3568-3F3E-3302-D29E84437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 Programación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BA4D9-E355-81EB-1A8B-E1C73579E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7BF00-2EBB-C0AC-D038-F3CD695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24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5C9CC-0741-D7D7-AD9F-A9C0FE4E66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85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s-MX" sz="2400" dirty="0"/>
                  <a:t>Escribe un programa que calcule la transformada homogénea de una matriz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sPre>
                  </m:oMath>
                </a14:m>
                <a:r>
                  <a:rPr lang="es-MX" sz="2000" dirty="0"/>
                  <a:t> </a:t>
                </a:r>
                <a:r>
                  <a:rPr lang="es-MX" sz="2400" dirty="0"/>
                  <a:t>, el usuario debe ser capaz de dar los valores de  rotación de Z-Y-X utilizando los ángulos de rotación </a:t>
                </a:r>
                <a14:m>
                  <m:oMath xmlns:m="http://schemas.openxmlformats.org/officeDocument/2006/math">
                    <m: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MX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s-MX" sz="2000" dirty="0"/>
                  <a:t> </a:t>
                </a:r>
                <a:r>
                  <a:rPr lang="es-MX" sz="2400" dirty="0"/>
                  <a:t>y el vector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s-MX" sz="2400" i="1" smtClean="0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s-MX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sPre>
                  </m:oMath>
                </a14:m>
                <a:r>
                  <a:rPr lang="es-MX" sz="2000" dirty="0"/>
                  <a:t> </a:t>
                </a:r>
                <a:r>
                  <a:rPr lang="es-MX" sz="2400" dirty="0"/>
                  <a:t>y que lo grafique como se muestra a continuación. </a:t>
                </a:r>
              </a:p>
              <a:p>
                <a:pPr marL="971550" lvl="1" indent="-514350">
                  <a:buAutoNum type="arabicPeriod"/>
                </a:pPr>
                <a:endParaRPr lang="es-MX" sz="2000" dirty="0"/>
              </a:p>
              <a:p>
                <a:pPr marL="514350" indent="-514350">
                  <a:buAutoNum type="arabicPeriod"/>
                </a:pPr>
                <a:endParaRPr lang="es-MX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55C9CC-0741-D7D7-AD9F-A9C0FE4E6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857"/>
                <a:ext cx="10515600" cy="4351338"/>
              </a:xfrm>
              <a:blipFill>
                <a:blip r:embed="rId2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B66D17E-E207-26B2-5ADD-2109815A9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45" y="2926079"/>
            <a:ext cx="3592139" cy="3405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F1F7B-4EC1-E7AB-11AC-9F9CD3B37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572" y="2931699"/>
            <a:ext cx="3298380" cy="34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545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447E-DBF2-1D86-656A-3166D6B6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20D99-D224-4035-81F5-18CDAE94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Posición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31A53-0C3C-39D8-01F3-826969049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10088" cy="4351338"/>
          </a:xfrm>
        </p:spPr>
        <p:txBody>
          <a:bodyPr>
            <a:normAutofit/>
          </a:bodyPr>
          <a:lstStyle/>
          <a:p>
            <a:r>
              <a:rPr lang="es-ES" dirty="0"/>
              <a:t>Debe existir un </a:t>
            </a:r>
            <a:r>
              <a:rPr lang="es-ES" b="1" dirty="0"/>
              <a:t>sistema de coordenadas universal</a:t>
            </a:r>
          </a:p>
          <a:p>
            <a:r>
              <a:rPr lang="es-ES" dirty="0"/>
              <a:t>Podemos encontrar cualquier punto usando un </a:t>
            </a:r>
            <a:r>
              <a:rPr lang="es-ES" b="1" dirty="0"/>
              <a:t>vector de posición</a:t>
            </a:r>
            <a:r>
              <a:rPr lang="es-ES" dirty="0"/>
              <a:t> 3x1</a:t>
            </a:r>
          </a:p>
          <a:p>
            <a:r>
              <a:rPr lang="es-ES" dirty="0"/>
              <a:t>E.G. tenemos el vector P relativo al marco A dado representado por </a:t>
            </a:r>
            <a:r>
              <a:rPr lang="es-ES" dirty="0" err="1"/>
              <a:t>px</a:t>
            </a:r>
            <a:r>
              <a:rPr lang="es-ES" dirty="0"/>
              <a:t>, </a:t>
            </a:r>
            <a:r>
              <a:rPr lang="es-ES" dirty="0" err="1"/>
              <a:t>py</a:t>
            </a:r>
            <a:r>
              <a:rPr lang="es-ES" dirty="0"/>
              <a:t>, </a:t>
            </a:r>
            <a:r>
              <a:rPr lang="es-ES" dirty="0" err="1"/>
              <a:t>pz</a:t>
            </a:r>
            <a:endParaRPr lang="es-ES" dirty="0"/>
          </a:p>
          <a:p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618BB-7F01-5C50-17F9-5ED1988D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B3D72-A6EA-253E-57B4-239D10D2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3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661CC1-E743-6E96-65FF-507D627E05D5}"/>
                  </a:ext>
                </a:extLst>
              </p:cNvPr>
              <p:cNvSpPr txBox="1"/>
              <p:nvPr/>
            </p:nvSpPr>
            <p:spPr>
              <a:xfrm>
                <a:off x="3791884" y="4515377"/>
                <a:ext cx="1643634" cy="1069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661CC1-E743-6E96-65FF-507D627E05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84" y="4515377"/>
                <a:ext cx="1643634" cy="10698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13C287F-0ACA-8597-284A-7610F6DAA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968" y="3911904"/>
            <a:ext cx="3200847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81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557E9-57EB-C6ED-81DE-48147E1FC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D572-E6A5-0B4B-1CF4-1399260F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95A4-8E27-B4B5-8275-9B348B1D6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Para describir la orientación pondremos al cuerpo su propio marco, relativo al marco de referencia. </a:t>
            </a:r>
          </a:p>
          <a:p>
            <a:r>
              <a:rPr lang="es-ES" sz="2000" dirty="0"/>
              <a:t>El nuevo marco se describe usando </a:t>
            </a:r>
            <a:r>
              <a:rPr lang="es-ES" sz="2000" b="1" dirty="0"/>
              <a:t>vectores unitarios </a:t>
            </a:r>
            <a:r>
              <a:rPr lang="es-ES" sz="2000" dirty="0"/>
              <a:t>de sus ejes principales (</a:t>
            </a:r>
            <a:r>
              <a:rPr lang="es-ES" sz="2000" dirty="0" err="1"/>
              <a:t>x,y,z</a:t>
            </a:r>
            <a:r>
              <a:rPr lang="es-ES" sz="2000" dirty="0"/>
              <a:t>) en términos de A. </a:t>
            </a:r>
          </a:p>
          <a:p>
            <a:r>
              <a:rPr lang="es-ES" sz="2000" dirty="0"/>
              <a:t>Al agruparlos se convierte en una </a:t>
            </a:r>
            <a:r>
              <a:rPr lang="es-ES" sz="2000" b="1" dirty="0"/>
              <a:t>matriz de rotación </a:t>
            </a:r>
            <a:r>
              <a:rPr lang="es-ES" sz="2000" dirty="0"/>
              <a:t>de 3x3</a:t>
            </a:r>
          </a:p>
          <a:p>
            <a:endParaRPr lang="es-E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17205-2DCB-12F8-D6AF-C9004F82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0E7BE-51AB-4E88-ECC7-EBF4F361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4</a:t>
            </a:fld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6236B-93BA-3306-B533-60EDF59D1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22" y="3593596"/>
            <a:ext cx="2458262" cy="2673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643B3E-BAD9-1FC4-6909-547855C935F0}"/>
                  </a:ext>
                </a:extLst>
              </p:cNvPr>
              <p:cNvSpPr txBox="1"/>
              <p:nvPr/>
            </p:nvSpPr>
            <p:spPr>
              <a:xfrm>
                <a:off x="1392870" y="4326246"/>
                <a:ext cx="4659674" cy="81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643B3E-BAD9-1FC4-6909-547855C93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0" y="4326246"/>
                <a:ext cx="4659674" cy="814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23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34CC2-67D5-85F2-015A-B379CB9B3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1D1B-7631-2008-7313-3851A803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Orientación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415E-CBEA-081D-0BBB-89FD854D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s-ES" sz="2000" dirty="0"/>
              <a:t>Para describir la orientación pondremos al cuerpo su propio marco, relativo al marco de referencia. </a:t>
            </a:r>
          </a:p>
          <a:p>
            <a:r>
              <a:rPr lang="es-ES" sz="2000" dirty="0"/>
              <a:t>El nuevo marco se describe usando </a:t>
            </a:r>
            <a:r>
              <a:rPr lang="es-ES" sz="2000" b="1" dirty="0"/>
              <a:t>vectores unitarios </a:t>
            </a:r>
            <a:r>
              <a:rPr lang="es-ES" sz="2000" dirty="0"/>
              <a:t>de sus ejes principales (</a:t>
            </a:r>
            <a:r>
              <a:rPr lang="es-ES" sz="2000" dirty="0" err="1"/>
              <a:t>x,y,z</a:t>
            </a:r>
            <a:r>
              <a:rPr lang="es-ES" sz="2000" dirty="0"/>
              <a:t>) en términos de A. </a:t>
            </a:r>
          </a:p>
          <a:p>
            <a:r>
              <a:rPr lang="es-ES" sz="2000" dirty="0"/>
              <a:t>Al agruparlos se convierte en una </a:t>
            </a:r>
            <a:r>
              <a:rPr lang="es-ES" sz="2000" b="1" dirty="0"/>
              <a:t>matriz de rotación </a:t>
            </a:r>
            <a:r>
              <a:rPr lang="es-ES" sz="2000" dirty="0"/>
              <a:t>de 3x3</a:t>
            </a:r>
          </a:p>
          <a:p>
            <a:endParaRPr lang="es-E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56B447-6770-552A-207B-1F7C1A61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0854-CBFC-9352-E01A-24B46D32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5</a:t>
            </a:fld>
            <a:endParaRPr lang="es-MX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8F5D8-8F81-0E99-62BA-84131F9EA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122" y="3593596"/>
            <a:ext cx="2458262" cy="2673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6EF65-A568-93EC-27E8-CE7FC69A47B0}"/>
                  </a:ext>
                </a:extLst>
              </p:cNvPr>
              <p:cNvSpPr txBox="1"/>
              <p:nvPr/>
            </p:nvSpPr>
            <p:spPr>
              <a:xfrm>
                <a:off x="1392870" y="4326246"/>
                <a:ext cx="4659674" cy="8146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sPre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Pre>
                                  <m:sPre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  <m:e>
                                <m:sPre>
                                  <m:sPre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e>
                                </m:sPre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A6EF65-A568-93EC-27E8-CE7FC69A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70" y="4326246"/>
                <a:ext cx="4659674" cy="8146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16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AA6E9-79A7-AE85-4976-57F419CE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59014-7934-862C-6E36-31CE0AB9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Transformadas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64405-39AB-6977-91A1-34C9EC4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2ABEB-C97C-3371-18CE-B7181C993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6</a:t>
            </a:fld>
            <a:endParaRPr lang="es-MX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FED843C-9219-53BA-95E7-ACC9655F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8232648" cy="4351338"/>
          </a:xfrm>
        </p:spPr>
        <p:txBody>
          <a:bodyPr/>
          <a:lstStyle/>
          <a:p>
            <a:r>
              <a:rPr lang="es-MX" dirty="0"/>
              <a:t>Para poder representar el comportamiento de un robot a la hora de cambiar sobre el tiempo debemos obtener </a:t>
            </a:r>
            <a:r>
              <a:rPr lang="es-MX" b="1" dirty="0"/>
              <a:t>funciones</a:t>
            </a:r>
          </a:p>
          <a:p>
            <a:r>
              <a:rPr lang="es-MX" dirty="0"/>
              <a:t>Se requieren funciones que describan el movimiento en el espacio, considerando la posición y la orientación, y sus transformaciones: </a:t>
            </a:r>
            <a:r>
              <a:rPr lang="es-MX" b="1" dirty="0"/>
              <a:t>traslación y rotación.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AFB2C41-CB4B-AB4A-7986-4FAC4C36B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68" y="1847850"/>
            <a:ext cx="2697584" cy="34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F32F0-7AF4-9549-3DE8-8AA010FD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8CE9E-9F8A-D15B-1649-B21B77C4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E5C17-2465-3E5F-7D06-1081C5D1E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D212-CCD4-EC44-B8FF-C19E43BB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7</a:t>
            </a:fld>
            <a:endParaRPr lang="es-MX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A65654-E0F9-5BC9-48C2-40536CFC7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7140"/>
            <a:ext cx="8232648" cy="4351338"/>
          </a:xfrm>
        </p:spPr>
        <p:txBody>
          <a:bodyPr/>
          <a:lstStyle/>
          <a:p>
            <a:r>
              <a:rPr lang="es-ES" dirty="0"/>
              <a:t>Donde </a:t>
            </a:r>
            <a:r>
              <a:rPr lang="es-ES" b="1" dirty="0"/>
              <a:t>A</a:t>
            </a:r>
            <a:r>
              <a:rPr lang="es-ES" dirty="0"/>
              <a:t> es una matriz de </a:t>
            </a:r>
            <a:r>
              <a:rPr lang="es-ES" dirty="0" err="1"/>
              <a:t>n×n</a:t>
            </a:r>
            <a:r>
              <a:rPr lang="es-ES" dirty="0"/>
              <a:t>, y n es el número de dimensiones en P.</a:t>
            </a:r>
          </a:p>
          <a:p>
            <a:r>
              <a:rPr lang="es-ES" dirty="0"/>
              <a:t>Las funciones para las transformadas deben ser </a:t>
            </a:r>
            <a:r>
              <a:rPr lang="es-ES" b="1" dirty="0"/>
              <a:t>lineares</a:t>
            </a:r>
          </a:p>
          <a:p>
            <a:r>
              <a:rPr lang="es-ES" dirty="0"/>
              <a:t>Ejemplos: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4897-1639-42F8-5D8B-E5F0FAB76E21}"/>
                  </a:ext>
                </a:extLst>
              </p:cNvPr>
              <p:cNvSpPr txBox="1"/>
              <p:nvPr/>
            </p:nvSpPr>
            <p:spPr>
              <a:xfrm>
                <a:off x="5349802" y="1399937"/>
                <a:ext cx="14923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4897-1639-42F8-5D8B-E5F0FAB76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02" y="1399937"/>
                <a:ext cx="1492396" cy="369332"/>
              </a:xfrm>
              <a:prstGeom prst="rect">
                <a:avLst/>
              </a:prstGeom>
              <a:blipFill>
                <a:blip r:embed="rId2"/>
                <a:stretch>
                  <a:fillRect l="-6967" r="-4098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614A9-CE59-792A-88B8-3C70F698FF4A}"/>
                  </a:ext>
                </a:extLst>
              </p:cNvPr>
              <p:cNvSpPr txBox="1"/>
              <p:nvPr/>
            </p:nvSpPr>
            <p:spPr>
              <a:xfrm>
                <a:off x="1220724" y="4484410"/>
                <a:ext cx="2532681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7614A9-CE59-792A-88B8-3C70F698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724" y="4484410"/>
                <a:ext cx="2532681" cy="463204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A43E7-889A-DF03-3904-16388710416C}"/>
                  </a:ext>
                </a:extLst>
              </p:cNvPr>
              <p:cNvSpPr txBox="1"/>
              <p:nvPr/>
            </p:nvSpPr>
            <p:spPr>
              <a:xfrm>
                <a:off x="5582205" y="4486119"/>
                <a:ext cx="2519985" cy="4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7A43E7-889A-DF03-3904-16388710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05" y="4486119"/>
                <a:ext cx="2519985" cy="474489"/>
              </a:xfrm>
              <a:prstGeom prst="rect">
                <a:avLst/>
              </a:prstGeom>
              <a:blipFill>
                <a:blip r:embed="rId4"/>
                <a:stretch>
                  <a:fillRect r="-726" b="-8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B5EFD70-72B8-D4EA-E2E9-A0CC6771B64A}"/>
              </a:ext>
            </a:extLst>
          </p:cNvPr>
          <p:cNvSpPr txBox="1"/>
          <p:nvPr/>
        </p:nvSpPr>
        <p:spPr>
          <a:xfrm>
            <a:off x="1455916" y="5006550"/>
            <a:ext cx="2062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Matriz</a:t>
            </a:r>
            <a:r>
              <a:rPr lang="en-US" dirty="0"/>
              <a:t> de Identidad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925F1-61A1-3E9B-8E75-CDAF0FD495D9}"/>
              </a:ext>
            </a:extLst>
          </p:cNvPr>
          <p:cNvSpPr txBox="1"/>
          <p:nvPr/>
        </p:nvSpPr>
        <p:spPr>
          <a:xfrm>
            <a:off x="5771647" y="5006550"/>
            <a:ext cx="21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escala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3875D1-D368-855B-85A9-69FF9D73BE3C}"/>
              </a:ext>
            </a:extLst>
          </p:cNvPr>
          <p:cNvSpPr txBox="1"/>
          <p:nvPr/>
        </p:nvSpPr>
        <p:spPr>
          <a:xfrm>
            <a:off x="7763009" y="5987017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Transformada_Ejemplo.py</a:t>
            </a:r>
            <a:endParaRPr lang="en-US" i="1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0EAC9D7-55A2-712B-5076-B65FF6638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544" y="858503"/>
            <a:ext cx="2831925" cy="51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66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A858-6997-943B-F48A-B1BE0ABC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Funciones lineares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1046-F166-F96A-0774-79EDA481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51189"/>
            <a:ext cx="10372344" cy="3744659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El 0 siempre se asigna a 0. No hay forma de mover el origen.</a:t>
            </a:r>
          </a:p>
          <a:p>
            <a:pPr algn="just"/>
            <a:r>
              <a:rPr lang="es-ES" dirty="0"/>
              <a:t>Las transformaciones lineales siempre son impares (f(−p) = −f(p)). Esto produce un efecto de espejo. </a:t>
            </a:r>
          </a:p>
          <a:p>
            <a:pPr algn="just"/>
            <a:r>
              <a:rPr lang="es-ES" dirty="0"/>
              <a:t>Las transformaciones lineales se encadenan mediante multiplicación. Si queremos escalar algunos puntos, luego aplicar un corte y después rotarlos, solo necesitamos multiplicar todas las matrices entre sí.</a:t>
            </a:r>
          </a:p>
          <a:p>
            <a:pPr algn="just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F91C7-8266-01C9-1E61-3DD233A66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24C07-19C8-AC46-58BF-A1DF2ACE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8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63D5-0581-211A-2D3A-9E175B72B7AA}"/>
                  </a:ext>
                </a:extLst>
              </p:cNvPr>
              <p:cNvSpPr txBox="1"/>
              <p:nvPr/>
            </p:nvSpPr>
            <p:spPr>
              <a:xfrm>
                <a:off x="4290601" y="5343133"/>
                <a:ext cx="3610797" cy="5527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063D5-0581-211A-2D3A-9E175B72B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0601" y="5343133"/>
                <a:ext cx="3610797" cy="552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458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3CACD-1A74-EF09-0834-F23743656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CF2E-B0DA-D71F-4B19-5AE0E11E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Rotación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78BCF-D29A-2188-A846-31C461B1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Descripción Espacial y transformadas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CF84F-FD59-508D-591F-95BA69DB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9D3A4-67FD-499D-9C3B-30D948838172}" type="slidenum">
              <a:rPr lang="es-MX" smtClean="0"/>
              <a:t>9</a:t>
            </a:fld>
            <a:endParaRPr lang="es-MX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203D9D-5AE0-FADF-0A96-3B414565BF32}"/>
                  </a:ext>
                </a:extLst>
              </p:cNvPr>
              <p:cNvSpPr txBox="1"/>
              <p:nvPr/>
            </p:nvSpPr>
            <p:spPr>
              <a:xfrm>
                <a:off x="5168211" y="1341060"/>
                <a:ext cx="1855572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203D9D-5AE0-FADF-0A96-3B414565B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11" y="1341060"/>
                <a:ext cx="1855572" cy="467500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811D0375-5BB0-FE09-09FF-A17A8403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495" y="1893969"/>
            <a:ext cx="4247716" cy="41412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9A1DCE-4706-4950-78A0-FC9CF4B10A7C}"/>
                  </a:ext>
                </a:extLst>
              </p:cNvPr>
              <p:cNvSpPr txBox="1"/>
              <p:nvPr/>
            </p:nvSpPr>
            <p:spPr>
              <a:xfrm>
                <a:off x="6095997" y="2163537"/>
                <a:ext cx="2830068" cy="467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Φ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9A1DCE-4706-4950-78A0-FC9CF4B10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7" y="2163537"/>
                <a:ext cx="2830068" cy="467436"/>
              </a:xfrm>
              <a:prstGeom prst="rect">
                <a:avLst/>
              </a:prstGeom>
              <a:blipFill>
                <a:blip r:embed="rId4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A45399-E32F-9522-2DE4-4739EA24150F}"/>
                  </a:ext>
                </a:extLst>
              </p:cNvPr>
              <p:cNvSpPr txBox="1"/>
              <p:nvPr/>
            </p:nvSpPr>
            <p:spPr>
              <a:xfrm>
                <a:off x="8637616" y="2129714"/>
                <a:ext cx="2830068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l-GR" i="1">
                                            <a:solidFill>
                                              <a:srgbClr val="FFA2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l-GR" i="1">
                                            <a:solidFill>
                                              <a:srgbClr val="FFA2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1A45399-E32F-9522-2DE4-4739EA241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616" y="2129714"/>
                <a:ext cx="2830068" cy="5350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EE590-1657-C4B3-0AEE-9D53EE1775F0}"/>
                  </a:ext>
                </a:extLst>
              </p:cNvPr>
              <p:cNvSpPr txBox="1"/>
              <p:nvPr/>
            </p:nvSpPr>
            <p:spPr>
              <a:xfrm>
                <a:off x="6083597" y="2870104"/>
                <a:ext cx="5684936" cy="5350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>
                                                <a:solidFill>
                                                  <a:srgbClr val="FFA2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func>
                                          <m:func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sin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l-GR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Φ</m:t>
                                                </m:r>
                                              </m:e>
                                            </m:d>
                                            <m:func>
                                              <m:func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sin</m:t>
                                                </m:r>
                                              </m:fName>
                                              <m:e>
                                                <m:d>
                                                  <m:d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l-GR" i="1">
                                                        <a:solidFill>
                                                          <a:srgbClr val="FFA2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  <m:t>𝜃</m:t>
                                                    </m:r>
                                                  </m:e>
                                                </m:d>
                                              </m:e>
                                            </m:func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>
                                                <a:solidFill>
                                                  <a:srgbClr val="FFA2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rgbClr val="FFA2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Φ</m:t>
                                        </m:r>
                                      </m:e>
                                    </m:d>
                                    <m:func>
                                      <m:func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c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l-GR" i="1">
                                                <a:solidFill>
                                                  <a:srgbClr val="FFA20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4EEE590-1657-C4B3-0AEE-9D53EE177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597" y="2870104"/>
                <a:ext cx="5684936" cy="5350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096DE0B-91A9-3F91-DF2F-EDC56CFFCFFF}"/>
              </a:ext>
            </a:extLst>
          </p:cNvPr>
          <p:cNvSpPr txBox="1"/>
          <p:nvPr/>
        </p:nvSpPr>
        <p:spPr>
          <a:xfrm>
            <a:off x="7572110" y="5984749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*Lista Id. Trig.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55AD84-A791-5CF6-A3AC-7405149D8C1E}"/>
              </a:ext>
            </a:extLst>
          </p:cNvPr>
          <p:cNvSpPr txBox="1"/>
          <p:nvPr/>
        </p:nvSpPr>
        <p:spPr>
          <a:xfrm>
            <a:off x="6622067" y="2796937"/>
            <a:ext cx="280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BE094-1B67-FE9C-FB43-223AF27C2C76}"/>
                  </a:ext>
                </a:extLst>
              </p:cNvPr>
              <p:cNvSpPr txBox="1"/>
              <p:nvPr/>
            </p:nvSpPr>
            <p:spPr>
              <a:xfrm>
                <a:off x="5795148" y="3641801"/>
                <a:ext cx="5684936" cy="519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func>
                                      <m:funcPr>
                                        <m:ctrlPr>
                                          <a:rPr lang="en-US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l-GR" i="1">
                                            <a:solidFill>
                                              <a:srgbClr val="FFA2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BBE094-1B67-FE9C-FB43-223AF27C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48" y="3641801"/>
                <a:ext cx="5684936" cy="51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40D53D-B785-B971-1C53-1C883EA5B888}"/>
                  </a:ext>
                </a:extLst>
              </p:cNvPr>
              <p:cNvSpPr txBox="1"/>
              <p:nvPr/>
            </p:nvSpPr>
            <p:spPr>
              <a:xfrm>
                <a:off x="5795148" y="4398044"/>
                <a:ext cx="5684936" cy="464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l-GR" i="1">
                                        <a:solidFill>
                                          <a:srgbClr val="FFA2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40D53D-B785-B971-1C53-1C883EA5B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48" y="4398044"/>
                <a:ext cx="5684936" cy="464294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B59D8B96-2CE2-6591-5DF0-3676F87B02BD}"/>
              </a:ext>
            </a:extLst>
          </p:cNvPr>
          <p:cNvSpPr/>
          <p:nvPr/>
        </p:nvSpPr>
        <p:spPr>
          <a:xfrm>
            <a:off x="7987664" y="4316867"/>
            <a:ext cx="1556386" cy="632460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893630-0817-69B0-B228-EB06046856F3}"/>
              </a:ext>
            </a:extLst>
          </p:cNvPr>
          <p:cNvSpPr txBox="1"/>
          <p:nvPr/>
        </p:nvSpPr>
        <p:spPr>
          <a:xfrm>
            <a:off x="8382685" y="4946046"/>
            <a:ext cx="12827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/>
              <a:t>Matriz de Rotación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2D0C57-FA0E-3AC9-764D-8B7D58F0A243}"/>
              </a:ext>
            </a:extLst>
          </p:cNvPr>
          <p:cNvSpPr txBox="1"/>
          <p:nvPr/>
        </p:nvSpPr>
        <p:spPr>
          <a:xfrm>
            <a:off x="9229949" y="5984749"/>
            <a:ext cx="212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*Ver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sz="1600" i="1" dirty="0"/>
              <a:t>Rot2d.py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735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Ibero Font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CCD8ECCFA7E6B4FACFEECDC63784A48" ma:contentTypeVersion="4" ma:contentTypeDescription="Crear nuevo documento." ma:contentTypeScope="" ma:versionID="ff0fe60d1cc24c63fd138ed89a5a5400">
  <xsd:schema xmlns:xsd="http://www.w3.org/2001/XMLSchema" xmlns:xs="http://www.w3.org/2001/XMLSchema" xmlns:p="http://schemas.microsoft.com/office/2006/metadata/properties" xmlns:ns2="6100e0b7-0875-4353-b737-c326ed320869" targetNamespace="http://schemas.microsoft.com/office/2006/metadata/properties" ma:root="true" ma:fieldsID="4cd80b133d0e101c62c697c8312ffece" ns2:_="">
    <xsd:import namespace="6100e0b7-0875-4353-b737-c326ed3208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00e0b7-0875-4353-b737-c326ed320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FA1EAE-729D-4373-BF9D-A6047EAEC5F4}"/>
</file>

<file path=customXml/itemProps2.xml><?xml version="1.0" encoding="utf-8"?>
<ds:datastoreItem xmlns:ds="http://schemas.openxmlformats.org/officeDocument/2006/customXml" ds:itemID="{6C2FC11B-1E95-44A4-A17C-56F71AA32FFF}">
  <ds:schemaRefs>
    <ds:schemaRef ds:uri="88dc3eb2-7112-467c-af71-a7f04ebe6bf6"/>
    <ds:schemaRef ds:uri="http://www.w3.org/XML/1998/namespace"/>
    <ds:schemaRef ds:uri="783cae2c-2d5e-4697-b0e4-31add139847f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76628E-17C5-4AC9-90A0-17A35D166F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2249</TotalTime>
  <Words>942</Words>
  <Application>Microsoft Office PowerPoint</Application>
  <PresentationFormat>Widescreen</PresentationFormat>
  <Paragraphs>171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Robótica Aplicada</vt:lpstr>
      <vt:lpstr>Descripción Espacial y transformadas</vt:lpstr>
      <vt:lpstr>Posición</vt:lpstr>
      <vt:lpstr>Orientación</vt:lpstr>
      <vt:lpstr>Orientación</vt:lpstr>
      <vt:lpstr>Transformadas</vt:lpstr>
      <vt:lpstr>Funciones</vt:lpstr>
      <vt:lpstr>Funciones lineares</vt:lpstr>
      <vt:lpstr>Rotación</vt:lpstr>
      <vt:lpstr>Rotación Propiedades y reglas</vt:lpstr>
      <vt:lpstr>Rotación 3D</vt:lpstr>
      <vt:lpstr>Rotación 3D</vt:lpstr>
      <vt:lpstr>PowerPoint Presentation</vt:lpstr>
      <vt:lpstr>Coordenadas Homogéneas</vt:lpstr>
      <vt:lpstr>Matriz de Traslación 3D</vt:lpstr>
      <vt:lpstr>Transformada Homogénea</vt:lpstr>
      <vt:lpstr>Transformada Homogénea 3D</vt:lpstr>
      <vt:lpstr>Descripción de marcos de Referencia</vt:lpstr>
      <vt:lpstr>Descripción de marcos de Referencia</vt:lpstr>
      <vt:lpstr>Ejemplo 1</vt:lpstr>
      <vt:lpstr>Ejemplo 2</vt:lpstr>
      <vt:lpstr>Ejemplo 3</vt:lpstr>
      <vt:lpstr>Ejercicios</vt:lpstr>
      <vt:lpstr>Ejercicio Programación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OCHOA GARCÍA OLIVER</dc:creator>
  <cp:lastModifiedBy>OCHOA GARCÍA OLIVER</cp:lastModifiedBy>
  <cp:revision>10</cp:revision>
  <dcterms:created xsi:type="dcterms:W3CDTF">2023-03-28T15:35:20Z</dcterms:created>
  <dcterms:modified xsi:type="dcterms:W3CDTF">2025-01-23T17:04:41Z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0x0101008CCD8ECCFA7E6B4FACFEECDC63784A48</vt:lpwstr>
  </property>
</Properties>
</file>