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2" r:id="rId3"/>
    <p:sldId id="257" r:id="rId4"/>
    <p:sldId id="258" r:id="rId5"/>
    <p:sldId id="259" r:id="rId6"/>
    <p:sldId id="260" r:id="rId7"/>
    <p:sldId id="261" r:id="rId8"/>
    <p:sldId id="263" r:id="rId9"/>
    <p:sldId id="266" r:id="rId10"/>
    <p:sldId id="265" r:id="rId11"/>
    <p:sldId id="267" r:id="rId12"/>
    <p:sldId id="268" r:id="rId13"/>
    <p:sldId id="269" r:id="rId14"/>
    <p:sldId id="270"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74" autoAdjust="0"/>
  </p:normalViewPr>
  <p:slideViewPr>
    <p:cSldViewPr snapToGrid="0">
      <p:cViewPr varScale="1">
        <p:scale>
          <a:sx n="94" d="100"/>
          <a:sy n="94" d="100"/>
        </p:scale>
        <p:origin x="1176" y="78"/>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A0E7F-252C-4BC6-A625-B64254081CBA}" type="datetimeFigureOut">
              <a:rPr lang="es-ES" smtClean="0"/>
              <a:t>2022-03-17</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B9C9BC-09CE-474B-AB88-603E62EA81BE}" type="slidenum">
              <a:rPr lang="es-ES" smtClean="0"/>
              <a:t>‹Nº›</a:t>
            </a:fld>
            <a:endParaRPr lang="es-ES"/>
          </a:p>
        </p:txBody>
      </p:sp>
    </p:spTree>
    <p:extLst>
      <p:ext uri="{BB962C8B-B14F-4D97-AF65-F5344CB8AC3E}">
        <p14:creationId xmlns:p14="http://schemas.microsoft.com/office/powerpoint/2010/main" val="306083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Dendómetro</a:t>
            </a:r>
            <a:r>
              <a:rPr lang="es-ES" dirty="0"/>
              <a:t>: mide la variación del diámetro del tronco. Orden de micras entre día y noche</a:t>
            </a:r>
          </a:p>
          <a:p>
            <a:endParaRPr lang="es-ES" dirty="0"/>
          </a:p>
          <a:p>
            <a:r>
              <a:rPr lang="es-ES" dirty="0"/>
              <a:t>Sensor ZIM: mide la turgencia de la hoja. </a:t>
            </a:r>
          </a:p>
          <a:p>
            <a:endParaRPr lang="es-ES" dirty="0"/>
          </a:p>
          <a:p>
            <a:r>
              <a:rPr lang="es-ES" dirty="0"/>
              <a:t>Hasta ahora se han analizado las curvas de ambos sensores manualmente. Se pretende hacer una Inteligencia Artificial que permita analizarlas de forma automática y, si es posible, regule el riego.</a:t>
            </a:r>
          </a:p>
        </p:txBody>
      </p:sp>
      <p:sp>
        <p:nvSpPr>
          <p:cNvPr id="4" name="Marcador de número de diapositiva 3"/>
          <p:cNvSpPr>
            <a:spLocks noGrp="1"/>
          </p:cNvSpPr>
          <p:nvPr>
            <p:ph type="sldNum" sz="quarter" idx="5"/>
          </p:nvPr>
        </p:nvSpPr>
        <p:spPr/>
        <p:txBody>
          <a:bodyPr/>
          <a:lstStyle/>
          <a:p>
            <a:fld id="{B9B9C9BC-09CE-474B-AB88-603E62EA81BE}" type="slidenum">
              <a:rPr lang="es-ES" smtClean="0"/>
              <a:t>3</a:t>
            </a:fld>
            <a:endParaRPr lang="es-ES"/>
          </a:p>
        </p:txBody>
      </p:sp>
    </p:spTree>
    <p:extLst>
      <p:ext uri="{BB962C8B-B14F-4D97-AF65-F5344CB8AC3E}">
        <p14:creationId xmlns:p14="http://schemas.microsoft.com/office/powerpoint/2010/main" val="1991126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sensor ZIM utiliza un sensor de presión atrapado junto a la hoja entre dos imanes. De esta forma, una hoja menos turgente hará que los imanes se encuentren más cerca, aumentando la medida de presión. El valor numérico depende de la calibración del sensor, pero su variación temporal es independiente.</a:t>
            </a:r>
          </a:p>
          <a:p>
            <a:endParaRPr lang="es-ES" dirty="0"/>
          </a:p>
          <a:p>
            <a:r>
              <a:rPr lang="es-ES" dirty="0"/>
              <a:t>En una hoja menos regada las células que la componen disminuyen de tamaño, lo que provoca la aparición de un espacio intercelular mayor. Este espacio se encuentra lleno de aire y vapor de agua, lo que hace que contribuya menos a la turgencia de la hoja, obteniendo así una relación turgencia-estado hídrico.</a:t>
            </a:r>
          </a:p>
        </p:txBody>
      </p:sp>
      <p:sp>
        <p:nvSpPr>
          <p:cNvPr id="4" name="Marcador de número de diapositiva 3"/>
          <p:cNvSpPr>
            <a:spLocks noGrp="1"/>
          </p:cNvSpPr>
          <p:nvPr>
            <p:ph type="sldNum" sz="quarter" idx="5"/>
          </p:nvPr>
        </p:nvSpPr>
        <p:spPr/>
        <p:txBody>
          <a:bodyPr/>
          <a:lstStyle/>
          <a:p>
            <a:fld id="{B9B9C9BC-09CE-474B-AB88-603E62EA81BE}" type="slidenum">
              <a:rPr lang="es-ES" smtClean="0"/>
              <a:t>5</a:t>
            </a:fld>
            <a:endParaRPr lang="es-ES"/>
          </a:p>
        </p:txBody>
      </p:sp>
    </p:spTree>
    <p:extLst>
      <p:ext uri="{BB962C8B-B14F-4D97-AF65-F5344CB8AC3E}">
        <p14:creationId xmlns:p14="http://schemas.microsoft.com/office/powerpoint/2010/main" val="22716142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Debe tenerse en cuenta que un valor más alto en la lectura indica menor turgencia.</a:t>
            </a:r>
          </a:p>
          <a:p>
            <a:endParaRPr lang="es-ES" dirty="0"/>
          </a:p>
          <a:p>
            <a:r>
              <a:rPr lang="es-ES" dirty="0"/>
              <a:t>En condiciones normales, la hoja se hidrata por la noche, con los poros cerrados. Durante el día pierde turgencia al amanecer hasta alcanzar un valor de equilibrio y luego se recupera al atardecer, al recibir menos luz y calor.</a:t>
            </a:r>
          </a:p>
          <a:p>
            <a:endParaRPr lang="es-ES" dirty="0"/>
          </a:p>
          <a:p>
            <a:r>
              <a:rPr lang="es-ES" dirty="0"/>
              <a:t>Con estrés moderado, la hoja cierra los poros en las horas de más calor para minimizar pérdidas, rehidratándose hasta un cierto punto antes de volver a abrirlos.</a:t>
            </a:r>
          </a:p>
          <a:p>
            <a:endParaRPr lang="es-ES" dirty="0"/>
          </a:p>
          <a:p>
            <a:r>
              <a:rPr lang="es-ES" dirty="0"/>
              <a:t>Con estrés severo, la hoja mantiene los poros cerrados durante todo el día, volviendo a abrirlos durante la noche, lo que invierte la curva.</a:t>
            </a:r>
          </a:p>
          <a:p>
            <a:endParaRPr lang="es-ES" dirty="0"/>
          </a:p>
        </p:txBody>
      </p:sp>
      <p:sp>
        <p:nvSpPr>
          <p:cNvPr id="4" name="Marcador de número de diapositiva 3"/>
          <p:cNvSpPr>
            <a:spLocks noGrp="1"/>
          </p:cNvSpPr>
          <p:nvPr>
            <p:ph type="sldNum" sz="quarter" idx="5"/>
          </p:nvPr>
        </p:nvSpPr>
        <p:spPr/>
        <p:txBody>
          <a:bodyPr/>
          <a:lstStyle/>
          <a:p>
            <a:fld id="{B9B9C9BC-09CE-474B-AB88-603E62EA81BE}" type="slidenum">
              <a:rPr lang="es-ES" smtClean="0"/>
              <a:t>6</a:t>
            </a:fld>
            <a:endParaRPr lang="es-ES"/>
          </a:p>
        </p:txBody>
      </p:sp>
    </p:spTree>
    <p:extLst>
      <p:ext uri="{BB962C8B-B14F-4D97-AF65-F5344CB8AC3E}">
        <p14:creationId xmlns:p14="http://schemas.microsoft.com/office/powerpoint/2010/main" val="2550742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han propuesto cuatro indicadores del nivel de estrés hídrico, además de la forma de la curva. Con el fin de normalizar, se ha optado por tomar la diferencia entre el valor máximo y el inicial de cada día, y el área de la curva con signo con este mismo instante de referencia, dividida por el valor máximo o sin dividir. Se ha omitido por el momento el cálculo de la pendiente de la curva de recuperación, ya que resulta más complicada de obtener en algunos casos.</a:t>
            </a:r>
          </a:p>
          <a:p>
            <a:endParaRPr lang="es-ES" dirty="0"/>
          </a:p>
          <a:p>
            <a:endParaRPr lang="es-ES" dirty="0"/>
          </a:p>
        </p:txBody>
      </p:sp>
      <p:sp>
        <p:nvSpPr>
          <p:cNvPr id="4" name="Marcador de número de diapositiva 3"/>
          <p:cNvSpPr>
            <a:spLocks noGrp="1"/>
          </p:cNvSpPr>
          <p:nvPr>
            <p:ph type="sldNum" sz="quarter" idx="5"/>
          </p:nvPr>
        </p:nvSpPr>
        <p:spPr/>
        <p:txBody>
          <a:bodyPr/>
          <a:lstStyle/>
          <a:p>
            <a:fld id="{B9B9C9BC-09CE-474B-AB88-603E62EA81BE}" type="slidenum">
              <a:rPr lang="es-ES" smtClean="0"/>
              <a:t>7</a:t>
            </a:fld>
            <a:endParaRPr lang="es-ES"/>
          </a:p>
        </p:txBody>
      </p:sp>
    </p:spTree>
    <p:extLst>
      <p:ext uri="{BB962C8B-B14F-4D97-AF65-F5344CB8AC3E}">
        <p14:creationId xmlns:p14="http://schemas.microsoft.com/office/powerpoint/2010/main" val="722860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9B9C9BC-09CE-474B-AB88-603E62EA81BE}" type="slidenum">
              <a:rPr lang="es-ES" smtClean="0"/>
              <a:t>9</a:t>
            </a:fld>
            <a:endParaRPr lang="es-ES"/>
          </a:p>
        </p:txBody>
      </p:sp>
    </p:spTree>
    <p:extLst>
      <p:ext uri="{BB962C8B-B14F-4D97-AF65-F5344CB8AC3E}">
        <p14:creationId xmlns:p14="http://schemas.microsoft.com/office/powerpoint/2010/main" val="1679872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B9B9C9BC-09CE-474B-AB88-603E62EA81BE}" type="slidenum">
              <a:rPr lang="es-ES" smtClean="0"/>
              <a:t>10</a:t>
            </a:fld>
            <a:endParaRPr lang="es-ES"/>
          </a:p>
        </p:txBody>
      </p:sp>
    </p:spTree>
    <p:extLst>
      <p:ext uri="{BB962C8B-B14F-4D97-AF65-F5344CB8AC3E}">
        <p14:creationId xmlns:p14="http://schemas.microsoft.com/office/powerpoint/2010/main" val="4280630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un primer momento se han empleado datos insuficientes y poco repartidos a lo largo del año</a:t>
            </a:r>
          </a:p>
        </p:txBody>
      </p:sp>
      <p:sp>
        <p:nvSpPr>
          <p:cNvPr id="4" name="Marcador de número de diapositiva 3"/>
          <p:cNvSpPr>
            <a:spLocks noGrp="1"/>
          </p:cNvSpPr>
          <p:nvPr>
            <p:ph type="sldNum" sz="quarter" idx="5"/>
          </p:nvPr>
        </p:nvSpPr>
        <p:spPr/>
        <p:txBody>
          <a:bodyPr/>
          <a:lstStyle/>
          <a:p>
            <a:fld id="{B9B9C9BC-09CE-474B-AB88-603E62EA81BE}" type="slidenum">
              <a:rPr lang="es-ES" smtClean="0"/>
              <a:t>12</a:t>
            </a:fld>
            <a:endParaRPr lang="es-ES"/>
          </a:p>
        </p:txBody>
      </p:sp>
    </p:spTree>
    <p:extLst>
      <p:ext uri="{BB962C8B-B14F-4D97-AF65-F5344CB8AC3E}">
        <p14:creationId xmlns:p14="http://schemas.microsoft.com/office/powerpoint/2010/main" val="1586229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ha mejorado el algoritmo para poder emplear datos repartidos en el tiempo. Conviene probar a añadir otros parámetros, como la </a:t>
            </a:r>
            <a:r>
              <a:rPr lang="es-ES" dirty="0" err="1"/>
              <a:t>ETo</a:t>
            </a:r>
            <a:endParaRPr lang="es-ES" dirty="0"/>
          </a:p>
        </p:txBody>
      </p:sp>
      <p:sp>
        <p:nvSpPr>
          <p:cNvPr id="4" name="Marcador de número de diapositiva 3"/>
          <p:cNvSpPr>
            <a:spLocks noGrp="1"/>
          </p:cNvSpPr>
          <p:nvPr>
            <p:ph type="sldNum" sz="quarter" idx="5"/>
          </p:nvPr>
        </p:nvSpPr>
        <p:spPr/>
        <p:txBody>
          <a:bodyPr/>
          <a:lstStyle/>
          <a:p>
            <a:fld id="{B9B9C9BC-09CE-474B-AB88-603E62EA81BE}" type="slidenum">
              <a:rPr lang="es-ES" smtClean="0"/>
              <a:t>13</a:t>
            </a:fld>
            <a:endParaRPr lang="es-ES"/>
          </a:p>
        </p:txBody>
      </p:sp>
    </p:spTree>
    <p:extLst>
      <p:ext uri="{BB962C8B-B14F-4D97-AF65-F5344CB8AC3E}">
        <p14:creationId xmlns:p14="http://schemas.microsoft.com/office/powerpoint/2010/main" val="1932261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está trabajando en un script que añada y elimine parámetros para comparar su efecto y los almacene en una tabla</a:t>
            </a:r>
          </a:p>
        </p:txBody>
      </p:sp>
      <p:sp>
        <p:nvSpPr>
          <p:cNvPr id="4" name="Marcador de número de diapositiva 3"/>
          <p:cNvSpPr>
            <a:spLocks noGrp="1"/>
          </p:cNvSpPr>
          <p:nvPr>
            <p:ph type="sldNum" sz="quarter" idx="5"/>
          </p:nvPr>
        </p:nvSpPr>
        <p:spPr/>
        <p:txBody>
          <a:bodyPr/>
          <a:lstStyle/>
          <a:p>
            <a:fld id="{B9B9C9BC-09CE-474B-AB88-603E62EA81BE}" type="slidenum">
              <a:rPr lang="es-ES" smtClean="0"/>
              <a:t>14</a:t>
            </a:fld>
            <a:endParaRPr lang="es-ES"/>
          </a:p>
        </p:txBody>
      </p:sp>
    </p:spTree>
    <p:extLst>
      <p:ext uri="{BB962C8B-B14F-4D97-AF65-F5344CB8AC3E}">
        <p14:creationId xmlns:p14="http://schemas.microsoft.com/office/powerpoint/2010/main" val="4005874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715BB-8869-4479-87E2-A96F8361D68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4A631515-8266-45E8-8D97-81F25EE12F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C895487-936A-4447-A9BE-8FB29D2B3338}"/>
              </a:ext>
            </a:extLst>
          </p:cNvPr>
          <p:cNvSpPr>
            <a:spLocks noGrp="1"/>
          </p:cNvSpPr>
          <p:nvPr>
            <p:ph type="dt" sz="half" idx="10"/>
          </p:nvPr>
        </p:nvSpPr>
        <p:spPr/>
        <p:txBody>
          <a:bodyPr/>
          <a:lstStyle/>
          <a:p>
            <a:fld id="{DCCB06C9-4F99-441D-B534-66F31EE93CD5}" type="datetimeFigureOut">
              <a:rPr lang="es-ES" smtClean="0"/>
              <a:t>2022-03-17</a:t>
            </a:fld>
            <a:endParaRPr lang="es-ES"/>
          </a:p>
        </p:txBody>
      </p:sp>
      <p:sp>
        <p:nvSpPr>
          <p:cNvPr id="5" name="Marcador de pie de página 4">
            <a:extLst>
              <a:ext uri="{FF2B5EF4-FFF2-40B4-BE49-F238E27FC236}">
                <a16:creationId xmlns:a16="http://schemas.microsoft.com/office/drawing/2014/main" id="{5BB4BC03-404C-4EA8-9E34-F815E472067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4285246-35C1-4075-9481-27B2D86DA52E}"/>
              </a:ext>
            </a:extLst>
          </p:cNvPr>
          <p:cNvSpPr>
            <a:spLocks noGrp="1"/>
          </p:cNvSpPr>
          <p:nvPr>
            <p:ph type="sldNum" sz="quarter" idx="12"/>
          </p:nvPr>
        </p:nvSpPr>
        <p:spPr/>
        <p:txBody>
          <a:bodyPr/>
          <a:lstStyle/>
          <a:p>
            <a:fld id="{04FE960E-DE3E-4B0E-BC18-F10508B9F412}" type="slidenum">
              <a:rPr lang="es-ES" smtClean="0"/>
              <a:t>‹Nº›</a:t>
            </a:fld>
            <a:endParaRPr lang="es-ES"/>
          </a:p>
        </p:txBody>
      </p:sp>
    </p:spTree>
    <p:extLst>
      <p:ext uri="{BB962C8B-B14F-4D97-AF65-F5344CB8AC3E}">
        <p14:creationId xmlns:p14="http://schemas.microsoft.com/office/powerpoint/2010/main" val="2394167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1DCAC-AC7E-47CA-8BCA-19754DB9B100}"/>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27425C7-28F2-419B-9F5B-1F7D5163F40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932F9FC-D35D-464A-84AE-B1B86379F381}"/>
              </a:ext>
            </a:extLst>
          </p:cNvPr>
          <p:cNvSpPr>
            <a:spLocks noGrp="1"/>
          </p:cNvSpPr>
          <p:nvPr>
            <p:ph type="dt" sz="half" idx="10"/>
          </p:nvPr>
        </p:nvSpPr>
        <p:spPr/>
        <p:txBody>
          <a:bodyPr/>
          <a:lstStyle/>
          <a:p>
            <a:fld id="{DCCB06C9-4F99-441D-B534-66F31EE93CD5}" type="datetimeFigureOut">
              <a:rPr lang="es-ES" smtClean="0"/>
              <a:t>2022-03-17</a:t>
            </a:fld>
            <a:endParaRPr lang="es-ES"/>
          </a:p>
        </p:txBody>
      </p:sp>
      <p:sp>
        <p:nvSpPr>
          <p:cNvPr id="5" name="Marcador de pie de página 4">
            <a:extLst>
              <a:ext uri="{FF2B5EF4-FFF2-40B4-BE49-F238E27FC236}">
                <a16:creationId xmlns:a16="http://schemas.microsoft.com/office/drawing/2014/main" id="{6189D350-4DEF-42F9-AF9D-81A1542E86B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B619F2D-9116-495C-B452-860B845D4A3E}"/>
              </a:ext>
            </a:extLst>
          </p:cNvPr>
          <p:cNvSpPr>
            <a:spLocks noGrp="1"/>
          </p:cNvSpPr>
          <p:nvPr>
            <p:ph type="sldNum" sz="quarter" idx="12"/>
          </p:nvPr>
        </p:nvSpPr>
        <p:spPr/>
        <p:txBody>
          <a:bodyPr/>
          <a:lstStyle/>
          <a:p>
            <a:fld id="{04FE960E-DE3E-4B0E-BC18-F10508B9F412}" type="slidenum">
              <a:rPr lang="es-ES" smtClean="0"/>
              <a:t>‹Nº›</a:t>
            </a:fld>
            <a:endParaRPr lang="es-ES"/>
          </a:p>
        </p:txBody>
      </p:sp>
    </p:spTree>
    <p:extLst>
      <p:ext uri="{BB962C8B-B14F-4D97-AF65-F5344CB8AC3E}">
        <p14:creationId xmlns:p14="http://schemas.microsoft.com/office/powerpoint/2010/main" val="21391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BFFD39A-55D1-4221-B19C-4FD4CE31B44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10E5CF5-B85A-495C-98A8-913766A882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8F637B1-EEBD-467B-B485-40F01B3954E1}"/>
              </a:ext>
            </a:extLst>
          </p:cNvPr>
          <p:cNvSpPr>
            <a:spLocks noGrp="1"/>
          </p:cNvSpPr>
          <p:nvPr>
            <p:ph type="dt" sz="half" idx="10"/>
          </p:nvPr>
        </p:nvSpPr>
        <p:spPr/>
        <p:txBody>
          <a:bodyPr/>
          <a:lstStyle/>
          <a:p>
            <a:fld id="{DCCB06C9-4F99-441D-B534-66F31EE93CD5}" type="datetimeFigureOut">
              <a:rPr lang="es-ES" smtClean="0"/>
              <a:t>2022-03-17</a:t>
            </a:fld>
            <a:endParaRPr lang="es-ES"/>
          </a:p>
        </p:txBody>
      </p:sp>
      <p:sp>
        <p:nvSpPr>
          <p:cNvPr id="5" name="Marcador de pie de página 4">
            <a:extLst>
              <a:ext uri="{FF2B5EF4-FFF2-40B4-BE49-F238E27FC236}">
                <a16:creationId xmlns:a16="http://schemas.microsoft.com/office/drawing/2014/main" id="{D0018F9F-EFF0-4D95-B4FC-29705449C85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1FA4C82-5A37-466C-B382-7C38BF1A3483}"/>
              </a:ext>
            </a:extLst>
          </p:cNvPr>
          <p:cNvSpPr>
            <a:spLocks noGrp="1"/>
          </p:cNvSpPr>
          <p:nvPr>
            <p:ph type="sldNum" sz="quarter" idx="12"/>
          </p:nvPr>
        </p:nvSpPr>
        <p:spPr/>
        <p:txBody>
          <a:bodyPr/>
          <a:lstStyle/>
          <a:p>
            <a:fld id="{04FE960E-DE3E-4B0E-BC18-F10508B9F412}" type="slidenum">
              <a:rPr lang="es-ES" smtClean="0"/>
              <a:t>‹Nº›</a:t>
            </a:fld>
            <a:endParaRPr lang="es-ES"/>
          </a:p>
        </p:txBody>
      </p:sp>
    </p:spTree>
    <p:extLst>
      <p:ext uri="{BB962C8B-B14F-4D97-AF65-F5344CB8AC3E}">
        <p14:creationId xmlns:p14="http://schemas.microsoft.com/office/powerpoint/2010/main" val="2376066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9CC37-0AE7-4BF2-AC59-D3AEF244D26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0A0EB8B-9A5A-4E7E-BC72-07F2910FCCE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A68BD2E-F351-4F31-91D0-5FFF35022F75}"/>
              </a:ext>
            </a:extLst>
          </p:cNvPr>
          <p:cNvSpPr>
            <a:spLocks noGrp="1"/>
          </p:cNvSpPr>
          <p:nvPr>
            <p:ph type="dt" sz="half" idx="10"/>
          </p:nvPr>
        </p:nvSpPr>
        <p:spPr/>
        <p:txBody>
          <a:bodyPr/>
          <a:lstStyle/>
          <a:p>
            <a:fld id="{DCCB06C9-4F99-441D-B534-66F31EE93CD5}" type="datetimeFigureOut">
              <a:rPr lang="es-ES" smtClean="0"/>
              <a:t>2022-03-17</a:t>
            </a:fld>
            <a:endParaRPr lang="es-ES"/>
          </a:p>
        </p:txBody>
      </p:sp>
      <p:sp>
        <p:nvSpPr>
          <p:cNvPr id="5" name="Marcador de pie de página 4">
            <a:extLst>
              <a:ext uri="{FF2B5EF4-FFF2-40B4-BE49-F238E27FC236}">
                <a16:creationId xmlns:a16="http://schemas.microsoft.com/office/drawing/2014/main" id="{99C1C348-549A-4A26-9E6F-5DE2ED969BB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60FCA5A-1635-43E8-AC5E-3F006ADE9711}"/>
              </a:ext>
            </a:extLst>
          </p:cNvPr>
          <p:cNvSpPr>
            <a:spLocks noGrp="1"/>
          </p:cNvSpPr>
          <p:nvPr>
            <p:ph type="sldNum" sz="quarter" idx="12"/>
          </p:nvPr>
        </p:nvSpPr>
        <p:spPr/>
        <p:txBody>
          <a:bodyPr/>
          <a:lstStyle/>
          <a:p>
            <a:fld id="{04FE960E-DE3E-4B0E-BC18-F10508B9F412}" type="slidenum">
              <a:rPr lang="es-ES" smtClean="0"/>
              <a:t>‹Nº›</a:t>
            </a:fld>
            <a:endParaRPr lang="es-ES"/>
          </a:p>
        </p:txBody>
      </p:sp>
    </p:spTree>
    <p:extLst>
      <p:ext uri="{BB962C8B-B14F-4D97-AF65-F5344CB8AC3E}">
        <p14:creationId xmlns:p14="http://schemas.microsoft.com/office/powerpoint/2010/main" val="4034710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16A8F-BE64-4C40-800B-8278D748485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E175C1A1-7109-408C-820B-222B670932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403512F-8371-42E7-B657-2EC6A96D2E59}"/>
              </a:ext>
            </a:extLst>
          </p:cNvPr>
          <p:cNvSpPr>
            <a:spLocks noGrp="1"/>
          </p:cNvSpPr>
          <p:nvPr>
            <p:ph type="dt" sz="half" idx="10"/>
          </p:nvPr>
        </p:nvSpPr>
        <p:spPr/>
        <p:txBody>
          <a:bodyPr/>
          <a:lstStyle/>
          <a:p>
            <a:fld id="{DCCB06C9-4F99-441D-B534-66F31EE93CD5}" type="datetimeFigureOut">
              <a:rPr lang="es-ES" smtClean="0"/>
              <a:t>2022-03-17</a:t>
            </a:fld>
            <a:endParaRPr lang="es-ES"/>
          </a:p>
        </p:txBody>
      </p:sp>
      <p:sp>
        <p:nvSpPr>
          <p:cNvPr id="5" name="Marcador de pie de página 4">
            <a:extLst>
              <a:ext uri="{FF2B5EF4-FFF2-40B4-BE49-F238E27FC236}">
                <a16:creationId xmlns:a16="http://schemas.microsoft.com/office/drawing/2014/main" id="{FFE82F98-8962-41FB-8AFE-8BDD1AEB547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4D0F1D2-628D-4333-84C7-BCFCC273D148}"/>
              </a:ext>
            </a:extLst>
          </p:cNvPr>
          <p:cNvSpPr>
            <a:spLocks noGrp="1"/>
          </p:cNvSpPr>
          <p:nvPr>
            <p:ph type="sldNum" sz="quarter" idx="12"/>
          </p:nvPr>
        </p:nvSpPr>
        <p:spPr/>
        <p:txBody>
          <a:bodyPr/>
          <a:lstStyle/>
          <a:p>
            <a:fld id="{04FE960E-DE3E-4B0E-BC18-F10508B9F412}" type="slidenum">
              <a:rPr lang="es-ES" smtClean="0"/>
              <a:t>‹Nº›</a:t>
            </a:fld>
            <a:endParaRPr lang="es-ES"/>
          </a:p>
        </p:txBody>
      </p:sp>
    </p:spTree>
    <p:extLst>
      <p:ext uri="{BB962C8B-B14F-4D97-AF65-F5344CB8AC3E}">
        <p14:creationId xmlns:p14="http://schemas.microsoft.com/office/powerpoint/2010/main" val="99063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6BC879-31C0-4E56-B61D-40A996D048A4}"/>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1F18630-F3FC-4559-8EFB-71DAB1FF991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130C1C3B-A4DE-4D32-94A3-76F544A5839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861224B8-A2B1-4756-AF53-DE87E21F8395}"/>
              </a:ext>
            </a:extLst>
          </p:cNvPr>
          <p:cNvSpPr>
            <a:spLocks noGrp="1"/>
          </p:cNvSpPr>
          <p:nvPr>
            <p:ph type="dt" sz="half" idx="10"/>
          </p:nvPr>
        </p:nvSpPr>
        <p:spPr/>
        <p:txBody>
          <a:bodyPr/>
          <a:lstStyle/>
          <a:p>
            <a:fld id="{DCCB06C9-4F99-441D-B534-66F31EE93CD5}" type="datetimeFigureOut">
              <a:rPr lang="es-ES" smtClean="0"/>
              <a:t>2022-03-17</a:t>
            </a:fld>
            <a:endParaRPr lang="es-ES"/>
          </a:p>
        </p:txBody>
      </p:sp>
      <p:sp>
        <p:nvSpPr>
          <p:cNvPr id="6" name="Marcador de pie de página 5">
            <a:extLst>
              <a:ext uri="{FF2B5EF4-FFF2-40B4-BE49-F238E27FC236}">
                <a16:creationId xmlns:a16="http://schemas.microsoft.com/office/drawing/2014/main" id="{05F3323A-5BE2-4B38-AE4A-CE4C686DA6E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2801A91-CB96-4BB7-AA34-A6BE660C2AF6}"/>
              </a:ext>
            </a:extLst>
          </p:cNvPr>
          <p:cNvSpPr>
            <a:spLocks noGrp="1"/>
          </p:cNvSpPr>
          <p:nvPr>
            <p:ph type="sldNum" sz="quarter" idx="12"/>
          </p:nvPr>
        </p:nvSpPr>
        <p:spPr/>
        <p:txBody>
          <a:bodyPr/>
          <a:lstStyle/>
          <a:p>
            <a:fld id="{04FE960E-DE3E-4B0E-BC18-F10508B9F412}" type="slidenum">
              <a:rPr lang="es-ES" smtClean="0"/>
              <a:t>‹Nº›</a:t>
            </a:fld>
            <a:endParaRPr lang="es-ES"/>
          </a:p>
        </p:txBody>
      </p:sp>
    </p:spTree>
    <p:extLst>
      <p:ext uri="{BB962C8B-B14F-4D97-AF65-F5344CB8AC3E}">
        <p14:creationId xmlns:p14="http://schemas.microsoft.com/office/powerpoint/2010/main" val="44090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2867BB-4D51-44B7-82AC-8D4FE0A0856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274FF2A0-8C2D-4357-8FB8-ED348FA7D4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01C8580-8060-4BC9-9968-5D11FD18230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D99DF7A-E11F-4A65-A408-3C763431D5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ED2F24F-C77D-449E-9221-4DCA3B8CD496}"/>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A95EC7DE-484C-4E1B-A710-B5A20447E1B9}"/>
              </a:ext>
            </a:extLst>
          </p:cNvPr>
          <p:cNvSpPr>
            <a:spLocks noGrp="1"/>
          </p:cNvSpPr>
          <p:nvPr>
            <p:ph type="dt" sz="half" idx="10"/>
          </p:nvPr>
        </p:nvSpPr>
        <p:spPr/>
        <p:txBody>
          <a:bodyPr/>
          <a:lstStyle/>
          <a:p>
            <a:fld id="{DCCB06C9-4F99-441D-B534-66F31EE93CD5}" type="datetimeFigureOut">
              <a:rPr lang="es-ES" smtClean="0"/>
              <a:t>2022-03-17</a:t>
            </a:fld>
            <a:endParaRPr lang="es-ES"/>
          </a:p>
        </p:txBody>
      </p:sp>
      <p:sp>
        <p:nvSpPr>
          <p:cNvPr id="8" name="Marcador de pie de página 7">
            <a:extLst>
              <a:ext uri="{FF2B5EF4-FFF2-40B4-BE49-F238E27FC236}">
                <a16:creationId xmlns:a16="http://schemas.microsoft.com/office/drawing/2014/main" id="{84321E52-7D4B-401F-AADC-92299536F7C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B191D47A-1491-4928-9E78-F9E53FB9A6FE}"/>
              </a:ext>
            </a:extLst>
          </p:cNvPr>
          <p:cNvSpPr>
            <a:spLocks noGrp="1"/>
          </p:cNvSpPr>
          <p:nvPr>
            <p:ph type="sldNum" sz="quarter" idx="12"/>
          </p:nvPr>
        </p:nvSpPr>
        <p:spPr/>
        <p:txBody>
          <a:bodyPr/>
          <a:lstStyle/>
          <a:p>
            <a:fld id="{04FE960E-DE3E-4B0E-BC18-F10508B9F412}" type="slidenum">
              <a:rPr lang="es-ES" smtClean="0"/>
              <a:t>‹Nº›</a:t>
            </a:fld>
            <a:endParaRPr lang="es-ES"/>
          </a:p>
        </p:txBody>
      </p:sp>
    </p:spTree>
    <p:extLst>
      <p:ext uri="{BB962C8B-B14F-4D97-AF65-F5344CB8AC3E}">
        <p14:creationId xmlns:p14="http://schemas.microsoft.com/office/powerpoint/2010/main" val="130452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56C000-64E5-47E0-B4AB-0B14CB35755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814A6E0-ABD7-4BA1-BB7C-6197B67A612A}"/>
              </a:ext>
            </a:extLst>
          </p:cNvPr>
          <p:cNvSpPr>
            <a:spLocks noGrp="1"/>
          </p:cNvSpPr>
          <p:nvPr>
            <p:ph type="dt" sz="half" idx="10"/>
          </p:nvPr>
        </p:nvSpPr>
        <p:spPr/>
        <p:txBody>
          <a:bodyPr/>
          <a:lstStyle/>
          <a:p>
            <a:fld id="{DCCB06C9-4F99-441D-B534-66F31EE93CD5}" type="datetimeFigureOut">
              <a:rPr lang="es-ES" smtClean="0"/>
              <a:t>2022-03-17</a:t>
            </a:fld>
            <a:endParaRPr lang="es-ES"/>
          </a:p>
        </p:txBody>
      </p:sp>
      <p:sp>
        <p:nvSpPr>
          <p:cNvPr id="4" name="Marcador de pie de página 3">
            <a:extLst>
              <a:ext uri="{FF2B5EF4-FFF2-40B4-BE49-F238E27FC236}">
                <a16:creationId xmlns:a16="http://schemas.microsoft.com/office/drawing/2014/main" id="{E4CEF4E9-6E83-4126-A251-24E7D2930CE8}"/>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0B8D80E2-FFED-4774-AF80-EF965487A7C5}"/>
              </a:ext>
            </a:extLst>
          </p:cNvPr>
          <p:cNvSpPr>
            <a:spLocks noGrp="1"/>
          </p:cNvSpPr>
          <p:nvPr>
            <p:ph type="sldNum" sz="quarter" idx="12"/>
          </p:nvPr>
        </p:nvSpPr>
        <p:spPr/>
        <p:txBody>
          <a:bodyPr/>
          <a:lstStyle/>
          <a:p>
            <a:fld id="{04FE960E-DE3E-4B0E-BC18-F10508B9F412}" type="slidenum">
              <a:rPr lang="es-ES" smtClean="0"/>
              <a:t>‹Nº›</a:t>
            </a:fld>
            <a:endParaRPr lang="es-ES"/>
          </a:p>
        </p:txBody>
      </p:sp>
    </p:spTree>
    <p:extLst>
      <p:ext uri="{BB962C8B-B14F-4D97-AF65-F5344CB8AC3E}">
        <p14:creationId xmlns:p14="http://schemas.microsoft.com/office/powerpoint/2010/main" val="91553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2F74FFB-5293-4B89-A543-C2EE44029231}"/>
              </a:ext>
            </a:extLst>
          </p:cNvPr>
          <p:cNvSpPr>
            <a:spLocks noGrp="1"/>
          </p:cNvSpPr>
          <p:nvPr>
            <p:ph type="dt" sz="half" idx="10"/>
          </p:nvPr>
        </p:nvSpPr>
        <p:spPr/>
        <p:txBody>
          <a:bodyPr/>
          <a:lstStyle/>
          <a:p>
            <a:fld id="{DCCB06C9-4F99-441D-B534-66F31EE93CD5}" type="datetimeFigureOut">
              <a:rPr lang="es-ES" smtClean="0"/>
              <a:t>2022-03-17</a:t>
            </a:fld>
            <a:endParaRPr lang="es-ES"/>
          </a:p>
        </p:txBody>
      </p:sp>
      <p:sp>
        <p:nvSpPr>
          <p:cNvPr id="3" name="Marcador de pie de página 2">
            <a:extLst>
              <a:ext uri="{FF2B5EF4-FFF2-40B4-BE49-F238E27FC236}">
                <a16:creationId xmlns:a16="http://schemas.microsoft.com/office/drawing/2014/main" id="{CF524616-C14E-4889-AAEE-798E0D4940C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A096EB2-BA90-49EF-9441-C30399DE6848}"/>
              </a:ext>
            </a:extLst>
          </p:cNvPr>
          <p:cNvSpPr>
            <a:spLocks noGrp="1"/>
          </p:cNvSpPr>
          <p:nvPr>
            <p:ph type="sldNum" sz="quarter" idx="12"/>
          </p:nvPr>
        </p:nvSpPr>
        <p:spPr/>
        <p:txBody>
          <a:bodyPr/>
          <a:lstStyle/>
          <a:p>
            <a:fld id="{04FE960E-DE3E-4B0E-BC18-F10508B9F412}" type="slidenum">
              <a:rPr lang="es-ES" smtClean="0"/>
              <a:t>‹Nº›</a:t>
            </a:fld>
            <a:endParaRPr lang="es-ES"/>
          </a:p>
        </p:txBody>
      </p:sp>
    </p:spTree>
    <p:extLst>
      <p:ext uri="{BB962C8B-B14F-4D97-AF65-F5344CB8AC3E}">
        <p14:creationId xmlns:p14="http://schemas.microsoft.com/office/powerpoint/2010/main" val="2042452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55E2D-CBC9-4DC0-B03F-6F701F02681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BFAB6C4-1DC0-4E83-A8EE-02EE3536FA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B3BCD4F-339C-4F40-BD95-D162F5D38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C06AA2-1E00-44BD-9A79-8C12D31E71DA}"/>
              </a:ext>
            </a:extLst>
          </p:cNvPr>
          <p:cNvSpPr>
            <a:spLocks noGrp="1"/>
          </p:cNvSpPr>
          <p:nvPr>
            <p:ph type="dt" sz="half" idx="10"/>
          </p:nvPr>
        </p:nvSpPr>
        <p:spPr/>
        <p:txBody>
          <a:bodyPr/>
          <a:lstStyle/>
          <a:p>
            <a:fld id="{DCCB06C9-4F99-441D-B534-66F31EE93CD5}" type="datetimeFigureOut">
              <a:rPr lang="es-ES" smtClean="0"/>
              <a:t>2022-03-17</a:t>
            </a:fld>
            <a:endParaRPr lang="es-ES"/>
          </a:p>
        </p:txBody>
      </p:sp>
      <p:sp>
        <p:nvSpPr>
          <p:cNvPr id="6" name="Marcador de pie de página 5">
            <a:extLst>
              <a:ext uri="{FF2B5EF4-FFF2-40B4-BE49-F238E27FC236}">
                <a16:creationId xmlns:a16="http://schemas.microsoft.com/office/drawing/2014/main" id="{41F26C55-43EC-444F-8D86-A8268E0E8F7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1A9E162E-5937-45F9-AE08-8C38F11915DC}"/>
              </a:ext>
            </a:extLst>
          </p:cNvPr>
          <p:cNvSpPr>
            <a:spLocks noGrp="1"/>
          </p:cNvSpPr>
          <p:nvPr>
            <p:ph type="sldNum" sz="quarter" idx="12"/>
          </p:nvPr>
        </p:nvSpPr>
        <p:spPr/>
        <p:txBody>
          <a:bodyPr/>
          <a:lstStyle/>
          <a:p>
            <a:fld id="{04FE960E-DE3E-4B0E-BC18-F10508B9F412}" type="slidenum">
              <a:rPr lang="es-ES" smtClean="0"/>
              <a:t>‹Nº›</a:t>
            </a:fld>
            <a:endParaRPr lang="es-ES"/>
          </a:p>
        </p:txBody>
      </p:sp>
    </p:spTree>
    <p:extLst>
      <p:ext uri="{BB962C8B-B14F-4D97-AF65-F5344CB8AC3E}">
        <p14:creationId xmlns:p14="http://schemas.microsoft.com/office/powerpoint/2010/main" val="385878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919220-9002-424F-B860-B3367DC0959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5D8C05B5-05E3-4470-ADBA-6FB359B6B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958E784-EFE4-4AF8-89C3-CB058B033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BCCCCCB-E582-42D5-B00F-815E7A047068}"/>
              </a:ext>
            </a:extLst>
          </p:cNvPr>
          <p:cNvSpPr>
            <a:spLocks noGrp="1"/>
          </p:cNvSpPr>
          <p:nvPr>
            <p:ph type="dt" sz="half" idx="10"/>
          </p:nvPr>
        </p:nvSpPr>
        <p:spPr/>
        <p:txBody>
          <a:bodyPr/>
          <a:lstStyle/>
          <a:p>
            <a:fld id="{DCCB06C9-4F99-441D-B534-66F31EE93CD5}" type="datetimeFigureOut">
              <a:rPr lang="es-ES" smtClean="0"/>
              <a:t>2022-03-17</a:t>
            </a:fld>
            <a:endParaRPr lang="es-ES"/>
          </a:p>
        </p:txBody>
      </p:sp>
      <p:sp>
        <p:nvSpPr>
          <p:cNvPr id="6" name="Marcador de pie de página 5">
            <a:extLst>
              <a:ext uri="{FF2B5EF4-FFF2-40B4-BE49-F238E27FC236}">
                <a16:creationId xmlns:a16="http://schemas.microsoft.com/office/drawing/2014/main" id="{05834F1E-73E3-45F0-97F9-1C49504AA7E5}"/>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056A16B-C7A9-4F71-A90F-6099237F4281}"/>
              </a:ext>
            </a:extLst>
          </p:cNvPr>
          <p:cNvSpPr>
            <a:spLocks noGrp="1"/>
          </p:cNvSpPr>
          <p:nvPr>
            <p:ph type="sldNum" sz="quarter" idx="12"/>
          </p:nvPr>
        </p:nvSpPr>
        <p:spPr/>
        <p:txBody>
          <a:bodyPr/>
          <a:lstStyle/>
          <a:p>
            <a:fld id="{04FE960E-DE3E-4B0E-BC18-F10508B9F412}" type="slidenum">
              <a:rPr lang="es-ES" smtClean="0"/>
              <a:t>‹Nº›</a:t>
            </a:fld>
            <a:endParaRPr lang="es-ES"/>
          </a:p>
        </p:txBody>
      </p:sp>
    </p:spTree>
    <p:extLst>
      <p:ext uri="{BB962C8B-B14F-4D97-AF65-F5344CB8AC3E}">
        <p14:creationId xmlns:p14="http://schemas.microsoft.com/office/powerpoint/2010/main" val="3473447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DF3AE94-A608-4FC7-AA2A-542FB4D5B0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361495B-3D79-4C96-998C-B960EFC35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F00F4EE-56DF-49DD-9AB1-65E7A65F24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CB06C9-4F99-441D-B534-66F31EE93CD5}" type="datetimeFigureOut">
              <a:rPr lang="es-ES" smtClean="0"/>
              <a:t>2022-03-17</a:t>
            </a:fld>
            <a:endParaRPr lang="es-ES"/>
          </a:p>
        </p:txBody>
      </p:sp>
      <p:sp>
        <p:nvSpPr>
          <p:cNvPr id="5" name="Marcador de pie de página 4">
            <a:extLst>
              <a:ext uri="{FF2B5EF4-FFF2-40B4-BE49-F238E27FC236}">
                <a16:creationId xmlns:a16="http://schemas.microsoft.com/office/drawing/2014/main" id="{29978D7F-64C3-490C-B318-53CD047239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9593FD1-9ABE-4E7E-B50A-F5B6FCCB1C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FE960E-DE3E-4B0E-BC18-F10508B9F412}" type="slidenum">
              <a:rPr lang="es-ES" smtClean="0"/>
              <a:t>‹Nº›</a:t>
            </a:fld>
            <a:endParaRPr lang="es-ES"/>
          </a:p>
        </p:txBody>
      </p:sp>
    </p:spTree>
    <p:extLst>
      <p:ext uri="{BB962C8B-B14F-4D97-AF65-F5344CB8AC3E}">
        <p14:creationId xmlns:p14="http://schemas.microsoft.com/office/powerpoint/2010/main" val="3782849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546A1-0511-4D5A-9054-22047171F83E}"/>
              </a:ext>
            </a:extLst>
          </p:cNvPr>
          <p:cNvSpPr>
            <a:spLocks noGrp="1"/>
          </p:cNvSpPr>
          <p:nvPr>
            <p:ph type="ctrTitle"/>
          </p:nvPr>
        </p:nvSpPr>
        <p:spPr/>
        <p:txBody>
          <a:bodyPr>
            <a:normAutofit fontScale="90000"/>
          </a:bodyPr>
          <a:lstStyle/>
          <a:p>
            <a:r>
              <a:rPr lang="es-ES" dirty="0"/>
              <a:t>Estimación del estado hídrico de una planta y gestión automática del riego</a:t>
            </a:r>
          </a:p>
        </p:txBody>
      </p:sp>
    </p:spTree>
    <p:extLst>
      <p:ext uri="{BB962C8B-B14F-4D97-AF65-F5344CB8AC3E}">
        <p14:creationId xmlns:p14="http://schemas.microsoft.com/office/powerpoint/2010/main" val="3258502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4376F-E4DA-440B-B5D6-47D886D74118}"/>
              </a:ext>
            </a:extLst>
          </p:cNvPr>
          <p:cNvSpPr>
            <a:spLocks noGrp="1"/>
          </p:cNvSpPr>
          <p:nvPr>
            <p:ph type="title"/>
          </p:nvPr>
        </p:nvSpPr>
        <p:spPr/>
        <p:txBody>
          <a:bodyPr/>
          <a:lstStyle/>
          <a:p>
            <a:r>
              <a:rPr lang="es-ES" dirty="0"/>
              <a:t>Estrés hídrico según </a:t>
            </a:r>
            <a:r>
              <a:rPr lang="es-ES" dirty="0" err="1"/>
              <a:t>dendómetros</a:t>
            </a:r>
            <a:endParaRPr lang="es-ES" dirty="0"/>
          </a:p>
        </p:txBody>
      </p:sp>
      <p:sp>
        <p:nvSpPr>
          <p:cNvPr id="3" name="Marcador de contenido 2">
            <a:extLst>
              <a:ext uri="{FF2B5EF4-FFF2-40B4-BE49-F238E27FC236}">
                <a16:creationId xmlns:a16="http://schemas.microsoft.com/office/drawing/2014/main" id="{D5F4C04A-2597-41FC-AABD-AD5F9BC6DC5E}"/>
              </a:ext>
            </a:extLst>
          </p:cNvPr>
          <p:cNvSpPr>
            <a:spLocks noGrp="1"/>
          </p:cNvSpPr>
          <p:nvPr>
            <p:ph idx="1"/>
          </p:nvPr>
        </p:nvSpPr>
        <p:spPr>
          <a:xfrm>
            <a:off x="838200" y="1825625"/>
            <a:ext cx="9565640" cy="4667250"/>
          </a:xfrm>
        </p:spPr>
        <p:txBody>
          <a:bodyPr>
            <a:normAutofit/>
          </a:bodyPr>
          <a:lstStyle/>
          <a:p>
            <a:pPr marL="0" indent="0" algn="just">
              <a:buNone/>
            </a:pPr>
            <a:r>
              <a:rPr lang="es-ES" dirty="0"/>
              <a:t>Suele considerarse en su lugar la evolución de la lectura a lo largo del tiempo:</a:t>
            </a:r>
          </a:p>
          <a:p>
            <a:endParaRPr lang="es-ES" dirty="0"/>
          </a:p>
        </p:txBody>
      </p:sp>
      <p:pic>
        <p:nvPicPr>
          <p:cNvPr id="5" name="Imagen 4">
            <a:extLst>
              <a:ext uri="{FF2B5EF4-FFF2-40B4-BE49-F238E27FC236}">
                <a16:creationId xmlns:a16="http://schemas.microsoft.com/office/drawing/2014/main" id="{B786670D-F358-4B9C-831C-7856ABDEBEA4}"/>
              </a:ext>
            </a:extLst>
          </p:cNvPr>
          <p:cNvPicPr>
            <a:picLocks noChangeAspect="1"/>
          </p:cNvPicPr>
          <p:nvPr/>
        </p:nvPicPr>
        <p:blipFill>
          <a:blip r:embed="rId3"/>
          <a:stretch>
            <a:fillRect/>
          </a:stretch>
        </p:blipFill>
        <p:spPr>
          <a:xfrm>
            <a:off x="1391920" y="2844355"/>
            <a:ext cx="8458200" cy="3519643"/>
          </a:xfrm>
          <a:prstGeom prst="rect">
            <a:avLst/>
          </a:prstGeom>
        </p:spPr>
      </p:pic>
    </p:spTree>
    <p:extLst>
      <p:ext uri="{BB962C8B-B14F-4D97-AF65-F5344CB8AC3E}">
        <p14:creationId xmlns:p14="http://schemas.microsoft.com/office/powerpoint/2010/main" val="66873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0B7FFD-0C5C-4AA0-944B-BDC4EDE9F859}"/>
              </a:ext>
            </a:extLst>
          </p:cNvPr>
          <p:cNvSpPr>
            <a:spLocks noGrp="1"/>
          </p:cNvSpPr>
          <p:nvPr>
            <p:ph type="title"/>
          </p:nvPr>
        </p:nvSpPr>
        <p:spPr/>
        <p:txBody>
          <a:bodyPr/>
          <a:lstStyle/>
          <a:p>
            <a:r>
              <a:rPr lang="es-ES" dirty="0"/>
              <a:t>Modelado</a:t>
            </a:r>
          </a:p>
        </p:txBody>
      </p:sp>
      <p:sp>
        <p:nvSpPr>
          <p:cNvPr id="3" name="Marcador de contenido 2">
            <a:extLst>
              <a:ext uri="{FF2B5EF4-FFF2-40B4-BE49-F238E27FC236}">
                <a16:creationId xmlns:a16="http://schemas.microsoft.com/office/drawing/2014/main" id="{22F1489A-3895-4381-AAEB-7D8C909B26A2}"/>
              </a:ext>
            </a:extLst>
          </p:cNvPr>
          <p:cNvSpPr>
            <a:spLocks noGrp="1"/>
          </p:cNvSpPr>
          <p:nvPr>
            <p:ph idx="1"/>
          </p:nvPr>
        </p:nvSpPr>
        <p:spPr>
          <a:xfrm>
            <a:off x="838200" y="1825625"/>
            <a:ext cx="10754360" cy="4351338"/>
          </a:xfrm>
        </p:spPr>
        <p:txBody>
          <a:bodyPr/>
          <a:lstStyle/>
          <a:p>
            <a:pPr marL="0" indent="0">
              <a:buNone/>
            </a:pPr>
            <a:r>
              <a:rPr lang="es-ES" dirty="0"/>
              <a:t>Se pretende buscar una forma de aproximar el nivel de estrés hídrico a partir de los datos disponibles: Sensores ZIM y </a:t>
            </a:r>
            <a:r>
              <a:rPr lang="es-ES" dirty="0" err="1"/>
              <a:t>dendómetros</a:t>
            </a:r>
            <a:r>
              <a:rPr lang="es-ES" dirty="0"/>
              <a:t> de cada parcela, precipitaciones, evapotranspiración, riego de cada parcela y estados calculados a mano de 6 </a:t>
            </a:r>
            <a:r>
              <a:rPr lang="es-ES" dirty="0" err="1"/>
              <a:t>ZIMs</a:t>
            </a:r>
            <a:r>
              <a:rPr lang="es-ES" dirty="0"/>
              <a:t> y 6 </a:t>
            </a:r>
            <a:r>
              <a:rPr lang="es-ES" dirty="0" err="1"/>
              <a:t>dendómetros</a:t>
            </a:r>
            <a:r>
              <a:rPr lang="es-ES" dirty="0"/>
              <a:t>.</a:t>
            </a:r>
          </a:p>
          <a:p>
            <a:pPr marL="0" indent="0">
              <a:buNone/>
            </a:pPr>
            <a:endParaRPr lang="es-ES" dirty="0"/>
          </a:p>
          <a:p>
            <a:pPr marL="0" indent="0">
              <a:buNone/>
            </a:pPr>
            <a:r>
              <a:rPr lang="es-ES" dirty="0"/>
              <a:t>Se ha decidido empezar por utilizar los datos de sensores ZIM por ser más baratos y fáciles de instalar, y si la aproximación es buena podría permitir prescindir de los </a:t>
            </a:r>
            <a:r>
              <a:rPr lang="es-ES" dirty="0" err="1"/>
              <a:t>dendómetros</a:t>
            </a:r>
            <a:r>
              <a:rPr lang="es-ES" dirty="0"/>
              <a:t>.</a:t>
            </a:r>
          </a:p>
        </p:txBody>
      </p:sp>
    </p:spTree>
    <p:extLst>
      <p:ext uri="{BB962C8B-B14F-4D97-AF65-F5344CB8AC3E}">
        <p14:creationId xmlns:p14="http://schemas.microsoft.com/office/powerpoint/2010/main" val="358586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4376F-E4DA-440B-B5D6-47D886D74118}"/>
              </a:ext>
            </a:extLst>
          </p:cNvPr>
          <p:cNvSpPr>
            <a:spLocks noGrp="1"/>
          </p:cNvSpPr>
          <p:nvPr>
            <p:ph type="title"/>
          </p:nvPr>
        </p:nvSpPr>
        <p:spPr>
          <a:xfrm>
            <a:off x="838200" y="124149"/>
            <a:ext cx="10515600" cy="1325563"/>
          </a:xfrm>
        </p:spPr>
        <p:txBody>
          <a:bodyPr/>
          <a:lstStyle/>
          <a:p>
            <a:r>
              <a:rPr lang="es-ES" dirty="0"/>
              <a:t>Mínimos cuadrados con sensores ZIM </a:t>
            </a:r>
          </a:p>
        </p:txBody>
      </p:sp>
      <p:pic>
        <p:nvPicPr>
          <p:cNvPr id="4" name="Imagen 3">
            <a:extLst>
              <a:ext uri="{FF2B5EF4-FFF2-40B4-BE49-F238E27FC236}">
                <a16:creationId xmlns:a16="http://schemas.microsoft.com/office/drawing/2014/main" id="{EA48402B-47C6-4D97-AE81-75A53E467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866272"/>
            <a:ext cx="5852172" cy="4389129"/>
          </a:xfrm>
          <a:prstGeom prst="rect">
            <a:avLst/>
          </a:prstGeom>
        </p:spPr>
      </p:pic>
      <p:pic>
        <p:nvPicPr>
          <p:cNvPr id="8" name="Imagen 7">
            <a:extLst>
              <a:ext uri="{FF2B5EF4-FFF2-40B4-BE49-F238E27FC236}">
                <a16:creationId xmlns:a16="http://schemas.microsoft.com/office/drawing/2014/main" id="{2B87463E-1CD5-4704-96BB-5E5D307648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66272"/>
            <a:ext cx="5852172" cy="4389129"/>
          </a:xfrm>
          <a:prstGeom prst="rect">
            <a:avLst/>
          </a:prstGeom>
        </p:spPr>
      </p:pic>
      <p:sp>
        <p:nvSpPr>
          <p:cNvPr id="9" name="Marcador de contenido 2">
            <a:extLst>
              <a:ext uri="{FF2B5EF4-FFF2-40B4-BE49-F238E27FC236}">
                <a16:creationId xmlns:a16="http://schemas.microsoft.com/office/drawing/2014/main" id="{5C1E3A96-82BC-4D52-9317-67A639CA8E30}"/>
              </a:ext>
            </a:extLst>
          </p:cNvPr>
          <p:cNvSpPr>
            <a:spLocks noGrp="1"/>
          </p:cNvSpPr>
          <p:nvPr>
            <p:ph idx="1"/>
          </p:nvPr>
        </p:nvSpPr>
        <p:spPr>
          <a:xfrm>
            <a:off x="853440" y="1275404"/>
            <a:ext cx="10515600" cy="1181735"/>
          </a:xfrm>
        </p:spPr>
        <p:txBody>
          <a:bodyPr>
            <a:normAutofit/>
          </a:bodyPr>
          <a:lstStyle/>
          <a:p>
            <a:pPr marL="0" indent="0">
              <a:buNone/>
            </a:pPr>
            <a:r>
              <a:rPr lang="es-ES" dirty="0"/>
              <a:t>Empleando datos de área y máximo con una ventana deslizante:</a:t>
            </a:r>
          </a:p>
        </p:txBody>
      </p:sp>
    </p:spTree>
    <p:extLst>
      <p:ext uri="{BB962C8B-B14F-4D97-AF65-F5344CB8AC3E}">
        <p14:creationId xmlns:p14="http://schemas.microsoft.com/office/powerpoint/2010/main" val="93457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Gráfico, Gráfico de líneas&#10;&#10;Descripción generada automáticamente">
            <a:extLst>
              <a:ext uri="{FF2B5EF4-FFF2-40B4-BE49-F238E27FC236}">
                <a16:creationId xmlns:a16="http://schemas.microsoft.com/office/drawing/2014/main" id="{F50DD7CC-C1C2-4878-B08E-B485CC53B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48" y="1169484"/>
            <a:ext cx="10935092" cy="5564367"/>
          </a:xfrm>
          <a:prstGeom prst="rect">
            <a:avLst/>
          </a:prstGeom>
        </p:spPr>
      </p:pic>
      <p:sp>
        <p:nvSpPr>
          <p:cNvPr id="2" name="Título 1">
            <a:extLst>
              <a:ext uri="{FF2B5EF4-FFF2-40B4-BE49-F238E27FC236}">
                <a16:creationId xmlns:a16="http://schemas.microsoft.com/office/drawing/2014/main" id="{CC14376F-E4DA-440B-B5D6-47D886D74118}"/>
              </a:ext>
            </a:extLst>
          </p:cNvPr>
          <p:cNvSpPr>
            <a:spLocks noGrp="1"/>
          </p:cNvSpPr>
          <p:nvPr>
            <p:ph type="title"/>
          </p:nvPr>
        </p:nvSpPr>
        <p:spPr>
          <a:xfrm>
            <a:off x="838200" y="124149"/>
            <a:ext cx="10515600" cy="1325563"/>
          </a:xfrm>
        </p:spPr>
        <p:txBody>
          <a:bodyPr/>
          <a:lstStyle/>
          <a:p>
            <a:r>
              <a:rPr lang="es-ES" dirty="0"/>
              <a:t>Mínimos cuadrados con sensores ZIM </a:t>
            </a:r>
          </a:p>
        </p:txBody>
      </p:sp>
      <p:sp>
        <p:nvSpPr>
          <p:cNvPr id="9" name="Marcador de contenido 2">
            <a:extLst>
              <a:ext uri="{FF2B5EF4-FFF2-40B4-BE49-F238E27FC236}">
                <a16:creationId xmlns:a16="http://schemas.microsoft.com/office/drawing/2014/main" id="{5C1E3A96-82BC-4D52-9317-67A639CA8E30}"/>
              </a:ext>
            </a:extLst>
          </p:cNvPr>
          <p:cNvSpPr>
            <a:spLocks noGrp="1"/>
          </p:cNvSpPr>
          <p:nvPr>
            <p:ph idx="1"/>
          </p:nvPr>
        </p:nvSpPr>
        <p:spPr>
          <a:xfrm>
            <a:off x="853440" y="1275404"/>
            <a:ext cx="10515600" cy="1181735"/>
          </a:xfrm>
        </p:spPr>
        <p:txBody>
          <a:bodyPr>
            <a:normAutofit/>
          </a:bodyPr>
          <a:lstStyle/>
          <a:p>
            <a:pPr marL="0" indent="0">
              <a:buNone/>
            </a:pPr>
            <a:r>
              <a:rPr lang="es-ES" dirty="0"/>
              <a:t>Escogiendo mejor los datos de calibración:</a:t>
            </a:r>
          </a:p>
        </p:txBody>
      </p:sp>
    </p:spTree>
    <p:extLst>
      <p:ext uri="{BB962C8B-B14F-4D97-AF65-F5344CB8AC3E}">
        <p14:creationId xmlns:p14="http://schemas.microsoft.com/office/powerpoint/2010/main" val="2408688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Gráfico, Gráfico de líneas&#10;&#10;Descripción generada automáticamente">
            <a:extLst>
              <a:ext uri="{FF2B5EF4-FFF2-40B4-BE49-F238E27FC236}">
                <a16:creationId xmlns:a16="http://schemas.microsoft.com/office/drawing/2014/main" id="{11341924-406B-4D01-9766-BE4563964C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1196536"/>
            <a:ext cx="11165840" cy="5681784"/>
          </a:xfrm>
          <a:prstGeom prst="rect">
            <a:avLst/>
          </a:prstGeom>
        </p:spPr>
      </p:pic>
      <p:sp>
        <p:nvSpPr>
          <p:cNvPr id="2" name="Título 1">
            <a:extLst>
              <a:ext uri="{FF2B5EF4-FFF2-40B4-BE49-F238E27FC236}">
                <a16:creationId xmlns:a16="http://schemas.microsoft.com/office/drawing/2014/main" id="{CC14376F-E4DA-440B-B5D6-47D886D74118}"/>
              </a:ext>
            </a:extLst>
          </p:cNvPr>
          <p:cNvSpPr>
            <a:spLocks noGrp="1"/>
          </p:cNvSpPr>
          <p:nvPr>
            <p:ph type="title"/>
          </p:nvPr>
        </p:nvSpPr>
        <p:spPr>
          <a:xfrm>
            <a:off x="838200" y="124149"/>
            <a:ext cx="10515600" cy="1325563"/>
          </a:xfrm>
        </p:spPr>
        <p:txBody>
          <a:bodyPr/>
          <a:lstStyle/>
          <a:p>
            <a:r>
              <a:rPr lang="es-ES" dirty="0"/>
              <a:t>Mínimos cuadrados con sensores ZIM </a:t>
            </a:r>
          </a:p>
        </p:txBody>
      </p:sp>
      <p:sp>
        <p:nvSpPr>
          <p:cNvPr id="9" name="Marcador de contenido 2">
            <a:extLst>
              <a:ext uri="{FF2B5EF4-FFF2-40B4-BE49-F238E27FC236}">
                <a16:creationId xmlns:a16="http://schemas.microsoft.com/office/drawing/2014/main" id="{5C1E3A96-82BC-4D52-9317-67A639CA8E30}"/>
              </a:ext>
            </a:extLst>
          </p:cNvPr>
          <p:cNvSpPr>
            <a:spLocks noGrp="1"/>
          </p:cNvSpPr>
          <p:nvPr>
            <p:ph idx="1"/>
          </p:nvPr>
        </p:nvSpPr>
        <p:spPr>
          <a:xfrm>
            <a:off x="853440" y="1275404"/>
            <a:ext cx="10515600" cy="1181735"/>
          </a:xfrm>
        </p:spPr>
        <p:txBody>
          <a:bodyPr>
            <a:normAutofit/>
          </a:bodyPr>
          <a:lstStyle/>
          <a:p>
            <a:pPr marL="0" indent="0">
              <a:buNone/>
            </a:pPr>
            <a:r>
              <a:rPr lang="es-ES" dirty="0"/>
              <a:t>Añadiendo la evapotranspiración, el resultado no mejora visiblemente:</a:t>
            </a:r>
          </a:p>
        </p:txBody>
      </p:sp>
      <p:graphicFrame>
        <p:nvGraphicFramePr>
          <p:cNvPr id="6" name="Tabla 5">
            <a:extLst>
              <a:ext uri="{FF2B5EF4-FFF2-40B4-BE49-F238E27FC236}">
                <a16:creationId xmlns:a16="http://schemas.microsoft.com/office/drawing/2014/main" id="{D6B8E98E-57A0-4733-A75F-262B78ED18E1}"/>
              </a:ext>
            </a:extLst>
          </p:cNvPr>
          <p:cNvGraphicFramePr>
            <a:graphicFrameLocks noGrp="1"/>
          </p:cNvGraphicFramePr>
          <p:nvPr>
            <p:extLst>
              <p:ext uri="{D42A27DB-BD31-4B8C-83A1-F6EECF244321}">
                <p14:modId xmlns:p14="http://schemas.microsoft.com/office/powerpoint/2010/main" val="4174723637"/>
              </p:ext>
            </p:extLst>
          </p:nvPr>
        </p:nvGraphicFramePr>
        <p:xfrm>
          <a:off x="7112000" y="2457139"/>
          <a:ext cx="4241800" cy="2095500"/>
        </p:xfrm>
        <a:graphic>
          <a:graphicData uri="http://schemas.openxmlformats.org/drawingml/2006/table">
            <a:tbl>
              <a:tblPr>
                <a:tableStyleId>{5C22544A-7EE6-4342-B048-85BDC9FD1C3A}</a:tableStyleId>
              </a:tblPr>
              <a:tblGrid>
                <a:gridCol w="253242">
                  <a:extLst>
                    <a:ext uri="{9D8B030D-6E8A-4147-A177-3AD203B41FA5}">
                      <a16:colId xmlns:a16="http://schemas.microsoft.com/office/drawing/2014/main" val="3068298248"/>
                    </a:ext>
                  </a:extLst>
                </a:gridCol>
                <a:gridCol w="978146">
                  <a:extLst>
                    <a:ext uri="{9D8B030D-6E8A-4147-A177-3AD203B41FA5}">
                      <a16:colId xmlns:a16="http://schemas.microsoft.com/office/drawing/2014/main" val="1343154430"/>
                    </a:ext>
                  </a:extLst>
                </a:gridCol>
                <a:gridCol w="1016133">
                  <a:extLst>
                    <a:ext uri="{9D8B030D-6E8A-4147-A177-3AD203B41FA5}">
                      <a16:colId xmlns:a16="http://schemas.microsoft.com/office/drawing/2014/main" val="3738014893"/>
                    </a:ext>
                  </a:extLst>
                </a:gridCol>
                <a:gridCol w="978146">
                  <a:extLst>
                    <a:ext uri="{9D8B030D-6E8A-4147-A177-3AD203B41FA5}">
                      <a16:colId xmlns:a16="http://schemas.microsoft.com/office/drawing/2014/main" val="1540483966"/>
                    </a:ext>
                  </a:extLst>
                </a:gridCol>
                <a:gridCol w="1016133">
                  <a:extLst>
                    <a:ext uri="{9D8B030D-6E8A-4147-A177-3AD203B41FA5}">
                      <a16:colId xmlns:a16="http://schemas.microsoft.com/office/drawing/2014/main" val="590792451"/>
                    </a:ext>
                  </a:extLst>
                </a:gridCol>
              </a:tblGrid>
              <a:tr h="190500">
                <a:tc>
                  <a:txBody>
                    <a:bodyPr/>
                    <a:lstStyle/>
                    <a:p>
                      <a:pPr algn="l" fontAlgn="b"/>
                      <a:endParaRPr lang="es-ES"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s-ES" sz="1100" u="none" strike="noStrike">
                          <a:effectLst/>
                        </a:rPr>
                        <a:t>Area, Max, ETo</a:t>
                      </a:r>
                      <a:endParaRPr lang="es-E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ES"/>
                    </a:p>
                  </a:txBody>
                  <a:tcPr/>
                </a:tc>
                <a:tc gridSpan="2">
                  <a:txBody>
                    <a:bodyPr/>
                    <a:lstStyle/>
                    <a:p>
                      <a:pPr algn="ctr" fontAlgn="b"/>
                      <a:r>
                        <a:rPr lang="es-ES" sz="1100" u="none" strike="noStrike">
                          <a:effectLst/>
                        </a:rPr>
                        <a:t>Area, Max</a:t>
                      </a:r>
                      <a:endParaRPr lang="es-E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s-ES"/>
                    </a:p>
                  </a:txBody>
                  <a:tcPr/>
                </a:tc>
                <a:extLst>
                  <a:ext uri="{0D108BD9-81ED-4DB2-BD59-A6C34878D82A}">
                    <a16:rowId xmlns:a16="http://schemas.microsoft.com/office/drawing/2014/main" val="3095173595"/>
                  </a:ext>
                </a:extLst>
              </a:tr>
              <a:tr h="190500">
                <a:tc>
                  <a:txBody>
                    <a:bodyPr/>
                    <a:lstStyle/>
                    <a:p>
                      <a:pPr algn="l" fontAlgn="b"/>
                      <a:r>
                        <a:rPr lang="es-ES" sz="1100" u="none" strike="noStrike">
                          <a:effectLst/>
                        </a:rPr>
                        <a:t>bw</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validation error</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calibration error</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validation error</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s-ES" sz="1100" u="none" strike="noStrike">
                          <a:effectLst/>
                        </a:rPr>
                        <a:t>calibration error</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76264249"/>
                  </a:ext>
                </a:extLst>
              </a:tr>
              <a:tr h="190500">
                <a:tc>
                  <a:txBody>
                    <a:bodyPr/>
                    <a:lstStyle/>
                    <a:p>
                      <a:pPr algn="r" fontAlgn="b"/>
                      <a:r>
                        <a:rPr lang="es-ES" sz="1100" u="none" strike="noStrike">
                          <a:effectLst/>
                        </a:rPr>
                        <a:t>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0.401482548</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0.304845208</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0.401790909</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0.304850038</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8017659"/>
                  </a:ext>
                </a:extLst>
              </a:tr>
              <a:tr h="190500">
                <a:tc>
                  <a:txBody>
                    <a:bodyPr/>
                    <a:lstStyle/>
                    <a:p>
                      <a:pPr algn="r" fontAlgn="b"/>
                      <a:r>
                        <a:rPr lang="es-ES" sz="1100" u="none" strike="noStrike">
                          <a:effectLst/>
                        </a:rPr>
                        <a:t>2</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0.388143277</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0.274231189</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0.384918859</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0.274805479</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5093428"/>
                  </a:ext>
                </a:extLst>
              </a:tr>
              <a:tr h="190500">
                <a:tc>
                  <a:txBody>
                    <a:bodyPr/>
                    <a:lstStyle/>
                    <a:p>
                      <a:pPr algn="r" fontAlgn="b"/>
                      <a:r>
                        <a:rPr lang="es-ES" sz="1100" u="none" strike="noStrike">
                          <a:effectLst/>
                        </a:rPr>
                        <a:t>3</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0.369387901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0.253960857</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0.367641494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0.25472193</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81248328"/>
                  </a:ext>
                </a:extLst>
              </a:tr>
              <a:tr h="190500">
                <a:tc>
                  <a:txBody>
                    <a:bodyPr/>
                    <a:lstStyle/>
                    <a:p>
                      <a:pPr algn="r" fontAlgn="b"/>
                      <a:r>
                        <a:rPr lang="es-ES" sz="1100" u="none" strike="noStrike">
                          <a:effectLst/>
                        </a:rPr>
                        <a:t>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0.361627805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0.239199467</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dirty="0">
                          <a:effectLst/>
                        </a:rPr>
                        <a:t>0.360203254</a:t>
                      </a:r>
                      <a:endParaRPr lang="es-E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0.240079588</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18628706"/>
                  </a:ext>
                </a:extLst>
              </a:tr>
              <a:tr h="190500">
                <a:tc>
                  <a:txBody>
                    <a:bodyPr/>
                    <a:lstStyle/>
                    <a:p>
                      <a:pPr algn="r" fontAlgn="b"/>
                      <a:r>
                        <a:rPr lang="es-ES" sz="1100" u="none" strike="noStrike">
                          <a:effectLst/>
                        </a:rPr>
                        <a:t>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0.361399082</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0.232018711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0.359391095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0.235921844</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2441342"/>
                  </a:ext>
                </a:extLst>
              </a:tr>
              <a:tr h="190500">
                <a:tc>
                  <a:txBody>
                    <a:bodyPr/>
                    <a:lstStyle/>
                    <a:p>
                      <a:pPr algn="r" fontAlgn="b"/>
                      <a:r>
                        <a:rPr lang="es-ES" sz="1100" u="none" strike="noStrike">
                          <a:effectLst/>
                        </a:rPr>
                        <a:t>6</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0.392714627</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0.225949723</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0.382847001</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0.231711302</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93314042"/>
                  </a:ext>
                </a:extLst>
              </a:tr>
              <a:tr h="190500">
                <a:tc>
                  <a:txBody>
                    <a:bodyPr/>
                    <a:lstStyle/>
                    <a:p>
                      <a:pPr algn="r" fontAlgn="b"/>
                      <a:r>
                        <a:rPr lang="es-ES" sz="1100" u="none" strike="noStrike">
                          <a:effectLst/>
                        </a:rPr>
                        <a:t>7</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0.420957337</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0.220413488</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0.413151627</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0.226004843</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9936306"/>
                  </a:ext>
                </a:extLst>
              </a:tr>
              <a:tr h="190500">
                <a:tc>
                  <a:txBody>
                    <a:bodyPr/>
                    <a:lstStyle/>
                    <a:p>
                      <a:pPr algn="r" fontAlgn="b"/>
                      <a:r>
                        <a:rPr lang="es-ES" sz="1100" u="none" strike="noStrike">
                          <a:effectLst/>
                        </a:rPr>
                        <a:t>8</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0.429778407</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0.219213694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0.417137634</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0.224615952</a:t>
                      </a:r>
                      <a:endParaRPr lang="es-E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5351372"/>
                  </a:ext>
                </a:extLst>
              </a:tr>
              <a:tr h="190500">
                <a:tc>
                  <a:txBody>
                    <a:bodyPr/>
                    <a:lstStyle/>
                    <a:p>
                      <a:pPr algn="r" fontAlgn="b"/>
                      <a:r>
                        <a:rPr lang="es-ES" sz="1100" u="none" strike="noStrike">
                          <a:effectLst/>
                        </a:rPr>
                        <a:t>9</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0.448580619</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0.217283688</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a:effectLst/>
                        </a:rPr>
                        <a:t>0.429345855</a:t>
                      </a:r>
                      <a:endParaRPr lang="es-E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s-ES" sz="1100" u="none" strike="noStrike" dirty="0">
                          <a:effectLst/>
                        </a:rPr>
                        <a:t>0.223217425</a:t>
                      </a:r>
                      <a:endParaRPr lang="es-E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9662768"/>
                  </a:ext>
                </a:extLst>
              </a:tr>
            </a:tbl>
          </a:graphicData>
        </a:graphic>
      </p:graphicFrame>
    </p:spTree>
    <p:extLst>
      <p:ext uri="{BB962C8B-B14F-4D97-AF65-F5344CB8AC3E}">
        <p14:creationId xmlns:p14="http://schemas.microsoft.com/office/powerpoint/2010/main" val="2671919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3F6C33-A93F-4E79-A36B-18695C1AC21B}"/>
              </a:ext>
            </a:extLst>
          </p:cNvPr>
          <p:cNvSpPr>
            <a:spLocks noGrp="1"/>
          </p:cNvSpPr>
          <p:nvPr>
            <p:ph type="title"/>
          </p:nvPr>
        </p:nvSpPr>
        <p:spPr/>
        <p:txBody>
          <a:bodyPr/>
          <a:lstStyle/>
          <a:p>
            <a:r>
              <a:rPr lang="es-ES" dirty="0"/>
              <a:t>Índice</a:t>
            </a:r>
          </a:p>
        </p:txBody>
      </p:sp>
      <p:sp>
        <p:nvSpPr>
          <p:cNvPr id="3" name="Marcador de contenido 2">
            <a:extLst>
              <a:ext uri="{FF2B5EF4-FFF2-40B4-BE49-F238E27FC236}">
                <a16:creationId xmlns:a16="http://schemas.microsoft.com/office/drawing/2014/main" id="{89297EB6-0D93-46F5-AD36-DCE139D8F8A9}"/>
              </a:ext>
            </a:extLst>
          </p:cNvPr>
          <p:cNvSpPr>
            <a:spLocks noGrp="1"/>
          </p:cNvSpPr>
          <p:nvPr>
            <p:ph idx="1"/>
          </p:nvPr>
        </p:nvSpPr>
        <p:spPr/>
        <p:txBody>
          <a:bodyPr/>
          <a:lstStyle/>
          <a:p>
            <a:r>
              <a:rPr lang="es-ES" dirty="0"/>
              <a:t>Sensores instalados</a:t>
            </a:r>
          </a:p>
          <a:p>
            <a:pPr lvl="1"/>
            <a:r>
              <a:rPr lang="es-ES" dirty="0"/>
              <a:t>Sensores ZIM</a:t>
            </a:r>
          </a:p>
          <a:p>
            <a:pPr lvl="1"/>
            <a:r>
              <a:rPr lang="es-ES" dirty="0" err="1"/>
              <a:t>Dendómetros</a:t>
            </a:r>
            <a:endParaRPr lang="es-ES" dirty="0"/>
          </a:p>
          <a:p>
            <a:r>
              <a:rPr lang="es-ES" dirty="0"/>
              <a:t>Modelado</a:t>
            </a:r>
          </a:p>
          <a:p>
            <a:pPr lvl="1"/>
            <a:r>
              <a:rPr lang="es-ES" dirty="0"/>
              <a:t>Mínimos cuadrados con sensores ZIM</a:t>
            </a:r>
          </a:p>
          <a:p>
            <a:endParaRPr lang="es-ES" dirty="0"/>
          </a:p>
          <a:p>
            <a:endParaRPr lang="es-ES" dirty="0"/>
          </a:p>
        </p:txBody>
      </p:sp>
    </p:spTree>
    <p:extLst>
      <p:ext uri="{BB962C8B-B14F-4D97-AF65-F5344CB8AC3E}">
        <p14:creationId xmlns:p14="http://schemas.microsoft.com/office/powerpoint/2010/main" val="1441805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8F5FB2F-4FD2-4154-ABE5-79C289D938C0}"/>
              </a:ext>
            </a:extLst>
          </p:cNvPr>
          <p:cNvSpPr>
            <a:spLocks noGrp="1"/>
          </p:cNvSpPr>
          <p:nvPr>
            <p:ph type="title"/>
          </p:nvPr>
        </p:nvSpPr>
        <p:spPr>
          <a:xfrm>
            <a:off x="838200" y="365125"/>
            <a:ext cx="10515600" cy="1325563"/>
          </a:xfrm>
        </p:spPr>
        <p:txBody>
          <a:bodyPr/>
          <a:lstStyle/>
          <a:p>
            <a:pPr algn="ctr"/>
            <a:r>
              <a:rPr lang="es-ES" dirty="0"/>
              <a:t>Sensores instalados</a:t>
            </a:r>
          </a:p>
        </p:txBody>
      </p:sp>
      <p:pic>
        <p:nvPicPr>
          <p:cNvPr id="10" name="Imagen 9">
            <a:extLst>
              <a:ext uri="{FF2B5EF4-FFF2-40B4-BE49-F238E27FC236}">
                <a16:creationId xmlns:a16="http://schemas.microsoft.com/office/drawing/2014/main" id="{D25F47C8-104C-4AF9-8156-139FF9390E25}"/>
              </a:ext>
            </a:extLst>
          </p:cNvPr>
          <p:cNvPicPr>
            <a:picLocks noChangeAspect="1"/>
          </p:cNvPicPr>
          <p:nvPr/>
        </p:nvPicPr>
        <p:blipFill>
          <a:blip r:embed="rId3"/>
          <a:stretch>
            <a:fillRect/>
          </a:stretch>
        </p:blipFill>
        <p:spPr>
          <a:xfrm>
            <a:off x="6500296" y="1690688"/>
            <a:ext cx="4449213" cy="3336910"/>
          </a:xfrm>
          <a:prstGeom prst="rect">
            <a:avLst/>
          </a:prstGeom>
        </p:spPr>
      </p:pic>
      <p:pic>
        <p:nvPicPr>
          <p:cNvPr id="12" name="Imagen 11">
            <a:extLst>
              <a:ext uri="{FF2B5EF4-FFF2-40B4-BE49-F238E27FC236}">
                <a16:creationId xmlns:a16="http://schemas.microsoft.com/office/drawing/2014/main" id="{BA26AF35-F949-416F-9FE2-67CC32125B42}"/>
              </a:ext>
            </a:extLst>
          </p:cNvPr>
          <p:cNvPicPr>
            <a:picLocks noChangeAspect="1"/>
          </p:cNvPicPr>
          <p:nvPr/>
        </p:nvPicPr>
        <p:blipFill>
          <a:blip r:embed="rId4"/>
          <a:stretch>
            <a:fillRect/>
          </a:stretch>
        </p:blipFill>
        <p:spPr>
          <a:xfrm>
            <a:off x="1242491" y="1690688"/>
            <a:ext cx="4449213" cy="3336910"/>
          </a:xfrm>
          <a:prstGeom prst="rect">
            <a:avLst/>
          </a:prstGeom>
        </p:spPr>
      </p:pic>
      <p:sp>
        <p:nvSpPr>
          <p:cNvPr id="15" name="Marcador de contenido 2">
            <a:extLst>
              <a:ext uri="{FF2B5EF4-FFF2-40B4-BE49-F238E27FC236}">
                <a16:creationId xmlns:a16="http://schemas.microsoft.com/office/drawing/2014/main" id="{494B0D5A-85AA-4114-9DCA-EC70DE0E28FE}"/>
              </a:ext>
            </a:extLst>
          </p:cNvPr>
          <p:cNvSpPr>
            <a:spLocks noGrp="1"/>
          </p:cNvSpPr>
          <p:nvPr>
            <p:ph idx="1"/>
          </p:nvPr>
        </p:nvSpPr>
        <p:spPr>
          <a:xfrm>
            <a:off x="6096002" y="5193216"/>
            <a:ext cx="5257800" cy="1138432"/>
          </a:xfrm>
        </p:spPr>
        <p:txBody>
          <a:bodyPr/>
          <a:lstStyle/>
          <a:p>
            <a:pPr marL="0" indent="0" algn="ctr">
              <a:buNone/>
            </a:pPr>
            <a:r>
              <a:rPr lang="es-ES" dirty="0" err="1"/>
              <a:t>Dendómetro</a:t>
            </a:r>
            <a:endParaRPr lang="es-ES" dirty="0"/>
          </a:p>
        </p:txBody>
      </p:sp>
      <p:sp>
        <p:nvSpPr>
          <p:cNvPr id="16" name="Marcador de contenido 2">
            <a:extLst>
              <a:ext uri="{FF2B5EF4-FFF2-40B4-BE49-F238E27FC236}">
                <a16:creationId xmlns:a16="http://schemas.microsoft.com/office/drawing/2014/main" id="{E46E7263-1D14-4ECB-99AA-7A9F53032E13}"/>
              </a:ext>
            </a:extLst>
          </p:cNvPr>
          <p:cNvSpPr txBox="1">
            <a:spLocks/>
          </p:cNvSpPr>
          <p:nvPr/>
        </p:nvSpPr>
        <p:spPr>
          <a:xfrm>
            <a:off x="838197" y="5193216"/>
            <a:ext cx="5257800" cy="1138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ES" dirty="0"/>
              <a:t>Sensor ZIM</a:t>
            </a:r>
          </a:p>
        </p:txBody>
      </p:sp>
    </p:spTree>
    <p:extLst>
      <p:ext uri="{BB962C8B-B14F-4D97-AF65-F5344CB8AC3E}">
        <p14:creationId xmlns:p14="http://schemas.microsoft.com/office/powerpoint/2010/main" val="3466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93DA60-E950-445D-9B32-C1A1381E075B}"/>
              </a:ext>
            </a:extLst>
          </p:cNvPr>
          <p:cNvSpPr>
            <a:spLocks noGrp="1"/>
          </p:cNvSpPr>
          <p:nvPr>
            <p:ph type="title"/>
          </p:nvPr>
        </p:nvSpPr>
        <p:spPr/>
        <p:txBody>
          <a:bodyPr/>
          <a:lstStyle/>
          <a:p>
            <a:r>
              <a:rPr lang="es-ES"/>
              <a:t>Sensores ZIM</a:t>
            </a:r>
            <a:endParaRPr lang="es-ES" dirty="0"/>
          </a:p>
        </p:txBody>
      </p:sp>
      <p:sp>
        <p:nvSpPr>
          <p:cNvPr id="3" name="Marcador de contenido 2">
            <a:extLst>
              <a:ext uri="{FF2B5EF4-FFF2-40B4-BE49-F238E27FC236}">
                <a16:creationId xmlns:a16="http://schemas.microsoft.com/office/drawing/2014/main" id="{F46746D7-C39E-406F-B437-B71F3E6B0B0C}"/>
              </a:ext>
            </a:extLst>
          </p:cNvPr>
          <p:cNvSpPr>
            <a:spLocks noGrp="1"/>
          </p:cNvSpPr>
          <p:nvPr>
            <p:ph idx="1"/>
          </p:nvPr>
        </p:nvSpPr>
        <p:spPr/>
        <p:txBody>
          <a:bodyPr/>
          <a:lstStyle/>
          <a:p>
            <a:pPr marL="0" indent="0" algn="just">
              <a:buNone/>
            </a:pPr>
            <a:r>
              <a:rPr lang="es-ES"/>
              <a:t>Ventajas:</a:t>
            </a:r>
          </a:p>
          <a:p>
            <a:pPr algn="just"/>
            <a:r>
              <a:rPr lang="es-ES"/>
              <a:t>Sensor más barato y fácil de instalar</a:t>
            </a:r>
          </a:p>
          <a:p>
            <a:pPr algn="just"/>
            <a:r>
              <a:rPr lang="es-ES"/>
              <a:t>Estado hídrico “fácilmente visualizable” para el agricultor</a:t>
            </a:r>
          </a:p>
          <a:p>
            <a:pPr marL="0" indent="0" algn="just">
              <a:buNone/>
            </a:pPr>
            <a:r>
              <a:rPr lang="es-ES"/>
              <a:t>Desventajas:</a:t>
            </a:r>
          </a:p>
          <a:p>
            <a:pPr algn="just"/>
            <a:r>
              <a:rPr lang="es-ES"/>
              <a:t>El estado de una hoja no siempre es representativo del árbol entero</a:t>
            </a:r>
          </a:p>
          <a:p>
            <a:endParaRPr lang="es-ES" dirty="0"/>
          </a:p>
        </p:txBody>
      </p:sp>
      <p:pic>
        <p:nvPicPr>
          <p:cNvPr id="5" name="Imagen 4">
            <a:extLst>
              <a:ext uri="{FF2B5EF4-FFF2-40B4-BE49-F238E27FC236}">
                <a16:creationId xmlns:a16="http://schemas.microsoft.com/office/drawing/2014/main" id="{347B5201-9A12-405E-89EF-AB11EC4797FF}"/>
              </a:ext>
            </a:extLst>
          </p:cNvPr>
          <p:cNvPicPr>
            <a:picLocks noChangeAspect="1"/>
          </p:cNvPicPr>
          <p:nvPr/>
        </p:nvPicPr>
        <p:blipFill>
          <a:blip r:embed="rId2"/>
          <a:stretch>
            <a:fillRect/>
          </a:stretch>
        </p:blipFill>
        <p:spPr>
          <a:xfrm>
            <a:off x="8902758" y="365125"/>
            <a:ext cx="2896004" cy="2172003"/>
          </a:xfrm>
          <a:prstGeom prst="rect">
            <a:avLst/>
          </a:prstGeom>
        </p:spPr>
      </p:pic>
    </p:spTree>
    <p:extLst>
      <p:ext uri="{BB962C8B-B14F-4D97-AF65-F5344CB8AC3E}">
        <p14:creationId xmlns:p14="http://schemas.microsoft.com/office/powerpoint/2010/main" val="2009376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4376F-E4DA-440B-B5D6-47D886D74118}"/>
              </a:ext>
            </a:extLst>
          </p:cNvPr>
          <p:cNvSpPr>
            <a:spLocks noGrp="1"/>
          </p:cNvSpPr>
          <p:nvPr>
            <p:ph type="title"/>
          </p:nvPr>
        </p:nvSpPr>
        <p:spPr/>
        <p:txBody>
          <a:bodyPr/>
          <a:lstStyle/>
          <a:p>
            <a:r>
              <a:rPr lang="es-ES" dirty="0"/>
              <a:t>Principio de funcionamiento (sensores ZIM)</a:t>
            </a:r>
          </a:p>
        </p:txBody>
      </p:sp>
      <p:pic>
        <p:nvPicPr>
          <p:cNvPr id="9" name="Imagen 8">
            <a:extLst>
              <a:ext uri="{FF2B5EF4-FFF2-40B4-BE49-F238E27FC236}">
                <a16:creationId xmlns:a16="http://schemas.microsoft.com/office/drawing/2014/main" id="{39DB6B5D-AB77-43F2-92CE-CDCF7ACB58DF}"/>
              </a:ext>
            </a:extLst>
          </p:cNvPr>
          <p:cNvPicPr>
            <a:picLocks noChangeAspect="1"/>
          </p:cNvPicPr>
          <p:nvPr/>
        </p:nvPicPr>
        <p:blipFill>
          <a:blip r:embed="rId3"/>
          <a:stretch>
            <a:fillRect/>
          </a:stretch>
        </p:blipFill>
        <p:spPr>
          <a:xfrm>
            <a:off x="244562" y="2176368"/>
            <a:ext cx="2429278" cy="2661869"/>
          </a:xfrm>
          <a:prstGeom prst="rect">
            <a:avLst/>
          </a:prstGeom>
        </p:spPr>
      </p:pic>
      <p:sp>
        <p:nvSpPr>
          <p:cNvPr id="13" name="Marcador de contenido 2">
            <a:extLst>
              <a:ext uri="{FF2B5EF4-FFF2-40B4-BE49-F238E27FC236}">
                <a16:creationId xmlns:a16="http://schemas.microsoft.com/office/drawing/2014/main" id="{E707B4AA-BB80-403B-ADCE-92DDA9D23ED8}"/>
              </a:ext>
            </a:extLst>
          </p:cNvPr>
          <p:cNvSpPr>
            <a:spLocks noGrp="1"/>
          </p:cNvSpPr>
          <p:nvPr>
            <p:ph idx="1"/>
          </p:nvPr>
        </p:nvSpPr>
        <p:spPr>
          <a:xfrm>
            <a:off x="6238875" y="4956098"/>
            <a:ext cx="5648325" cy="1706639"/>
          </a:xfrm>
        </p:spPr>
        <p:txBody>
          <a:bodyPr>
            <a:normAutofit fontScale="92500"/>
          </a:bodyPr>
          <a:lstStyle/>
          <a:p>
            <a:pPr marL="0" indent="0">
              <a:buNone/>
            </a:pPr>
            <a:r>
              <a:rPr lang="es-ES" dirty="0"/>
              <a:t>Hoja de olivo vista al microscopio</a:t>
            </a:r>
          </a:p>
          <a:p>
            <a:r>
              <a:rPr lang="es-ES" dirty="0"/>
              <a:t>A: Con riego abundante</a:t>
            </a:r>
          </a:p>
          <a:p>
            <a:r>
              <a:rPr lang="es-ES" dirty="0"/>
              <a:t>B: En secano, con estrés hídrico severo</a:t>
            </a:r>
          </a:p>
        </p:txBody>
      </p:sp>
      <p:sp>
        <p:nvSpPr>
          <p:cNvPr id="14" name="Marcador de contenido 2">
            <a:extLst>
              <a:ext uri="{FF2B5EF4-FFF2-40B4-BE49-F238E27FC236}">
                <a16:creationId xmlns:a16="http://schemas.microsoft.com/office/drawing/2014/main" id="{EE68E9CF-24BB-40C3-8C95-914AB1E60E1E}"/>
              </a:ext>
            </a:extLst>
          </p:cNvPr>
          <p:cNvSpPr txBox="1">
            <a:spLocks/>
          </p:cNvSpPr>
          <p:nvPr/>
        </p:nvSpPr>
        <p:spPr>
          <a:xfrm>
            <a:off x="295775" y="5285817"/>
            <a:ext cx="5657351" cy="924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dirty="0"/>
              <a:t>Esquemas de un sensor ZIM instalado en una hoja</a:t>
            </a:r>
          </a:p>
        </p:txBody>
      </p:sp>
      <p:pic>
        <p:nvPicPr>
          <p:cNvPr id="11" name="Imagen 10">
            <a:extLst>
              <a:ext uri="{FF2B5EF4-FFF2-40B4-BE49-F238E27FC236}">
                <a16:creationId xmlns:a16="http://schemas.microsoft.com/office/drawing/2014/main" id="{6D772286-2A6D-4F7F-BF18-DA880E6215F7}"/>
              </a:ext>
            </a:extLst>
          </p:cNvPr>
          <p:cNvPicPr>
            <a:picLocks noChangeAspect="1"/>
          </p:cNvPicPr>
          <p:nvPr/>
        </p:nvPicPr>
        <p:blipFill>
          <a:blip r:embed="rId4"/>
          <a:stretch>
            <a:fillRect/>
          </a:stretch>
        </p:blipFill>
        <p:spPr>
          <a:xfrm>
            <a:off x="2673840" y="2227596"/>
            <a:ext cx="3425777" cy="2425527"/>
          </a:xfrm>
          <a:prstGeom prst="rect">
            <a:avLst/>
          </a:prstGeom>
        </p:spPr>
      </p:pic>
      <p:pic>
        <p:nvPicPr>
          <p:cNvPr id="15" name="Imagen 14">
            <a:extLst>
              <a:ext uri="{FF2B5EF4-FFF2-40B4-BE49-F238E27FC236}">
                <a16:creationId xmlns:a16="http://schemas.microsoft.com/office/drawing/2014/main" id="{7F078DE4-E060-45BA-B70F-D2B3FB5AAE69}"/>
              </a:ext>
            </a:extLst>
          </p:cNvPr>
          <p:cNvPicPr>
            <a:picLocks noChangeAspect="1"/>
          </p:cNvPicPr>
          <p:nvPr/>
        </p:nvPicPr>
        <p:blipFill>
          <a:blip r:embed="rId5"/>
          <a:stretch>
            <a:fillRect/>
          </a:stretch>
        </p:blipFill>
        <p:spPr>
          <a:xfrm>
            <a:off x="6238875" y="1690688"/>
            <a:ext cx="4943475" cy="3266225"/>
          </a:xfrm>
          <a:prstGeom prst="rect">
            <a:avLst/>
          </a:prstGeom>
        </p:spPr>
      </p:pic>
    </p:spTree>
    <p:extLst>
      <p:ext uri="{BB962C8B-B14F-4D97-AF65-F5344CB8AC3E}">
        <p14:creationId xmlns:p14="http://schemas.microsoft.com/office/powerpoint/2010/main" val="2141860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4376F-E4DA-440B-B5D6-47D886D74118}"/>
              </a:ext>
            </a:extLst>
          </p:cNvPr>
          <p:cNvSpPr>
            <a:spLocks noGrp="1"/>
          </p:cNvSpPr>
          <p:nvPr>
            <p:ph type="title"/>
          </p:nvPr>
        </p:nvSpPr>
        <p:spPr/>
        <p:txBody>
          <a:bodyPr/>
          <a:lstStyle/>
          <a:p>
            <a:r>
              <a:rPr lang="es-ES" dirty="0"/>
              <a:t>Estrés hídrico según sensores ZIM</a:t>
            </a:r>
          </a:p>
        </p:txBody>
      </p:sp>
      <p:sp>
        <p:nvSpPr>
          <p:cNvPr id="3" name="Marcador de contenido 2">
            <a:extLst>
              <a:ext uri="{FF2B5EF4-FFF2-40B4-BE49-F238E27FC236}">
                <a16:creationId xmlns:a16="http://schemas.microsoft.com/office/drawing/2014/main" id="{D5F4C04A-2597-41FC-AABD-AD5F9BC6DC5E}"/>
              </a:ext>
            </a:extLst>
          </p:cNvPr>
          <p:cNvSpPr>
            <a:spLocks noGrp="1"/>
          </p:cNvSpPr>
          <p:nvPr>
            <p:ph idx="1"/>
          </p:nvPr>
        </p:nvSpPr>
        <p:spPr>
          <a:xfrm>
            <a:off x="838200" y="1825625"/>
            <a:ext cx="8010525" cy="4667250"/>
          </a:xfrm>
        </p:spPr>
        <p:txBody>
          <a:bodyPr>
            <a:normAutofit fontScale="92500" lnSpcReduction="10000"/>
          </a:bodyPr>
          <a:lstStyle/>
          <a:p>
            <a:pPr marL="0" indent="0" algn="just">
              <a:buNone/>
            </a:pPr>
            <a:r>
              <a:rPr lang="es-ES" dirty="0"/>
              <a:t>Mide el estado de la planta en base a un valor numérico (entero entre 1 y 3):</a:t>
            </a:r>
          </a:p>
          <a:p>
            <a:pPr algn="just"/>
            <a:r>
              <a:rPr lang="es-ES" dirty="0"/>
              <a:t>Estado 1: Estrés hídrico leve. La planta está “bien regada” o sobre regada. Estado óptimo durante la floración y algunas etapas de formación del fruto.</a:t>
            </a:r>
          </a:p>
          <a:p>
            <a:pPr algn="just"/>
            <a:r>
              <a:rPr lang="es-ES" dirty="0"/>
              <a:t>Estado 2: Estrés hídrico moderado. Estado óptimo en algunos momentos del ciclo de vida de la planta.</a:t>
            </a:r>
          </a:p>
          <a:p>
            <a:pPr algn="just"/>
            <a:r>
              <a:rPr lang="es-ES" dirty="0"/>
              <a:t>Estado 3: Estrés hídrico severo. Estado a evitar siempre, ya que perjudica a la planta.</a:t>
            </a:r>
          </a:p>
          <a:p>
            <a:pPr marL="0" indent="0" algn="just">
              <a:buNone/>
            </a:pPr>
            <a:r>
              <a:rPr lang="es-ES" dirty="0"/>
              <a:t>La lectura de los sensores es menos precisa en los estados 2 y 3, debido a las cámaras de aire en el espacio intercelular.</a:t>
            </a:r>
          </a:p>
          <a:p>
            <a:endParaRPr lang="es-ES" dirty="0"/>
          </a:p>
        </p:txBody>
      </p:sp>
      <p:pic>
        <p:nvPicPr>
          <p:cNvPr id="5" name="Imagen 4">
            <a:extLst>
              <a:ext uri="{FF2B5EF4-FFF2-40B4-BE49-F238E27FC236}">
                <a16:creationId xmlns:a16="http://schemas.microsoft.com/office/drawing/2014/main" id="{5046C71A-168F-489E-B302-ACA29D1C4D2F}"/>
              </a:ext>
            </a:extLst>
          </p:cNvPr>
          <p:cNvPicPr>
            <a:picLocks noChangeAspect="1"/>
          </p:cNvPicPr>
          <p:nvPr/>
        </p:nvPicPr>
        <p:blipFill>
          <a:blip r:embed="rId3"/>
          <a:stretch>
            <a:fillRect/>
          </a:stretch>
        </p:blipFill>
        <p:spPr>
          <a:xfrm>
            <a:off x="9062834" y="409600"/>
            <a:ext cx="2691016" cy="6083275"/>
          </a:xfrm>
          <a:prstGeom prst="rect">
            <a:avLst/>
          </a:prstGeom>
        </p:spPr>
      </p:pic>
    </p:spTree>
    <p:extLst>
      <p:ext uri="{BB962C8B-B14F-4D97-AF65-F5344CB8AC3E}">
        <p14:creationId xmlns:p14="http://schemas.microsoft.com/office/powerpoint/2010/main" val="825787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4376F-E4DA-440B-B5D6-47D886D74118}"/>
              </a:ext>
            </a:extLst>
          </p:cNvPr>
          <p:cNvSpPr>
            <a:spLocks noGrp="1"/>
          </p:cNvSpPr>
          <p:nvPr>
            <p:ph type="title"/>
          </p:nvPr>
        </p:nvSpPr>
        <p:spPr/>
        <p:txBody>
          <a:bodyPr/>
          <a:lstStyle/>
          <a:p>
            <a:r>
              <a:rPr lang="es-ES" dirty="0"/>
              <a:t>Estrés hídrico según sensores ZIM</a:t>
            </a:r>
          </a:p>
        </p:txBody>
      </p:sp>
      <p:sp>
        <p:nvSpPr>
          <p:cNvPr id="3" name="Marcador de contenido 2">
            <a:extLst>
              <a:ext uri="{FF2B5EF4-FFF2-40B4-BE49-F238E27FC236}">
                <a16:creationId xmlns:a16="http://schemas.microsoft.com/office/drawing/2014/main" id="{D5F4C04A-2597-41FC-AABD-AD5F9BC6DC5E}"/>
              </a:ext>
            </a:extLst>
          </p:cNvPr>
          <p:cNvSpPr>
            <a:spLocks noGrp="1"/>
          </p:cNvSpPr>
          <p:nvPr>
            <p:ph idx="1"/>
          </p:nvPr>
        </p:nvSpPr>
        <p:spPr>
          <a:xfrm>
            <a:off x="838200" y="1492250"/>
            <a:ext cx="8224634" cy="4667250"/>
          </a:xfrm>
        </p:spPr>
        <p:txBody>
          <a:bodyPr>
            <a:normAutofit/>
          </a:bodyPr>
          <a:lstStyle/>
          <a:p>
            <a:pPr marL="0" indent="0" algn="just">
              <a:buNone/>
            </a:pPr>
            <a:r>
              <a:rPr lang="es-ES" dirty="0"/>
              <a:t>Se han sugerido algunos indicadores de estrés hídrico a considerar, representativos de la forma de la curva:</a:t>
            </a:r>
          </a:p>
          <a:p>
            <a:endParaRPr lang="es-ES" dirty="0"/>
          </a:p>
        </p:txBody>
      </p:sp>
      <p:pic>
        <p:nvPicPr>
          <p:cNvPr id="2050" name="Picture 2">
            <a:extLst>
              <a:ext uri="{FF2B5EF4-FFF2-40B4-BE49-F238E27FC236}">
                <a16:creationId xmlns:a16="http://schemas.microsoft.com/office/drawing/2014/main" id="{F3C142A6-1951-4FCB-A051-785B2494C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248" y="2385653"/>
            <a:ext cx="6586537" cy="4031022"/>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34467B33-3A4C-4CA1-94F8-F7FE151AC4A6}"/>
              </a:ext>
            </a:extLst>
          </p:cNvPr>
          <p:cNvPicPr>
            <a:picLocks noChangeAspect="1"/>
          </p:cNvPicPr>
          <p:nvPr/>
        </p:nvPicPr>
        <p:blipFill>
          <a:blip r:embed="rId4"/>
          <a:stretch>
            <a:fillRect/>
          </a:stretch>
        </p:blipFill>
        <p:spPr>
          <a:xfrm>
            <a:off x="9062834" y="409600"/>
            <a:ext cx="2691016" cy="6083275"/>
          </a:xfrm>
          <a:prstGeom prst="rect">
            <a:avLst/>
          </a:prstGeom>
        </p:spPr>
      </p:pic>
    </p:spTree>
    <p:extLst>
      <p:ext uri="{BB962C8B-B14F-4D97-AF65-F5344CB8AC3E}">
        <p14:creationId xmlns:p14="http://schemas.microsoft.com/office/powerpoint/2010/main" val="4280699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93DA60-E950-445D-9B32-C1A1381E075B}"/>
              </a:ext>
            </a:extLst>
          </p:cNvPr>
          <p:cNvSpPr>
            <a:spLocks noGrp="1"/>
          </p:cNvSpPr>
          <p:nvPr>
            <p:ph type="title"/>
          </p:nvPr>
        </p:nvSpPr>
        <p:spPr/>
        <p:txBody>
          <a:bodyPr/>
          <a:lstStyle/>
          <a:p>
            <a:r>
              <a:rPr lang="es-ES" dirty="0" err="1"/>
              <a:t>Dendómetros</a:t>
            </a:r>
            <a:endParaRPr lang="es-ES" dirty="0"/>
          </a:p>
        </p:txBody>
      </p:sp>
      <p:sp>
        <p:nvSpPr>
          <p:cNvPr id="3" name="Marcador de contenido 2">
            <a:extLst>
              <a:ext uri="{FF2B5EF4-FFF2-40B4-BE49-F238E27FC236}">
                <a16:creationId xmlns:a16="http://schemas.microsoft.com/office/drawing/2014/main" id="{F46746D7-C39E-406F-B437-B71F3E6B0B0C}"/>
              </a:ext>
            </a:extLst>
          </p:cNvPr>
          <p:cNvSpPr>
            <a:spLocks noGrp="1"/>
          </p:cNvSpPr>
          <p:nvPr>
            <p:ph idx="1"/>
          </p:nvPr>
        </p:nvSpPr>
        <p:spPr>
          <a:xfrm>
            <a:off x="838200" y="1950719"/>
            <a:ext cx="10515600" cy="4226243"/>
          </a:xfrm>
        </p:spPr>
        <p:txBody>
          <a:bodyPr/>
          <a:lstStyle/>
          <a:p>
            <a:pPr marL="0" indent="0" algn="just">
              <a:buNone/>
            </a:pPr>
            <a:r>
              <a:rPr lang="es-ES" dirty="0"/>
              <a:t>Ventajas:</a:t>
            </a:r>
          </a:p>
          <a:p>
            <a:pPr algn="just"/>
            <a:r>
              <a:rPr lang="es-ES" dirty="0"/>
              <a:t>Relación directa con el estado de la planta completa</a:t>
            </a:r>
          </a:p>
          <a:p>
            <a:pPr marL="0" indent="0" algn="just">
              <a:buNone/>
            </a:pPr>
            <a:r>
              <a:rPr lang="es-ES" dirty="0"/>
              <a:t>Desventajas:</a:t>
            </a:r>
          </a:p>
          <a:p>
            <a:pPr algn="just"/>
            <a:r>
              <a:rPr lang="es-ES" dirty="0"/>
              <a:t>Más caros</a:t>
            </a:r>
          </a:p>
          <a:p>
            <a:pPr algn="just"/>
            <a:r>
              <a:rPr lang="es-ES" dirty="0"/>
              <a:t>Relación no lineal fuertemente dependiente de la especie</a:t>
            </a:r>
          </a:p>
          <a:p>
            <a:endParaRPr lang="es-ES" dirty="0"/>
          </a:p>
        </p:txBody>
      </p:sp>
      <p:pic>
        <p:nvPicPr>
          <p:cNvPr id="6" name="Imagen 5">
            <a:extLst>
              <a:ext uri="{FF2B5EF4-FFF2-40B4-BE49-F238E27FC236}">
                <a16:creationId xmlns:a16="http://schemas.microsoft.com/office/drawing/2014/main" id="{43FE3A33-C260-489B-85D4-A8B225A88653}"/>
              </a:ext>
            </a:extLst>
          </p:cNvPr>
          <p:cNvPicPr>
            <a:picLocks noChangeAspect="1"/>
          </p:cNvPicPr>
          <p:nvPr/>
        </p:nvPicPr>
        <p:blipFill>
          <a:blip r:embed="rId2"/>
          <a:stretch>
            <a:fillRect/>
          </a:stretch>
        </p:blipFill>
        <p:spPr>
          <a:xfrm>
            <a:off x="8347716" y="235020"/>
            <a:ext cx="3006084" cy="2275394"/>
          </a:xfrm>
          <a:prstGeom prst="rect">
            <a:avLst/>
          </a:prstGeom>
        </p:spPr>
      </p:pic>
    </p:spTree>
    <p:extLst>
      <p:ext uri="{BB962C8B-B14F-4D97-AF65-F5344CB8AC3E}">
        <p14:creationId xmlns:p14="http://schemas.microsoft.com/office/powerpoint/2010/main" val="419266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4376F-E4DA-440B-B5D6-47D886D74118}"/>
              </a:ext>
            </a:extLst>
          </p:cNvPr>
          <p:cNvSpPr>
            <a:spLocks noGrp="1"/>
          </p:cNvSpPr>
          <p:nvPr>
            <p:ph type="title"/>
          </p:nvPr>
        </p:nvSpPr>
        <p:spPr/>
        <p:txBody>
          <a:bodyPr/>
          <a:lstStyle/>
          <a:p>
            <a:r>
              <a:rPr lang="es-ES" dirty="0"/>
              <a:t>Estrés hídrico según </a:t>
            </a:r>
            <a:r>
              <a:rPr lang="es-ES" dirty="0" err="1"/>
              <a:t>dendómetros</a:t>
            </a:r>
            <a:endParaRPr lang="es-ES" dirty="0"/>
          </a:p>
        </p:txBody>
      </p:sp>
      <p:sp>
        <p:nvSpPr>
          <p:cNvPr id="3" name="Marcador de contenido 2">
            <a:extLst>
              <a:ext uri="{FF2B5EF4-FFF2-40B4-BE49-F238E27FC236}">
                <a16:creationId xmlns:a16="http://schemas.microsoft.com/office/drawing/2014/main" id="{D5F4C04A-2597-41FC-AABD-AD5F9BC6DC5E}"/>
              </a:ext>
            </a:extLst>
          </p:cNvPr>
          <p:cNvSpPr>
            <a:spLocks noGrp="1"/>
          </p:cNvSpPr>
          <p:nvPr>
            <p:ph idx="1"/>
          </p:nvPr>
        </p:nvSpPr>
        <p:spPr>
          <a:xfrm>
            <a:off x="838200" y="1492250"/>
            <a:ext cx="11211560" cy="4667250"/>
          </a:xfrm>
        </p:spPr>
        <p:txBody>
          <a:bodyPr>
            <a:normAutofit/>
          </a:bodyPr>
          <a:lstStyle/>
          <a:p>
            <a:pPr marL="0" indent="0" algn="just">
              <a:buNone/>
            </a:pPr>
            <a:r>
              <a:rPr lang="es-ES" dirty="0"/>
              <a:t>Se han sugerido algunos indicadores de estrés hídrico, aunque la relación con el estrés hídrico no es lineal: </a:t>
            </a:r>
          </a:p>
          <a:p>
            <a:endParaRPr lang="es-ES" dirty="0"/>
          </a:p>
        </p:txBody>
      </p:sp>
      <p:pic>
        <p:nvPicPr>
          <p:cNvPr id="4" name="Picture 2">
            <a:extLst>
              <a:ext uri="{FF2B5EF4-FFF2-40B4-BE49-F238E27FC236}">
                <a16:creationId xmlns:a16="http://schemas.microsoft.com/office/drawing/2014/main" id="{05632EE0-39A5-4D43-B5C6-28C339596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543" y="2290763"/>
            <a:ext cx="5644421" cy="4202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991697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956</Words>
  <Application>Microsoft Office PowerPoint</Application>
  <PresentationFormat>Panorámica</PresentationFormat>
  <Paragraphs>129</Paragraphs>
  <Slides>14</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Estimación del estado hídrico de una planta y gestión automática del riego</vt:lpstr>
      <vt:lpstr>Índice</vt:lpstr>
      <vt:lpstr>Sensores instalados</vt:lpstr>
      <vt:lpstr>Sensores ZIM</vt:lpstr>
      <vt:lpstr>Principio de funcionamiento (sensores ZIM)</vt:lpstr>
      <vt:lpstr>Estrés hídrico según sensores ZIM</vt:lpstr>
      <vt:lpstr>Estrés hídrico según sensores ZIM</vt:lpstr>
      <vt:lpstr>Dendómetros</vt:lpstr>
      <vt:lpstr>Estrés hídrico según dendómetros</vt:lpstr>
      <vt:lpstr>Estrés hídrico según dendómetros</vt:lpstr>
      <vt:lpstr>Modelado</vt:lpstr>
      <vt:lpstr>Mínimos cuadrados con sensores ZIM </vt:lpstr>
      <vt:lpstr>Mínimos cuadrados con sensores ZIM </vt:lpstr>
      <vt:lpstr>Mínimos cuadrados con sensores ZIM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JAIME PALOMO IRANZO</dc:creator>
  <cp:lastModifiedBy>JAIME PALOMO IRANZO</cp:lastModifiedBy>
  <cp:revision>14</cp:revision>
  <dcterms:created xsi:type="dcterms:W3CDTF">2022-03-11T20:26:50Z</dcterms:created>
  <dcterms:modified xsi:type="dcterms:W3CDTF">2022-03-17T09:42:12Z</dcterms:modified>
</cp:coreProperties>
</file>