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0" r:id="rId3"/>
    <p:sldId id="261" r:id="rId4"/>
    <p:sldId id="262" r:id="rId5"/>
    <p:sldId id="263" r:id="rId6"/>
    <p:sldId id="273" r:id="rId7"/>
    <p:sldId id="275" r:id="rId8"/>
    <p:sldId id="276" r:id="rId9"/>
    <p:sldId id="277" r:id="rId10"/>
    <p:sldId id="274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45700" cy="777716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28"/>
    <a:srgbClr val="003E1C"/>
    <a:srgbClr val="6D6F71"/>
    <a:srgbClr val="F37920"/>
    <a:srgbClr val="C5C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812" y="-84"/>
      </p:cViewPr>
      <p:guideLst>
        <p:guide orient="horz" pos="2450"/>
        <p:guide pos="31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C184A-FDCC-4F1B-8F79-ABBBFAF70756}" type="datetimeFigureOut">
              <a:rPr lang="es-ES"/>
              <a:pPr>
                <a:defRPr/>
              </a:pPr>
              <a:t>01/04/2015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5E6347-9E22-48B9-997E-7F22DB22689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794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427AFA1-DA99-4B3C-9645-6F3970712E5F}" type="datetimeFigureOut">
              <a:rPr lang="es-ES"/>
              <a:pPr>
                <a:defRPr/>
              </a:pPr>
              <a:t>01/04/2015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5800"/>
            <a:ext cx="4429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9D78502-9CB1-4B53-B25F-C2C1C99C0FB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67662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altLang="es-MX" dirty="0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BFE962-F1CB-4D44-808C-1B76BA01390B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ACFF767-D7EC-49A2-BBA1-0E9395406AFF}" type="slidenum">
              <a:rPr lang="es-ES_tradnl" altLang="es-MX" sz="1300" u="none"/>
              <a:pPr/>
              <a:t>19</a:t>
            </a:fld>
            <a:endParaRPr lang="es-ES_tradnl" altLang="es-MX" sz="1300" u="none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685800"/>
            <a:ext cx="4429125" cy="3429000"/>
          </a:xfrm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84" tIns="44792" rIns="89584" bIns="44792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F89C85-D808-4280-A6DA-8D8F87EAE425}" type="slidenum">
              <a:rPr lang="es-ES_tradnl" altLang="es-MX" sz="1300" u="none"/>
              <a:pPr/>
              <a:t>2</a:t>
            </a:fld>
            <a:endParaRPr lang="es-ES_tradnl" altLang="es-MX" sz="1300" u="none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685800"/>
            <a:ext cx="4429125" cy="3429000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67" tIns="44783" rIns="89567" bIns="44783"/>
          <a:lstStyle/>
          <a:p>
            <a:pPr eaLnBrk="1" hangingPunct="1"/>
            <a:endParaRPr lang="es-CL" altLang="es-MX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62EDD2-84A8-4C54-BCB3-4BD61776C3E8}" type="slidenum">
              <a:rPr lang="es-ES_tradnl" altLang="es-MX" sz="1300" u="none"/>
              <a:pPr/>
              <a:t>12</a:t>
            </a:fld>
            <a:endParaRPr lang="es-ES_tradnl" altLang="es-MX" sz="1300" u="none" dirty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685800"/>
            <a:ext cx="4429125" cy="3429000"/>
          </a:xfrm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84" tIns="44792" rIns="89584" bIns="44792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C848F87-4E7A-41A7-A796-4F556A9C0451}" type="slidenum">
              <a:rPr lang="es-ES_tradnl" altLang="es-MX" sz="1300" u="none"/>
              <a:pPr/>
              <a:t>13</a:t>
            </a:fld>
            <a:endParaRPr lang="es-ES_tradnl" altLang="es-MX" sz="1300" u="none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685800"/>
            <a:ext cx="4429125" cy="3429000"/>
          </a:xfrm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84" tIns="44792" rIns="89584" bIns="44792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D08874-DD2C-4F35-8672-7E9DB370A610}" type="slidenum">
              <a:rPr lang="es-ES_tradnl" altLang="es-MX" sz="1300" u="none"/>
              <a:pPr/>
              <a:t>14</a:t>
            </a:fld>
            <a:endParaRPr lang="es-ES_tradnl" altLang="es-MX" sz="1300" u="none" dirty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685800"/>
            <a:ext cx="4429125" cy="3429000"/>
          </a:xfrm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84" tIns="44792" rIns="89584" bIns="44792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A743B0-ABA3-497B-AE1F-F9FACF00DB93}" type="slidenum">
              <a:rPr lang="es-ES_tradnl" altLang="es-MX" sz="1300" u="none"/>
              <a:pPr/>
              <a:t>15</a:t>
            </a:fld>
            <a:endParaRPr lang="es-ES_tradnl" altLang="es-MX" sz="1300" u="none" dirty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685800"/>
            <a:ext cx="4429125" cy="3429000"/>
          </a:xfrm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84" tIns="44792" rIns="89584" bIns="44792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E094D6-F0AC-4FCB-BD53-D74988C1CBB4}" type="slidenum">
              <a:rPr lang="es-ES_tradnl" altLang="es-MX" sz="1300" u="none"/>
              <a:pPr/>
              <a:t>16</a:t>
            </a:fld>
            <a:endParaRPr lang="es-ES_tradnl" altLang="es-MX" sz="1300" u="none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685800"/>
            <a:ext cx="4429125" cy="3429000"/>
          </a:xfrm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84" tIns="44792" rIns="89584" bIns="44792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C72631-C3ED-4E02-B639-6DA1ED733488}" type="slidenum">
              <a:rPr lang="es-ES_tradnl" altLang="es-MX" sz="1300" u="none"/>
              <a:pPr/>
              <a:t>17</a:t>
            </a:fld>
            <a:endParaRPr lang="es-ES_tradnl" altLang="es-MX" sz="1300" u="none" dirty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685800"/>
            <a:ext cx="4429125" cy="3429000"/>
          </a:xfrm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84" tIns="44792" rIns="89584" bIns="44792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65671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algn="r" defTabSz="965671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0FAE8B-D165-40FD-B491-E4604F62D2DE}" type="slidenum">
              <a:rPr lang="es-ES_tradnl" altLang="es-MX" sz="1300" u="none"/>
              <a:pPr/>
              <a:t>18</a:t>
            </a:fld>
            <a:endParaRPr lang="es-ES_tradnl" altLang="es-MX" sz="1300" u="none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685800"/>
            <a:ext cx="4429125" cy="3429000"/>
          </a:xfrm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84" tIns="44792" rIns="89584" bIns="44792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3429" y="2415963"/>
            <a:ext cx="8538846" cy="166704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6856" y="4407059"/>
            <a:ext cx="7031990" cy="19874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53B27-DDD9-498A-B1F0-E62E237D76D7}" type="datetime1">
              <a:rPr lang="es-ES" smtClean="0"/>
              <a:t>01/04/2015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A19D1-4230-4E5A-BC88-7D64CCCD021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687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292B7-BBB3-492B-967A-1528F5CE774F}" type="datetime1">
              <a:rPr lang="es-ES" smtClean="0"/>
              <a:t>01/04/2015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D60C-AD29-4723-9EDA-E54FD9028B9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051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194850" y="455469"/>
            <a:ext cx="1921938" cy="9721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27293" y="455469"/>
            <a:ext cx="5600129" cy="9721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29009-06F8-47A9-92D5-A2BD9FC75161}" type="datetime1">
              <a:rPr lang="es-ES" smtClean="0"/>
              <a:t>01/04/2015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3E80F-2BE9-4694-91EE-8A7969E48A4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291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97CE81-0902-4452-8C82-D8243572DFD3}" type="datetime1">
              <a:rPr lang="es-ES" smtClean="0"/>
              <a:t>01/04/2015</a:t>
            </a:fld>
            <a:endParaRPr lang="es-ES" dirty="0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Departamento de Informática/ Universidad Técnica Federico Santa María</a:t>
            </a:r>
            <a:endParaRPr lang="es-E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FEE18-B13C-4A3A-9CA0-B09EA2F414F2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6644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3541" y="4997549"/>
            <a:ext cx="8538846" cy="15446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3541" y="3296294"/>
            <a:ext cx="8538846" cy="17012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3C377-82F9-4BA0-A532-6FC270D4CFB4}" type="datetime1">
              <a:rPr lang="es-ES" smtClean="0"/>
              <a:t>01/04/2015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64EAF-9725-466C-9C94-FCD542CCCBC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709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27294" y="2658999"/>
            <a:ext cx="3760161" cy="7517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354884" y="2658999"/>
            <a:ext cx="3761905" cy="7517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40686-1ED6-4C15-80C3-2707BA8D732B}" type="datetime1">
              <a:rPr lang="es-ES" smtClean="0"/>
              <a:t>01/04/2015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AEEA9-2008-4316-85B1-2A3C66A2096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93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287" y="311447"/>
            <a:ext cx="9041130" cy="129619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2286" y="1740861"/>
            <a:ext cx="4438595" cy="725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286" y="2466369"/>
            <a:ext cx="4438595" cy="44808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03076" y="1740861"/>
            <a:ext cx="4440339" cy="725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03076" y="2466369"/>
            <a:ext cx="4440339" cy="44808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2D9B3-174C-4C0D-A318-84385D56DFAC}" type="datetime1">
              <a:rPr lang="es-ES" smtClean="0"/>
              <a:t>01/04/2015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2C720-D3F9-4CE5-B51F-5D2FF6EA3E01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300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E90FB-65D1-4979-A4E5-AE6A9C793CB6}" type="datetime1">
              <a:rPr lang="es-ES" smtClean="0"/>
              <a:t>01/04/2015</a:t>
            </a:fld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B7C01-3623-4B5A-B1F1-CEDF9C0EE28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43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A51B8-D11E-4FC2-8436-74D981C4967B}" type="datetime1">
              <a:rPr lang="es-ES" smtClean="0"/>
              <a:t>01/04/2015</a:t>
            </a:fld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CF50D-709E-42AC-9503-2CBF4B338ABA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621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288" y="309647"/>
            <a:ext cx="3304966" cy="13177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27590" y="309647"/>
            <a:ext cx="5615825" cy="66375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2288" y="1627444"/>
            <a:ext cx="3304966" cy="53197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47D67-689D-49D9-8527-422C0DD193B6}" type="datetime1">
              <a:rPr lang="es-ES" smtClean="0"/>
              <a:t>01/04/2015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9248D-986A-4F0F-9BDD-ADE7B2A85606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38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69027" y="5444015"/>
            <a:ext cx="6027420" cy="6426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69027" y="694904"/>
            <a:ext cx="6027420" cy="466629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69027" y="6086711"/>
            <a:ext cx="6027420" cy="9127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1118D-12CB-4525-956F-7779027DE23E}" type="datetime1">
              <a:rPr lang="es-ES" smtClean="0"/>
              <a:t>01/04/2015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0C2D5-19A1-46B8-95A4-643F1C087F13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789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501650" y="311150"/>
            <a:ext cx="90424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501650" y="1814513"/>
            <a:ext cx="9042400" cy="513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1650" y="7208838"/>
            <a:ext cx="2344738" cy="412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1528948-E2B0-4383-873D-A1E571472310}" type="datetime1">
              <a:rPr lang="es-ES" smtClean="0"/>
              <a:t>01/04/2015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32175" y="7208838"/>
            <a:ext cx="3181350" cy="412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199313" y="7208838"/>
            <a:ext cx="2344737" cy="412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CFEE18-B13C-4A3A-9CA0-B09EA2F414F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0"/>
            <a:ext cx="10236200" cy="77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901950" y="4370388"/>
            <a:ext cx="4137025" cy="669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spc="80" dirty="0">
                <a:solidFill>
                  <a:srgbClr val="6D6F71"/>
                </a:solidFill>
                <a:latin typeface="Univers-Light-Normal" pitchFamily="2" charset="0"/>
                <a:cs typeface="+mn-cs"/>
              </a:rPr>
              <a:t>Departamento de Informática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560" b="1" spc="50" dirty="0">
                <a:solidFill>
                  <a:srgbClr val="6D6F71"/>
                </a:solidFill>
                <a:latin typeface="Univers-Light-Normal" pitchFamily="2" charset="0"/>
                <a:cs typeface="+mn-cs"/>
              </a:rPr>
              <a:t>Universidad Técnica Federico Santa María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901950" y="4064000"/>
            <a:ext cx="3240088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2400" b="1" spc="50" dirty="0" smtClean="0">
                <a:solidFill>
                  <a:srgbClr val="6D6F71"/>
                </a:solidFill>
                <a:latin typeface="Univers-Light-Normal" pitchFamily="2" charset="0"/>
                <a:cs typeface="+mn-cs"/>
              </a:rPr>
              <a:t>Prof. Hubert Hoffmann</a:t>
            </a:r>
            <a:endParaRPr lang="es-ES" sz="2400" b="1" spc="50" dirty="0">
              <a:solidFill>
                <a:srgbClr val="6D6F71"/>
              </a:solidFill>
              <a:latin typeface="Univers-Light-Normal" pitchFamily="2" charset="0"/>
              <a:cs typeface="+mn-cs"/>
            </a:endParaRPr>
          </a:p>
        </p:txBody>
      </p:sp>
      <p:pic>
        <p:nvPicPr>
          <p:cNvPr id="2053" name="6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4078288"/>
            <a:ext cx="144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69875" y="1030288"/>
            <a:ext cx="9001125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3000" spc="300" smtClean="0">
                <a:solidFill>
                  <a:srgbClr val="F37920"/>
                </a:solidFill>
                <a:latin typeface="+mn-lt"/>
                <a:cs typeface="+mn-cs"/>
              </a:rPr>
              <a:t>Primer Semestre 2015</a:t>
            </a:r>
            <a:endParaRPr lang="es-ES" sz="3000" spc="300" dirty="0">
              <a:solidFill>
                <a:srgbClr val="F37920"/>
              </a:solidFill>
              <a:latin typeface="+mn-lt"/>
              <a:cs typeface="+mn-cs"/>
            </a:endParaRPr>
          </a:p>
        </p:txBody>
      </p:sp>
      <p:sp>
        <p:nvSpPr>
          <p:cNvPr id="2055" name="8 CuadroTexto"/>
          <p:cNvSpPr txBox="1">
            <a:spLocks noChangeArrowheads="1"/>
          </p:cNvSpPr>
          <p:nvPr/>
        </p:nvSpPr>
        <p:spPr bwMode="auto">
          <a:xfrm>
            <a:off x="190500" y="360363"/>
            <a:ext cx="9001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CL" altLang="es-MX" sz="5400" b="1" dirty="0" smtClean="0">
                <a:solidFill>
                  <a:srgbClr val="6D6F71"/>
                </a:solidFill>
              </a:rPr>
              <a:t>INF-134 Estructura de Datos</a:t>
            </a:r>
            <a:endParaRPr lang="es-ES" altLang="es-MX" sz="5400" b="1" dirty="0">
              <a:solidFill>
                <a:srgbClr val="6D6F7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311150"/>
            <a:ext cx="9201720" cy="1296988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Puntero </a:t>
            </a:r>
            <a:r>
              <a:rPr lang="es-ES" dirty="0"/>
              <a:t>(Apuntador, Pointer) en C/C++</a:t>
            </a:r>
          </a:p>
        </p:txBody>
      </p:sp>
      <p:sp>
        <p:nvSpPr>
          <p:cNvPr id="18436" name="Rectangle 3" descr="Parchment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MX" sz="2600" dirty="0" smtClean="0"/>
              <a:t>int </a:t>
            </a:r>
            <a:r>
              <a:rPr lang="es-ES" altLang="es-MX" sz="2600" dirty="0" smtClean="0">
                <a:solidFill>
                  <a:srgbClr val="FF0000"/>
                </a:solidFill>
              </a:rPr>
              <a:t>*</a:t>
            </a:r>
            <a:r>
              <a:rPr lang="es-ES" altLang="es-MX" sz="2600" dirty="0" smtClean="0"/>
              <a:t>pi, i, j=10;</a:t>
            </a:r>
          </a:p>
          <a:p>
            <a:r>
              <a:rPr lang="es-ES" altLang="es-MX" sz="2600" dirty="0" smtClean="0"/>
              <a:t>float </a:t>
            </a:r>
            <a:r>
              <a:rPr lang="es-ES" altLang="es-MX" sz="2600" dirty="0" smtClean="0">
                <a:solidFill>
                  <a:srgbClr val="FF0000"/>
                </a:solidFill>
              </a:rPr>
              <a:t>*</a:t>
            </a:r>
            <a:r>
              <a:rPr lang="es-ES" altLang="es-MX" sz="2600" dirty="0" smtClean="0"/>
              <a:t>pf;</a:t>
            </a:r>
          </a:p>
          <a:p>
            <a:endParaRPr lang="es-ES" altLang="es-MX" sz="2600" dirty="0" smtClean="0"/>
          </a:p>
          <a:p>
            <a:r>
              <a:rPr lang="es-ES" altLang="es-MX" sz="2600" dirty="0" smtClean="0"/>
              <a:t>pi = </a:t>
            </a:r>
            <a:r>
              <a:rPr lang="es-ES" altLang="es-MX" sz="2600" dirty="0" smtClean="0">
                <a:solidFill>
                  <a:srgbClr val="FF0000"/>
                </a:solidFill>
              </a:rPr>
              <a:t>&amp;</a:t>
            </a:r>
            <a:r>
              <a:rPr lang="es-ES" altLang="es-MX" sz="2600" dirty="0" smtClean="0"/>
              <a:t>j;</a:t>
            </a:r>
          </a:p>
          <a:p>
            <a:r>
              <a:rPr lang="es-ES" altLang="es-MX" sz="2600" dirty="0" smtClean="0"/>
              <a:t>i = </a:t>
            </a:r>
            <a:r>
              <a:rPr lang="es-ES" altLang="es-MX" sz="2600" dirty="0" smtClean="0">
                <a:solidFill>
                  <a:srgbClr val="FF0000"/>
                </a:solidFill>
              </a:rPr>
              <a:t>*</a:t>
            </a:r>
            <a:r>
              <a:rPr lang="es-ES" altLang="es-MX" sz="2600" dirty="0" smtClean="0"/>
              <a:t>pi;</a:t>
            </a:r>
          </a:p>
          <a:p>
            <a:r>
              <a:rPr lang="es-ES" altLang="es-MX" sz="2600" dirty="0" err="1" smtClean="0"/>
              <a:t>pf</a:t>
            </a:r>
            <a:r>
              <a:rPr lang="es-ES" altLang="es-MX" sz="2600" dirty="0" smtClean="0"/>
              <a:t> = new float;</a:t>
            </a:r>
          </a:p>
          <a:p>
            <a:r>
              <a:rPr lang="es-ES" altLang="es-MX" sz="2600" dirty="0" smtClean="0">
                <a:solidFill>
                  <a:srgbClr val="FF0000"/>
                </a:solidFill>
              </a:rPr>
              <a:t>*</a:t>
            </a:r>
            <a:r>
              <a:rPr lang="es-ES" altLang="es-MX" sz="2600" dirty="0" err="1" smtClean="0"/>
              <a:t>pf</a:t>
            </a:r>
            <a:r>
              <a:rPr lang="es-ES" altLang="es-MX" sz="2600" dirty="0" smtClean="0"/>
              <a:t> = 54.5;</a:t>
            </a:r>
          </a:p>
          <a:p>
            <a:r>
              <a:rPr lang="es-ES" altLang="es-MX" sz="2600" dirty="0" smtClean="0"/>
              <a:t>pi = (int</a:t>
            </a:r>
            <a:r>
              <a:rPr lang="es-ES" altLang="es-MX" sz="2600" dirty="0" smtClean="0">
                <a:solidFill>
                  <a:srgbClr val="FF0000"/>
                </a:solidFill>
              </a:rPr>
              <a:t>*</a:t>
            </a:r>
            <a:r>
              <a:rPr lang="es-ES" altLang="es-MX" sz="2600" dirty="0" smtClean="0"/>
              <a:t>)pf;</a:t>
            </a:r>
          </a:p>
          <a:p>
            <a:endParaRPr lang="es-ES" altLang="es-MX" sz="2600" dirty="0" smtClean="0"/>
          </a:p>
          <a:p>
            <a:r>
              <a:rPr lang="es-ES" altLang="es-MX" sz="2600" dirty="0" smtClean="0">
                <a:solidFill>
                  <a:srgbClr val="FF0000"/>
                </a:solidFill>
              </a:rPr>
              <a:t>*</a:t>
            </a:r>
            <a:r>
              <a:rPr lang="es-ES" altLang="es-MX" sz="2600" dirty="0" smtClean="0"/>
              <a:t>(pi + 1)</a:t>
            </a:r>
          </a:p>
          <a:p>
            <a:r>
              <a:rPr lang="es-ES" altLang="es-MX" sz="2600" dirty="0" smtClean="0">
                <a:solidFill>
                  <a:srgbClr val="FF0000"/>
                </a:solidFill>
              </a:rPr>
              <a:t>*</a:t>
            </a:r>
            <a:r>
              <a:rPr lang="es-ES" altLang="es-MX" sz="2600" dirty="0" smtClean="0"/>
              <a:t>pi + 1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FEE18-B13C-4A3A-9CA0-B09EA2F414F2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175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311150"/>
            <a:ext cx="9042400" cy="1296988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Ejemplo</a:t>
            </a:r>
            <a:endParaRPr lang="es-ES" dirty="0"/>
          </a:p>
        </p:txBody>
      </p:sp>
      <p:sp>
        <p:nvSpPr>
          <p:cNvPr id="8196" name="Rectangle 3" descr="Parchment"/>
          <p:cNvSpPr>
            <a:spLocks noGrp="1" noChangeArrowheads="1"/>
          </p:cNvSpPr>
          <p:nvPr>
            <p:ph type="body" idx="1"/>
          </p:nvPr>
        </p:nvSpPr>
        <p:spPr>
          <a:xfrm>
            <a:off x="126306" y="1584325"/>
            <a:ext cx="9793088" cy="5530427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</a:t>
            </a:r>
            <a:r>
              <a:rPr lang="es-ES_tradnl" altLang="es-MX" sz="20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x</a:t>
            </a: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;			</a:t>
            </a:r>
            <a:r>
              <a:rPr lang="es-ES_tradnl" altLang="es-MX" sz="2000" b="1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/* </a:t>
            </a:r>
            <a:r>
              <a:rPr lang="es-ES_tradnl" altLang="es-MX" sz="20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x</a:t>
            </a: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 en memoria estática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ES_tradnl" altLang="es-MX" sz="2000" b="1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fun(int </a:t>
            </a:r>
            <a:r>
              <a:rPr lang="es-ES_tradnl" altLang="es-MX" sz="20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z</a:t>
            </a: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)		</a:t>
            </a:r>
            <a:r>
              <a:rPr lang="es-ES_tradnl" altLang="es-MX" sz="2000" b="1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/* </a:t>
            </a:r>
            <a:r>
              <a:rPr lang="es-ES_tradnl" altLang="es-MX" sz="20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z</a:t>
            </a: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 en STACK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{	char </a:t>
            </a:r>
            <a:r>
              <a:rPr lang="es-ES_tradnl" altLang="es-MX" sz="20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ch</a:t>
            </a: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[100];		/* </a:t>
            </a:r>
            <a:r>
              <a:rPr lang="es-ES_tradnl" altLang="es-MX" sz="20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ch</a:t>
            </a: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[] en STACK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if(z == 23) fun(7);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return 3;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}					/* se elimina </a:t>
            </a:r>
            <a:r>
              <a:rPr lang="es-ES_tradnl" altLang="es-MX" sz="20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z</a:t>
            </a: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 y </a:t>
            </a:r>
            <a:r>
              <a:rPr lang="es-ES_tradnl" altLang="es-MX" sz="20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ch</a:t>
            </a: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 del STACK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s-ES_tradnl" altLang="es-MX" sz="2000" b="1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void main(int </a:t>
            </a:r>
            <a:r>
              <a:rPr lang="es-ES_tradnl" altLang="es-MX" sz="20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argc</a:t>
            </a: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, char *</a:t>
            </a:r>
            <a:r>
              <a:rPr lang="es-ES_tradnl" altLang="es-MX" sz="20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argv</a:t>
            </a: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[])	/* </a:t>
            </a:r>
            <a:r>
              <a:rPr lang="es-ES_tradnl" altLang="es-MX" sz="20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argc</a:t>
            </a: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 y </a:t>
            </a:r>
            <a:r>
              <a:rPr lang="es-ES_tradnl" altLang="es-MX" sz="20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argv</a:t>
            </a: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 en STACK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{	int </a:t>
            </a:r>
            <a:r>
              <a:rPr lang="es-ES_tradnl" altLang="es-MX" sz="20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j</a:t>
            </a: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;			/* </a:t>
            </a:r>
            <a:r>
              <a:rPr lang="es-ES_tradnl" altLang="es-MX" sz="20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j</a:t>
            </a: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 en STACK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</a:t>
            </a:r>
            <a:r>
              <a:rPr lang="es-ES_tradnl" altLang="es-MX" sz="2000" b="1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</a:t>
            </a: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*</a:t>
            </a:r>
            <a:r>
              <a:rPr lang="es-ES_tradnl" altLang="es-MX" sz="20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s</a:t>
            </a: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;			/* </a:t>
            </a:r>
            <a:r>
              <a:rPr lang="es-ES_tradnl" altLang="es-MX" sz="20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s</a:t>
            </a: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 en STACK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s = </a:t>
            </a:r>
            <a:r>
              <a:rPr lang="es-ES_tradnl" altLang="es-MX" sz="2000" b="1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new int[1000];</a:t>
            </a: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</a:t>
            </a:r>
            <a:r>
              <a:rPr lang="es-ES_tradnl" altLang="es-MX" sz="2000" b="1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/* </a:t>
            </a: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HEAP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j = fun(23);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free(s);		/* se elimina lo apuntado por </a:t>
            </a:r>
            <a:r>
              <a:rPr lang="es-ES_tradnl" altLang="es-MX" sz="20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s</a:t>
            </a: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 del HEAP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s = NULL;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}				/* se elimina </a:t>
            </a:r>
            <a:r>
              <a:rPr lang="es-ES_tradnl" altLang="es-MX" sz="20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j</a:t>
            </a: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, </a:t>
            </a:r>
            <a:r>
              <a:rPr lang="es-ES_tradnl" altLang="es-MX" sz="20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s</a:t>
            </a: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, </a:t>
            </a:r>
            <a:r>
              <a:rPr lang="es-ES_tradnl" altLang="es-MX" sz="20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argc</a:t>
            </a: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, </a:t>
            </a:r>
            <a:r>
              <a:rPr lang="es-ES_tradnl" altLang="es-MX" sz="2000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argv</a:t>
            </a:r>
            <a:r>
              <a:rPr lang="es-ES_tradnl" altLang="es-MX" sz="2000" b="1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 del STACK */</a:t>
            </a:r>
            <a:endParaRPr lang="es-ES" altLang="es-MX" sz="2000" b="1" dirty="0">
              <a:latin typeface="Courier New" pitchFamily="49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FEE18-B13C-4A3A-9CA0-B09EA2F414F2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530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1027"/>
          <p:cNvSpPr txBox="1">
            <a:spLocks noChangeArrowheads="1"/>
          </p:cNvSpPr>
          <p:nvPr/>
        </p:nvSpPr>
        <p:spPr bwMode="auto">
          <a:xfrm>
            <a:off x="6278562" y="1602240"/>
            <a:ext cx="3767138" cy="341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x;</a:t>
            </a:r>
          </a:p>
          <a:p>
            <a:pPr algn="l"/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fun(int z)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{	char </a:t>
            </a:r>
            <a:r>
              <a:rPr lang="es-ES_tradnl" altLang="es-MX" sz="1300" b="1" u="none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ch[100];</a:t>
            </a:r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if(z == 23) fun(7);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return 3;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}</a:t>
            </a:r>
          </a:p>
          <a:p>
            <a:pPr algn="l"/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void main(int argc, char *argv[])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{	int j;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</a:t>
            </a:r>
            <a:r>
              <a:rPr lang="es-ES_tradnl" altLang="es-MX" sz="1300" b="1" u="none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</a:t>
            </a:r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*s;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</a:t>
            </a:r>
            <a:r>
              <a:rPr lang="es-ES_tradnl" altLang="es-MX" sz="1300" b="1" u="none" dirty="0">
                <a:solidFill>
                  <a:srgbClr val="008000"/>
                </a:solidFill>
                <a:latin typeface="Courier New" pitchFamily="49" charset="0"/>
                <a:sym typeface="Wingdings" pitchFamily="2" charset="2"/>
              </a:rPr>
              <a:t>s = </a:t>
            </a:r>
            <a:r>
              <a:rPr lang="es-ES_tradnl" altLang="es-MX" sz="1300" b="1" u="none" dirty="0" smtClean="0">
                <a:solidFill>
                  <a:srgbClr val="008000"/>
                </a:solidFill>
                <a:latin typeface="Courier New" pitchFamily="49" charset="0"/>
                <a:sym typeface="Wingdings" pitchFamily="2" charset="2"/>
              </a:rPr>
              <a:t>new int[1000];</a:t>
            </a:r>
            <a:endParaRPr lang="es-ES_tradnl" altLang="es-MX" sz="1300" b="1" u="none" dirty="0">
              <a:solidFill>
                <a:srgbClr val="008000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j = fun(23);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free(s);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s = NULL;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9220" name="Rectangle 1029"/>
          <p:cNvSpPr>
            <a:spLocks noChangeArrowheads="1"/>
          </p:cNvSpPr>
          <p:nvPr/>
        </p:nvSpPr>
        <p:spPr bwMode="auto">
          <a:xfrm>
            <a:off x="669714" y="432065"/>
            <a:ext cx="5190278" cy="1296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9221" name="Text Box 1031"/>
          <p:cNvSpPr txBox="1">
            <a:spLocks noChangeArrowheads="1"/>
          </p:cNvSpPr>
          <p:nvPr/>
        </p:nvSpPr>
        <p:spPr bwMode="auto">
          <a:xfrm>
            <a:off x="669713" y="432065"/>
            <a:ext cx="5441421" cy="114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Frame de main</a:t>
            </a:r>
          </a:p>
          <a:p>
            <a:pPr algn="l"/>
            <a:r>
              <a:rPr lang="es-ES_tradnl" altLang="es-MX" sz="22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Parámetros: argc         argv</a:t>
            </a:r>
          </a:p>
          <a:p>
            <a:pPr algn="l"/>
            <a:r>
              <a:rPr lang="es-ES_tradnl" altLang="es-MX" sz="22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Variables:    j              s</a:t>
            </a:r>
          </a:p>
        </p:txBody>
      </p:sp>
      <p:sp>
        <p:nvSpPr>
          <p:cNvPr id="9222" name="Text Box 1034"/>
          <p:cNvSpPr txBox="1">
            <a:spLocks noChangeArrowheads="1"/>
          </p:cNvSpPr>
          <p:nvPr/>
        </p:nvSpPr>
        <p:spPr bwMode="auto">
          <a:xfrm>
            <a:off x="3181138" y="777717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9223" name="Text Box 1035"/>
          <p:cNvSpPr txBox="1">
            <a:spLocks noChangeArrowheads="1"/>
          </p:cNvSpPr>
          <p:nvPr/>
        </p:nvSpPr>
        <p:spPr bwMode="auto">
          <a:xfrm>
            <a:off x="4520565" y="777717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9224" name="Text Box 1036"/>
          <p:cNvSpPr txBox="1">
            <a:spLocks noChangeArrowheads="1"/>
          </p:cNvSpPr>
          <p:nvPr/>
        </p:nvSpPr>
        <p:spPr bwMode="auto">
          <a:xfrm>
            <a:off x="2595139" y="1209781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9225" name="Text Box 1037"/>
          <p:cNvSpPr txBox="1">
            <a:spLocks noChangeArrowheads="1"/>
          </p:cNvSpPr>
          <p:nvPr/>
        </p:nvSpPr>
        <p:spPr bwMode="auto">
          <a:xfrm>
            <a:off x="3934566" y="1209781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9235" name="Rectangle 1051"/>
          <p:cNvSpPr>
            <a:spLocks noChangeArrowheads="1"/>
          </p:cNvSpPr>
          <p:nvPr/>
        </p:nvSpPr>
        <p:spPr bwMode="auto">
          <a:xfrm>
            <a:off x="1088284" y="1901084"/>
            <a:ext cx="4687993" cy="51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_tradnl" altLang="es-MX" sz="2700" u="none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	 	 </a:t>
            </a:r>
            <a:endParaRPr lang="es-ES" altLang="es-MX" sz="2700" u="none" dirty="0">
              <a:solidFill>
                <a:srgbClr val="333399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3" name="2 Grupo"/>
          <p:cNvGrpSpPr/>
          <p:nvPr/>
        </p:nvGrpSpPr>
        <p:grpSpPr>
          <a:xfrm>
            <a:off x="669714" y="4870834"/>
            <a:ext cx="5190278" cy="2333149"/>
            <a:chOff x="669714" y="5271188"/>
            <a:chExt cx="5190278" cy="2333149"/>
          </a:xfrm>
        </p:grpSpPr>
        <p:sp>
          <p:nvSpPr>
            <p:cNvPr id="9226" name="Rectangle 1042"/>
            <p:cNvSpPr>
              <a:spLocks noChangeArrowheads="1"/>
            </p:cNvSpPr>
            <p:nvPr/>
          </p:nvSpPr>
          <p:spPr bwMode="auto">
            <a:xfrm>
              <a:off x="669714" y="6999447"/>
              <a:ext cx="5190278" cy="6048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101837" tIns="50918" rIns="101837" bIns="50918" anchor="ctr"/>
            <a:lstStyle>
              <a:lvl1pPr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 dirty="0"/>
            </a:p>
          </p:txBody>
        </p:sp>
        <p:sp>
          <p:nvSpPr>
            <p:cNvPr id="9227" name="Rectangle 1043"/>
            <p:cNvSpPr>
              <a:spLocks noChangeArrowheads="1"/>
            </p:cNvSpPr>
            <p:nvPr/>
          </p:nvSpPr>
          <p:spPr bwMode="auto">
            <a:xfrm>
              <a:off x="669714" y="6394556"/>
              <a:ext cx="5190278" cy="6048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101837" tIns="50918" rIns="101837" bIns="50918" anchor="ctr"/>
            <a:lstStyle>
              <a:lvl1pPr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 dirty="0"/>
            </a:p>
          </p:txBody>
        </p:sp>
        <p:sp>
          <p:nvSpPr>
            <p:cNvPr id="9228" name="Rectangle 1044"/>
            <p:cNvSpPr>
              <a:spLocks noChangeArrowheads="1"/>
            </p:cNvSpPr>
            <p:nvPr/>
          </p:nvSpPr>
          <p:spPr bwMode="auto">
            <a:xfrm>
              <a:off x="669714" y="5789666"/>
              <a:ext cx="5190278" cy="6048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101837" tIns="50918" rIns="101837" bIns="50918" anchor="ctr"/>
            <a:lstStyle>
              <a:lvl1pPr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 dirty="0"/>
            </a:p>
          </p:txBody>
        </p:sp>
        <p:sp>
          <p:nvSpPr>
            <p:cNvPr id="9229" name="Text Box 1045"/>
            <p:cNvSpPr txBox="1">
              <a:spLocks noChangeArrowheads="1"/>
            </p:cNvSpPr>
            <p:nvPr/>
          </p:nvSpPr>
          <p:spPr bwMode="auto">
            <a:xfrm>
              <a:off x="669714" y="7067858"/>
              <a:ext cx="3683423" cy="450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lIns="101837" tIns="50918" rIns="101837" bIns="50918">
              <a:spAutoFit/>
            </a:bodyPr>
            <a:lstStyle>
              <a:lvl1pPr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altLang="es-MX" sz="2200" b="1" u="none" dirty="0">
                  <a:solidFill>
                    <a:srgbClr val="333399"/>
                  </a:solidFill>
                  <a:latin typeface="Calibri" panose="020F0502020204030204" pitchFamily="34" charset="0"/>
                  <a:sym typeface="Wingdings" pitchFamily="2" charset="2"/>
                </a:rPr>
                <a:t>Programa (no cambia)</a:t>
              </a:r>
              <a:endParaRPr lang="es-ES_tradnl" altLang="es-MX" sz="2200" u="none" dirty="0">
                <a:solidFill>
                  <a:srgbClr val="333399"/>
                </a:solidFill>
                <a:latin typeface="Calibri" panose="020F0502020204030204" pitchFamily="34" charset="0"/>
                <a:sym typeface="Wingdings" pitchFamily="2" charset="2"/>
              </a:endParaRPr>
            </a:p>
          </p:txBody>
        </p:sp>
        <p:sp>
          <p:nvSpPr>
            <p:cNvPr id="9230" name="Text Box 1046"/>
            <p:cNvSpPr txBox="1">
              <a:spLocks noChangeArrowheads="1"/>
            </p:cNvSpPr>
            <p:nvPr/>
          </p:nvSpPr>
          <p:spPr bwMode="auto">
            <a:xfrm>
              <a:off x="669714" y="6480970"/>
              <a:ext cx="3683423" cy="450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8000"/>
                      </a:gs>
                      <a:gs pos="50000">
                        <a:srgbClr val="000000"/>
                      </a:gs>
                      <a:gs pos="100000">
                        <a:srgbClr val="0080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101837" tIns="50918" rIns="101837" bIns="50918">
              <a:spAutoFit/>
            </a:bodyPr>
            <a:lstStyle>
              <a:lvl1pPr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altLang="es-MX" sz="2200" b="1" u="none" dirty="0" smtClean="0">
                  <a:solidFill>
                    <a:srgbClr val="333399"/>
                  </a:solidFill>
                  <a:latin typeface="Calibri" panose="020F0502020204030204" pitchFamily="34" charset="0"/>
                  <a:sym typeface="Wingdings" pitchFamily="2" charset="2"/>
                </a:rPr>
                <a:t>Memoria estática     </a:t>
              </a:r>
              <a:r>
                <a:rPr lang="es-ES_tradnl" altLang="es-MX" sz="2200" b="1" u="none" dirty="0">
                  <a:solidFill>
                    <a:srgbClr val="333399"/>
                  </a:solidFill>
                  <a:latin typeface="Calibri" panose="020F0502020204030204" pitchFamily="34" charset="0"/>
                  <a:sym typeface="Wingdings" pitchFamily="2" charset="2"/>
                </a:rPr>
                <a:t>x </a:t>
              </a:r>
              <a:endParaRPr lang="es-ES_tradnl" altLang="es-MX" sz="2200" u="none" dirty="0">
                <a:solidFill>
                  <a:srgbClr val="333399"/>
                </a:solidFill>
                <a:latin typeface="Calibri" panose="020F0502020204030204" pitchFamily="34" charset="0"/>
                <a:sym typeface="Wingdings" pitchFamily="2" charset="2"/>
              </a:endParaRPr>
            </a:p>
          </p:txBody>
        </p:sp>
        <p:sp>
          <p:nvSpPr>
            <p:cNvPr id="9231" name="Text Box 1047"/>
            <p:cNvSpPr txBox="1">
              <a:spLocks noChangeArrowheads="1"/>
            </p:cNvSpPr>
            <p:nvPr/>
          </p:nvSpPr>
          <p:spPr bwMode="auto">
            <a:xfrm>
              <a:off x="3348567" y="6520576"/>
              <a:ext cx="418571" cy="3924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101837" tIns="50918" rIns="101837" bIns="50918">
              <a:spAutoFit/>
            </a:bodyPr>
            <a:lstStyle>
              <a:lvl1pPr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endParaRPr lang="es-ES" altLang="es-MX" sz="18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9232" name="Text Box 1048"/>
            <p:cNvSpPr txBox="1">
              <a:spLocks noChangeArrowheads="1"/>
            </p:cNvSpPr>
            <p:nvPr/>
          </p:nvSpPr>
          <p:spPr bwMode="auto">
            <a:xfrm>
              <a:off x="669714" y="5858077"/>
              <a:ext cx="3683423" cy="450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8000"/>
                      </a:gs>
                      <a:gs pos="50000">
                        <a:srgbClr val="000000"/>
                      </a:gs>
                      <a:gs pos="100000">
                        <a:srgbClr val="0080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101837" tIns="50918" rIns="101837" bIns="50918">
              <a:spAutoFit/>
            </a:bodyPr>
            <a:lstStyle>
              <a:lvl1pPr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altLang="es-MX" sz="2200" b="1" u="none" dirty="0">
                  <a:solidFill>
                    <a:srgbClr val="333399"/>
                  </a:solidFill>
                  <a:latin typeface="Calibri" panose="020F0502020204030204" pitchFamily="34" charset="0"/>
                  <a:sym typeface="Wingdings" pitchFamily="2" charset="2"/>
                </a:rPr>
                <a:t>Heap </a:t>
              </a:r>
              <a:endParaRPr lang="es-ES_tradnl" altLang="es-MX" sz="2200" u="none" dirty="0">
                <a:solidFill>
                  <a:srgbClr val="333399"/>
                </a:solidFill>
                <a:latin typeface="Calibri" panose="020F0502020204030204" pitchFamily="34" charset="0"/>
                <a:sym typeface="Wingdings" pitchFamily="2" charset="2"/>
              </a:endParaRPr>
            </a:p>
          </p:txBody>
        </p:sp>
        <p:sp>
          <p:nvSpPr>
            <p:cNvPr id="9233" name="Text Box 1049"/>
            <p:cNvSpPr txBox="1">
              <a:spLocks noChangeArrowheads="1"/>
            </p:cNvSpPr>
            <p:nvPr/>
          </p:nvSpPr>
          <p:spPr bwMode="auto">
            <a:xfrm>
              <a:off x="3934566" y="7085860"/>
              <a:ext cx="837142" cy="3924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101837" tIns="50918" rIns="101837" bIns="50918">
              <a:spAutoFit/>
            </a:bodyPr>
            <a:lstStyle>
              <a:lvl1pPr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altLang="es-MX" sz="1800" u="none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main</a:t>
              </a:r>
            </a:p>
          </p:txBody>
        </p:sp>
        <p:sp>
          <p:nvSpPr>
            <p:cNvPr id="9234" name="Text Box 1050"/>
            <p:cNvSpPr txBox="1">
              <a:spLocks noChangeArrowheads="1"/>
            </p:cNvSpPr>
            <p:nvPr/>
          </p:nvSpPr>
          <p:spPr bwMode="auto">
            <a:xfrm>
              <a:off x="4939136" y="7085860"/>
              <a:ext cx="669713" cy="3924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101837" tIns="50918" rIns="101837" bIns="50918">
              <a:spAutoFit/>
            </a:bodyPr>
            <a:lstStyle>
              <a:lvl1pPr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altLang="es-MX" sz="1800" u="none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fun</a:t>
              </a:r>
            </a:p>
          </p:txBody>
        </p:sp>
        <p:sp>
          <p:nvSpPr>
            <p:cNvPr id="9236" name="Rectangle 1052"/>
            <p:cNvSpPr>
              <a:spLocks noChangeArrowheads="1"/>
            </p:cNvSpPr>
            <p:nvPr/>
          </p:nvSpPr>
          <p:spPr bwMode="auto">
            <a:xfrm>
              <a:off x="1088284" y="5271188"/>
              <a:ext cx="4687993" cy="518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837" tIns="50918" rIns="101837" bIns="50918">
              <a:spAutoFit/>
            </a:bodyPr>
            <a:lstStyle>
              <a:lvl1pPr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u="none" dirty="0">
                  <a:solidFill>
                    <a:srgbClr val="333399"/>
                  </a:solidFill>
                  <a:latin typeface="Comic Sans MS" pitchFamily="66" charset="0"/>
                  <a:sym typeface="Symbol" pitchFamily="18" charset="2"/>
                </a:rPr>
                <a:t> 	  	 </a:t>
              </a:r>
              <a:endParaRPr lang="es-ES" altLang="es-MX" sz="2700" u="none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endParaRPr>
            </a:p>
          </p:txBody>
        </p:sp>
      </p:grpSp>
      <p:sp>
        <p:nvSpPr>
          <p:cNvPr id="9237" name="Text Box 1055"/>
          <p:cNvSpPr txBox="1">
            <a:spLocks noChangeArrowheads="1"/>
          </p:cNvSpPr>
          <p:nvPr/>
        </p:nvSpPr>
        <p:spPr bwMode="auto">
          <a:xfrm rot="-5400000">
            <a:off x="-315939" y="1339475"/>
            <a:ext cx="146902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700" u="none" dirty="0">
                <a:solidFill>
                  <a:srgbClr val="333399"/>
                </a:solidFill>
                <a:latin typeface="Calibri" panose="020F0502020204030204" pitchFamily="34" charset="0"/>
                <a:sym typeface="Wingdings" pitchFamily="2" charset="2"/>
              </a:rPr>
              <a:t>STACK</a:t>
            </a:r>
          </a:p>
        </p:txBody>
      </p:sp>
      <p:sp>
        <p:nvSpPr>
          <p:cNvPr id="3009568" name="Rectangle 1056"/>
          <p:cNvSpPr>
            <a:spLocks noGrp="1" noChangeArrowheads="1"/>
          </p:cNvSpPr>
          <p:nvPr>
            <p:ph type="title"/>
          </p:nvPr>
        </p:nvSpPr>
        <p:spPr>
          <a:xfrm>
            <a:off x="6445991" y="345652"/>
            <a:ext cx="2846282" cy="1011751"/>
          </a:xfrm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es-ES_tradnl" dirty="0" smtClean="0"/>
              <a:t>Ejemplo</a:t>
            </a:r>
            <a:endParaRPr lang="en-US" dirty="0" smtClean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FEE18-B13C-4A3A-9CA0-B09EA2F414F2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184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6278562" y="1602240"/>
            <a:ext cx="3767138" cy="341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x;</a:t>
            </a:r>
          </a:p>
          <a:p>
            <a:pPr algn="l"/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fun(int z)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{	char </a:t>
            </a:r>
            <a:r>
              <a:rPr lang="es-ES_tradnl" altLang="es-MX" sz="1300" b="1" u="none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ch[100];</a:t>
            </a:r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if(z == 23) fun(7);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return 3;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}</a:t>
            </a:r>
          </a:p>
          <a:p>
            <a:pPr algn="l"/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void main(int argc, char *argv[])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{	int j;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</a:t>
            </a:r>
            <a:r>
              <a:rPr lang="es-ES_tradnl" altLang="es-MX" sz="1300" b="1" u="none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*s</a:t>
            </a:r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s = </a:t>
            </a:r>
            <a:r>
              <a:rPr lang="es-ES_tradnl" altLang="es-MX" sz="1300" b="1" u="none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new int[1000];</a:t>
            </a:r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</a:t>
            </a:r>
            <a:r>
              <a:rPr lang="es-ES_tradnl" altLang="es-MX" sz="1300" b="1" u="none" dirty="0">
                <a:solidFill>
                  <a:srgbClr val="008000"/>
                </a:solidFill>
                <a:latin typeface="Courier New" pitchFamily="49" charset="0"/>
                <a:sym typeface="Wingdings" pitchFamily="2" charset="2"/>
              </a:rPr>
              <a:t>j = fun(23);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free(s);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s = NULL;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69714" y="432065"/>
            <a:ext cx="5190278" cy="1296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69713" y="432065"/>
            <a:ext cx="5441421" cy="114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Frame de main</a:t>
            </a:r>
          </a:p>
          <a:p>
            <a:pPr algn="l"/>
            <a:r>
              <a:rPr lang="es-ES_tradnl" altLang="es-MX" sz="22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Parámetros: argc         argv</a:t>
            </a:r>
          </a:p>
          <a:p>
            <a:pPr algn="l"/>
            <a:r>
              <a:rPr lang="es-ES_tradnl" altLang="es-MX" sz="22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Variables:    j              s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181138" y="777717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520565" y="777717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595139" y="1209781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934566" y="1209781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1088284" y="1901084"/>
            <a:ext cx="4687993" cy="51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_tradnl" altLang="es-MX" sz="2700" u="none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	 	 </a:t>
            </a:r>
            <a:endParaRPr lang="es-ES" altLang="es-MX" sz="2700" u="none" dirty="0">
              <a:solidFill>
                <a:srgbClr val="333399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3" name="2 Grupo"/>
          <p:cNvGrpSpPr/>
          <p:nvPr/>
        </p:nvGrpSpPr>
        <p:grpSpPr>
          <a:xfrm>
            <a:off x="677736" y="4945339"/>
            <a:ext cx="5190278" cy="2333149"/>
            <a:chOff x="669714" y="5271188"/>
            <a:chExt cx="5190278" cy="2333149"/>
          </a:xfrm>
        </p:grpSpPr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669714" y="6999447"/>
              <a:ext cx="5190278" cy="6048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101837" tIns="50918" rIns="101837" bIns="50918" anchor="ctr"/>
            <a:lstStyle>
              <a:lvl1pPr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 dirty="0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669714" y="6394556"/>
              <a:ext cx="5190278" cy="6048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101837" tIns="50918" rIns="101837" bIns="50918" anchor="ctr"/>
            <a:lstStyle>
              <a:lvl1pPr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 dirty="0"/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669714" y="5789666"/>
              <a:ext cx="5190278" cy="6048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101837" tIns="50918" rIns="101837" bIns="50918" anchor="ctr"/>
            <a:lstStyle>
              <a:lvl1pPr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 dirty="0"/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669714" y="7067858"/>
              <a:ext cx="3683423" cy="450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8000"/>
                      </a:gs>
                      <a:gs pos="50000">
                        <a:srgbClr val="000000"/>
                      </a:gs>
                      <a:gs pos="100000">
                        <a:srgbClr val="0080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101837" tIns="50918" rIns="101837" bIns="50918">
              <a:spAutoFit/>
            </a:bodyPr>
            <a:lstStyle>
              <a:lvl1pPr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altLang="es-MX" sz="2200" b="1" u="none" dirty="0">
                  <a:solidFill>
                    <a:srgbClr val="333399"/>
                  </a:solidFill>
                  <a:latin typeface="Calibri" panose="020F0502020204030204" pitchFamily="34" charset="0"/>
                  <a:sym typeface="Wingdings" pitchFamily="2" charset="2"/>
                </a:rPr>
                <a:t>Programa (no cambia)</a:t>
              </a:r>
              <a:endParaRPr lang="es-ES_tradnl" altLang="es-MX" sz="2200" u="none" dirty="0">
                <a:solidFill>
                  <a:srgbClr val="333399"/>
                </a:solidFill>
                <a:latin typeface="Calibri" panose="020F0502020204030204" pitchFamily="34" charset="0"/>
                <a:sym typeface="Wingdings" pitchFamily="2" charset="2"/>
              </a:endParaRPr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669714" y="6480970"/>
              <a:ext cx="3683423" cy="450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8000"/>
                      </a:gs>
                      <a:gs pos="50000">
                        <a:srgbClr val="000000"/>
                      </a:gs>
                      <a:gs pos="100000">
                        <a:srgbClr val="0080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101837" tIns="50918" rIns="101837" bIns="50918">
              <a:spAutoFit/>
            </a:bodyPr>
            <a:lstStyle>
              <a:lvl1pPr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altLang="es-MX" sz="2200" b="1" u="none" dirty="0" smtClean="0">
                  <a:solidFill>
                    <a:srgbClr val="333399"/>
                  </a:solidFill>
                  <a:latin typeface="Calibri" panose="020F0502020204030204" pitchFamily="34" charset="0"/>
                  <a:sym typeface="Wingdings" pitchFamily="2" charset="2"/>
                </a:rPr>
                <a:t>Mem. estática           x </a:t>
              </a:r>
              <a:endParaRPr lang="es-ES_tradnl" altLang="es-MX" sz="2200" u="none" dirty="0">
                <a:solidFill>
                  <a:srgbClr val="333399"/>
                </a:solidFill>
                <a:latin typeface="Calibri" panose="020F0502020204030204" pitchFamily="34" charset="0"/>
                <a:sym typeface="Wingdings" pitchFamily="2" charset="2"/>
              </a:endParaRP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3348567" y="6520576"/>
              <a:ext cx="418571" cy="3924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101837" tIns="50918" rIns="101837" bIns="50918">
              <a:spAutoFit/>
            </a:bodyPr>
            <a:lstStyle>
              <a:lvl1pPr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endParaRPr lang="es-ES" altLang="es-MX" sz="18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669714" y="5858077"/>
              <a:ext cx="3683423" cy="450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8000"/>
                      </a:gs>
                      <a:gs pos="50000">
                        <a:srgbClr val="000000"/>
                      </a:gs>
                      <a:gs pos="100000">
                        <a:srgbClr val="0080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101837" tIns="50918" rIns="101837" bIns="50918">
              <a:spAutoFit/>
            </a:bodyPr>
            <a:lstStyle>
              <a:lvl1pPr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altLang="es-MX" sz="2200" b="1" u="none" dirty="0">
                  <a:solidFill>
                    <a:srgbClr val="333399"/>
                  </a:solidFill>
                  <a:latin typeface="Calibri" panose="020F0502020204030204" pitchFamily="34" charset="0"/>
                  <a:sym typeface="Wingdings" pitchFamily="2" charset="2"/>
                </a:rPr>
                <a:t>Heap </a:t>
              </a:r>
              <a:endParaRPr lang="es-ES_tradnl" altLang="es-MX" sz="2200" u="none" dirty="0">
                <a:solidFill>
                  <a:srgbClr val="333399"/>
                </a:solidFill>
                <a:latin typeface="Calibri" panose="020F0502020204030204" pitchFamily="34" charset="0"/>
                <a:sym typeface="Wingdings" pitchFamily="2" charset="2"/>
              </a:endParaRPr>
            </a:p>
          </p:txBody>
        </p:sp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>
              <a:off x="3934566" y="7085860"/>
              <a:ext cx="837142" cy="3924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101837" tIns="50918" rIns="101837" bIns="50918">
              <a:spAutoFit/>
            </a:bodyPr>
            <a:lstStyle>
              <a:lvl1pPr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altLang="es-MX" sz="1800" u="none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main</a:t>
              </a: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4939136" y="7085860"/>
              <a:ext cx="669713" cy="3924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101837" tIns="50918" rIns="101837" bIns="50918">
              <a:spAutoFit/>
            </a:bodyPr>
            <a:lstStyle>
              <a:lvl1pPr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altLang="es-MX" sz="1800" u="none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fun</a:t>
              </a:r>
            </a:p>
          </p:txBody>
        </p: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1088284" y="5271188"/>
              <a:ext cx="4687993" cy="518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837" tIns="50918" rIns="101837" bIns="50918">
              <a:spAutoFit/>
            </a:bodyPr>
            <a:lstStyle>
              <a:lvl1pPr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u="none" dirty="0">
                  <a:solidFill>
                    <a:srgbClr val="333399"/>
                  </a:solidFill>
                  <a:latin typeface="Comic Sans MS" pitchFamily="66" charset="0"/>
                  <a:sym typeface="Symbol" pitchFamily="18" charset="2"/>
                </a:rPr>
                <a:t> 	  	 </a:t>
              </a:r>
              <a:endParaRPr lang="es-ES" altLang="es-MX" sz="2700" u="none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endParaRPr>
            </a:p>
          </p:txBody>
        </p:sp>
        <p:sp>
          <p:nvSpPr>
            <p:cNvPr id="10261" name="Text Box 22"/>
            <p:cNvSpPr txBox="1">
              <a:spLocks noChangeArrowheads="1"/>
            </p:cNvSpPr>
            <p:nvPr/>
          </p:nvSpPr>
          <p:spPr bwMode="auto">
            <a:xfrm>
              <a:off x="2343997" y="5915685"/>
              <a:ext cx="1339427" cy="3924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lIns="101837" tIns="50918" rIns="101837" bIns="50918">
              <a:spAutoFit/>
            </a:bodyPr>
            <a:lstStyle>
              <a:lvl1pPr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endParaRPr lang="es-ES" altLang="es-MX" sz="18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</p:grpSp>
      <p:cxnSp>
        <p:nvCxnSpPr>
          <p:cNvPr id="10262" name="AutoShape 24"/>
          <p:cNvCxnSpPr>
            <a:cxnSpLocks noChangeShapeType="1"/>
          </p:cNvCxnSpPr>
          <p:nvPr/>
        </p:nvCxnSpPr>
        <p:spPr bwMode="auto">
          <a:xfrm rot="5400000">
            <a:off x="1924217" y="3424375"/>
            <a:ext cx="4212634" cy="51074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63" name="Text Box 25"/>
          <p:cNvSpPr txBox="1">
            <a:spLocks noChangeArrowheads="1"/>
          </p:cNvSpPr>
          <p:nvPr/>
        </p:nvSpPr>
        <p:spPr bwMode="auto">
          <a:xfrm rot="-5400000">
            <a:off x="-315939" y="1339475"/>
            <a:ext cx="146902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700" u="none" dirty="0">
                <a:solidFill>
                  <a:srgbClr val="333399"/>
                </a:solidFill>
                <a:latin typeface="Calibri" panose="020F0502020204030204" pitchFamily="34" charset="0"/>
                <a:sym typeface="Wingdings" pitchFamily="2" charset="2"/>
              </a:rPr>
              <a:t>STACK</a:t>
            </a:r>
          </a:p>
        </p:txBody>
      </p:sp>
      <p:sp>
        <p:nvSpPr>
          <p:cNvPr id="3013658" name="Rectangle 26"/>
          <p:cNvSpPr>
            <a:spLocks noGrp="1" noChangeArrowheads="1"/>
          </p:cNvSpPr>
          <p:nvPr>
            <p:ph type="title"/>
          </p:nvPr>
        </p:nvSpPr>
        <p:spPr>
          <a:xfrm>
            <a:off x="6445991" y="345652"/>
            <a:ext cx="2846282" cy="1011751"/>
          </a:xfrm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es-ES_tradnl" dirty="0" smtClean="0"/>
              <a:t>Ejemplo</a:t>
            </a:r>
            <a:endParaRPr lang="en-US" dirty="0" smtClean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FEE18-B13C-4A3A-9CA0-B09EA2F414F2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676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6278562" y="1602240"/>
            <a:ext cx="3767138" cy="341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x;</a:t>
            </a:r>
          </a:p>
          <a:p>
            <a:pPr algn="l"/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fun(int z)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{	char </a:t>
            </a:r>
            <a:r>
              <a:rPr lang="es-ES_tradnl" altLang="es-MX" sz="1300" b="1" u="none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ch[100];</a:t>
            </a:r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</a:t>
            </a:r>
            <a:r>
              <a:rPr lang="es-ES_tradnl" altLang="es-MX" sz="1300" b="1" u="none" dirty="0">
                <a:solidFill>
                  <a:srgbClr val="008000"/>
                </a:solidFill>
                <a:latin typeface="Courier New" pitchFamily="49" charset="0"/>
                <a:sym typeface="Wingdings" pitchFamily="2" charset="2"/>
              </a:rPr>
              <a:t>if(z == 23)</a:t>
            </a:r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 fun(7);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return 3;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}</a:t>
            </a:r>
          </a:p>
          <a:p>
            <a:pPr algn="l"/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void main(int argc, char *argv[])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{	int j;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</a:t>
            </a:r>
            <a:r>
              <a:rPr lang="es-ES_tradnl" altLang="es-MX" sz="1300" b="1" u="none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</a:t>
            </a:r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*s;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s = </a:t>
            </a:r>
            <a:r>
              <a:rPr lang="es-ES_tradnl" altLang="es-MX" sz="1300" b="1" u="none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new int[1000];</a:t>
            </a:r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j = fun(23);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free(s);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s = NULL;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 rot="-5400000">
            <a:off x="-315939" y="1339475"/>
            <a:ext cx="146902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700" u="none" dirty="0">
                <a:solidFill>
                  <a:srgbClr val="333399"/>
                </a:solidFill>
                <a:latin typeface="Calibri" panose="020F0502020204030204" pitchFamily="34" charset="0"/>
                <a:sym typeface="Wingdings" pitchFamily="2" charset="2"/>
              </a:rPr>
              <a:t>STACK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669714" y="432065"/>
            <a:ext cx="5190278" cy="1296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669713" y="432065"/>
            <a:ext cx="5441421" cy="114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Frame de main</a:t>
            </a:r>
          </a:p>
          <a:p>
            <a:pPr algn="l"/>
            <a:r>
              <a:rPr lang="es-ES_tradnl" altLang="es-MX" sz="22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Parámetros: argc         argv</a:t>
            </a:r>
          </a:p>
          <a:p>
            <a:pPr algn="l"/>
            <a:r>
              <a:rPr lang="es-ES_tradnl" altLang="es-MX" sz="22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Variables:    j              s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3181138" y="777717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4520565" y="777717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2595139" y="1209781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3934566" y="1209781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669714" y="6999447"/>
            <a:ext cx="5190278" cy="6048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1276" name="Rectangle 11"/>
          <p:cNvSpPr>
            <a:spLocks noChangeArrowheads="1"/>
          </p:cNvSpPr>
          <p:nvPr/>
        </p:nvSpPr>
        <p:spPr bwMode="auto">
          <a:xfrm>
            <a:off x="669714" y="6394556"/>
            <a:ext cx="5190278" cy="6048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1277" name="Rectangle 12"/>
          <p:cNvSpPr>
            <a:spLocks noChangeArrowheads="1"/>
          </p:cNvSpPr>
          <p:nvPr/>
        </p:nvSpPr>
        <p:spPr bwMode="auto">
          <a:xfrm>
            <a:off x="669714" y="5789666"/>
            <a:ext cx="5190278" cy="6048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1278" name="Text Box 13"/>
          <p:cNvSpPr txBox="1">
            <a:spLocks noChangeArrowheads="1"/>
          </p:cNvSpPr>
          <p:nvPr/>
        </p:nvSpPr>
        <p:spPr bwMode="auto">
          <a:xfrm>
            <a:off x="669714" y="7067858"/>
            <a:ext cx="3683423" cy="45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Programa (no cambia)</a:t>
            </a:r>
            <a:endParaRPr lang="es-ES_tradnl" altLang="es-MX" sz="22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1279" name="Text Box 14"/>
          <p:cNvSpPr txBox="1">
            <a:spLocks noChangeArrowheads="1"/>
          </p:cNvSpPr>
          <p:nvPr/>
        </p:nvSpPr>
        <p:spPr bwMode="auto">
          <a:xfrm>
            <a:off x="669714" y="6480970"/>
            <a:ext cx="3683423" cy="45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 smtClean="0">
                <a:solidFill>
                  <a:srgbClr val="333399"/>
                </a:solidFill>
                <a:latin typeface="Calibri" panose="020F0502020204030204" pitchFamily="34" charset="0"/>
                <a:sym typeface="Wingdings" pitchFamily="2" charset="2"/>
              </a:rPr>
              <a:t>Memoria estática      x </a:t>
            </a:r>
            <a:endParaRPr lang="es-ES_tradnl" altLang="es-MX" sz="2200" u="none" dirty="0">
              <a:solidFill>
                <a:srgbClr val="333399"/>
              </a:solidFill>
              <a:latin typeface="Calibri" panose="020F0502020204030204" pitchFamily="34" charset="0"/>
              <a:sym typeface="Wingdings" pitchFamily="2" charset="2"/>
            </a:endParaRPr>
          </a:p>
        </p:txBody>
      </p:sp>
      <p:sp>
        <p:nvSpPr>
          <p:cNvPr id="11280" name="Text Box 15"/>
          <p:cNvSpPr txBox="1">
            <a:spLocks noChangeArrowheads="1"/>
          </p:cNvSpPr>
          <p:nvPr/>
        </p:nvSpPr>
        <p:spPr bwMode="auto">
          <a:xfrm>
            <a:off x="3348567" y="6520576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1281" name="Text Box 16"/>
          <p:cNvSpPr txBox="1">
            <a:spLocks noChangeArrowheads="1"/>
          </p:cNvSpPr>
          <p:nvPr/>
        </p:nvSpPr>
        <p:spPr bwMode="auto">
          <a:xfrm>
            <a:off x="669714" y="5858077"/>
            <a:ext cx="3683423" cy="45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>
                <a:solidFill>
                  <a:srgbClr val="333399"/>
                </a:solidFill>
                <a:latin typeface="Calibri" panose="020F0502020204030204" pitchFamily="34" charset="0"/>
                <a:sym typeface="Wingdings" pitchFamily="2" charset="2"/>
              </a:rPr>
              <a:t>Heap </a:t>
            </a:r>
            <a:endParaRPr lang="es-ES_tradnl" altLang="es-MX" sz="2200" u="none" dirty="0">
              <a:solidFill>
                <a:srgbClr val="333399"/>
              </a:solidFill>
              <a:latin typeface="Calibri" panose="020F0502020204030204" pitchFamily="34" charset="0"/>
              <a:sym typeface="Wingdings" pitchFamily="2" charset="2"/>
            </a:endParaRPr>
          </a:p>
        </p:txBody>
      </p:sp>
      <p:sp>
        <p:nvSpPr>
          <p:cNvPr id="11282" name="Text Box 17"/>
          <p:cNvSpPr txBox="1">
            <a:spLocks noChangeArrowheads="1"/>
          </p:cNvSpPr>
          <p:nvPr/>
        </p:nvSpPr>
        <p:spPr bwMode="auto">
          <a:xfrm>
            <a:off x="3934566" y="7085860"/>
            <a:ext cx="837142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8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main</a:t>
            </a:r>
          </a:p>
        </p:txBody>
      </p:sp>
      <p:sp>
        <p:nvSpPr>
          <p:cNvPr id="11283" name="Text Box 18"/>
          <p:cNvSpPr txBox="1">
            <a:spLocks noChangeArrowheads="1"/>
          </p:cNvSpPr>
          <p:nvPr/>
        </p:nvSpPr>
        <p:spPr bwMode="auto">
          <a:xfrm>
            <a:off x="4939136" y="7085860"/>
            <a:ext cx="669713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8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fun</a:t>
            </a:r>
          </a:p>
        </p:txBody>
      </p:sp>
      <p:sp>
        <p:nvSpPr>
          <p:cNvPr id="11284" name="Rectangle 19"/>
          <p:cNvSpPr>
            <a:spLocks noChangeArrowheads="1"/>
          </p:cNvSpPr>
          <p:nvPr/>
        </p:nvSpPr>
        <p:spPr bwMode="auto">
          <a:xfrm>
            <a:off x="1088284" y="3456517"/>
            <a:ext cx="4687993" cy="51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_tradnl" altLang="es-MX" sz="2700" u="none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	 	 </a:t>
            </a:r>
            <a:endParaRPr lang="es-ES" altLang="es-MX" sz="2700" u="none" dirty="0">
              <a:solidFill>
                <a:srgbClr val="333399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1285" name="Rectangle 20"/>
          <p:cNvSpPr>
            <a:spLocks noChangeArrowheads="1"/>
          </p:cNvSpPr>
          <p:nvPr/>
        </p:nvSpPr>
        <p:spPr bwMode="auto">
          <a:xfrm>
            <a:off x="1088284" y="5271188"/>
            <a:ext cx="4687993" cy="51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_tradnl" altLang="es-MX" sz="2700" u="none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 	  	 </a:t>
            </a:r>
            <a:endParaRPr lang="es-ES" altLang="es-MX" sz="2700" u="none" dirty="0">
              <a:solidFill>
                <a:srgbClr val="333399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2343997" y="5915685"/>
            <a:ext cx="1339427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1287" name="Rectangle 24"/>
          <p:cNvSpPr>
            <a:spLocks noChangeArrowheads="1"/>
          </p:cNvSpPr>
          <p:nvPr/>
        </p:nvSpPr>
        <p:spPr bwMode="auto">
          <a:xfrm>
            <a:off x="669714" y="1641845"/>
            <a:ext cx="5190278" cy="1296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1288" name="Text Box 25"/>
          <p:cNvSpPr txBox="1">
            <a:spLocks noChangeArrowheads="1"/>
          </p:cNvSpPr>
          <p:nvPr/>
        </p:nvSpPr>
        <p:spPr bwMode="auto">
          <a:xfrm>
            <a:off x="669714" y="1641846"/>
            <a:ext cx="3683423" cy="114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Frame de fun</a:t>
            </a:r>
          </a:p>
          <a:p>
            <a:pPr algn="l"/>
            <a:r>
              <a:rPr lang="es-ES_tradnl" altLang="es-MX" sz="22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Parámetros: z</a:t>
            </a:r>
          </a:p>
          <a:p>
            <a:pPr algn="l"/>
            <a:r>
              <a:rPr lang="es-ES_tradnl" altLang="es-MX" sz="22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Variables:    ch</a:t>
            </a:r>
          </a:p>
        </p:txBody>
      </p:sp>
      <p:sp>
        <p:nvSpPr>
          <p:cNvPr id="11289" name="Text Box 26"/>
          <p:cNvSpPr txBox="1">
            <a:spLocks noChangeArrowheads="1"/>
          </p:cNvSpPr>
          <p:nvPr/>
        </p:nvSpPr>
        <p:spPr bwMode="auto">
          <a:xfrm>
            <a:off x="2762568" y="1973095"/>
            <a:ext cx="585999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8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23</a:t>
            </a:r>
          </a:p>
        </p:txBody>
      </p:sp>
      <p:sp>
        <p:nvSpPr>
          <p:cNvPr id="11290" name="Text Box 27"/>
          <p:cNvSpPr txBox="1">
            <a:spLocks noChangeArrowheads="1"/>
          </p:cNvSpPr>
          <p:nvPr/>
        </p:nvSpPr>
        <p:spPr bwMode="auto">
          <a:xfrm>
            <a:off x="2762568" y="2405160"/>
            <a:ext cx="1004570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cxnSp>
        <p:nvCxnSpPr>
          <p:cNvPr id="11291" name="AutoShape 28"/>
          <p:cNvCxnSpPr>
            <a:cxnSpLocks noChangeShapeType="1"/>
            <a:stCxn id="11274" idx="3"/>
            <a:endCxn id="11286" idx="3"/>
          </p:cNvCxnSpPr>
          <p:nvPr/>
        </p:nvCxnSpPr>
        <p:spPr bwMode="auto">
          <a:xfrm flipH="1">
            <a:off x="3683424" y="1406011"/>
            <a:ext cx="669713" cy="4705904"/>
          </a:xfrm>
          <a:prstGeom prst="bentConnector3">
            <a:avLst>
              <a:gd name="adj1" fmla="val -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15709" name="Rectangle 29"/>
          <p:cNvSpPr>
            <a:spLocks noGrp="1" noChangeArrowheads="1"/>
          </p:cNvSpPr>
          <p:nvPr>
            <p:ph type="title"/>
          </p:nvPr>
        </p:nvSpPr>
        <p:spPr>
          <a:xfrm>
            <a:off x="6445991" y="345652"/>
            <a:ext cx="2846282" cy="1011751"/>
          </a:xfrm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es-ES_tradnl" dirty="0" smtClean="0"/>
              <a:t>Ejemplo</a:t>
            </a:r>
            <a:endParaRPr lang="en-US" dirty="0" smtClean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FEE18-B13C-4A3A-9CA0-B09EA2F414F2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624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1"/>
          <p:cNvSpPr>
            <a:spLocks noChangeArrowheads="1"/>
          </p:cNvSpPr>
          <p:nvPr/>
        </p:nvSpPr>
        <p:spPr bwMode="auto">
          <a:xfrm>
            <a:off x="669714" y="2938039"/>
            <a:ext cx="5190278" cy="1296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6278562" y="1602240"/>
            <a:ext cx="3767138" cy="341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x;</a:t>
            </a:r>
          </a:p>
          <a:p>
            <a:pPr algn="l"/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fun(int z)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{	char </a:t>
            </a:r>
            <a:r>
              <a:rPr lang="es-ES_tradnl" altLang="es-MX" sz="1300" b="1" u="none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ch[100];</a:t>
            </a:r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if(z == 23) </a:t>
            </a:r>
            <a:r>
              <a:rPr lang="es-ES_tradnl" altLang="es-MX" sz="1300" b="1" u="none" dirty="0">
                <a:solidFill>
                  <a:srgbClr val="008000"/>
                </a:solidFill>
                <a:latin typeface="Courier New" pitchFamily="49" charset="0"/>
                <a:sym typeface="Wingdings" pitchFamily="2" charset="2"/>
              </a:rPr>
              <a:t>fun(7);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return 3;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}</a:t>
            </a:r>
          </a:p>
          <a:p>
            <a:pPr algn="l"/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void main(int argc, char *argv[])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{	int j;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</a:t>
            </a:r>
            <a:r>
              <a:rPr lang="es-ES_tradnl" altLang="es-MX" sz="1300" b="1" u="none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</a:t>
            </a:r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*s;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s = </a:t>
            </a:r>
            <a:r>
              <a:rPr lang="es-ES_tradnl" altLang="es-MX" sz="1300" b="1" u="none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new int[1000];</a:t>
            </a:r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j = fun(23);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free(s);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s = NULL;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 rot="-5400000">
            <a:off x="-315939" y="1339475"/>
            <a:ext cx="146902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700" u="none" dirty="0">
                <a:solidFill>
                  <a:srgbClr val="333399"/>
                </a:solidFill>
                <a:latin typeface="Calibri" panose="020F0502020204030204" pitchFamily="34" charset="0"/>
                <a:sym typeface="Wingdings" pitchFamily="2" charset="2"/>
              </a:rPr>
              <a:t>STACK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669714" y="432065"/>
            <a:ext cx="5190278" cy="1296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669713" y="432065"/>
            <a:ext cx="5441421" cy="114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Frame de main</a:t>
            </a:r>
          </a:p>
          <a:p>
            <a:pPr algn="l"/>
            <a:r>
              <a:rPr lang="es-ES_tradnl" altLang="es-MX" sz="22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Parámetros: argc         argv</a:t>
            </a:r>
          </a:p>
          <a:p>
            <a:pPr algn="l"/>
            <a:r>
              <a:rPr lang="es-ES_tradnl" altLang="es-MX" sz="22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Variables:    j              s</a:t>
            </a:r>
          </a:p>
        </p:txBody>
      </p:sp>
      <p:sp>
        <p:nvSpPr>
          <p:cNvPr id="12296" name="Text Box 6"/>
          <p:cNvSpPr txBox="1">
            <a:spLocks noChangeArrowheads="1"/>
          </p:cNvSpPr>
          <p:nvPr/>
        </p:nvSpPr>
        <p:spPr bwMode="auto">
          <a:xfrm>
            <a:off x="3181138" y="777717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4520565" y="777717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2298" name="Text Box 8"/>
          <p:cNvSpPr txBox="1">
            <a:spLocks noChangeArrowheads="1"/>
          </p:cNvSpPr>
          <p:nvPr/>
        </p:nvSpPr>
        <p:spPr bwMode="auto">
          <a:xfrm>
            <a:off x="2595139" y="1209781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2299" name="Text Box 9"/>
          <p:cNvSpPr txBox="1">
            <a:spLocks noChangeArrowheads="1"/>
          </p:cNvSpPr>
          <p:nvPr/>
        </p:nvSpPr>
        <p:spPr bwMode="auto">
          <a:xfrm>
            <a:off x="3934566" y="1209781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2300" name="Rectangle 10"/>
          <p:cNvSpPr>
            <a:spLocks noChangeArrowheads="1"/>
          </p:cNvSpPr>
          <p:nvPr/>
        </p:nvSpPr>
        <p:spPr bwMode="auto">
          <a:xfrm>
            <a:off x="669714" y="6999447"/>
            <a:ext cx="5190278" cy="6048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2301" name="Rectangle 11"/>
          <p:cNvSpPr>
            <a:spLocks noChangeArrowheads="1"/>
          </p:cNvSpPr>
          <p:nvPr/>
        </p:nvSpPr>
        <p:spPr bwMode="auto">
          <a:xfrm>
            <a:off x="669714" y="6394556"/>
            <a:ext cx="5190278" cy="6048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2302" name="Rectangle 12"/>
          <p:cNvSpPr>
            <a:spLocks noChangeArrowheads="1"/>
          </p:cNvSpPr>
          <p:nvPr/>
        </p:nvSpPr>
        <p:spPr bwMode="auto">
          <a:xfrm>
            <a:off x="669714" y="5789666"/>
            <a:ext cx="5190278" cy="6048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2303" name="Text Box 13"/>
          <p:cNvSpPr txBox="1">
            <a:spLocks noChangeArrowheads="1"/>
          </p:cNvSpPr>
          <p:nvPr/>
        </p:nvSpPr>
        <p:spPr bwMode="auto">
          <a:xfrm>
            <a:off x="669714" y="7067858"/>
            <a:ext cx="3683423" cy="45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Programa (no cambia)</a:t>
            </a:r>
            <a:endParaRPr lang="es-ES_tradnl" altLang="es-MX" sz="22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2304" name="Text Box 14"/>
          <p:cNvSpPr txBox="1">
            <a:spLocks noChangeArrowheads="1"/>
          </p:cNvSpPr>
          <p:nvPr/>
        </p:nvSpPr>
        <p:spPr bwMode="auto">
          <a:xfrm>
            <a:off x="669714" y="6480970"/>
            <a:ext cx="3683423" cy="45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Mem. estática  x </a:t>
            </a:r>
            <a:endParaRPr lang="es-ES_tradnl" altLang="es-MX" sz="22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2305" name="Text Box 15"/>
          <p:cNvSpPr txBox="1">
            <a:spLocks noChangeArrowheads="1"/>
          </p:cNvSpPr>
          <p:nvPr/>
        </p:nvSpPr>
        <p:spPr bwMode="auto">
          <a:xfrm>
            <a:off x="3348567" y="6520576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2306" name="Text Box 16"/>
          <p:cNvSpPr txBox="1">
            <a:spLocks noChangeArrowheads="1"/>
          </p:cNvSpPr>
          <p:nvPr/>
        </p:nvSpPr>
        <p:spPr bwMode="auto">
          <a:xfrm>
            <a:off x="669714" y="5858077"/>
            <a:ext cx="3683423" cy="45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Heap </a:t>
            </a:r>
            <a:endParaRPr lang="es-ES_tradnl" altLang="es-MX" sz="22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2307" name="Text Box 17"/>
          <p:cNvSpPr txBox="1">
            <a:spLocks noChangeArrowheads="1"/>
          </p:cNvSpPr>
          <p:nvPr/>
        </p:nvSpPr>
        <p:spPr bwMode="auto">
          <a:xfrm>
            <a:off x="3934566" y="7085860"/>
            <a:ext cx="837142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8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main</a:t>
            </a:r>
          </a:p>
        </p:txBody>
      </p:sp>
      <p:sp>
        <p:nvSpPr>
          <p:cNvPr id="12308" name="Text Box 18"/>
          <p:cNvSpPr txBox="1">
            <a:spLocks noChangeArrowheads="1"/>
          </p:cNvSpPr>
          <p:nvPr/>
        </p:nvSpPr>
        <p:spPr bwMode="auto">
          <a:xfrm>
            <a:off x="4939136" y="7085860"/>
            <a:ext cx="669713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8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fun</a:t>
            </a:r>
          </a:p>
        </p:txBody>
      </p:sp>
      <p:sp>
        <p:nvSpPr>
          <p:cNvPr id="12309" name="Rectangle 19"/>
          <p:cNvSpPr>
            <a:spLocks noChangeArrowheads="1"/>
          </p:cNvSpPr>
          <p:nvPr/>
        </p:nvSpPr>
        <p:spPr bwMode="auto">
          <a:xfrm>
            <a:off x="1088284" y="4493472"/>
            <a:ext cx="4687993" cy="51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_tradnl" altLang="es-MX" sz="2700" u="none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	 	 </a:t>
            </a:r>
            <a:endParaRPr lang="es-ES" altLang="es-MX" sz="2700" u="none" dirty="0">
              <a:solidFill>
                <a:srgbClr val="333399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2310" name="Rectangle 20"/>
          <p:cNvSpPr>
            <a:spLocks noChangeArrowheads="1"/>
          </p:cNvSpPr>
          <p:nvPr/>
        </p:nvSpPr>
        <p:spPr bwMode="auto">
          <a:xfrm>
            <a:off x="1088284" y="5271188"/>
            <a:ext cx="4687993" cy="51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_tradnl" altLang="es-MX" sz="2700" u="none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 	  	 </a:t>
            </a:r>
            <a:endParaRPr lang="es-ES" altLang="es-MX" sz="2700" u="none" dirty="0">
              <a:solidFill>
                <a:srgbClr val="333399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2311" name="Text Box 22"/>
          <p:cNvSpPr txBox="1">
            <a:spLocks noChangeArrowheads="1"/>
          </p:cNvSpPr>
          <p:nvPr/>
        </p:nvSpPr>
        <p:spPr bwMode="auto">
          <a:xfrm>
            <a:off x="2343997" y="5915685"/>
            <a:ext cx="1339427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2312" name="Rectangle 23"/>
          <p:cNvSpPr>
            <a:spLocks noChangeArrowheads="1"/>
          </p:cNvSpPr>
          <p:nvPr/>
        </p:nvSpPr>
        <p:spPr bwMode="auto">
          <a:xfrm>
            <a:off x="669714" y="1641845"/>
            <a:ext cx="5190278" cy="1296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2313" name="Text Box 24"/>
          <p:cNvSpPr txBox="1">
            <a:spLocks noChangeArrowheads="1"/>
          </p:cNvSpPr>
          <p:nvPr/>
        </p:nvSpPr>
        <p:spPr bwMode="auto">
          <a:xfrm>
            <a:off x="669714" y="1641846"/>
            <a:ext cx="3683423" cy="114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Frame de fun</a:t>
            </a:r>
          </a:p>
          <a:p>
            <a:pPr algn="l"/>
            <a:r>
              <a:rPr lang="es-ES_tradnl" altLang="es-MX" sz="22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Parámetros: z</a:t>
            </a:r>
          </a:p>
          <a:p>
            <a:pPr algn="l"/>
            <a:r>
              <a:rPr lang="es-ES_tradnl" altLang="es-MX" sz="22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Variables:    ch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2846282" y="3755362"/>
            <a:ext cx="1004570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cxnSp>
        <p:nvCxnSpPr>
          <p:cNvPr id="12315" name="AutoShape 27"/>
          <p:cNvCxnSpPr>
            <a:cxnSpLocks noChangeShapeType="1"/>
            <a:stCxn id="12299" idx="3"/>
            <a:endCxn id="12311" idx="3"/>
          </p:cNvCxnSpPr>
          <p:nvPr/>
        </p:nvCxnSpPr>
        <p:spPr bwMode="auto">
          <a:xfrm flipH="1">
            <a:off x="3683424" y="1406011"/>
            <a:ext cx="669713" cy="4705904"/>
          </a:xfrm>
          <a:prstGeom prst="bentConnector3">
            <a:avLst>
              <a:gd name="adj1" fmla="val -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669714" y="2952442"/>
            <a:ext cx="3683423" cy="114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Frame de fun</a:t>
            </a:r>
          </a:p>
          <a:p>
            <a:pPr algn="l"/>
            <a:r>
              <a:rPr lang="es-ES_tradnl" altLang="es-MX" sz="22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Parámetros: z</a:t>
            </a:r>
          </a:p>
          <a:p>
            <a:pPr algn="l"/>
            <a:r>
              <a:rPr lang="es-ES_tradnl" altLang="es-MX" sz="22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Variables:    ch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2846282" y="3323297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8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7</a:t>
            </a:r>
          </a:p>
        </p:txBody>
      </p:sp>
      <p:sp>
        <p:nvSpPr>
          <p:cNvPr id="12318" name="Text Box 32"/>
          <p:cNvSpPr txBox="1">
            <a:spLocks noChangeArrowheads="1"/>
          </p:cNvSpPr>
          <p:nvPr/>
        </p:nvSpPr>
        <p:spPr bwMode="auto">
          <a:xfrm>
            <a:off x="2762568" y="1973095"/>
            <a:ext cx="585999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8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23</a:t>
            </a:r>
          </a:p>
        </p:txBody>
      </p:sp>
      <p:sp>
        <p:nvSpPr>
          <p:cNvPr id="12319" name="Text Box 33"/>
          <p:cNvSpPr txBox="1">
            <a:spLocks noChangeArrowheads="1"/>
          </p:cNvSpPr>
          <p:nvPr/>
        </p:nvSpPr>
        <p:spPr bwMode="auto">
          <a:xfrm>
            <a:off x="2762568" y="2405160"/>
            <a:ext cx="1004570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3017762" name="Rectangle 34"/>
          <p:cNvSpPr>
            <a:spLocks noGrp="1" noChangeArrowheads="1"/>
          </p:cNvSpPr>
          <p:nvPr>
            <p:ph type="title"/>
          </p:nvPr>
        </p:nvSpPr>
        <p:spPr>
          <a:xfrm>
            <a:off x="6445991" y="345652"/>
            <a:ext cx="2846282" cy="1011751"/>
          </a:xfrm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es-ES_tradnl" dirty="0" smtClean="0"/>
              <a:t>Ejemplo</a:t>
            </a:r>
            <a:endParaRPr lang="en-US" dirty="0" smtClean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FEE18-B13C-4A3A-9CA0-B09EA2F414F2}" type="slidenum">
              <a:rPr lang="es-ES" smtClean="0"/>
              <a:pPr>
                <a:defRPr/>
              </a:pPr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09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278562" y="1602240"/>
            <a:ext cx="3767138" cy="341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x;</a:t>
            </a:r>
          </a:p>
          <a:p>
            <a:pPr algn="l"/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fun(int z)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{	char </a:t>
            </a:r>
            <a:r>
              <a:rPr lang="es-ES_tradnl" altLang="es-MX" sz="1300" b="1" u="none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ch[100];</a:t>
            </a:r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if(z == 23) fun(7);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</a:t>
            </a:r>
            <a:r>
              <a:rPr lang="es-ES_tradnl" altLang="es-MX" sz="1300" b="1" u="none" dirty="0">
                <a:solidFill>
                  <a:srgbClr val="008000"/>
                </a:solidFill>
                <a:latin typeface="Courier New" pitchFamily="49" charset="0"/>
                <a:sym typeface="Wingdings" pitchFamily="2" charset="2"/>
              </a:rPr>
              <a:t>return 3;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}</a:t>
            </a:r>
          </a:p>
          <a:p>
            <a:pPr algn="l"/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void main(int argc, char *argv[])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{	int j;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</a:t>
            </a:r>
            <a:r>
              <a:rPr lang="es-ES_tradnl" altLang="es-MX" sz="1300" b="1" u="none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</a:t>
            </a:r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*s;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s = </a:t>
            </a:r>
            <a:r>
              <a:rPr lang="es-ES_tradnl" altLang="es-MX" sz="1300" b="1" u="none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new int[1000];</a:t>
            </a:r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j = fun(23);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free(s);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s = NULL;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 rot="-5400000">
            <a:off x="-315939" y="1339475"/>
            <a:ext cx="146902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700" u="none" dirty="0">
                <a:solidFill>
                  <a:srgbClr val="333399"/>
                </a:solidFill>
                <a:latin typeface="Calibri" panose="020F0502020204030204" pitchFamily="34" charset="0"/>
                <a:sym typeface="Wingdings" pitchFamily="2" charset="2"/>
              </a:rPr>
              <a:t>STACK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69714" y="432065"/>
            <a:ext cx="5190278" cy="1296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69713" y="432065"/>
            <a:ext cx="5441421" cy="114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Frame de main</a:t>
            </a:r>
          </a:p>
          <a:p>
            <a:pPr algn="l"/>
            <a:r>
              <a:rPr lang="es-ES_tradnl" altLang="es-MX" sz="22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Parámetros: argc         argv</a:t>
            </a:r>
          </a:p>
          <a:p>
            <a:pPr algn="l"/>
            <a:r>
              <a:rPr lang="es-ES_tradnl" altLang="es-MX" sz="22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Variables:    j              s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3181138" y="777717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520565" y="777717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2595139" y="1209781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934566" y="1209781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669714" y="6999447"/>
            <a:ext cx="5190278" cy="6048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69714" y="6394556"/>
            <a:ext cx="5190278" cy="6048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69714" y="5789666"/>
            <a:ext cx="5190278" cy="6048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69714" y="7067858"/>
            <a:ext cx="3683423" cy="45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Programa (no cambia)</a:t>
            </a:r>
            <a:endParaRPr lang="es-ES_tradnl" altLang="es-MX" sz="22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669714" y="6480970"/>
            <a:ext cx="3850851" cy="45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 smtClean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Memoria </a:t>
            </a:r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estática </a:t>
            </a:r>
            <a:r>
              <a:rPr lang="es-ES_tradnl" altLang="es-MX" sz="2200" b="1" u="none" dirty="0" smtClean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 x </a:t>
            </a:r>
            <a:endParaRPr lang="es-ES_tradnl" altLang="es-MX" sz="22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3673617" y="6564956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669714" y="5858077"/>
            <a:ext cx="3683423" cy="45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Heap </a:t>
            </a:r>
            <a:endParaRPr lang="es-ES_tradnl" altLang="es-MX" sz="22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934566" y="7085860"/>
            <a:ext cx="837142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8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main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939136" y="7085860"/>
            <a:ext cx="669713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8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fun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1088284" y="3110865"/>
            <a:ext cx="4687993" cy="51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_tradnl" altLang="es-MX" sz="2700" u="none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	 	 </a:t>
            </a:r>
            <a:endParaRPr lang="es-ES" altLang="es-MX" sz="2700" u="none" dirty="0">
              <a:solidFill>
                <a:srgbClr val="333399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1088284" y="5271188"/>
            <a:ext cx="4687993" cy="51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_tradnl" altLang="es-MX" sz="2700" u="none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 	  	 </a:t>
            </a:r>
            <a:endParaRPr lang="es-ES" altLang="es-MX" sz="2700" u="none" dirty="0">
              <a:solidFill>
                <a:srgbClr val="333399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2343997" y="5915685"/>
            <a:ext cx="1339427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3335" name="Rectangle 24"/>
          <p:cNvSpPr>
            <a:spLocks noChangeArrowheads="1"/>
          </p:cNvSpPr>
          <p:nvPr/>
        </p:nvSpPr>
        <p:spPr bwMode="auto">
          <a:xfrm>
            <a:off x="669714" y="1641845"/>
            <a:ext cx="5190278" cy="1296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669714" y="1641846"/>
            <a:ext cx="3683423" cy="114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Frame de fun</a:t>
            </a:r>
          </a:p>
          <a:p>
            <a:pPr algn="l"/>
            <a:r>
              <a:rPr lang="es-ES_tradnl" altLang="es-MX" sz="22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Parámetros: z</a:t>
            </a:r>
          </a:p>
          <a:p>
            <a:pPr algn="l"/>
            <a:r>
              <a:rPr lang="es-ES_tradnl" altLang="es-MX" sz="22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Variables:    ch</a:t>
            </a:r>
          </a:p>
        </p:txBody>
      </p:sp>
      <p:cxnSp>
        <p:nvCxnSpPr>
          <p:cNvPr id="13337" name="AutoShape 27"/>
          <p:cNvCxnSpPr>
            <a:cxnSpLocks noChangeShapeType="1"/>
            <a:stCxn id="13322" idx="3"/>
            <a:endCxn id="13334" idx="3"/>
          </p:cNvCxnSpPr>
          <p:nvPr/>
        </p:nvCxnSpPr>
        <p:spPr bwMode="auto">
          <a:xfrm flipH="1">
            <a:off x="3683424" y="1406011"/>
            <a:ext cx="669713" cy="4705904"/>
          </a:xfrm>
          <a:prstGeom prst="bentConnector3">
            <a:avLst>
              <a:gd name="adj1" fmla="val -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8" name="Text Box 30"/>
          <p:cNvSpPr txBox="1">
            <a:spLocks noChangeArrowheads="1"/>
          </p:cNvSpPr>
          <p:nvPr/>
        </p:nvSpPr>
        <p:spPr bwMode="auto">
          <a:xfrm>
            <a:off x="2762568" y="1973095"/>
            <a:ext cx="585999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8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23</a:t>
            </a:r>
          </a:p>
        </p:txBody>
      </p:sp>
      <p:sp>
        <p:nvSpPr>
          <p:cNvPr id="13339" name="Text Box 31"/>
          <p:cNvSpPr txBox="1">
            <a:spLocks noChangeArrowheads="1"/>
          </p:cNvSpPr>
          <p:nvPr/>
        </p:nvSpPr>
        <p:spPr bwMode="auto">
          <a:xfrm>
            <a:off x="2762568" y="2405160"/>
            <a:ext cx="1004570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3019808" name="Rectangle 32"/>
          <p:cNvSpPr>
            <a:spLocks noGrp="1" noChangeArrowheads="1"/>
          </p:cNvSpPr>
          <p:nvPr>
            <p:ph type="title"/>
          </p:nvPr>
        </p:nvSpPr>
        <p:spPr>
          <a:xfrm>
            <a:off x="6445991" y="345652"/>
            <a:ext cx="2846282" cy="1011751"/>
          </a:xfrm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es-ES_tradnl" dirty="0" smtClean="0"/>
              <a:t>Ejemplo</a:t>
            </a:r>
            <a:endParaRPr lang="en-US" dirty="0" smtClean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FEE18-B13C-4A3A-9CA0-B09EA2F414F2}" type="slidenum">
              <a:rPr lang="es-ES" smtClean="0"/>
              <a:pPr>
                <a:defRPr/>
              </a:pPr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40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6278562" y="1602240"/>
            <a:ext cx="3767138" cy="341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x;</a:t>
            </a:r>
          </a:p>
          <a:p>
            <a:pPr algn="l"/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fun(int z)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{	char </a:t>
            </a:r>
            <a:r>
              <a:rPr lang="es-ES_tradnl" altLang="es-MX" sz="1300" b="1" u="none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ch[100];</a:t>
            </a:r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if(z == 23) fun(7);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return 3;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}</a:t>
            </a:r>
          </a:p>
          <a:p>
            <a:pPr algn="l"/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void main(int argc, char *argv[])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{	int j;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</a:t>
            </a:r>
            <a:r>
              <a:rPr lang="es-ES_tradnl" altLang="es-MX" sz="1300" b="1" u="none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</a:t>
            </a:r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*s;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s = </a:t>
            </a:r>
            <a:r>
              <a:rPr lang="es-ES_tradnl" altLang="es-MX" sz="1300" b="1" u="none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new int[1000];</a:t>
            </a:r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j = fun(23);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</a:t>
            </a:r>
            <a:r>
              <a:rPr lang="es-ES_tradnl" altLang="es-MX" sz="1300" b="1" u="none" dirty="0">
                <a:solidFill>
                  <a:srgbClr val="008000"/>
                </a:solidFill>
                <a:latin typeface="Courier New" pitchFamily="49" charset="0"/>
                <a:sym typeface="Wingdings" pitchFamily="2" charset="2"/>
              </a:rPr>
              <a:t>free(s);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s = NULL;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 rot="-5400000">
            <a:off x="-315939" y="1339475"/>
            <a:ext cx="146902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700" u="none" dirty="0">
                <a:solidFill>
                  <a:srgbClr val="333399"/>
                </a:solidFill>
                <a:latin typeface="Calibri" panose="020F0502020204030204" pitchFamily="34" charset="0"/>
                <a:sym typeface="Wingdings" pitchFamily="2" charset="2"/>
              </a:rPr>
              <a:t>STACK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669714" y="432065"/>
            <a:ext cx="5190278" cy="1296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669713" y="432065"/>
            <a:ext cx="5441421" cy="114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Frame de main</a:t>
            </a:r>
          </a:p>
          <a:p>
            <a:pPr algn="l"/>
            <a:r>
              <a:rPr lang="es-ES_tradnl" altLang="es-MX" sz="22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Parámetros: argc         argv</a:t>
            </a:r>
          </a:p>
          <a:p>
            <a:pPr algn="l"/>
            <a:r>
              <a:rPr lang="es-ES_tradnl" altLang="es-MX" sz="22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Variables:    j              s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3181138" y="777717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4520565" y="777717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2595139" y="1209781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8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3</a:t>
            </a:r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3934566" y="1209781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69714" y="6999447"/>
            <a:ext cx="5190278" cy="6048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669714" y="6394556"/>
            <a:ext cx="5190278" cy="6048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69714" y="5789666"/>
            <a:ext cx="5190278" cy="6048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669714" y="7067858"/>
            <a:ext cx="3683423" cy="45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Programa (no cambia)</a:t>
            </a:r>
            <a:endParaRPr lang="es-ES_tradnl" altLang="es-MX" sz="22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669714" y="6480970"/>
            <a:ext cx="3683423" cy="45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 smtClean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Memoria </a:t>
            </a:r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estática  x </a:t>
            </a:r>
            <a:endParaRPr lang="es-ES_tradnl" altLang="es-MX" sz="22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3599709" y="6538578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4353" name="Text Box 16"/>
          <p:cNvSpPr txBox="1">
            <a:spLocks noChangeArrowheads="1"/>
          </p:cNvSpPr>
          <p:nvPr/>
        </p:nvSpPr>
        <p:spPr bwMode="auto">
          <a:xfrm>
            <a:off x="669714" y="5858077"/>
            <a:ext cx="3683423" cy="45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Heap </a:t>
            </a:r>
            <a:endParaRPr lang="es-ES_tradnl" altLang="es-MX" sz="22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4354" name="Text Box 17"/>
          <p:cNvSpPr txBox="1">
            <a:spLocks noChangeArrowheads="1"/>
          </p:cNvSpPr>
          <p:nvPr/>
        </p:nvSpPr>
        <p:spPr bwMode="auto">
          <a:xfrm>
            <a:off x="3934566" y="7085860"/>
            <a:ext cx="837142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8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main</a:t>
            </a: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4939136" y="7085860"/>
            <a:ext cx="669713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8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fun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1088284" y="1814671"/>
            <a:ext cx="4687993" cy="51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_tradnl" altLang="es-MX" sz="2700" u="none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	 	 </a:t>
            </a:r>
            <a:endParaRPr lang="es-ES" altLang="es-MX" sz="2700" u="none" dirty="0">
              <a:solidFill>
                <a:srgbClr val="333399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4357" name="Rectangle 20"/>
          <p:cNvSpPr>
            <a:spLocks noChangeArrowheads="1"/>
          </p:cNvSpPr>
          <p:nvPr/>
        </p:nvSpPr>
        <p:spPr bwMode="auto">
          <a:xfrm>
            <a:off x="1088284" y="5271188"/>
            <a:ext cx="4687993" cy="51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_tradnl" altLang="es-MX" sz="2700" u="none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 	  	 </a:t>
            </a:r>
            <a:endParaRPr lang="es-ES" altLang="es-MX" sz="2700" u="none" dirty="0">
              <a:solidFill>
                <a:srgbClr val="333399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2343997" y="5915685"/>
            <a:ext cx="1339427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cxnSp>
        <p:nvCxnSpPr>
          <p:cNvPr id="14359" name="AutoShape 25"/>
          <p:cNvCxnSpPr>
            <a:cxnSpLocks noChangeShapeType="1"/>
            <a:stCxn id="14346" idx="3"/>
            <a:endCxn id="14358" idx="3"/>
          </p:cNvCxnSpPr>
          <p:nvPr/>
        </p:nvCxnSpPr>
        <p:spPr bwMode="auto">
          <a:xfrm flipH="1">
            <a:off x="3683424" y="1406011"/>
            <a:ext cx="669713" cy="4705904"/>
          </a:xfrm>
          <a:prstGeom prst="bentConnector3">
            <a:avLst>
              <a:gd name="adj1" fmla="val -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21852" name="Rectangle 28"/>
          <p:cNvSpPr>
            <a:spLocks noGrp="1" noChangeArrowheads="1"/>
          </p:cNvSpPr>
          <p:nvPr>
            <p:ph type="title"/>
          </p:nvPr>
        </p:nvSpPr>
        <p:spPr>
          <a:xfrm>
            <a:off x="6445991" y="345652"/>
            <a:ext cx="2846282" cy="1011751"/>
          </a:xfrm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es-ES_tradnl" dirty="0" smtClean="0"/>
              <a:t>Ejemplo</a:t>
            </a:r>
            <a:endParaRPr lang="en-US" dirty="0" smtClean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FEE18-B13C-4A3A-9CA0-B09EA2F414F2}" type="slidenum">
              <a:rPr lang="es-ES" smtClean="0"/>
              <a:pPr>
                <a:defRPr/>
              </a:pPr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3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278562" y="1602240"/>
            <a:ext cx="3767138" cy="341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x;</a:t>
            </a:r>
          </a:p>
          <a:p>
            <a:pPr algn="l"/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fun(int z)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{	char </a:t>
            </a:r>
            <a:r>
              <a:rPr lang="es-ES_tradnl" altLang="es-MX" sz="1300" b="1" u="none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ch[100];</a:t>
            </a:r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if(z == 23) fun(7);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return 3;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}</a:t>
            </a:r>
          </a:p>
          <a:p>
            <a:pPr algn="l"/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void main(int argc, char *argv[])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{	int j;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</a:t>
            </a:r>
            <a:r>
              <a:rPr lang="es-ES_tradnl" altLang="es-MX" sz="1300" b="1" u="none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</a:t>
            </a:r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*s;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s = </a:t>
            </a:r>
            <a:r>
              <a:rPr lang="es-ES_tradnl" altLang="es-MX" sz="1300" b="1" u="none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new int[1000];</a:t>
            </a:r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j = fun(23);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free(s);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</a:t>
            </a:r>
            <a:r>
              <a:rPr lang="es-ES_tradnl" altLang="es-MX" sz="1300" b="1" u="none" dirty="0">
                <a:solidFill>
                  <a:srgbClr val="008000"/>
                </a:solidFill>
                <a:latin typeface="Courier New" pitchFamily="49" charset="0"/>
                <a:sym typeface="Wingdings" pitchFamily="2" charset="2"/>
              </a:rPr>
              <a:t>s = NULL;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 rot="-5400000">
            <a:off x="-315939" y="1339475"/>
            <a:ext cx="146902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700" u="none" dirty="0">
                <a:solidFill>
                  <a:srgbClr val="333399"/>
                </a:solidFill>
                <a:latin typeface="Calibri" panose="020F0502020204030204" pitchFamily="34" charset="0"/>
                <a:sym typeface="Wingdings" pitchFamily="2" charset="2"/>
              </a:rPr>
              <a:t>STACK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69714" y="370397"/>
            <a:ext cx="5190278" cy="1296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669713" y="432065"/>
            <a:ext cx="5441421" cy="114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Frame de main</a:t>
            </a:r>
          </a:p>
          <a:p>
            <a:pPr algn="l"/>
            <a:r>
              <a:rPr lang="es-ES_tradnl" altLang="es-MX" sz="22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Parámetros: argc         argv</a:t>
            </a:r>
          </a:p>
          <a:p>
            <a:pPr algn="l"/>
            <a:r>
              <a:rPr lang="es-ES_tradnl" altLang="es-MX" sz="22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Variables:    j              s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3181138" y="777717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4520565" y="777717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2595139" y="1209781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8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3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934566" y="1209781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669714" y="6999447"/>
            <a:ext cx="5190278" cy="6048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669714" y="6394556"/>
            <a:ext cx="5190278" cy="6048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669714" y="5789666"/>
            <a:ext cx="5190278" cy="6048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669714" y="7067858"/>
            <a:ext cx="3683423" cy="45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Programa (no cambia)</a:t>
            </a:r>
            <a:endParaRPr lang="es-ES_tradnl" altLang="es-MX" sz="22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669714" y="6480970"/>
            <a:ext cx="3683423" cy="45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 smtClean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Memoria </a:t>
            </a:r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estática  x </a:t>
            </a:r>
            <a:endParaRPr lang="es-ES_tradnl" altLang="es-MX" sz="22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3725280" y="6480970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5377" name="Text Box 16"/>
          <p:cNvSpPr txBox="1">
            <a:spLocks noChangeArrowheads="1"/>
          </p:cNvSpPr>
          <p:nvPr/>
        </p:nvSpPr>
        <p:spPr bwMode="auto">
          <a:xfrm>
            <a:off x="669714" y="5858077"/>
            <a:ext cx="3683423" cy="45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Heap </a:t>
            </a:r>
            <a:endParaRPr lang="es-ES_tradnl" altLang="es-MX" sz="22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5378" name="Text Box 17"/>
          <p:cNvSpPr txBox="1">
            <a:spLocks noChangeArrowheads="1"/>
          </p:cNvSpPr>
          <p:nvPr/>
        </p:nvSpPr>
        <p:spPr bwMode="auto">
          <a:xfrm>
            <a:off x="3934566" y="7085860"/>
            <a:ext cx="837142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8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main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4939136" y="7085860"/>
            <a:ext cx="669713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8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fun</a:t>
            </a:r>
          </a:p>
        </p:txBody>
      </p:sp>
      <p:sp>
        <p:nvSpPr>
          <p:cNvPr id="15380" name="Rectangle 19"/>
          <p:cNvSpPr>
            <a:spLocks noChangeArrowheads="1"/>
          </p:cNvSpPr>
          <p:nvPr/>
        </p:nvSpPr>
        <p:spPr bwMode="auto">
          <a:xfrm>
            <a:off x="1088284" y="1814671"/>
            <a:ext cx="4687993" cy="51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_tradnl" altLang="es-MX" sz="2700" u="none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	 	 </a:t>
            </a:r>
            <a:endParaRPr lang="es-ES" altLang="es-MX" sz="2700" u="none" dirty="0">
              <a:solidFill>
                <a:srgbClr val="333399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5381" name="Rectangle 20"/>
          <p:cNvSpPr>
            <a:spLocks noChangeArrowheads="1"/>
          </p:cNvSpPr>
          <p:nvPr/>
        </p:nvSpPr>
        <p:spPr bwMode="auto">
          <a:xfrm>
            <a:off x="1088284" y="5271188"/>
            <a:ext cx="4687993" cy="51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_tradnl" altLang="es-MX" sz="2700" u="none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 	  	 </a:t>
            </a:r>
            <a:endParaRPr lang="es-ES" altLang="es-MX" sz="2700" u="none" dirty="0">
              <a:solidFill>
                <a:srgbClr val="333399"/>
              </a:solidFill>
              <a:latin typeface="Comic Sans MS" pitchFamily="66" charset="0"/>
              <a:sym typeface="Symbol" pitchFamily="18" charset="2"/>
            </a:endParaRPr>
          </a:p>
        </p:txBody>
      </p:sp>
      <p:cxnSp>
        <p:nvCxnSpPr>
          <p:cNvPr id="15382" name="AutoShape 23"/>
          <p:cNvCxnSpPr>
            <a:cxnSpLocks noChangeShapeType="1"/>
            <a:stCxn id="15370" idx="3"/>
          </p:cNvCxnSpPr>
          <p:nvPr/>
        </p:nvCxnSpPr>
        <p:spPr bwMode="auto">
          <a:xfrm flipH="1">
            <a:off x="3683424" y="1406011"/>
            <a:ext cx="669713" cy="4705904"/>
          </a:xfrm>
          <a:prstGeom prst="bentConnector3">
            <a:avLst>
              <a:gd name="adj1" fmla="val -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23896" name="Rectangle 24"/>
          <p:cNvSpPr>
            <a:spLocks noGrp="1" noChangeArrowheads="1"/>
          </p:cNvSpPr>
          <p:nvPr>
            <p:ph type="title"/>
          </p:nvPr>
        </p:nvSpPr>
        <p:spPr>
          <a:xfrm>
            <a:off x="6445991" y="345652"/>
            <a:ext cx="2846282" cy="1011751"/>
          </a:xfrm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es-ES_tradnl" dirty="0" smtClean="0"/>
              <a:t>Ejemplo</a:t>
            </a:r>
            <a:endParaRPr lang="en-US" dirty="0" smtClean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FEE18-B13C-4A3A-9CA0-B09EA2F414F2}" type="slidenum">
              <a:rPr lang="es-ES" smtClean="0"/>
              <a:pPr>
                <a:defRPr/>
              </a:pPr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940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278562" y="1602240"/>
            <a:ext cx="3767138" cy="341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x;</a:t>
            </a:r>
          </a:p>
          <a:p>
            <a:pPr algn="l"/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fun(int z)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{	char </a:t>
            </a:r>
            <a:r>
              <a:rPr lang="es-ES_tradnl" altLang="es-MX" sz="1300" b="1" u="none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ch[100];</a:t>
            </a:r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if(z == 23) fun(7);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 	return 3;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}</a:t>
            </a:r>
          </a:p>
          <a:p>
            <a:pPr algn="l"/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void main(int argc, char *argv[])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{	int j;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</a:t>
            </a:r>
            <a:r>
              <a:rPr lang="es-ES_tradnl" altLang="es-MX" sz="1300" b="1" u="none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int </a:t>
            </a:r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*s;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s = </a:t>
            </a:r>
            <a:r>
              <a:rPr lang="es-ES_tradnl" altLang="es-MX" sz="1300" b="1" u="none" dirty="0" smtClean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new int[1000];</a:t>
            </a:r>
            <a:endParaRPr lang="es-ES_tradnl" altLang="es-MX" sz="1300" b="1" u="none" dirty="0">
              <a:solidFill>
                <a:srgbClr val="333399"/>
              </a:solidFill>
              <a:latin typeface="Courier New" pitchFamily="49" charset="0"/>
              <a:sym typeface="Wingdings" pitchFamily="2" charset="2"/>
            </a:endParaRP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j = fun(23);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free(s);</a:t>
            </a:r>
          </a:p>
          <a:p>
            <a:pPr algn="l"/>
            <a:r>
              <a:rPr lang="es-ES_tradnl" altLang="es-MX" sz="1300" b="1" u="none" dirty="0">
                <a:solidFill>
                  <a:srgbClr val="333399"/>
                </a:solidFill>
                <a:latin typeface="Courier New" pitchFamily="49" charset="0"/>
                <a:sym typeface="Wingdings" pitchFamily="2" charset="2"/>
              </a:rPr>
              <a:t>	s = NULL;</a:t>
            </a:r>
          </a:p>
          <a:p>
            <a:pPr algn="l"/>
            <a:r>
              <a:rPr lang="es-ES_tradnl" altLang="es-MX" sz="1300" b="1" u="none" dirty="0">
                <a:solidFill>
                  <a:srgbClr val="008000"/>
                </a:solidFill>
                <a:latin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 rot="-5400000">
            <a:off x="-315939" y="1339475"/>
            <a:ext cx="1469020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7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STACK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69714" y="432065"/>
            <a:ext cx="5190278" cy="12961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669713" y="432065"/>
            <a:ext cx="5441421" cy="114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Frame de main</a:t>
            </a:r>
          </a:p>
          <a:p>
            <a:pPr algn="l"/>
            <a:r>
              <a:rPr lang="es-ES_tradnl" altLang="es-MX" sz="22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Parámetros: argc         argv</a:t>
            </a:r>
          </a:p>
          <a:p>
            <a:pPr algn="l"/>
            <a:r>
              <a:rPr lang="es-ES_tradnl" altLang="es-MX" sz="22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Variables:    j              s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3181138" y="777717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4520565" y="777717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2595139" y="1209781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8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3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3934566" y="1209781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669714" y="6999447"/>
            <a:ext cx="5190278" cy="6048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669714" y="6394556"/>
            <a:ext cx="5190278" cy="6048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669714" y="5789666"/>
            <a:ext cx="5190278" cy="6048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101837" tIns="50918" rIns="101837" bIns="50918" anchor="ctr"/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669714" y="7067858"/>
            <a:ext cx="3683423" cy="45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Programa (no cambia)</a:t>
            </a:r>
            <a:endParaRPr lang="es-ES_tradnl" altLang="es-MX" sz="22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669714" y="6480970"/>
            <a:ext cx="3683423" cy="45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 smtClean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Memoria </a:t>
            </a:r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estática  x </a:t>
            </a:r>
            <a:endParaRPr lang="es-ES_tradnl" altLang="es-MX" sz="22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3756863" y="6564956"/>
            <a:ext cx="418571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s-ES" altLang="es-MX" sz="18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669714" y="5858077"/>
            <a:ext cx="3683423" cy="45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b="1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Heap </a:t>
            </a:r>
            <a:endParaRPr lang="es-ES_tradnl" altLang="es-MX" sz="2200" u="none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3934566" y="7085860"/>
            <a:ext cx="837142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8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main</a:t>
            </a:r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4939136" y="7085860"/>
            <a:ext cx="669713" cy="392459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800" u="none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fun</a:t>
            </a:r>
          </a:p>
        </p:txBody>
      </p:sp>
      <p:sp>
        <p:nvSpPr>
          <p:cNvPr id="16404" name="Rectangle 19"/>
          <p:cNvSpPr>
            <a:spLocks noChangeArrowheads="1"/>
          </p:cNvSpPr>
          <p:nvPr/>
        </p:nvSpPr>
        <p:spPr bwMode="auto">
          <a:xfrm>
            <a:off x="1088284" y="1814671"/>
            <a:ext cx="4687993" cy="51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_tradnl" altLang="es-MX" sz="2700" u="none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	 	 </a:t>
            </a:r>
            <a:endParaRPr lang="es-ES" altLang="es-MX" sz="2700" u="none" dirty="0">
              <a:solidFill>
                <a:srgbClr val="333399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6405" name="Rectangle 20"/>
          <p:cNvSpPr>
            <a:spLocks noChangeArrowheads="1"/>
          </p:cNvSpPr>
          <p:nvPr/>
        </p:nvSpPr>
        <p:spPr bwMode="auto">
          <a:xfrm>
            <a:off x="1088284" y="5271188"/>
            <a:ext cx="4687993" cy="51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_tradnl" altLang="es-MX" sz="2700" u="none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 	  	 </a:t>
            </a:r>
            <a:endParaRPr lang="es-ES" altLang="es-MX" sz="2700" u="none" dirty="0">
              <a:solidFill>
                <a:srgbClr val="333399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6406" name="Line 23"/>
          <p:cNvSpPr>
            <a:spLocks noChangeShapeType="1"/>
          </p:cNvSpPr>
          <p:nvPr/>
        </p:nvSpPr>
        <p:spPr bwMode="auto">
          <a:xfrm>
            <a:off x="4353137" y="1382607"/>
            <a:ext cx="3348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3025944" name="Rectangle 24"/>
          <p:cNvSpPr>
            <a:spLocks noGrp="1" noChangeArrowheads="1"/>
          </p:cNvSpPr>
          <p:nvPr>
            <p:ph type="title"/>
          </p:nvPr>
        </p:nvSpPr>
        <p:spPr>
          <a:xfrm>
            <a:off x="6445991" y="345652"/>
            <a:ext cx="2846282" cy="1011751"/>
          </a:xfrm>
          <a:effectLst>
            <a:outerShdw dist="17961" dir="2700000" algn="ctr" rotWithShape="0">
              <a:schemeClr val="accent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>
              <a:defRPr/>
            </a:pPr>
            <a:r>
              <a:rPr lang="es-ES_tradnl" dirty="0" smtClean="0"/>
              <a:t>Ejemplo</a:t>
            </a:r>
            <a:endParaRPr lang="en-US" dirty="0" smtClean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FEE18-B13C-4A3A-9CA0-B09EA2F414F2}" type="slidenum">
              <a:rPr lang="es-ES" smtClean="0"/>
              <a:pPr>
                <a:defRPr/>
              </a:pPr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394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46386" y="2304405"/>
            <a:ext cx="8538845" cy="2592388"/>
          </a:xfrm>
        </p:spPr>
        <p:txBody>
          <a:bodyPr anchorCtr="1"/>
          <a:lstStyle/>
          <a:p>
            <a:pPr>
              <a:defRPr/>
            </a:pPr>
            <a:r>
              <a:rPr lang="es-ES_tradnl" sz="6000" dirty="0" smtClean="0"/>
              <a:t>Punteros</a:t>
            </a:r>
            <a:br>
              <a:rPr lang="es-ES_tradnl" sz="6000" dirty="0" smtClean="0"/>
            </a:br>
            <a:r>
              <a:rPr lang="es-ES_tradnl" sz="4000" dirty="0" smtClean="0"/>
              <a:t>Manejo Dinámico de Memoria</a:t>
            </a:r>
            <a:endParaRPr lang="es-ES_tradnl" sz="6000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07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311150"/>
            <a:ext cx="9042400" cy="1296988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La Memoria: Estática, Stack y Heap</a:t>
            </a:r>
            <a:endParaRPr lang="es-ES" dirty="0" smtClean="0"/>
          </a:p>
        </p:txBody>
      </p:sp>
      <p:sp>
        <p:nvSpPr>
          <p:cNvPr id="5124" name="Rectangle 3" descr="Parchment"/>
          <p:cNvSpPr>
            <a:spLocks noGrp="1" noChangeArrowheads="1"/>
          </p:cNvSpPr>
          <p:nvPr>
            <p:ph type="body" idx="1"/>
          </p:nvPr>
        </p:nvSpPr>
        <p:spPr>
          <a:xfrm>
            <a:off x="3438674" y="1600568"/>
            <a:ext cx="6090206" cy="572305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s-ES_tradnl" altLang="es-MX" sz="2700" dirty="0" smtClean="0">
                <a:sym typeface="Wingdings" pitchFamily="2" charset="2"/>
              </a:rPr>
              <a:t>La memoria está divida en zonas:</a:t>
            </a:r>
          </a:p>
          <a:p>
            <a:pPr lvl="1"/>
            <a:r>
              <a:rPr lang="es-ES_tradnl" altLang="es-MX" sz="2700" dirty="0" smtClean="0">
                <a:solidFill>
                  <a:srgbClr val="FF0000"/>
                </a:solidFill>
                <a:sym typeface="Wingdings" pitchFamily="2" charset="2"/>
              </a:rPr>
              <a:t>1. Memoria estática</a:t>
            </a:r>
            <a:r>
              <a:rPr lang="es-ES_tradnl" altLang="es-MX" sz="2700" dirty="0" smtClean="0">
                <a:sym typeface="Wingdings" pitchFamily="2" charset="2"/>
              </a:rPr>
              <a:t>: no cambia durante la ejecución de un programa</a:t>
            </a:r>
          </a:p>
          <a:p>
            <a:pPr lvl="1"/>
            <a:endParaRPr lang="es-ES_tradnl" altLang="es-MX" sz="27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es-ES_tradnl" altLang="es-MX" sz="2700" dirty="0" smtClean="0">
                <a:solidFill>
                  <a:srgbClr val="FF0000"/>
                </a:solidFill>
                <a:sym typeface="Wingdings" pitchFamily="2" charset="2"/>
              </a:rPr>
              <a:t>2. Stack</a:t>
            </a:r>
            <a:r>
              <a:rPr lang="es-ES_tradnl" altLang="es-MX" sz="2700" dirty="0" smtClean="0">
                <a:sym typeface="Wingdings" pitchFamily="2" charset="2"/>
              </a:rPr>
              <a:t>: en él se almacenan las variables creadas dentro de las funciones; se asigna de modo automático durante la ejecución</a:t>
            </a:r>
          </a:p>
          <a:p>
            <a:pPr lvl="1"/>
            <a:endParaRPr lang="es-ES_tradnl" altLang="es-MX" sz="2700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es-ES_tradnl" altLang="es-MX" sz="2700" dirty="0" smtClean="0">
                <a:solidFill>
                  <a:srgbClr val="FF0000"/>
                </a:solidFill>
                <a:sym typeface="Wingdings" pitchFamily="2" charset="2"/>
              </a:rPr>
              <a:t>3. Heap</a:t>
            </a:r>
            <a:r>
              <a:rPr lang="es-ES_tradnl" altLang="es-MX" sz="2700" dirty="0" smtClean="0">
                <a:sym typeface="Wingdings" pitchFamily="2" charset="2"/>
              </a:rPr>
              <a:t>: es la memoria que se puede pedir, usar, liberar, bajo la responsabilidad del programa</a:t>
            </a:r>
            <a:endParaRPr lang="es-ES" altLang="es-MX" sz="2700" dirty="0" smtClean="0"/>
          </a:p>
        </p:txBody>
      </p:sp>
      <p:pic>
        <p:nvPicPr>
          <p:cNvPr id="5125" name="Picture 4" descr="mem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74"/>
          <a:stretch/>
        </p:blipFill>
        <p:spPr bwMode="auto">
          <a:xfrm>
            <a:off x="1216634" y="1584325"/>
            <a:ext cx="1976496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FEE18-B13C-4A3A-9CA0-B09EA2F414F2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263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311150"/>
            <a:ext cx="9042400" cy="1296988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Memoria </a:t>
            </a:r>
            <a:r>
              <a:rPr lang="es-ES_tradnl" dirty="0"/>
              <a:t>Estática</a:t>
            </a:r>
            <a:endParaRPr lang="es-ES" dirty="0"/>
          </a:p>
        </p:txBody>
      </p:sp>
      <p:sp>
        <p:nvSpPr>
          <p:cNvPr id="6148" name="Rectangle 3" descr="Parchment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MX" sz="2700" dirty="0" smtClean="0">
                <a:sym typeface="Wingdings" pitchFamily="2" charset="2"/>
              </a:rPr>
              <a:t>En </a:t>
            </a:r>
            <a:r>
              <a:rPr lang="es-ES_tradnl" altLang="es-MX" sz="2700" dirty="0">
                <a:sym typeface="Wingdings" pitchFamily="2" charset="2"/>
              </a:rPr>
              <a:t>la </a:t>
            </a: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memoria estática </a:t>
            </a:r>
            <a:r>
              <a:rPr lang="es-ES_tradnl" altLang="es-MX" sz="2700" dirty="0">
                <a:sym typeface="Wingdings" pitchFamily="2" charset="2"/>
              </a:rPr>
              <a:t>se almacenan las variables globales</a:t>
            </a:r>
          </a:p>
          <a:p>
            <a:pPr lvl="1">
              <a:lnSpc>
                <a:spcPct val="80000"/>
              </a:lnSpc>
            </a:pPr>
            <a:r>
              <a:rPr lang="es-ES_tradnl" altLang="es-MX" sz="2200" dirty="0">
                <a:sym typeface="Wingdings" pitchFamily="2" charset="2"/>
              </a:rPr>
              <a:t>Recordatorio: es mala programación usar variables globales</a:t>
            </a:r>
          </a:p>
          <a:p>
            <a:pPr>
              <a:lnSpc>
                <a:spcPct val="80000"/>
              </a:lnSpc>
            </a:pPr>
            <a:endParaRPr lang="es-ES_tradnl" altLang="es-MX" sz="2700" dirty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s-ES_tradnl" altLang="es-MX" sz="2700" dirty="0" smtClean="0">
                <a:sym typeface="Wingdings" pitchFamily="2" charset="2"/>
              </a:rPr>
              <a:t>Además </a:t>
            </a:r>
            <a:r>
              <a:rPr lang="es-ES_tradnl" altLang="es-MX" sz="2700" dirty="0">
                <a:sym typeface="Wingdings" pitchFamily="2" charset="2"/>
              </a:rPr>
              <a:t>se almacenan las variables que se declaren como </a:t>
            </a: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static</a:t>
            </a:r>
            <a:r>
              <a:rPr lang="es-ES_tradnl" altLang="es-MX" sz="2700" dirty="0">
                <a:sym typeface="Wingdings" pitchFamily="2" charset="2"/>
              </a:rPr>
              <a:t> dentro de una función; esas también son permanentes y conservan su valor entre las llamadas a la función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s-ES_tradnl" altLang="es-MX" sz="2200" b="1" dirty="0">
              <a:latin typeface="Courier New" pitchFamily="49" charset="0"/>
              <a:sym typeface="Wingdings" pitchFamily="2" charset="2"/>
            </a:endParaRP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altLang="es-MX" b="1" dirty="0">
                <a:latin typeface="Courier New" pitchFamily="49" charset="0"/>
                <a:sym typeface="Wingdings" pitchFamily="2" charset="2"/>
              </a:rPr>
              <a:t>int arregloGlobal[3];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s-ES_tradnl" altLang="es-MX" b="1" dirty="0">
              <a:latin typeface="Courier New" pitchFamily="49" charset="0"/>
              <a:sym typeface="Wingdings" pitchFamily="2" charset="2"/>
            </a:endParaRP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altLang="es-MX" b="1" dirty="0">
                <a:latin typeface="Courier New" pitchFamily="49" charset="0"/>
                <a:sym typeface="Wingdings" pitchFamily="2" charset="2"/>
              </a:rPr>
              <a:t>int </a:t>
            </a:r>
            <a:r>
              <a:rPr lang="es-ES_tradnl" altLang="es-MX" b="1" dirty="0" smtClean="0">
                <a:latin typeface="Courier New" pitchFamily="49" charset="0"/>
                <a:sym typeface="Wingdings" pitchFamily="2" charset="2"/>
              </a:rPr>
              <a:t>funcion(void</a:t>
            </a:r>
            <a:r>
              <a:rPr lang="es-ES_tradnl" altLang="es-MX" b="1" dirty="0">
                <a:latin typeface="Courier New" pitchFamily="49" charset="0"/>
                <a:sym typeface="Wingdings" pitchFamily="2" charset="2"/>
              </a:rPr>
              <a:t>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altLang="es-MX" b="1" dirty="0" smtClean="0">
                <a:latin typeface="Courier New" pitchFamily="49" charset="0"/>
                <a:sym typeface="Wingdings" pitchFamily="2" charset="2"/>
              </a:rPr>
              <a:t>{		</a:t>
            </a:r>
            <a:r>
              <a:rPr lang="es-ES_tradnl" altLang="es-MX" b="1" dirty="0" smtClean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static</a:t>
            </a:r>
            <a:r>
              <a:rPr lang="es-ES_tradnl" altLang="es-MX" b="1" dirty="0" smtClean="0">
                <a:latin typeface="Courier New" pitchFamily="49" charset="0"/>
                <a:sym typeface="Wingdings" pitchFamily="2" charset="2"/>
              </a:rPr>
              <a:t> </a:t>
            </a:r>
            <a:r>
              <a:rPr lang="es-ES_tradnl" altLang="es-MX" b="1" dirty="0">
                <a:latin typeface="Courier New" pitchFamily="49" charset="0"/>
                <a:sym typeface="Wingdings" pitchFamily="2" charset="2"/>
              </a:rPr>
              <a:t>int a;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altLang="es-MX" b="1" dirty="0">
                <a:latin typeface="Courier New" pitchFamily="49" charset="0"/>
                <a:sym typeface="Wingdings" pitchFamily="2" charset="2"/>
              </a:rPr>
              <a:t>	</a:t>
            </a:r>
            <a:r>
              <a:rPr lang="es-ES_tradnl" altLang="es-MX" b="1" dirty="0" smtClean="0">
                <a:latin typeface="Courier New" pitchFamily="49" charset="0"/>
                <a:sym typeface="Wingdings" pitchFamily="2" charset="2"/>
              </a:rPr>
              <a:t>	...</a:t>
            </a:r>
            <a:endParaRPr lang="es-ES_tradnl" altLang="es-MX" b="1" dirty="0">
              <a:latin typeface="Courier New" pitchFamily="49" charset="0"/>
              <a:sym typeface="Wingdings" pitchFamily="2" charset="2"/>
            </a:endParaRPr>
          </a:p>
          <a:p>
            <a:pPr lvl="3">
              <a:lnSpc>
                <a:spcPct val="80000"/>
              </a:lnSpc>
              <a:buFontTx/>
              <a:buNone/>
            </a:pPr>
            <a:r>
              <a:rPr lang="es-ES_tradnl" altLang="es-MX" b="1" dirty="0">
                <a:latin typeface="Courier New" pitchFamily="49" charset="0"/>
                <a:sym typeface="Wingdings" pitchFamily="2" charset="2"/>
              </a:rPr>
              <a:t>}</a:t>
            </a:r>
            <a:endParaRPr lang="es-ES" altLang="es-MX" dirty="0">
              <a:latin typeface="Courier New" pitchFamily="49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FEE18-B13C-4A3A-9CA0-B09EA2F414F2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70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311150"/>
            <a:ext cx="9042400" cy="1296988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Stack y Heap - Memoria Dinámica</a:t>
            </a:r>
            <a:endParaRPr lang="es-ES" dirty="0" smtClean="0"/>
          </a:p>
        </p:txBody>
      </p:sp>
      <p:sp>
        <p:nvSpPr>
          <p:cNvPr id="7172" name="Rectangle 3" descr="Parchment"/>
          <p:cNvSpPr>
            <a:spLocks noGrp="1" noChangeArrowheads="1"/>
          </p:cNvSpPr>
          <p:nvPr>
            <p:ph type="body" idx="1"/>
          </p:nvPr>
        </p:nvSpPr>
        <p:spPr>
          <a:xfrm>
            <a:off x="486346" y="1656333"/>
            <a:ext cx="9042400" cy="5132387"/>
          </a:xfrm>
        </p:spPr>
        <p:txBody>
          <a:bodyPr/>
          <a:lstStyle/>
          <a:p>
            <a:pPr marL="594048" indent="-594048">
              <a:lnSpc>
                <a:spcPct val="90000"/>
              </a:lnSpc>
              <a:buNone/>
            </a:pPr>
            <a:r>
              <a:rPr lang="es-ES_tradnl" altLang="es-MX" sz="2700" dirty="0" smtClean="0">
                <a:solidFill>
                  <a:srgbClr val="FF0000"/>
                </a:solidFill>
                <a:sym typeface="Wingdings" pitchFamily="2" charset="2"/>
              </a:rPr>
              <a:t>Stack</a:t>
            </a:r>
            <a:endParaRPr lang="es-ES_tradnl" altLang="es-MX" sz="2700" dirty="0">
              <a:solidFill>
                <a:srgbClr val="FF0000"/>
              </a:solidFill>
              <a:sym typeface="Wingdings" pitchFamily="2" charset="2"/>
            </a:endParaRPr>
          </a:p>
          <a:p>
            <a:pPr marL="1018367" lvl="1" indent="-509184"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Contiene las variables que usan las funciones</a:t>
            </a:r>
          </a:p>
          <a:p>
            <a:pPr marL="1018367" lvl="1" indent="-509184"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También contiene la dirección de retorno </a:t>
            </a:r>
            <a:r>
              <a:rPr lang="es-ES_tradnl" altLang="es-MX" sz="2700" dirty="0" smtClean="0">
                <a:sym typeface="Wingdings" pitchFamily="2" charset="2"/>
              </a:rPr>
              <a:t>para </a:t>
            </a:r>
            <a:r>
              <a:rPr lang="es-ES_tradnl" altLang="es-MX" sz="2700" dirty="0">
                <a:sym typeface="Wingdings" pitchFamily="2" charset="2"/>
              </a:rPr>
              <a:t>que continúe la ejecución al salir de una </a:t>
            </a:r>
            <a:r>
              <a:rPr lang="es-ES_tradnl" altLang="es-MX" sz="2700" dirty="0" smtClean="0">
                <a:sym typeface="Wingdings" pitchFamily="2" charset="2"/>
              </a:rPr>
              <a:t>función, </a:t>
            </a:r>
            <a:r>
              <a:rPr lang="es-ES_tradnl" altLang="es-MX" sz="2700" dirty="0">
                <a:sym typeface="Wingdings" pitchFamily="2" charset="2"/>
              </a:rPr>
              <a:t>etc. ...</a:t>
            </a:r>
          </a:p>
          <a:p>
            <a:pPr marL="1018367" lvl="1" indent="-509184"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Al llamar a una función se crea un frame para sus variables, que sobrevive hasta que termina la ejecución de la </a:t>
            </a:r>
            <a:r>
              <a:rPr lang="es-ES_tradnl" altLang="es-MX" sz="2700" dirty="0" smtClean="0">
                <a:sym typeface="Wingdings" pitchFamily="2" charset="2"/>
              </a:rPr>
              <a:t>función</a:t>
            </a:r>
            <a:endParaRPr lang="es-ES_tradnl" altLang="es-MX" sz="2700" dirty="0">
              <a:sym typeface="Wingdings" pitchFamily="2" charset="2"/>
            </a:endParaRPr>
          </a:p>
          <a:p>
            <a:pPr marL="594048" indent="-594048">
              <a:lnSpc>
                <a:spcPct val="90000"/>
              </a:lnSpc>
              <a:buNone/>
            </a:pPr>
            <a:r>
              <a:rPr lang="es-ES_tradnl" altLang="es-MX" sz="2700" dirty="0" smtClean="0">
                <a:solidFill>
                  <a:srgbClr val="FF0000"/>
                </a:solidFill>
                <a:sym typeface="Wingdings" pitchFamily="2" charset="2"/>
              </a:rPr>
              <a:t>Heap</a:t>
            </a:r>
            <a:endParaRPr lang="es-ES_tradnl" altLang="es-MX" sz="2700" dirty="0">
              <a:solidFill>
                <a:srgbClr val="FF0000"/>
              </a:solidFill>
              <a:sym typeface="Wingdings" pitchFamily="2" charset="2"/>
            </a:endParaRPr>
          </a:p>
          <a:p>
            <a:pPr marL="1018367" lvl="1" indent="-509184"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Memoria del heap se pide en </a:t>
            </a: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C</a:t>
            </a:r>
            <a:r>
              <a:rPr lang="es-ES_tradnl" altLang="es-MX" sz="2700" dirty="0">
                <a:sym typeface="Wingdings" pitchFamily="2" charset="2"/>
              </a:rPr>
              <a:t> a través la función </a:t>
            </a: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malloc</a:t>
            </a:r>
            <a:r>
              <a:rPr lang="es-ES_tradnl" altLang="es-MX" sz="2700" dirty="0">
                <a:sym typeface="Wingdings" pitchFamily="2" charset="2"/>
              </a:rPr>
              <a:t> y en </a:t>
            </a: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C++ </a:t>
            </a:r>
            <a:r>
              <a:rPr lang="es-ES_tradnl" altLang="es-MX" sz="2700" dirty="0">
                <a:sym typeface="Wingdings" pitchFamily="2" charset="2"/>
              </a:rPr>
              <a:t>con el operador </a:t>
            </a: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new</a:t>
            </a:r>
          </a:p>
          <a:p>
            <a:pPr marL="1018367" lvl="1" indent="-509184"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Del heap se usa la memoria que se pide y queda en uso hasta que se libere o hasta que el programa termine la ejecución</a:t>
            </a:r>
            <a:endParaRPr lang="es-ES" altLang="es-MX" sz="27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FEE18-B13C-4A3A-9CA0-B09EA2F414F2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70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311150"/>
            <a:ext cx="9201720" cy="1296988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Puntero </a:t>
            </a:r>
            <a:r>
              <a:rPr lang="es-ES" dirty="0"/>
              <a:t>(Apuntador, Pointer) en C/C++</a:t>
            </a:r>
          </a:p>
        </p:txBody>
      </p:sp>
      <p:sp>
        <p:nvSpPr>
          <p:cNvPr id="17412" name="Rectangle 3" descr="Parchment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altLang="es-MX" sz="2700" dirty="0"/>
              <a:t>int </a:t>
            </a:r>
            <a:r>
              <a:rPr lang="es-ES" altLang="es-MX" sz="2700" dirty="0">
                <a:solidFill>
                  <a:srgbClr val="FF0000"/>
                </a:solidFill>
              </a:rPr>
              <a:t>*</a:t>
            </a:r>
            <a:r>
              <a:rPr lang="es-ES" altLang="es-MX" sz="2700" dirty="0"/>
              <a:t>p, n = 5, k</a:t>
            </a:r>
            <a:r>
              <a:rPr lang="es-ES" altLang="es-MX" sz="2700" dirty="0" smtClean="0"/>
              <a:t>; </a:t>
            </a:r>
            <a:r>
              <a:rPr lang="es-ES" altLang="es-MX" sz="2200" dirty="0" smtClean="0"/>
              <a:t>(</a:t>
            </a:r>
            <a:r>
              <a:rPr lang="es-ES" altLang="es-MX" sz="2200" dirty="0" smtClean="0">
                <a:solidFill>
                  <a:srgbClr val="FF0000"/>
                </a:solidFill>
              </a:rPr>
              <a:t>*</a:t>
            </a:r>
            <a:r>
              <a:rPr lang="es-ES" altLang="es-MX" sz="2200" dirty="0" smtClean="0"/>
              <a:t> es un modificador de tipo de dato)</a:t>
            </a:r>
            <a:endParaRPr lang="es-ES" altLang="es-MX" sz="2200" dirty="0"/>
          </a:p>
          <a:p>
            <a:pPr lvl="1">
              <a:lnSpc>
                <a:spcPct val="80000"/>
              </a:lnSpc>
            </a:pPr>
            <a:r>
              <a:rPr lang="es-ES" altLang="es-MX" sz="2200" dirty="0"/>
              <a:t>p es una variable “puntero al tipo int”</a:t>
            </a:r>
          </a:p>
          <a:p>
            <a:pPr>
              <a:lnSpc>
                <a:spcPct val="80000"/>
              </a:lnSpc>
            </a:pPr>
            <a:r>
              <a:rPr lang="es-ES" altLang="es-MX" sz="2700" dirty="0"/>
              <a:t>p = </a:t>
            </a:r>
            <a:r>
              <a:rPr lang="es-ES" altLang="es-MX" sz="2700" dirty="0">
                <a:solidFill>
                  <a:srgbClr val="FF0000"/>
                </a:solidFill>
              </a:rPr>
              <a:t>&amp;</a:t>
            </a:r>
            <a:r>
              <a:rPr lang="es-ES" altLang="es-MX" sz="2700" dirty="0"/>
              <a:t>n</a:t>
            </a:r>
            <a:r>
              <a:rPr lang="es-ES" altLang="es-MX" sz="2700" dirty="0" smtClean="0"/>
              <a:t>;</a:t>
            </a:r>
            <a:endParaRPr lang="es-ES" altLang="es-MX" sz="2700" dirty="0"/>
          </a:p>
          <a:p>
            <a:pPr lvl="1">
              <a:lnSpc>
                <a:spcPct val="80000"/>
              </a:lnSpc>
            </a:pPr>
            <a:r>
              <a:rPr lang="es-ES" altLang="es-MX" sz="2200" dirty="0"/>
              <a:t>a la variable p se asigna la dirección de la variable n</a:t>
            </a:r>
          </a:p>
          <a:p>
            <a:pPr>
              <a:lnSpc>
                <a:spcPct val="80000"/>
              </a:lnSpc>
            </a:pPr>
            <a:r>
              <a:rPr lang="es-ES" altLang="es-MX" sz="2700" dirty="0"/>
              <a:t>k = </a:t>
            </a:r>
            <a:r>
              <a:rPr lang="es-ES" altLang="es-MX" sz="2700" dirty="0">
                <a:solidFill>
                  <a:srgbClr val="FF0000"/>
                </a:solidFill>
              </a:rPr>
              <a:t>*</a:t>
            </a:r>
            <a:r>
              <a:rPr lang="es-ES" altLang="es-MX" sz="2700" dirty="0"/>
              <a:t>p</a:t>
            </a:r>
            <a:r>
              <a:rPr lang="es-ES" altLang="es-MX" sz="2700" dirty="0" smtClean="0"/>
              <a:t>; </a:t>
            </a:r>
            <a:r>
              <a:rPr lang="es-ES" altLang="es-MX" sz="2200" dirty="0" smtClean="0"/>
              <a:t>(</a:t>
            </a:r>
            <a:r>
              <a:rPr lang="es-ES" altLang="es-MX" sz="2200" dirty="0" smtClean="0">
                <a:solidFill>
                  <a:srgbClr val="FF0000"/>
                </a:solidFill>
              </a:rPr>
              <a:t>* </a:t>
            </a:r>
            <a:r>
              <a:rPr lang="es-ES" altLang="es-MX" sz="2200" dirty="0" smtClean="0"/>
              <a:t>aquí es un operador de de-referenciación)</a:t>
            </a:r>
            <a:endParaRPr lang="es-ES" altLang="es-MX" sz="2200" dirty="0"/>
          </a:p>
          <a:p>
            <a:pPr lvl="1">
              <a:lnSpc>
                <a:spcPct val="80000"/>
              </a:lnSpc>
            </a:pPr>
            <a:r>
              <a:rPr lang="es-ES" altLang="es-MX" sz="2200" dirty="0"/>
              <a:t>a la variable k se asigna el valor 5</a:t>
            </a:r>
          </a:p>
          <a:p>
            <a:pPr>
              <a:lnSpc>
                <a:spcPct val="80000"/>
              </a:lnSpc>
            </a:pPr>
            <a:endParaRPr lang="es-ES" altLang="es-MX" sz="2700" dirty="0"/>
          </a:p>
          <a:p>
            <a:pPr>
              <a:lnSpc>
                <a:spcPct val="80000"/>
              </a:lnSpc>
            </a:pPr>
            <a:r>
              <a:rPr lang="es-ES" altLang="es-MX" sz="2700" dirty="0"/>
              <a:t>int </a:t>
            </a:r>
            <a:r>
              <a:rPr lang="es-ES" altLang="es-MX" sz="2700" dirty="0">
                <a:solidFill>
                  <a:srgbClr val="FF0000"/>
                </a:solidFill>
              </a:rPr>
              <a:t>*</a:t>
            </a:r>
            <a:r>
              <a:rPr lang="es-ES" altLang="es-MX" sz="2700" dirty="0"/>
              <a:t>p;</a:t>
            </a:r>
          </a:p>
          <a:p>
            <a:pPr>
              <a:lnSpc>
                <a:spcPct val="80000"/>
              </a:lnSpc>
            </a:pPr>
            <a:r>
              <a:rPr lang="es-ES" altLang="es-MX" sz="2700" dirty="0">
                <a:solidFill>
                  <a:srgbClr val="FF0000"/>
                </a:solidFill>
              </a:rPr>
              <a:t>p = new int;			// en C++</a:t>
            </a:r>
          </a:p>
          <a:p>
            <a:pPr>
              <a:lnSpc>
                <a:spcPct val="80000"/>
              </a:lnSpc>
            </a:pPr>
            <a:r>
              <a:rPr lang="es-ES" altLang="es-MX" sz="2700" dirty="0"/>
              <a:t>p = (int</a:t>
            </a:r>
            <a:r>
              <a:rPr lang="es-ES" altLang="es-MX" sz="2700" dirty="0">
                <a:solidFill>
                  <a:srgbClr val="FF0000"/>
                </a:solidFill>
              </a:rPr>
              <a:t>*</a:t>
            </a:r>
            <a:r>
              <a:rPr lang="es-ES" altLang="es-MX" sz="2700" dirty="0"/>
              <a:t>) malloc(1);		// en C</a:t>
            </a:r>
          </a:p>
          <a:p>
            <a:pPr>
              <a:lnSpc>
                <a:spcPct val="80000"/>
              </a:lnSpc>
            </a:pPr>
            <a:endParaRPr lang="es-ES" altLang="es-MX" sz="2700" dirty="0"/>
          </a:p>
          <a:p>
            <a:pPr>
              <a:lnSpc>
                <a:spcPct val="80000"/>
              </a:lnSpc>
            </a:pPr>
            <a:r>
              <a:rPr lang="es-ES" altLang="es-MX" sz="2700" dirty="0">
                <a:solidFill>
                  <a:srgbClr val="FF0000"/>
                </a:solidFill>
              </a:rPr>
              <a:t>delete p;				// en C++</a:t>
            </a:r>
          </a:p>
          <a:p>
            <a:pPr>
              <a:lnSpc>
                <a:spcPct val="80000"/>
              </a:lnSpc>
            </a:pPr>
            <a:r>
              <a:rPr lang="es-ES" altLang="es-MX" sz="2700" dirty="0"/>
              <a:t>free(p);				// en C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FEE18-B13C-4A3A-9CA0-B09EA2F414F2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903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86346" y="1656333"/>
            <a:ext cx="9042400" cy="5400600"/>
          </a:xfrm>
        </p:spPr>
        <p:txBody>
          <a:bodyPr/>
          <a:lstStyle/>
          <a:p>
            <a:r>
              <a:rPr lang="es-CL" dirty="0" smtClean="0"/>
              <a:t>Ejemplo 1</a:t>
            </a:r>
          </a:p>
          <a:p>
            <a:pPr marL="400050" lvl="1" indent="0">
              <a:buNone/>
            </a:pPr>
            <a:r>
              <a:rPr lang="es-CL" dirty="0" smtClean="0"/>
              <a:t>int *p;</a:t>
            </a:r>
          </a:p>
          <a:p>
            <a:pPr marL="400050" lvl="1" indent="0">
              <a:buNone/>
            </a:pPr>
            <a:r>
              <a:rPr lang="es-CL" dirty="0" smtClean="0"/>
              <a:t>int i = 33;</a:t>
            </a:r>
          </a:p>
          <a:p>
            <a:pPr marL="400050" lvl="1" indent="0">
              <a:buNone/>
            </a:pPr>
            <a:r>
              <a:rPr lang="es-CL" dirty="0" smtClean="0"/>
              <a:t>p = &amp;i;</a:t>
            </a:r>
          </a:p>
          <a:p>
            <a:pPr marL="400050" lvl="1" indent="0">
              <a:buNone/>
            </a:pPr>
            <a:r>
              <a:rPr lang="es-CL" dirty="0" smtClean="0"/>
              <a:t>*p = *p + 1;</a:t>
            </a:r>
          </a:p>
          <a:p>
            <a:pPr marL="0" indent="0">
              <a:buNone/>
            </a:pPr>
            <a:endParaRPr lang="es-CL" sz="1000" dirty="0"/>
          </a:p>
          <a:p>
            <a:r>
              <a:rPr lang="es-CL" dirty="0" smtClean="0"/>
              <a:t>Ejemplo 2</a:t>
            </a:r>
          </a:p>
          <a:p>
            <a:pPr marL="400050" lvl="1" indent="0">
              <a:buNone/>
            </a:pPr>
            <a:r>
              <a:rPr lang="es-CL" dirty="0" smtClean="0"/>
              <a:t>int *p = NULL;</a:t>
            </a:r>
          </a:p>
          <a:p>
            <a:pPr marL="400050" lvl="1" indent="0">
              <a:buNone/>
            </a:pPr>
            <a:r>
              <a:rPr lang="es-CL" dirty="0" smtClean="0"/>
              <a:t>if(!p) p = new int;</a:t>
            </a:r>
          </a:p>
          <a:p>
            <a:pPr marL="400050" lvl="1" indent="0">
              <a:buNone/>
            </a:pPr>
            <a:r>
              <a:rPr lang="es-CL" dirty="0" err="1" smtClean="0"/>
              <a:t>delete</a:t>
            </a:r>
            <a:r>
              <a:rPr lang="es-CL" dirty="0" smtClean="0"/>
              <a:t> p;</a:t>
            </a:r>
          </a:p>
          <a:p>
            <a:pPr marL="400050" lvl="1" indent="0">
              <a:buNone/>
            </a:pPr>
            <a:r>
              <a:rPr lang="es-CL" dirty="0" smtClean="0"/>
              <a:t>p = NULL;</a:t>
            </a: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Puntero - Ejemplos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FEE18-B13C-4A3A-9CA0-B09EA2F414F2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84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err="1" smtClean="0"/>
              <a:t>char</a:t>
            </a:r>
            <a:r>
              <a:rPr lang="es-CL" dirty="0" smtClean="0"/>
              <a:t> s[25];</a:t>
            </a:r>
          </a:p>
          <a:p>
            <a:pPr marL="0" indent="0">
              <a:buNone/>
            </a:pPr>
            <a:r>
              <a:rPr lang="es-CL" dirty="0" smtClean="0"/>
              <a:t>for(</a:t>
            </a:r>
            <a:r>
              <a:rPr lang="es-CL" dirty="0" err="1" smtClean="0"/>
              <a:t>char</a:t>
            </a:r>
            <a:r>
              <a:rPr lang="es-CL" dirty="0" smtClean="0"/>
              <a:t> *p= s; *p; p++)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 err="1" smtClean="0"/>
              <a:t>char</a:t>
            </a:r>
            <a:r>
              <a:rPr lang="es-CL" dirty="0" smtClean="0"/>
              <a:t> b[100];</a:t>
            </a:r>
          </a:p>
          <a:p>
            <a:pPr marL="0" indent="0">
              <a:buNone/>
            </a:pPr>
            <a:r>
              <a:rPr lang="es-CL" dirty="0" smtClean="0"/>
              <a:t>for(int i = 0;  i &lt; 100; i++) *(b + i) = 0;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 err="1" smtClean="0"/>
              <a:t>char</a:t>
            </a:r>
            <a:r>
              <a:rPr lang="es-CL" dirty="0" smtClean="0"/>
              <a:t> n[21];</a:t>
            </a:r>
          </a:p>
          <a:p>
            <a:pPr marL="0" indent="0">
              <a:buNone/>
            </a:pPr>
            <a:r>
              <a:rPr lang="es-CL" dirty="0" smtClean="0"/>
              <a:t>p = b;</a:t>
            </a:r>
          </a:p>
          <a:p>
            <a:pPr marL="0" indent="0">
              <a:buNone/>
            </a:pPr>
            <a:r>
              <a:rPr lang="es-CL" dirty="0" smtClean="0"/>
              <a:t>for(i = 0; i &lt; 20; i++) n[i] = *p++;</a:t>
            </a: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Puntero y Arreglo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FEE18-B13C-4A3A-9CA0-B09EA2F414F2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667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CL" sz="4400" dirty="0" smtClean="0"/>
          </a:p>
          <a:p>
            <a:pPr marL="0" indent="0" algn="ctr">
              <a:buNone/>
            </a:pPr>
            <a:endParaRPr lang="es-CL" sz="4400" dirty="0"/>
          </a:p>
          <a:p>
            <a:pPr marL="0" indent="0" algn="ctr">
              <a:buNone/>
            </a:pPr>
            <a:r>
              <a:rPr lang="es-CL" sz="4400" dirty="0" smtClean="0">
                <a:solidFill>
                  <a:srgbClr val="FF0000"/>
                </a:solidFill>
              </a:rPr>
              <a:t>arreglo[i]</a:t>
            </a:r>
            <a:r>
              <a:rPr lang="es-CL" sz="4400" dirty="0" smtClean="0"/>
              <a:t> corresponde a </a:t>
            </a:r>
            <a:r>
              <a:rPr lang="es-CL" sz="4400" dirty="0" smtClean="0">
                <a:solidFill>
                  <a:srgbClr val="FF0000"/>
                </a:solidFill>
              </a:rPr>
              <a:t>*(arreglo + i)</a:t>
            </a:r>
            <a:endParaRPr lang="es-CL" sz="4400" dirty="0">
              <a:solidFill>
                <a:srgbClr val="FF0000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Puntero y Arreglo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CFEE18-B13C-4A3A-9CA0-B09EA2F414F2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0432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867</Words>
  <Application>Microsoft Office PowerPoint</Application>
  <PresentationFormat>Personalizado</PresentationFormat>
  <Paragraphs>372</Paragraphs>
  <Slides>19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Presentación de PowerPoint</vt:lpstr>
      <vt:lpstr>Punteros Manejo Dinámico de Memoria</vt:lpstr>
      <vt:lpstr>La Memoria: Estática, Stack y Heap</vt:lpstr>
      <vt:lpstr>Memoria Estática</vt:lpstr>
      <vt:lpstr>Stack y Heap - Memoria Dinámica</vt:lpstr>
      <vt:lpstr>Puntero (Apuntador, Pointer) en C/C++</vt:lpstr>
      <vt:lpstr>Puntero - Ejemplos</vt:lpstr>
      <vt:lpstr>Puntero y Arreglo</vt:lpstr>
      <vt:lpstr>Puntero y Arreglo</vt:lpstr>
      <vt:lpstr>Puntero (Apuntador, Pointer) en C/C++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Hubert Hoffmann</dc:creator>
  <cp:lastModifiedBy>hoffmann</cp:lastModifiedBy>
  <cp:revision>30</cp:revision>
  <dcterms:created xsi:type="dcterms:W3CDTF">2011-08-29T01:28:06Z</dcterms:created>
  <dcterms:modified xsi:type="dcterms:W3CDTF">2015-04-01T14:58:06Z</dcterms:modified>
</cp:coreProperties>
</file>