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45700" cy="777716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F71"/>
    <a:srgbClr val="F37920"/>
    <a:srgbClr val="C5C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4" d="100"/>
          <a:sy n="64" d="100"/>
        </p:scale>
        <p:origin x="-2022" y="-132"/>
      </p:cViewPr>
      <p:guideLst>
        <p:guide orient="horz" pos="2450"/>
        <p:guide pos="31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C184A-FDCC-4F1B-8F79-ABBBFAF70756}" type="datetimeFigureOut">
              <a:rPr lang="es-ES"/>
              <a:pPr>
                <a:defRPr/>
              </a:pPr>
              <a:t>09/03/2015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5E6347-9E22-48B9-997E-7F22DB22689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7943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427AFA1-DA99-4B3C-9645-6F3970712E5F}" type="datetimeFigureOut">
              <a:rPr lang="es-ES"/>
              <a:pPr>
                <a:defRPr/>
              </a:pPr>
              <a:t>09/03/2015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5800"/>
            <a:ext cx="4429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9D78502-9CB1-4B53-B25F-C2C1C99C0FB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67662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altLang="es-MX" dirty="0" smtClean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BFE962-F1CB-4D44-808C-1B76BA01390B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3429" y="2415963"/>
            <a:ext cx="8538846" cy="166704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06856" y="4407059"/>
            <a:ext cx="7031990" cy="19874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AF58D-ECFE-49D1-A23F-6985AFA13F61}" type="datetime1">
              <a:rPr lang="es-ES" smtClean="0"/>
              <a:t>09/03/2015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A19D1-4230-4E5A-BC88-7D64CCCD0217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687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7FA4E-5ECA-4F85-8307-94AA095BE365}" type="datetime1">
              <a:rPr lang="es-ES" smtClean="0"/>
              <a:t>09/03/2015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0D60C-AD29-4723-9EDA-E54FD9028B9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051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194850" y="455469"/>
            <a:ext cx="1921938" cy="9721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27293" y="455469"/>
            <a:ext cx="5600129" cy="9721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CB4C7-EF0B-4E3F-833B-4EAC41EE3930}" type="datetime1">
              <a:rPr lang="es-ES" smtClean="0"/>
              <a:t>09/03/2015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3E80F-2BE9-4694-91EE-8A7969E48A4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291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53D44-E276-482C-8461-BD1C4D376A47}" type="datetime1">
              <a:rPr lang="es-ES" smtClean="0"/>
              <a:t>09/03/2015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E878C-3ACF-4F71-B836-E0F8DA71A35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664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3541" y="4997549"/>
            <a:ext cx="8538846" cy="15446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3541" y="3296294"/>
            <a:ext cx="8538846" cy="17012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FAEDF-7859-414B-91F8-531432783D80}" type="datetime1">
              <a:rPr lang="es-ES" smtClean="0"/>
              <a:t>09/03/2015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64EAF-9725-466C-9C94-FCD542CCCBC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709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27294" y="2658999"/>
            <a:ext cx="3760161" cy="75179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354884" y="2658999"/>
            <a:ext cx="3761905" cy="75179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C8F90-7A1F-42AD-9B51-72ED9CFDF0FE}" type="datetime1">
              <a:rPr lang="es-ES" smtClean="0"/>
              <a:t>09/03/2015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AEEA9-2008-4316-85B1-2A3C66A2096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93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287" y="311447"/>
            <a:ext cx="9041130" cy="129619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2286" y="1740861"/>
            <a:ext cx="4438595" cy="725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286" y="2466369"/>
            <a:ext cx="4438595" cy="44808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03076" y="1740861"/>
            <a:ext cx="4440339" cy="725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03076" y="2466369"/>
            <a:ext cx="4440339" cy="44808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322ED-99DD-4F9D-AB76-34ABBCF30EEE}" type="datetime1">
              <a:rPr lang="es-ES" smtClean="0"/>
              <a:t>09/03/2015</a:t>
            </a:fld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2C720-D3F9-4CE5-B51F-5D2FF6EA3E01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300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10E57-B82C-4A4F-B37B-7FA9546ADFBB}" type="datetime1">
              <a:rPr lang="es-ES" smtClean="0"/>
              <a:t>09/03/2015</a:t>
            </a:fld>
            <a:endParaRPr lang="es-E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B7C01-3623-4B5A-B1F1-CEDF9C0EE28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43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A5FBF-382C-4148-A1B5-40A1B209B9B6}" type="datetime1">
              <a:rPr lang="es-ES" smtClean="0"/>
              <a:t>09/03/2015</a:t>
            </a:fld>
            <a:endParaRPr lang="es-ES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CF50D-709E-42AC-9503-2CBF4B338ABA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621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288" y="309647"/>
            <a:ext cx="3304966" cy="13177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27590" y="309647"/>
            <a:ext cx="5615825" cy="66375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2288" y="1627444"/>
            <a:ext cx="3304966" cy="53197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D561E-8308-418A-B3AF-6A212D95FCBD}" type="datetime1">
              <a:rPr lang="es-ES" smtClean="0"/>
              <a:t>09/03/2015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9248D-986A-4F0F-9BDD-ADE7B2A85606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38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69027" y="5444015"/>
            <a:ext cx="6027420" cy="6426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69027" y="694904"/>
            <a:ext cx="6027420" cy="466629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69027" y="6086711"/>
            <a:ext cx="6027420" cy="9127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36261-4837-4D88-80F6-2C6F30AFA606}" type="datetime1">
              <a:rPr lang="es-ES" smtClean="0"/>
              <a:t>09/03/2015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0C2D5-19A1-46B8-95A4-643F1C087F13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789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501650" y="311150"/>
            <a:ext cx="90424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501650" y="1814513"/>
            <a:ext cx="9042400" cy="513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1650" y="7208838"/>
            <a:ext cx="2344738" cy="412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82516BD-952D-4340-93B9-26C52D343D2D}" type="datetime1">
              <a:rPr lang="es-ES" smtClean="0"/>
              <a:t>09/03/2015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32175" y="7208838"/>
            <a:ext cx="3181350" cy="412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199313" y="7208838"/>
            <a:ext cx="2344737" cy="412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CFEE18-B13C-4A3A-9CA0-B09EA2F414F2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0"/>
            <a:ext cx="10236200" cy="77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901950" y="4370388"/>
            <a:ext cx="4137025" cy="669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spc="80" dirty="0">
                <a:solidFill>
                  <a:srgbClr val="6D6F71"/>
                </a:solidFill>
                <a:latin typeface="Univers-Light-Normal" pitchFamily="2" charset="0"/>
                <a:cs typeface="+mn-cs"/>
              </a:rPr>
              <a:t>Departamento de Informática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560" b="1" spc="50" dirty="0">
                <a:solidFill>
                  <a:srgbClr val="6D6F71"/>
                </a:solidFill>
                <a:latin typeface="Univers-Light-Normal" pitchFamily="2" charset="0"/>
                <a:cs typeface="+mn-cs"/>
              </a:rPr>
              <a:t>Universidad Técnica Federico Santa María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901950" y="4064000"/>
            <a:ext cx="3240088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2400" b="1" spc="50" dirty="0" smtClean="0">
                <a:solidFill>
                  <a:srgbClr val="6D6F71"/>
                </a:solidFill>
                <a:latin typeface="Univers-Light-Normal" pitchFamily="2" charset="0"/>
                <a:cs typeface="+mn-cs"/>
              </a:rPr>
              <a:t>Prof. Hubert Hoffmann</a:t>
            </a:r>
            <a:endParaRPr lang="es-ES" sz="2400" b="1" spc="50" dirty="0">
              <a:solidFill>
                <a:srgbClr val="6D6F71"/>
              </a:solidFill>
              <a:latin typeface="Univers-Light-Normal" pitchFamily="2" charset="0"/>
              <a:cs typeface="+mn-cs"/>
            </a:endParaRPr>
          </a:p>
        </p:txBody>
      </p:sp>
      <p:pic>
        <p:nvPicPr>
          <p:cNvPr id="2053" name="6 Im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4078288"/>
            <a:ext cx="144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269875" y="1030288"/>
            <a:ext cx="9001125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3000" spc="300" smtClean="0">
                <a:solidFill>
                  <a:srgbClr val="F37920"/>
                </a:solidFill>
                <a:latin typeface="+mn-lt"/>
                <a:cs typeface="+mn-cs"/>
              </a:rPr>
              <a:t>Primer </a:t>
            </a:r>
            <a:r>
              <a:rPr lang="es-CL" sz="3000" spc="300" smtClean="0">
                <a:solidFill>
                  <a:srgbClr val="F37920"/>
                </a:solidFill>
                <a:latin typeface="+mn-lt"/>
                <a:cs typeface="+mn-cs"/>
              </a:rPr>
              <a:t>Semestre </a:t>
            </a:r>
            <a:r>
              <a:rPr lang="es-CL" sz="3000" spc="300" smtClean="0">
                <a:solidFill>
                  <a:srgbClr val="F37920"/>
                </a:solidFill>
                <a:latin typeface="+mn-lt"/>
                <a:cs typeface="+mn-cs"/>
              </a:rPr>
              <a:t>2015</a:t>
            </a:r>
            <a:endParaRPr lang="es-ES" sz="3000" spc="300" dirty="0">
              <a:solidFill>
                <a:srgbClr val="F37920"/>
              </a:solidFill>
              <a:latin typeface="+mn-lt"/>
              <a:cs typeface="+mn-cs"/>
            </a:endParaRPr>
          </a:p>
        </p:txBody>
      </p:sp>
      <p:sp>
        <p:nvSpPr>
          <p:cNvPr id="2055" name="8 CuadroTexto"/>
          <p:cNvSpPr txBox="1">
            <a:spLocks noChangeArrowheads="1"/>
          </p:cNvSpPr>
          <p:nvPr/>
        </p:nvSpPr>
        <p:spPr bwMode="auto">
          <a:xfrm>
            <a:off x="190500" y="360363"/>
            <a:ext cx="9001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CL" altLang="es-MX" sz="5400" b="1" dirty="0" smtClean="0">
                <a:solidFill>
                  <a:srgbClr val="6D6F71"/>
                </a:solidFill>
              </a:rPr>
              <a:t>INF-134 Estructura de Datos</a:t>
            </a:r>
            <a:endParaRPr lang="es-ES" altLang="es-MX" sz="5400" b="1" dirty="0">
              <a:solidFill>
                <a:srgbClr val="6D6F7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pPr marL="0" indent="0" algn="ctr">
              <a:buNone/>
            </a:pPr>
            <a:r>
              <a:rPr lang="es-MX" sz="6000" dirty="0" smtClean="0"/>
              <a:t>Tipo de Datos Abstracto</a:t>
            </a:r>
            <a:endParaRPr lang="es-MX" sz="6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609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TDA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Tipo de Datos Abstracto – TDA - (Abstract Data Type) es un termino creado en 1974 por John Guttag</a:t>
            </a:r>
          </a:p>
          <a:p>
            <a:r>
              <a:rPr lang="es-MX" dirty="0" smtClean="0"/>
              <a:t>Un TDA define datos y las operaciones con los datos, pero no define la implementación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383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MX" dirty="0"/>
              <a:t>TDA Racional, para Números </a:t>
            </a:r>
            <a:r>
              <a:rPr lang="es-ES_tradnl" altLang="es-MX" dirty="0" smtClean="0"/>
              <a:t>Racionales (1/4)</a:t>
            </a:r>
            <a:endParaRPr lang="es-CL" altLang="es-MX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es-MX" dirty="0" smtClean="0">
                <a:sym typeface="Wingdings" pitchFamily="2" charset="2"/>
              </a:rPr>
              <a:t>Ejemplo Número Racional</a:t>
            </a:r>
          </a:p>
          <a:p>
            <a:pPr eaLnBrk="1" hangingPunct="1"/>
            <a:endParaRPr lang="es-ES_tradnl" altLang="es-MX" dirty="0" smtClean="0">
              <a:sym typeface="Wingdings" pitchFamily="2" charset="2"/>
            </a:endParaRPr>
          </a:p>
          <a:p>
            <a:pPr eaLnBrk="1" hangingPunct="1"/>
            <a:r>
              <a:rPr lang="es-ES_tradnl" altLang="es-MX" dirty="0" smtClean="0">
                <a:solidFill>
                  <a:srgbClr val="0070C0"/>
                </a:solidFill>
                <a:sym typeface="Wingdings" pitchFamily="2" charset="2"/>
              </a:rPr>
              <a:t>/* Definición de valores */</a:t>
            </a:r>
          </a:p>
          <a:p>
            <a:pPr lvl="1" eaLnBrk="1" hangingPunct="1"/>
            <a:r>
              <a:rPr lang="es-ES_tradnl" altLang="es-MX" dirty="0" smtClean="0">
                <a:sym typeface="Wingdings" pitchFamily="2" charset="2"/>
              </a:rPr>
              <a:t>abstract typedef &lt;int, int&gt; RACIONAL;</a:t>
            </a:r>
          </a:p>
          <a:p>
            <a:pPr lvl="1" eaLnBrk="1" hangingPunct="1"/>
            <a:r>
              <a:rPr lang="es-ES_tradnl" altLang="es-MX" dirty="0" smtClean="0">
                <a:sym typeface="Wingdings" pitchFamily="2" charset="2"/>
              </a:rPr>
              <a:t>Pre-Condición: RACIONAL[1] != 0</a:t>
            </a:r>
          </a:p>
          <a:p>
            <a:pPr eaLnBrk="1" hangingPunct="1"/>
            <a:endParaRPr lang="es-ES_tradnl" altLang="es-MX" dirty="0" smtClean="0">
              <a:sym typeface="Wingdings" pitchFamily="2" charset="2"/>
            </a:endParaRPr>
          </a:p>
          <a:p>
            <a:pPr eaLnBrk="1" hangingPunct="1"/>
            <a:r>
              <a:rPr lang="es-ES_tradnl" altLang="es-MX" dirty="0" smtClean="0">
                <a:sym typeface="Wingdings" pitchFamily="2" charset="2"/>
              </a:rPr>
              <a:t>No es código real, sólo se introduce una notación; las condiciones sólo se ponen como comentarios, que luego hay que respetar</a:t>
            </a:r>
            <a:endParaRPr lang="es-CL" altLang="es-MX" dirty="0" smtClean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0446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MX" dirty="0"/>
              <a:t>TDA Racional, para Números </a:t>
            </a:r>
            <a:r>
              <a:rPr lang="es-ES_tradnl" altLang="es-MX" dirty="0" smtClean="0"/>
              <a:t>Racionales (2/4)</a:t>
            </a:r>
            <a:endParaRPr lang="es-CL" altLang="es-MX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altLang="es-MX" sz="2700" dirty="0">
                <a:solidFill>
                  <a:srgbClr val="0070C0"/>
                </a:solidFill>
                <a:sym typeface="Wingdings" pitchFamily="2" charset="2"/>
              </a:rPr>
              <a:t>/* Definición de operadores */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MX" sz="2200" dirty="0">
                <a:sym typeface="Wingdings" pitchFamily="2" charset="2"/>
              </a:rPr>
              <a:t>abstract RACIONAL </a:t>
            </a:r>
            <a:r>
              <a:rPr lang="es-ES_tradnl" altLang="es-MX" sz="2200" dirty="0">
                <a:solidFill>
                  <a:srgbClr val="FF0000"/>
                </a:solidFill>
                <a:sym typeface="Wingdings" pitchFamily="2" charset="2"/>
              </a:rPr>
              <a:t>crearRacional</a:t>
            </a:r>
            <a:r>
              <a:rPr lang="es-ES_tradnl" altLang="es-MX" sz="2200" dirty="0">
                <a:sym typeface="Wingdings" pitchFamily="2" charset="2"/>
              </a:rPr>
              <a:t>(x, y)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altLang="es-MX" sz="2000" dirty="0">
                <a:sym typeface="Wingdings" pitchFamily="2" charset="2"/>
              </a:rPr>
              <a:t>int x, y;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altLang="es-MX" sz="2000" dirty="0">
                <a:sym typeface="Wingdings" pitchFamily="2" charset="2"/>
              </a:rPr>
              <a:t>Pre-Condición: y!=0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altLang="es-MX" sz="2000" dirty="0">
                <a:sym typeface="Wingdings" pitchFamily="2" charset="2"/>
              </a:rPr>
              <a:t>Post-Condición: </a:t>
            </a:r>
          </a:p>
          <a:p>
            <a:pPr lvl="3" eaLnBrk="1" hangingPunct="1">
              <a:lnSpc>
                <a:spcPct val="90000"/>
              </a:lnSpc>
            </a:pPr>
            <a:r>
              <a:rPr lang="es-ES_tradnl" altLang="es-MX" dirty="0">
                <a:sym typeface="Wingdings" pitchFamily="2" charset="2"/>
              </a:rPr>
              <a:t>crearRacional[0] == x</a:t>
            </a:r>
          </a:p>
          <a:p>
            <a:pPr lvl="3" eaLnBrk="1" hangingPunct="1">
              <a:lnSpc>
                <a:spcPct val="90000"/>
              </a:lnSpc>
            </a:pPr>
            <a:r>
              <a:rPr lang="es-ES_tradnl" altLang="es-MX" dirty="0">
                <a:sym typeface="Wingdings" pitchFamily="2" charset="2"/>
              </a:rPr>
              <a:t>crearRacional[1] == y</a:t>
            </a:r>
          </a:p>
          <a:p>
            <a:pPr eaLnBrk="1" hangingPunct="1">
              <a:lnSpc>
                <a:spcPct val="90000"/>
              </a:lnSpc>
            </a:pPr>
            <a:endParaRPr lang="es-ES_tradnl" altLang="es-MX" sz="2700" dirty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También pudo ser Postcondición: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MX" sz="2200" dirty="0">
                <a:sym typeface="Wingdings" pitchFamily="2" charset="2"/>
              </a:rPr>
              <a:t>crearRacional[0]/crearRacional[1] == x/y</a:t>
            </a:r>
          </a:p>
          <a:p>
            <a:pPr eaLnBrk="1" hangingPunct="1">
              <a:lnSpc>
                <a:spcPct val="90000"/>
              </a:lnSpc>
            </a:pPr>
            <a:endParaRPr lang="es-ES_tradnl" altLang="es-MX" sz="2700" dirty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Así se deja al que implementa la libertad de en una de esas alternativas para simplificar antes de devolver el valor</a:t>
            </a:r>
            <a:endParaRPr lang="es-CL" altLang="es-MX" sz="27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9867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MX" dirty="0"/>
              <a:t>TDA Racional, para Números </a:t>
            </a:r>
            <a:r>
              <a:rPr lang="es-ES_tradnl" altLang="es-MX" dirty="0" smtClean="0"/>
              <a:t>Racionales (3/4)</a:t>
            </a:r>
            <a:endParaRPr lang="es-CL" altLang="es-MX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es-MX" dirty="0" smtClean="0">
                <a:sym typeface="Wingdings" pitchFamily="2" charset="2"/>
              </a:rPr>
              <a:t>abstract RACIONAL </a:t>
            </a:r>
            <a:r>
              <a:rPr lang="es-ES_tradnl" altLang="es-MX" dirty="0" smtClean="0">
                <a:solidFill>
                  <a:srgbClr val="FF0000"/>
                </a:solidFill>
                <a:sym typeface="Wingdings" pitchFamily="2" charset="2"/>
              </a:rPr>
              <a:t>sumaRacional</a:t>
            </a:r>
            <a:r>
              <a:rPr lang="es-ES_tradnl" altLang="es-MX" dirty="0" smtClean="0">
                <a:sym typeface="Wingdings" pitchFamily="2" charset="2"/>
              </a:rPr>
              <a:t>(a, b)</a:t>
            </a:r>
          </a:p>
          <a:p>
            <a:pPr lvl="1" eaLnBrk="1" hangingPunct="1"/>
            <a:r>
              <a:rPr lang="es-ES_tradnl" altLang="es-MX" dirty="0" smtClean="0">
                <a:sym typeface="Wingdings" pitchFamily="2" charset="2"/>
              </a:rPr>
              <a:t>RACIONAL a, b;</a:t>
            </a:r>
          </a:p>
          <a:p>
            <a:pPr lvl="1" eaLnBrk="1" hangingPunct="1"/>
            <a:r>
              <a:rPr lang="es-ES_tradnl" altLang="es-MX" dirty="0" smtClean="0">
                <a:sym typeface="Wingdings" pitchFamily="2" charset="2"/>
              </a:rPr>
              <a:t>Post-Condición: </a:t>
            </a:r>
          </a:p>
          <a:p>
            <a:pPr lvl="2" eaLnBrk="1" hangingPunct="1"/>
            <a:r>
              <a:rPr lang="es-ES_tradnl" altLang="es-MX" dirty="0" smtClean="0">
                <a:sym typeface="Wingdings" pitchFamily="2" charset="2"/>
              </a:rPr>
              <a:t>sumaRacional[0] == a[0]*b[1] + b[0]*a[1]</a:t>
            </a:r>
          </a:p>
          <a:p>
            <a:pPr lvl="2" eaLnBrk="1" hangingPunct="1"/>
            <a:r>
              <a:rPr lang="es-ES_tradnl" altLang="es-MX" dirty="0" smtClean="0">
                <a:sym typeface="Wingdings" pitchFamily="2" charset="2"/>
              </a:rPr>
              <a:t>sumaRacional[1] == a[1]*b[1]</a:t>
            </a:r>
          </a:p>
          <a:p>
            <a:pPr eaLnBrk="1" hangingPunct="1"/>
            <a:endParaRPr lang="es-ES_tradnl" altLang="es-MX" dirty="0" smtClean="0">
              <a:sym typeface="Wingdings" pitchFamily="2" charset="2"/>
            </a:endParaRPr>
          </a:p>
          <a:p>
            <a:pPr eaLnBrk="1" hangingPunct="1"/>
            <a:r>
              <a:rPr lang="es-ES_tradnl" altLang="es-MX" dirty="0" smtClean="0">
                <a:sym typeface="Wingdings" pitchFamily="2" charset="2"/>
              </a:rPr>
              <a:t>O, nuevamente, la Post-Condición pudo ser</a:t>
            </a:r>
          </a:p>
          <a:p>
            <a:pPr lvl="1" eaLnBrk="1" hangingPunct="1"/>
            <a:r>
              <a:rPr lang="es-ES_tradnl" altLang="es-MX" dirty="0" smtClean="0">
                <a:sym typeface="Wingdings" pitchFamily="2" charset="2"/>
              </a:rPr>
              <a:t>a[0]/a[1]+b[0]/b[1] == ( a[0]*b[1] + b[0]*a[1] ) / (a[1]*b[1])</a:t>
            </a:r>
            <a:endParaRPr lang="es-CL" altLang="es-MX" dirty="0" smtClean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4259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MX" dirty="0"/>
              <a:t>TDA Racional, para Números </a:t>
            </a:r>
            <a:r>
              <a:rPr lang="es-ES_tradnl" altLang="es-MX" dirty="0" smtClean="0"/>
              <a:t>Racionales (4/4)</a:t>
            </a:r>
            <a:endParaRPr lang="es-CL" altLang="es-MX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altLang="es-MX" dirty="0" smtClean="0">
                <a:sym typeface="Wingdings" pitchFamily="2" charset="2"/>
              </a:rPr>
              <a:t>abstract int </a:t>
            </a:r>
            <a:r>
              <a:rPr lang="es-ES_tradnl" altLang="es-MX" dirty="0" smtClean="0">
                <a:solidFill>
                  <a:srgbClr val="FF0000"/>
                </a:solidFill>
                <a:sym typeface="Wingdings" pitchFamily="2" charset="2"/>
              </a:rPr>
              <a:t>igualRacional</a:t>
            </a:r>
            <a:r>
              <a:rPr lang="es-ES_tradnl" altLang="es-MX" dirty="0" smtClean="0">
                <a:sym typeface="Wingdings" pitchFamily="2" charset="2"/>
              </a:rPr>
              <a:t>(a, b)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MX" dirty="0" smtClean="0">
                <a:sym typeface="Wingdings" pitchFamily="2" charset="2"/>
              </a:rPr>
              <a:t>RACIONAL a, b;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MX" dirty="0" smtClean="0">
                <a:sym typeface="Wingdings" pitchFamily="2" charset="2"/>
              </a:rPr>
              <a:t>Post-Condición: 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altLang="es-MX" dirty="0" smtClean="0">
                <a:sym typeface="Wingdings" pitchFamily="2" charset="2"/>
              </a:rPr>
              <a:t>igualRacional == ( a[0]*b[1] == b[0]*a[1] )</a:t>
            </a:r>
          </a:p>
          <a:p>
            <a:pPr eaLnBrk="1" hangingPunct="1">
              <a:lnSpc>
                <a:spcPct val="90000"/>
              </a:lnSpc>
            </a:pPr>
            <a:endParaRPr lang="es-ES_tradnl" altLang="es-MX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s-ES_tradnl" altLang="es-MX" dirty="0" smtClean="0">
                <a:sym typeface="Wingdings" pitchFamily="2" charset="2"/>
              </a:rPr>
              <a:t>Nota: en C no existe un tipo predefinido para valores lógicos, en otros lenguajes suele ser bool o boolean, con valores true y false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MX" dirty="0" smtClean="0">
                <a:sym typeface="Wingdings" pitchFamily="2" charset="2"/>
              </a:rPr>
              <a:t>En C/C++ se interpretan los 0s (ceros) como false, y todo otro valor como true</a:t>
            </a:r>
            <a:endParaRPr lang="es-CL" altLang="es-MX" dirty="0" smtClean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3349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TDA Ejemplo Pila – Stack (1/2)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STACK </a:t>
            </a:r>
            <a:r>
              <a:rPr lang="de-DE" dirty="0" smtClean="0"/>
              <a:t>(se define acá)</a:t>
            </a:r>
          </a:p>
          <a:p>
            <a:r>
              <a:rPr lang="de-DE" dirty="0" smtClean="0"/>
              <a:t>ELEMENTO (un TDA que no se define acá, el stack opera con él)</a:t>
            </a:r>
          </a:p>
          <a:p>
            <a:r>
              <a:rPr lang="de-DE" dirty="0" smtClean="0"/>
              <a:t>BOOL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232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TDA Ejemplo Pila – Stack </a:t>
            </a:r>
            <a:r>
              <a:rPr lang="es-MX" dirty="0" smtClean="0"/>
              <a:t>(2/2</a:t>
            </a:r>
            <a:r>
              <a:rPr lang="es-MX" dirty="0"/>
              <a:t>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creaStack</a:t>
            </a:r>
            <a:r>
              <a:rPr lang="es-MX" dirty="0"/>
              <a:t>: → STACK </a:t>
            </a:r>
            <a:r>
              <a:rPr lang="es-MX" dirty="0" smtClean="0"/>
              <a:t>(crea un stack vacío)</a:t>
            </a:r>
          </a:p>
          <a:p>
            <a:r>
              <a:rPr lang="es-MX" dirty="0" smtClean="0"/>
              <a:t>vacioStack: </a:t>
            </a:r>
            <a:r>
              <a:rPr lang="es-MX" dirty="0"/>
              <a:t>STACK → BOOL </a:t>
            </a:r>
            <a:r>
              <a:rPr lang="es-MX" dirty="0" smtClean="0"/>
              <a:t>(consulta si el stack está vacío)</a:t>
            </a:r>
          </a:p>
          <a:p>
            <a:r>
              <a:rPr lang="es-MX" dirty="0" smtClean="0"/>
              <a:t>push</a:t>
            </a:r>
            <a:r>
              <a:rPr lang="es-MX" dirty="0"/>
              <a:t>: </a:t>
            </a:r>
            <a:r>
              <a:rPr lang="es-MX" dirty="0" smtClean="0"/>
              <a:t>ELEMENTO </a:t>
            </a:r>
            <a:r>
              <a:rPr lang="es-MX" dirty="0"/>
              <a:t>× STACK → STACK </a:t>
            </a:r>
            <a:r>
              <a:rPr lang="es-MX" dirty="0" smtClean="0"/>
              <a:t>(ingresa un elemento al stack)</a:t>
            </a:r>
          </a:p>
          <a:p>
            <a:r>
              <a:rPr lang="es-MX" dirty="0" smtClean="0"/>
              <a:t>pop</a:t>
            </a:r>
            <a:r>
              <a:rPr lang="es-MX" dirty="0"/>
              <a:t>: STACK → STACK </a:t>
            </a:r>
            <a:r>
              <a:rPr lang="es-MX" dirty="0" smtClean="0"/>
              <a:t>(elimina el último elemento ingresado del stack)</a:t>
            </a:r>
          </a:p>
          <a:p>
            <a:r>
              <a:rPr lang="es-MX" dirty="0" smtClean="0"/>
              <a:t>top</a:t>
            </a:r>
            <a:r>
              <a:rPr lang="es-MX" dirty="0"/>
              <a:t>: STACK → </a:t>
            </a:r>
            <a:r>
              <a:rPr lang="es-MX" dirty="0" smtClean="0"/>
              <a:t>ELEMENTO (entrega </a:t>
            </a:r>
            <a:r>
              <a:rPr lang="es-MX" dirty="0"/>
              <a:t>el último elemento ingresado del </a:t>
            </a:r>
            <a:r>
              <a:rPr lang="es-MX" dirty="0" smtClean="0"/>
              <a:t>stack, no lo elimina)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3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462</Words>
  <Application>Microsoft Office PowerPoint</Application>
  <PresentationFormat>Personalizado</PresentationFormat>
  <Paragraphs>68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TDA</vt:lpstr>
      <vt:lpstr>TDA Racional, para Números Racionales (1/4)</vt:lpstr>
      <vt:lpstr>TDA Racional, para Números Racionales (2/4)</vt:lpstr>
      <vt:lpstr>TDA Racional, para Números Racionales (3/4)</vt:lpstr>
      <vt:lpstr>TDA Racional, para Números Racionales (4/4)</vt:lpstr>
      <vt:lpstr>TDA Ejemplo Pila – Stack (1/2)</vt:lpstr>
      <vt:lpstr>TDA Ejemplo Pila – Stack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Hubert Hoffmann</dc:creator>
  <cp:lastModifiedBy>Hubert Hoffmann</cp:lastModifiedBy>
  <cp:revision>18</cp:revision>
  <dcterms:created xsi:type="dcterms:W3CDTF">2011-08-29T01:28:06Z</dcterms:created>
  <dcterms:modified xsi:type="dcterms:W3CDTF">2015-03-09T13:03:05Z</dcterms:modified>
</cp:coreProperties>
</file>