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0" r:id="rId3"/>
    <p:sldId id="279" r:id="rId4"/>
    <p:sldId id="28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0045700" cy="777716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F71"/>
    <a:srgbClr val="F37920"/>
    <a:srgbClr val="C5C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812" y="-84"/>
      </p:cViewPr>
      <p:guideLst>
        <p:guide orient="horz" pos="2450"/>
        <p:guide pos="31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C184A-FDCC-4F1B-8F79-ABBBFAF70756}" type="datetimeFigureOut">
              <a:rPr lang="es-ES"/>
              <a:pPr>
                <a:defRPr/>
              </a:pPr>
              <a:t>13/04/2015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F5E6347-9E22-48B9-997E-7F22DB226899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79432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427AFA1-DA99-4B3C-9645-6F3970712E5F}" type="datetimeFigureOut">
              <a:rPr lang="es-ES"/>
              <a:pPr>
                <a:defRPr/>
              </a:pPr>
              <a:t>13/04/2015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685800"/>
            <a:ext cx="4429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9D78502-9CB1-4B53-B25F-C2C1C99C0FBF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67662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altLang="es-MX" dirty="0" smtClean="0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BFE962-F1CB-4D44-808C-1B76BA01390B}" type="slidenum">
              <a:rPr lang="es-E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E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7D01572-BFE9-4032-8580-77F52DE49395}" type="slidenum">
              <a:rPr lang="es-ES" altLang="es-MX" smtClean="0"/>
              <a:pPr eaLnBrk="1" hangingPunct="1"/>
              <a:t>22</a:t>
            </a:fld>
            <a:endParaRPr lang="es-ES" altLang="es-MX" dirty="0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_tradnl" altLang="es-MX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3429" y="2415963"/>
            <a:ext cx="8538846" cy="166704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06856" y="4407059"/>
            <a:ext cx="7031990" cy="198749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92CFCC-EE8D-40F3-8B5B-0053A0CC2361}" type="datetime1">
              <a:rPr lang="es-ES" smtClean="0"/>
              <a:t>13/04/2015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A19D1-4230-4E5A-BC88-7D64CCCD0217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6875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77C60-4F64-4EAA-B620-A84CB5F09172}" type="datetime1">
              <a:rPr lang="es-ES" smtClean="0"/>
              <a:t>13/04/2015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0D60C-AD29-4723-9EDA-E54FD9028B9E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051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194850" y="455469"/>
            <a:ext cx="1921938" cy="972145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27293" y="455469"/>
            <a:ext cx="5600129" cy="972145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3E3CF-A1C1-460A-8E52-7967545F1AB9}" type="datetime1">
              <a:rPr lang="es-ES" smtClean="0"/>
              <a:t>13/04/2015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3E80F-2BE9-4694-91EE-8A7969E48A49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291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26DBCC-7AAA-42E0-B8E7-68581F63BF08}" type="datetime1">
              <a:rPr lang="es-ES" smtClean="0"/>
              <a:t>13/04/2015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E878C-3ACF-4F71-B836-E0F8DA71A359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664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93541" y="4997549"/>
            <a:ext cx="8538846" cy="15446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93541" y="3296294"/>
            <a:ext cx="8538846" cy="170125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28B91-99B1-430B-8069-EE0901630EFC}" type="datetime1">
              <a:rPr lang="es-ES" smtClean="0"/>
              <a:t>13/04/2015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64EAF-9725-466C-9C94-FCD542CCCBC8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709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27294" y="2658999"/>
            <a:ext cx="3760161" cy="75179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354884" y="2658999"/>
            <a:ext cx="3761905" cy="75179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682E3-DEB9-4801-887E-0C80B23E156A}" type="datetime1">
              <a:rPr lang="es-ES" smtClean="0"/>
              <a:t>13/04/2015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AEEA9-2008-4316-85B1-2A3C66A2096F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937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287" y="311447"/>
            <a:ext cx="9041130" cy="129619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2286" y="1740861"/>
            <a:ext cx="4438595" cy="725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2286" y="2466369"/>
            <a:ext cx="4438595" cy="448087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103076" y="1740861"/>
            <a:ext cx="4440339" cy="725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103076" y="2466369"/>
            <a:ext cx="4440339" cy="448087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90C0A-1881-4B4C-8BCA-39A57B089E3C}" type="datetime1">
              <a:rPr lang="es-ES" smtClean="0"/>
              <a:t>13/04/2015</a:t>
            </a:fld>
            <a:endParaRPr lang="es-E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2C720-D3F9-4CE5-B51F-5D2FF6EA3E01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300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A2B36-BC2B-4201-BF87-F7882B421D85}" type="datetime1">
              <a:rPr lang="es-ES" smtClean="0"/>
              <a:t>13/04/2015</a:t>
            </a:fld>
            <a:endParaRPr lang="es-ES" dirty="0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B7C01-3623-4B5A-B1F1-CEDF9C0EE289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43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61583-9135-4AA2-883E-722CE4CF0089}" type="datetime1">
              <a:rPr lang="es-ES" smtClean="0"/>
              <a:t>13/04/2015</a:t>
            </a:fld>
            <a:endParaRPr lang="es-ES" dirty="0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CF50D-709E-42AC-9503-2CBF4B338ABA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621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288" y="309647"/>
            <a:ext cx="3304966" cy="131779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27590" y="309647"/>
            <a:ext cx="5615825" cy="66375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02288" y="1627444"/>
            <a:ext cx="3304966" cy="53197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21E0B-C267-4089-9DFF-5471F633D11E}" type="datetime1">
              <a:rPr lang="es-ES" smtClean="0"/>
              <a:t>13/04/2015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9248D-986A-4F0F-9BDD-ADE7B2A85606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385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69027" y="5444015"/>
            <a:ext cx="6027420" cy="64269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69027" y="694904"/>
            <a:ext cx="6027420" cy="466629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69027" y="6086711"/>
            <a:ext cx="6027420" cy="9127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4D7F2-1807-4236-97DB-E93326E7DA0D}" type="datetime1">
              <a:rPr lang="es-ES" smtClean="0"/>
              <a:t>13/04/2015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0C2D5-19A1-46B8-95A4-643F1C087F13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789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501650" y="311150"/>
            <a:ext cx="9042400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501650" y="1814513"/>
            <a:ext cx="9042400" cy="513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modificar el estilo de texto del patrón</a:t>
            </a:r>
          </a:p>
          <a:p>
            <a:pPr lvl="1"/>
            <a:r>
              <a:rPr lang="es-ES" altLang="es-MX" smtClean="0"/>
              <a:t>Segundo nivel</a:t>
            </a:r>
          </a:p>
          <a:p>
            <a:pPr lvl="2"/>
            <a:r>
              <a:rPr lang="es-ES" altLang="es-MX" smtClean="0"/>
              <a:t>Tercer nivel</a:t>
            </a:r>
          </a:p>
          <a:p>
            <a:pPr lvl="3"/>
            <a:r>
              <a:rPr lang="es-ES" altLang="es-MX" smtClean="0"/>
              <a:t>Cuarto nivel</a:t>
            </a:r>
          </a:p>
          <a:p>
            <a:pPr lvl="4"/>
            <a:r>
              <a:rPr lang="es-ES" altLang="es-MX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501650" y="7208838"/>
            <a:ext cx="2344738" cy="412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102653A-FC7B-4D03-A048-EE1390DDA0C4}" type="datetime1">
              <a:rPr lang="es-ES" smtClean="0"/>
              <a:t>13/04/2015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432175" y="7208838"/>
            <a:ext cx="3181350" cy="412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199313" y="7208838"/>
            <a:ext cx="2344737" cy="412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2CFEE18-B13C-4A3A-9CA0-B09EA2F414F2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258" y="175418"/>
            <a:ext cx="10236200" cy="77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2901950" y="4370388"/>
            <a:ext cx="4137025" cy="669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200" b="1" spc="80" dirty="0">
                <a:solidFill>
                  <a:srgbClr val="6D6F71"/>
                </a:solidFill>
                <a:latin typeface="Univers-Light-Normal" pitchFamily="2" charset="0"/>
                <a:cs typeface="+mn-cs"/>
              </a:rPr>
              <a:t>Departamento de Informática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560" b="1" spc="50" dirty="0">
                <a:solidFill>
                  <a:srgbClr val="6D6F71"/>
                </a:solidFill>
                <a:latin typeface="Univers-Light-Normal" pitchFamily="2" charset="0"/>
                <a:cs typeface="+mn-cs"/>
              </a:rPr>
              <a:t>Universidad Técnica Federico Santa María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2901950" y="4064000"/>
            <a:ext cx="3240088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spc="50" dirty="0" smtClean="0">
                <a:solidFill>
                  <a:srgbClr val="6D6F71"/>
                </a:solidFill>
                <a:latin typeface="Univers-Light-Normal" pitchFamily="2" charset="0"/>
                <a:cs typeface="+mn-cs"/>
              </a:rPr>
              <a:t>Prof. Hubert Hoffmann</a:t>
            </a:r>
            <a:endParaRPr lang="es-ES" sz="2400" b="1" spc="50" dirty="0">
              <a:solidFill>
                <a:srgbClr val="6D6F71"/>
              </a:solidFill>
              <a:latin typeface="Univers-Light-Normal" pitchFamily="2" charset="0"/>
              <a:cs typeface="+mn-cs"/>
            </a:endParaRPr>
          </a:p>
        </p:txBody>
      </p:sp>
      <p:pic>
        <p:nvPicPr>
          <p:cNvPr id="2053" name="6 Imag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4078288"/>
            <a:ext cx="1447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269875" y="1030288"/>
            <a:ext cx="9001125" cy="554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3000" spc="300" dirty="0" smtClean="0">
                <a:solidFill>
                  <a:srgbClr val="F37920"/>
                </a:solidFill>
                <a:latin typeface="+mn-lt"/>
                <a:cs typeface="+mn-cs"/>
              </a:rPr>
              <a:t>Primer Semestre 2015</a:t>
            </a:r>
            <a:endParaRPr lang="es-ES" sz="3000" spc="300" dirty="0">
              <a:solidFill>
                <a:srgbClr val="F37920"/>
              </a:solidFill>
              <a:latin typeface="+mn-lt"/>
              <a:cs typeface="+mn-cs"/>
            </a:endParaRPr>
          </a:p>
        </p:txBody>
      </p:sp>
      <p:sp>
        <p:nvSpPr>
          <p:cNvPr id="2055" name="8 CuadroTexto"/>
          <p:cNvSpPr txBox="1">
            <a:spLocks noChangeArrowheads="1"/>
          </p:cNvSpPr>
          <p:nvPr/>
        </p:nvSpPr>
        <p:spPr bwMode="auto">
          <a:xfrm>
            <a:off x="190500" y="360363"/>
            <a:ext cx="90011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CL" altLang="es-MX" sz="5400" b="1" dirty="0" smtClean="0">
                <a:solidFill>
                  <a:srgbClr val="6D6F71"/>
                </a:solidFill>
              </a:rPr>
              <a:t>INF-134 Estructura de Datos</a:t>
            </a:r>
            <a:endParaRPr lang="es-ES" altLang="es-MX" sz="5400" b="1" dirty="0">
              <a:solidFill>
                <a:srgbClr val="6D6F7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CL" altLang="es-MX" dirty="0" smtClean="0"/>
              <a:t>Lista </a:t>
            </a:r>
            <a:r>
              <a:rPr lang="es-CL" altLang="es-MX" dirty="0" smtClean="0"/>
              <a:t>a través de </a:t>
            </a:r>
            <a:r>
              <a:rPr lang="es-CL" altLang="es-MX" dirty="0" smtClean="0"/>
              <a:t>Cursores - Ejemplo</a:t>
            </a:r>
          </a:p>
        </p:txBody>
      </p:sp>
      <p:graphicFrame>
        <p:nvGraphicFramePr>
          <p:cNvPr id="9220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6191365"/>
              </p:ext>
            </p:extLst>
          </p:nvPr>
        </p:nvGraphicFramePr>
        <p:xfrm>
          <a:off x="1926506" y="1728341"/>
          <a:ext cx="6475413" cy="497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Document" r:id="rId3" imgW="6257356" imgH="4811905" progId="Word.Document.8">
                  <p:embed/>
                </p:oleObj>
              </mc:Choice>
              <mc:Fallback>
                <p:oleObj name="Document" r:id="rId3" imgW="6257356" imgH="48119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6506" y="1728341"/>
                        <a:ext cx="6475413" cy="497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428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 dirty="0" smtClean="0"/>
              <a:t>TDA Lista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s-ES_tradnl" altLang="es-MX" b="1" i="1" dirty="0" smtClean="0"/>
              <a:t>struct nodo</a:t>
            </a:r>
            <a:endParaRPr lang="es-ES_tradnl" altLang="es-MX" i="1" dirty="0" smtClean="0"/>
          </a:p>
          <a:p>
            <a:pPr eaLnBrk="1" hangingPunct="1">
              <a:buFont typeface="Wingdings" pitchFamily="2" charset="2"/>
              <a:buNone/>
            </a:pPr>
            <a:r>
              <a:rPr lang="es-ES_tradnl" altLang="es-MX" i="1" dirty="0" smtClean="0"/>
              <a:t>{	typedef int tipo;</a:t>
            </a:r>
          </a:p>
          <a:p>
            <a:pPr eaLnBrk="1" hangingPunct="1">
              <a:buFont typeface="Wingdings" pitchFamily="2" charset="2"/>
              <a:buNone/>
            </a:pPr>
            <a:r>
              <a:rPr lang="es-ES_tradnl" altLang="es-MX" i="1" dirty="0" smtClean="0"/>
              <a:t>	tipo dato;</a:t>
            </a:r>
          </a:p>
          <a:p>
            <a:pPr eaLnBrk="1" hangingPunct="1">
              <a:buFont typeface="Wingdings" pitchFamily="2" charset="2"/>
              <a:buNone/>
            </a:pPr>
            <a:r>
              <a:rPr lang="es-ES_tradnl" altLang="es-MX" i="1" dirty="0" smtClean="0"/>
              <a:t>	nodo *puntero;</a:t>
            </a:r>
          </a:p>
          <a:p>
            <a:pPr eaLnBrk="1" hangingPunct="1">
              <a:buFont typeface="Wingdings" pitchFamily="2" charset="2"/>
              <a:buNone/>
            </a:pPr>
            <a:r>
              <a:rPr lang="es-ES_tradnl" altLang="es-MX" i="1" dirty="0" smtClean="0"/>
              <a:t>};</a:t>
            </a:r>
            <a:endParaRPr lang="es-ES" altLang="es-MX" i="1" dirty="0" smtClean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480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 dirty="0" smtClean="0"/>
              <a:t>Funciones del TDA Lista - Ejemplos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09184" indent="-509184" eaLnBrk="1" hangingPunct="1">
              <a:buFont typeface="Wingdings" pitchFamily="2" charset="2"/>
              <a:buAutoNum type="arabicPeriod"/>
            </a:pPr>
            <a:r>
              <a:rPr lang="es-CL" altLang="es-MX" sz="2700" dirty="0"/>
              <a:t>listaLargo</a:t>
            </a:r>
          </a:p>
          <a:p>
            <a:pPr marL="509184" indent="-509184" eaLnBrk="1" hangingPunct="1">
              <a:buFont typeface="Wingdings" pitchFamily="2" charset="2"/>
              <a:buAutoNum type="arabicPeriod"/>
            </a:pPr>
            <a:r>
              <a:rPr lang="es-CL" altLang="es-MX" sz="2700" dirty="0" smtClean="0"/>
              <a:t>listaInsertarPrimero</a:t>
            </a:r>
            <a:endParaRPr lang="es-CL" altLang="es-MX" sz="2700" dirty="0"/>
          </a:p>
          <a:p>
            <a:pPr marL="509184" indent="-509184" eaLnBrk="1" hangingPunct="1">
              <a:buFont typeface="Wingdings" pitchFamily="2" charset="2"/>
              <a:buAutoNum type="arabicPeriod"/>
            </a:pPr>
            <a:r>
              <a:rPr lang="es-CL" altLang="es-MX" sz="2700" dirty="0" smtClean="0"/>
              <a:t>listaInsertar</a:t>
            </a:r>
            <a:endParaRPr lang="es-CL" altLang="es-MX" sz="2700" dirty="0"/>
          </a:p>
          <a:p>
            <a:pPr marL="509184" indent="-509184" eaLnBrk="1" hangingPunct="1">
              <a:buFont typeface="Wingdings" pitchFamily="2" charset="2"/>
              <a:buAutoNum type="arabicPeriod"/>
            </a:pPr>
            <a:r>
              <a:rPr lang="es-CL" altLang="es-MX" sz="2700" dirty="0" smtClean="0"/>
              <a:t>listaBuscar</a:t>
            </a:r>
            <a:endParaRPr lang="es-CL" altLang="es-MX" sz="2700" dirty="0"/>
          </a:p>
          <a:p>
            <a:pPr marL="509184" indent="-509184" eaLnBrk="1" hangingPunct="1">
              <a:buFont typeface="Wingdings" pitchFamily="2" charset="2"/>
              <a:buAutoNum type="arabicPeriod"/>
            </a:pPr>
            <a:r>
              <a:rPr lang="es-CL" altLang="es-MX" sz="2700" dirty="0" smtClean="0"/>
              <a:t>listaLocalizar</a:t>
            </a:r>
            <a:endParaRPr lang="es-CL" altLang="es-MX" sz="2700" dirty="0"/>
          </a:p>
          <a:p>
            <a:pPr marL="509184" indent="-509184" eaLnBrk="1" hangingPunct="1">
              <a:buFont typeface="Wingdings" pitchFamily="2" charset="2"/>
              <a:buAutoNum type="arabicPeriod"/>
            </a:pPr>
            <a:r>
              <a:rPr lang="es-CL" altLang="es-MX" sz="2700" dirty="0"/>
              <a:t>listaPrimeroRemover</a:t>
            </a:r>
          </a:p>
          <a:p>
            <a:pPr marL="509184" indent="-509184" eaLnBrk="1" hangingPunct="1">
              <a:buFont typeface="Wingdings" pitchFamily="2" charset="2"/>
              <a:buAutoNum type="arabicPeriod"/>
            </a:pPr>
            <a:r>
              <a:rPr lang="es-CL" altLang="es-MX" sz="2700" dirty="0"/>
              <a:t>listaRemover</a:t>
            </a:r>
          </a:p>
          <a:p>
            <a:pPr marL="509184" indent="-509184" eaLnBrk="1" hangingPunct="1">
              <a:buFont typeface="Wingdings" pitchFamily="2" charset="2"/>
              <a:buAutoNum type="arabicPeriod"/>
            </a:pPr>
            <a:r>
              <a:rPr lang="es-CL" altLang="es-MX" sz="2700" dirty="0"/>
              <a:t>listaBorrar</a:t>
            </a:r>
          </a:p>
          <a:p>
            <a:pPr marL="509184" indent="-509184" eaLnBrk="1" hangingPunct="1">
              <a:buFont typeface="Wingdings" pitchFamily="2" charset="2"/>
              <a:buAutoNum type="arabicPeriod"/>
            </a:pPr>
            <a:r>
              <a:rPr lang="es-CL" altLang="es-MX" sz="2700" dirty="0"/>
              <a:t>listaCopiar</a:t>
            </a:r>
          </a:p>
          <a:p>
            <a:pPr marL="509184" indent="-509184" eaLnBrk="1" hangingPunct="1">
              <a:buFont typeface="Wingdings" pitchFamily="2" charset="2"/>
              <a:buAutoNum type="arabicPeriod"/>
            </a:pPr>
            <a:r>
              <a:rPr lang="es-CL" altLang="es-MX" sz="2700" dirty="0"/>
              <a:t>listaCopiarParte</a:t>
            </a:r>
            <a:endParaRPr lang="es-ES" altLang="es-MX" sz="27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9003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 dirty="0" smtClean="0"/>
              <a:t>listaLargo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MX" sz="2200" b="1" i="1" dirty="0"/>
              <a:t>int listaLargo(nodo* ptrCabecera)</a:t>
            </a:r>
            <a:endParaRPr lang="es-ES_tradnl" altLang="es-MX" sz="2200" i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MX" sz="2200" i="1" dirty="0">
                <a:solidFill>
                  <a:srgbClr val="0000CC"/>
                </a:solidFill>
              </a:rPr>
              <a:t>//	</a:t>
            </a:r>
            <a:r>
              <a:rPr lang="es-ES_tradnl" altLang="es-MX" sz="2200" b="1" i="1" dirty="0">
                <a:solidFill>
                  <a:srgbClr val="0000CC"/>
                </a:solidFill>
              </a:rPr>
              <a:t>Precondición</a:t>
            </a:r>
            <a:r>
              <a:rPr lang="es-ES_tradnl" altLang="es-MX" sz="2200" i="1" dirty="0">
                <a:solidFill>
                  <a:srgbClr val="0000CC"/>
                </a:solidFill>
              </a:rPr>
              <a:t>: ptrCabecera es el puntero al primer elemento de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MX" sz="2200" i="1" dirty="0">
                <a:solidFill>
                  <a:srgbClr val="0000CC"/>
                </a:solidFill>
              </a:rPr>
              <a:t>//	una lista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MX" sz="2200" i="1" dirty="0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MX" sz="2200" i="1" dirty="0" smtClean="0">
                <a:solidFill>
                  <a:srgbClr val="0000CC"/>
                </a:solidFill>
              </a:rPr>
              <a:t>//</a:t>
            </a:r>
            <a:r>
              <a:rPr lang="es-ES_tradnl" altLang="es-MX" sz="2200" i="1" dirty="0">
                <a:solidFill>
                  <a:srgbClr val="0000CC"/>
                </a:solidFill>
              </a:rPr>
              <a:t>	</a:t>
            </a:r>
            <a:r>
              <a:rPr lang="es-ES_tradnl" altLang="es-MX" sz="2200" b="1" i="1" dirty="0">
                <a:solidFill>
                  <a:srgbClr val="0000CC"/>
                </a:solidFill>
              </a:rPr>
              <a:t>Postcondición</a:t>
            </a:r>
            <a:r>
              <a:rPr lang="es-ES_tradnl" altLang="es-MX" sz="2200" i="1" dirty="0">
                <a:solidFill>
                  <a:srgbClr val="0000CC"/>
                </a:solidFill>
              </a:rPr>
              <a:t>: Se retorna el valor de la cantidad de elementos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MX" sz="2200" i="1" dirty="0">
                <a:solidFill>
                  <a:srgbClr val="0000CC"/>
                </a:solidFill>
              </a:rPr>
              <a:t>//	de la lista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MX" sz="2200" i="1" dirty="0">
                <a:solidFill>
                  <a:srgbClr val="0000CC"/>
                </a:solidFill>
              </a:rPr>
              <a:t>//	La lista no es modificada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MX" sz="2200" i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MX" sz="2200" i="1" dirty="0" smtClean="0"/>
              <a:t>{</a:t>
            </a:r>
            <a:r>
              <a:rPr lang="es-ES_tradnl" altLang="es-MX" sz="2200" i="1" dirty="0"/>
              <a:t>	nodo *ptr;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MX" sz="2200" i="1" dirty="0"/>
              <a:t>	int largo;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MX" sz="2200" i="1" dirty="0"/>
              <a:t>	largo = 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MX" sz="2200" i="1" dirty="0"/>
              <a:t>	for (ptr=ptrCabecera; ptr != NULL; ptr = ptr-&gt;puntero) largo++;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MX" sz="2200" i="1" dirty="0"/>
              <a:t>	return largo;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MX" sz="2200" i="1" dirty="0"/>
              <a:t>}</a:t>
            </a:r>
            <a:endParaRPr lang="es-ES_tradnl" altLang="es-MX" sz="2200" b="1" i="1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526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 dirty="0" smtClean="0"/>
              <a:t>listaInsertarPrimero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MX" sz="2200" b="1" i="1" dirty="0"/>
              <a:t>void listaInsertarPrimero(	nodo*&amp; ptrCabecera,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MX" sz="2200" b="1" i="1" dirty="0"/>
              <a:t>					const nodo::tipo&amp; valor)</a:t>
            </a:r>
            <a:endParaRPr lang="es-ES_tradnl" altLang="es-MX" sz="2200" i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MX" sz="2200" i="1" dirty="0">
                <a:solidFill>
                  <a:srgbClr val="0000CC"/>
                </a:solidFill>
              </a:rPr>
              <a:t>//	</a:t>
            </a:r>
            <a:r>
              <a:rPr lang="es-ES_tradnl" altLang="es-MX" sz="2200" b="1" i="1" dirty="0">
                <a:solidFill>
                  <a:srgbClr val="0000CC"/>
                </a:solidFill>
              </a:rPr>
              <a:t>Precondición</a:t>
            </a:r>
            <a:r>
              <a:rPr lang="es-ES_tradnl" altLang="es-MX" sz="2200" i="1" dirty="0">
                <a:solidFill>
                  <a:srgbClr val="0000CC"/>
                </a:solidFill>
              </a:rPr>
              <a:t>: ptrCabecera es el puntero al primer elemento de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MX" sz="2200" i="1" dirty="0">
                <a:solidFill>
                  <a:srgbClr val="0000CC"/>
                </a:solidFill>
              </a:rPr>
              <a:t>//	una lista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MX" sz="2200" i="1" dirty="0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MX" sz="2200" i="1" dirty="0" smtClean="0">
                <a:solidFill>
                  <a:srgbClr val="0000CC"/>
                </a:solidFill>
              </a:rPr>
              <a:t>//</a:t>
            </a:r>
            <a:r>
              <a:rPr lang="es-ES_tradnl" altLang="es-MX" sz="2200" i="1" dirty="0">
                <a:solidFill>
                  <a:srgbClr val="0000CC"/>
                </a:solidFill>
              </a:rPr>
              <a:t>	</a:t>
            </a:r>
            <a:r>
              <a:rPr lang="es-ES_tradnl" altLang="es-MX" sz="2200" b="1" i="1" dirty="0">
                <a:solidFill>
                  <a:srgbClr val="0000CC"/>
                </a:solidFill>
              </a:rPr>
              <a:t>Postcondición</a:t>
            </a:r>
            <a:r>
              <a:rPr lang="es-ES_tradnl" altLang="es-MX" sz="2200" i="1" dirty="0">
                <a:solidFill>
                  <a:srgbClr val="0000CC"/>
                </a:solidFill>
              </a:rPr>
              <a:t>: Un nuevo nodo con el valor dado ha </a:t>
            </a:r>
            <a:r>
              <a:rPr lang="es-ES_tradnl" altLang="es-MX" sz="2200" i="1" dirty="0" smtClean="0">
                <a:solidFill>
                  <a:srgbClr val="0000CC"/>
                </a:solidFill>
              </a:rPr>
              <a:t>sido agregado al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MX" sz="2200" i="1" dirty="0" smtClean="0">
                <a:solidFill>
                  <a:srgbClr val="0000CC"/>
                </a:solidFill>
              </a:rPr>
              <a:t>//	</a:t>
            </a:r>
            <a:r>
              <a:rPr lang="es-ES_tradnl" altLang="es-MX" sz="2200" i="1" dirty="0" smtClean="0">
                <a:solidFill>
                  <a:srgbClr val="0000CC"/>
                </a:solidFill>
              </a:rPr>
              <a:t>comienzo </a:t>
            </a:r>
            <a:r>
              <a:rPr lang="es-ES_tradnl" altLang="es-MX" sz="2200" i="1" dirty="0">
                <a:solidFill>
                  <a:srgbClr val="0000CC"/>
                </a:solidFill>
              </a:rPr>
              <a:t>de la lista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MX" sz="2200" i="1" dirty="0">
                <a:solidFill>
                  <a:srgbClr val="0000CC"/>
                </a:solidFill>
              </a:rPr>
              <a:t>//	ptrCabecera apunta ahora al nuevo primer elemento de la lista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MX" sz="2200" i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MX" sz="2200" i="1" dirty="0" smtClean="0"/>
              <a:t>{</a:t>
            </a:r>
            <a:r>
              <a:rPr lang="es-ES_tradnl" altLang="es-MX" sz="2200" i="1" dirty="0"/>
              <a:t>	nodo *ptrNuevo;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MX" sz="2200" i="1" dirty="0"/>
              <a:t>	ptrNuevo = new nodo;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MX" sz="2200" i="1" dirty="0"/>
              <a:t>	ptrNuevo-&gt;dato = valor;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MX" sz="2200" i="1" dirty="0"/>
              <a:t>	ptrNuevo-&gt;puntero = ptrCabecera;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MX" sz="2200" i="1" dirty="0"/>
              <a:t>	ptrCabecera = ptrNuevo;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MX" sz="2200" i="1" dirty="0"/>
              <a:t>}</a:t>
            </a:r>
            <a:endParaRPr lang="es-ES_tradnl" altLang="es-MX" sz="2200" b="1" i="1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219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 dirty="0" smtClean="0"/>
              <a:t>listaInsertar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MX" sz="2200" b="1" i="1" dirty="0"/>
              <a:t>void listaInsertar(nodo* ptrPrevio, const nodo::tipo&amp; valor)</a:t>
            </a:r>
            <a:endParaRPr lang="es-ES_tradnl" altLang="es-MX" sz="2200" i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MX" sz="2200" i="1" dirty="0">
                <a:solidFill>
                  <a:srgbClr val="0000CC"/>
                </a:solidFill>
              </a:rPr>
              <a:t>//	</a:t>
            </a:r>
            <a:r>
              <a:rPr lang="es-ES_tradnl" altLang="es-MX" sz="2200" b="1" i="1" dirty="0">
                <a:solidFill>
                  <a:srgbClr val="0000CC"/>
                </a:solidFill>
              </a:rPr>
              <a:t>Precondición</a:t>
            </a:r>
            <a:r>
              <a:rPr lang="es-ES_tradnl" altLang="es-MX" sz="2200" i="1" dirty="0">
                <a:solidFill>
                  <a:srgbClr val="0000CC"/>
                </a:solidFill>
              </a:rPr>
              <a:t>: ptrPrevio es el puntero a un elemento de una lista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MX" sz="2200" i="1" dirty="0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MX" sz="2200" i="1" dirty="0" smtClean="0">
                <a:solidFill>
                  <a:srgbClr val="0000CC"/>
                </a:solidFill>
              </a:rPr>
              <a:t>//</a:t>
            </a:r>
            <a:r>
              <a:rPr lang="es-ES_tradnl" altLang="es-MX" sz="2200" i="1" dirty="0">
                <a:solidFill>
                  <a:srgbClr val="0000CC"/>
                </a:solidFill>
              </a:rPr>
              <a:t>	</a:t>
            </a:r>
            <a:r>
              <a:rPr lang="es-ES_tradnl" altLang="es-MX" sz="2200" b="1" i="1" dirty="0">
                <a:solidFill>
                  <a:srgbClr val="0000CC"/>
                </a:solidFill>
              </a:rPr>
              <a:t>Postcondición</a:t>
            </a:r>
            <a:r>
              <a:rPr lang="es-ES_tradnl" altLang="es-MX" sz="2200" i="1" dirty="0">
                <a:solidFill>
                  <a:srgbClr val="0000CC"/>
                </a:solidFill>
              </a:rPr>
              <a:t>: Un nuevo nodo con el valor dado ha sido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MX" sz="2200" i="1" dirty="0">
                <a:solidFill>
                  <a:srgbClr val="0000CC"/>
                </a:solidFill>
              </a:rPr>
              <a:t>//	agregado en la posicion que es posterior al elemento a cual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MX" sz="2200" i="1" dirty="0">
                <a:solidFill>
                  <a:srgbClr val="0000CC"/>
                </a:solidFill>
              </a:rPr>
              <a:t>//	apunta ptrPrevio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MX" sz="2200" i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MX" sz="2200" i="1" dirty="0" smtClean="0"/>
              <a:t>{</a:t>
            </a:r>
            <a:r>
              <a:rPr lang="es-ES_tradnl" altLang="es-MX" sz="2200" i="1" dirty="0"/>
              <a:t>	nodo *ptrNuevo;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MX" sz="2200" i="1" dirty="0"/>
              <a:t>	ptrNuevo = new nodo;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MX" sz="2200" i="1" dirty="0"/>
              <a:t>	ptrNuevo-&gt;dato = valor;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MX" sz="2200" i="1" dirty="0"/>
              <a:t>	ptrNuevo-&gt;puntero = ptrPrevio-&gt;puntero;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MX" sz="2200" i="1" dirty="0"/>
              <a:t>	ptrPrevio-&gt;puntero = ptrNuevo;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MX" sz="2200" i="1" dirty="0"/>
              <a:t>}</a:t>
            </a:r>
            <a:endParaRPr lang="es-ES" altLang="es-MX" sz="22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38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 dirty="0" smtClean="0"/>
              <a:t>listaBuscar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571" y="1814672"/>
            <a:ext cx="8844053" cy="513796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MX" sz="2200" b="1" i="1" dirty="0"/>
              <a:t>nodo* listaBuscar(	nodo* ptrCabecera,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MX" sz="2200" b="1" i="1" dirty="0"/>
              <a:t>				const nodo::tipo&amp; valor) </a:t>
            </a:r>
            <a:endParaRPr lang="es-ES_tradnl" altLang="es-MX" sz="2200" i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MX" sz="2200" i="1" dirty="0">
                <a:solidFill>
                  <a:srgbClr val="0000CC"/>
                </a:solidFill>
              </a:rPr>
              <a:t>//	</a:t>
            </a:r>
            <a:r>
              <a:rPr lang="es-ES_tradnl" altLang="es-MX" sz="2200" b="1" i="1" dirty="0">
                <a:solidFill>
                  <a:srgbClr val="0000CC"/>
                </a:solidFill>
              </a:rPr>
              <a:t>Precondición</a:t>
            </a:r>
            <a:r>
              <a:rPr lang="es-ES_tradnl" altLang="es-MX" sz="2200" i="1" dirty="0">
                <a:solidFill>
                  <a:srgbClr val="0000CC"/>
                </a:solidFill>
              </a:rPr>
              <a:t>: ptrCabecera es el puntero al primer elemento de una lista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MX" sz="2200" i="1" dirty="0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MX" sz="2200" i="1" dirty="0" smtClean="0">
                <a:solidFill>
                  <a:srgbClr val="0000CC"/>
                </a:solidFill>
              </a:rPr>
              <a:t>//</a:t>
            </a:r>
            <a:r>
              <a:rPr lang="es-ES_tradnl" altLang="es-MX" sz="2200" i="1" dirty="0">
                <a:solidFill>
                  <a:srgbClr val="0000CC"/>
                </a:solidFill>
              </a:rPr>
              <a:t>	</a:t>
            </a:r>
            <a:r>
              <a:rPr lang="es-ES_tradnl" altLang="es-MX" sz="2200" b="1" i="1" dirty="0">
                <a:solidFill>
                  <a:srgbClr val="0000CC"/>
                </a:solidFill>
              </a:rPr>
              <a:t>Postcondición</a:t>
            </a:r>
            <a:r>
              <a:rPr lang="es-ES_tradnl" altLang="es-MX" sz="2200" i="1" dirty="0">
                <a:solidFill>
                  <a:srgbClr val="0000CC"/>
                </a:solidFill>
              </a:rPr>
              <a:t>: Se retorna el puntero al elemento que contiene el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MX" sz="2200" i="1" dirty="0">
                <a:solidFill>
                  <a:srgbClr val="0000CC"/>
                </a:solidFill>
              </a:rPr>
              <a:t>//	valor dado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MX" sz="2200" i="1" dirty="0">
                <a:solidFill>
                  <a:srgbClr val="0000CC"/>
                </a:solidFill>
              </a:rPr>
              <a:t>//	Si no hay tal elemento se retorna NULL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MX" sz="2200" i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MX" sz="2200" i="1" dirty="0" smtClean="0"/>
              <a:t>{</a:t>
            </a:r>
            <a:r>
              <a:rPr lang="es-ES_tradnl" altLang="es-MX" sz="2200" i="1" dirty="0"/>
              <a:t>	nodo *ptr;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MX" sz="2200" i="1" dirty="0"/>
              <a:t>	for (ptr = ptrCabecera; ptr != NULL; ptr = ptr-&gt;puntero)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MX" sz="2200" i="1" dirty="0"/>
              <a:t>		if (valor == ptr-&gt;dato) return ptr;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MX" sz="2200" i="1" dirty="0"/>
              <a:t>	return NULL;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MX" sz="2200" i="1" dirty="0"/>
              <a:t>}</a:t>
            </a:r>
            <a:endParaRPr lang="es-ES_tradnl" altLang="es-MX" sz="2200" b="1" i="1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622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 dirty="0" smtClean="0"/>
              <a:t>listaLocalizar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2000" b="1" i="1" dirty="0"/>
              <a:t>nodo* listaLocalizar(nodo* ptrCabecera, int posicion) </a:t>
            </a:r>
            <a:endParaRPr lang="es-ES_tradnl" altLang="es-MX" sz="2000" i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2000" i="1" dirty="0">
                <a:solidFill>
                  <a:srgbClr val="0000CC"/>
                </a:solidFill>
              </a:rPr>
              <a:t>// </a:t>
            </a:r>
            <a:r>
              <a:rPr lang="es-ES_tradnl" altLang="es-MX" sz="2000" b="1" i="1" dirty="0">
                <a:solidFill>
                  <a:srgbClr val="0000CC"/>
                </a:solidFill>
              </a:rPr>
              <a:t>Precondición</a:t>
            </a:r>
            <a:r>
              <a:rPr lang="es-ES_tradnl" altLang="es-MX" sz="2000" i="1" dirty="0">
                <a:solidFill>
                  <a:srgbClr val="0000CC"/>
                </a:solidFill>
              </a:rPr>
              <a:t>:ptrCabecera es el puntero al primer elemento de una lista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2000" i="1" dirty="0">
                <a:solidFill>
                  <a:srgbClr val="0000CC"/>
                </a:solidFill>
              </a:rPr>
              <a:t>//			posicion &gt; 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s-ES_tradnl" altLang="es-MX" sz="2000" i="1" dirty="0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2000" i="1" dirty="0" smtClean="0">
                <a:solidFill>
                  <a:srgbClr val="0000CC"/>
                </a:solidFill>
              </a:rPr>
              <a:t>// </a:t>
            </a:r>
            <a:r>
              <a:rPr lang="es-ES_tradnl" altLang="es-MX" sz="2000" b="1" i="1" dirty="0">
                <a:solidFill>
                  <a:srgbClr val="0000CC"/>
                </a:solidFill>
              </a:rPr>
              <a:t>Postcondición</a:t>
            </a:r>
            <a:r>
              <a:rPr lang="es-ES_tradnl" altLang="es-MX" sz="2000" i="1" dirty="0">
                <a:solidFill>
                  <a:srgbClr val="0000CC"/>
                </a:solidFill>
              </a:rPr>
              <a:t>: (ptrCabecera apunta al elemento en la posicion 1)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2000" i="1" dirty="0">
                <a:solidFill>
                  <a:srgbClr val="0000CC"/>
                </a:solidFill>
              </a:rPr>
              <a:t>//			Se retorna el puntero al elemento en la posicion dada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2000" i="1" dirty="0">
                <a:solidFill>
                  <a:srgbClr val="0000CC"/>
                </a:solidFill>
              </a:rPr>
              <a:t>//			Si no hay tal posicion se retorna NULL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s-ES_tradnl" altLang="es-MX" sz="2000" i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2000" i="1" dirty="0" smtClean="0"/>
              <a:t>{</a:t>
            </a:r>
            <a:r>
              <a:rPr lang="es-ES_tradnl" altLang="es-MX" sz="2000" i="1" dirty="0"/>
              <a:t>	nodo *ptr = NULL;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2000" i="1" dirty="0"/>
              <a:t>	int i;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2000" i="1" dirty="0"/>
              <a:t>	if(posicion &gt; 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2000" i="1" dirty="0"/>
              <a:t>	{	ptr = ptrCabecera;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2000" i="1" dirty="0"/>
              <a:t>		for (i = 1; (i &lt; posicion) &amp;&amp; (ptr != NULL); i++) ptr = ptr-&gt;puntero;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2000" i="1" dirty="0"/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2000" i="1" dirty="0"/>
              <a:t>	return ptr;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2000" i="1" dirty="0"/>
              <a:t>}</a:t>
            </a:r>
            <a:endParaRPr lang="es-ES_tradnl" altLang="es-MX" sz="2000" b="1" i="1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07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 dirty="0" smtClean="0"/>
              <a:t>listaPrimeroRemover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2500" b="1" i="1" dirty="0"/>
              <a:t>void listaPrimeroRemover(nodo*&amp; ptrCabecera)</a:t>
            </a:r>
            <a:endParaRPr lang="es-ES_tradnl" altLang="es-MX" sz="2500" i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2500" i="1" dirty="0">
                <a:solidFill>
                  <a:srgbClr val="0000CC"/>
                </a:solidFill>
              </a:rPr>
              <a:t>//	</a:t>
            </a:r>
            <a:r>
              <a:rPr lang="es-ES_tradnl" altLang="es-MX" sz="2500" b="1" i="1" dirty="0">
                <a:solidFill>
                  <a:srgbClr val="0000CC"/>
                </a:solidFill>
              </a:rPr>
              <a:t>Precondición</a:t>
            </a:r>
            <a:r>
              <a:rPr lang="es-ES_tradnl" altLang="es-MX" sz="2500" i="1" dirty="0">
                <a:solidFill>
                  <a:srgbClr val="0000CC"/>
                </a:solidFill>
              </a:rPr>
              <a:t>: ptrCabecera es el puntero al primer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2500" i="1" dirty="0">
                <a:solidFill>
                  <a:srgbClr val="0000CC"/>
                </a:solidFill>
              </a:rPr>
              <a:t>//	elemento de una lista con por lo menos un elemento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s-ES_tradnl" altLang="es-MX" sz="2500" i="1" dirty="0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2500" i="1" dirty="0" smtClean="0">
                <a:solidFill>
                  <a:srgbClr val="0000CC"/>
                </a:solidFill>
              </a:rPr>
              <a:t>//</a:t>
            </a:r>
            <a:r>
              <a:rPr lang="es-ES_tradnl" altLang="es-MX" sz="2500" i="1" dirty="0">
                <a:solidFill>
                  <a:srgbClr val="0000CC"/>
                </a:solidFill>
              </a:rPr>
              <a:t>	</a:t>
            </a:r>
            <a:r>
              <a:rPr lang="es-ES_tradnl" altLang="es-MX" sz="2500" b="1" i="1" dirty="0">
                <a:solidFill>
                  <a:srgbClr val="0000CC"/>
                </a:solidFill>
              </a:rPr>
              <a:t>Postcondición</a:t>
            </a:r>
            <a:r>
              <a:rPr lang="es-ES_tradnl" altLang="es-MX" sz="2500" i="1" dirty="0">
                <a:solidFill>
                  <a:srgbClr val="0000CC"/>
                </a:solidFill>
              </a:rPr>
              <a:t>: El primer elemento está removido 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2500" i="1" dirty="0">
                <a:solidFill>
                  <a:srgbClr val="0000CC"/>
                </a:solidFill>
              </a:rPr>
              <a:t>//	devuelto al heap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2500" i="1" dirty="0">
                <a:solidFill>
                  <a:srgbClr val="0000CC"/>
                </a:solidFill>
              </a:rPr>
              <a:t>//	ptrCabecera es ahora el puntero al primer elemento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2500" i="1" dirty="0">
                <a:solidFill>
                  <a:srgbClr val="0000CC"/>
                </a:solidFill>
              </a:rPr>
              <a:t>//	de una lista más corta</a:t>
            </a:r>
            <a:r>
              <a:rPr lang="es-ES_tradnl" altLang="es-MX" sz="2500" i="1" dirty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s-ES_tradnl" altLang="es-MX" sz="2500" i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2500" i="1" dirty="0" smtClean="0"/>
              <a:t>{</a:t>
            </a:r>
            <a:r>
              <a:rPr lang="es-ES_tradnl" altLang="es-MX" sz="2500" i="1" dirty="0"/>
              <a:t>	nodo *ptrRemover;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2500" i="1" dirty="0"/>
              <a:t>	ptrRemover = ptrCabecera;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2500" i="1" dirty="0"/>
              <a:t>	ptrCabecera = ptrCabecera-&gt;puntero;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2500" i="1" dirty="0"/>
              <a:t>	delete ptrRemover;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2500" i="1" dirty="0"/>
              <a:t>}</a:t>
            </a:r>
            <a:endParaRPr lang="es-ES_tradnl" altLang="es-MX" sz="2500" b="1" i="1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986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 dirty="0" smtClean="0"/>
              <a:t>listaRemover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MX" sz="2500" b="1" i="1" dirty="0"/>
              <a:t>void listaRemover(nodo* ptrPrevio)</a:t>
            </a:r>
            <a:endParaRPr lang="es-ES_tradnl" altLang="es-MX" sz="2500" i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MX" sz="2500" i="1" dirty="0">
                <a:solidFill>
                  <a:srgbClr val="0000CC"/>
                </a:solidFill>
              </a:rPr>
              <a:t>//	</a:t>
            </a:r>
            <a:r>
              <a:rPr lang="es-ES_tradnl" altLang="es-MX" sz="2500" b="1" i="1" dirty="0">
                <a:solidFill>
                  <a:srgbClr val="0000CC"/>
                </a:solidFill>
              </a:rPr>
              <a:t>Precondición</a:t>
            </a:r>
            <a:r>
              <a:rPr lang="es-ES_tradnl" altLang="es-MX" sz="2500" i="1" dirty="0">
                <a:solidFill>
                  <a:srgbClr val="0000CC"/>
                </a:solidFill>
              </a:rPr>
              <a:t>: ptrPrevio es el puntero a un elemento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MX" sz="2500" i="1" dirty="0">
                <a:solidFill>
                  <a:srgbClr val="0000CC"/>
                </a:solidFill>
              </a:rPr>
              <a:t>//	de una lista. Este elemento no es el último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MX" sz="2500" i="1" dirty="0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MX" sz="2500" i="1" dirty="0" smtClean="0">
                <a:solidFill>
                  <a:srgbClr val="0000CC"/>
                </a:solidFill>
              </a:rPr>
              <a:t>//</a:t>
            </a:r>
            <a:r>
              <a:rPr lang="es-ES_tradnl" altLang="es-MX" sz="2500" i="1" dirty="0">
                <a:solidFill>
                  <a:srgbClr val="0000CC"/>
                </a:solidFill>
              </a:rPr>
              <a:t>	</a:t>
            </a:r>
            <a:r>
              <a:rPr lang="es-ES_tradnl" altLang="es-MX" sz="2500" b="1" i="1" dirty="0">
                <a:solidFill>
                  <a:srgbClr val="0000CC"/>
                </a:solidFill>
              </a:rPr>
              <a:t>Postcondición</a:t>
            </a:r>
            <a:r>
              <a:rPr lang="es-ES_tradnl" altLang="es-MX" sz="2500" i="1" dirty="0">
                <a:solidFill>
                  <a:srgbClr val="0000CC"/>
                </a:solidFill>
              </a:rPr>
              <a:t>: El elemento posterior al que 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MX" sz="2500" i="1" dirty="0">
                <a:solidFill>
                  <a:srgbClr val="0000CC"/>
                </a:solidFill>
              </a:rPr>
              <a:t>//		apuntado por ptrPrevio está removido 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MX" sz="2500" i="1" dirty="0">
                <a:solidFill>
                  <a:srgbClr val="0000CC"/>
                </a:solidFill>
              </a:rPr>
              <a:t>//		devuelto al heap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MX" sz="2500" i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MX" sz="2500" i="1" dirty="0" smtClean="0"/>
              <a:t>{</a:t>
            </a:r>
            <a:r>
              <a:rPr lang="es-ES_tradnl" altLang="es-MX" sz="2500" i="1" dirty="0"/>
              <a:t>	nodo *ptrRemover;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MX" sz="2500" i="1" dirty="0"/>
              <a:t>	ptrRemover = ptrPrevio-&gt;puntero;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MX" sz="2500" i="1" dirty="0"/>
              <a:t>	ptrPrevio-&gt;puntero = ptrRemover-&gt;puntero;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MX" sz="2500" i="1" dirty="0"/>
              <a:t>	delete ptrRemover;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MX" sz="2500" i="1" dirty="0"/>
              <a:t>}</a:t>
            </a:r>
            <a:endParaRPr lang="es-ES_tradnl" altLang="es-MX" sz="2500" b="1" i="1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569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06426" y="1296293"/>
            <a:ext cx="7754025" cy="2505975"/>
          </a:xfrm>
        </p:spPr>
        <p:txBody>
          <a:bodyPr/>
          <a:lstStyle/>
          <a:p>
            <a:pPr eaLnBrk="1" hangingPunct="1"/>
            <a:r>
              <a:rPr lang="es-CL" altLang="es-MX" sz="6000" dirty="0" smtClean="0"/>
              <a:t>Lista</a:t>
            </a:r>
            <a:endParaRPr lang="es-ES" altLang="es-MX" sz="6000" dirty="0"/>
          </a:p>
        </p:txBody>
      </p:sp>
    </p:spTree>
    <p:extLst>
      <p:ext uri="{BB962C8B-B14F-4D97-AF65-F5344CB8AC3E}">
        <p14:creationId xmlns:p14="http://schemas.microsoft.com/office/powerpoint/2010/main" val="382252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 dirty="0" smtClean="0"/>
              <a:t>listaBorrar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362" y="1512317"/>
            <a:ext cx="9042400" cy="51323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MX" sz="2800" b="1" i="1" dirty="0" smtClean="0"/>
              <a:t>void listaBorrar(nodo*&amp; ptrCabecera)</a:t>
            </a:r>
            <a:endParaRPr lang="es-ES_tradnl" altLang="es-MX" sz="2800" i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MX" sz="2800" i="1" dirty="0" smtClean="0">
                <a:solidFill>
                  <a:srgbClr val="0000CC"/>
                </a:solidFill>
              </a:rPr>
              <a:t>//	</a:t>
            </a:r>
            <a:r>
              <a:rPr lang="es-ES_tradnl" altLang="es-MX" sz="2800" b="1" i="1" dirty="0" smtClean="0">
                <a:solidFill>
                  <a:srgbClr val="0000CC"/>
                </a:solidFill>
              </a:rPr>
              <a:t>Precondición</a:t>
            </a:r>
            <a:r>
              <a:rPr lang="es-ES_tradnl" altLang="es-MX" sz="2800" i="1" dirty="0" smtClean="0">
                <a:solidFill>
                  <a:srgbClr val="0000CC"/>
                </a:solidFill>
              </a:rPr>
              <a:t>: ptrCabecera es el puntero al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MX" sz="2800" i="1" dirty="0" smtClean="0">
                <a:solidFill>
                  <a:srgbClr val="0000CC"/>
                </a:solidFill>
              </a:rPr>
              <a:t>//	primer elemento de una lista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MX" sz="2800" i="1" dirty="0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MX" sz="2800" i="1" dirty="0" smtClean="0">
                <a:solidFill>
                  <a:srgbClr val="0000CC"/>
                </a:solidFill>
              </a:rPr>
              <a:t>//</a:t>
            </a:r>
            <a:r>
              <a:rPr lang="es-ES_tradnl" altLang="es-MX" sz="2800" i="1" dirty="0" smtClean="0">
                <a:solidFill>
                  <a:srgbClr val="0000CC"/>
                </a:solidFill>
              </a:rPr>
              <a:t>	</a:t>
            </a:r>
            <a:r>
              <a:rPr lang="es-ES_tradnl" altLang="es-MX" sz="2800" b="1" i="1" dirty="0" smtClean="0">
                <a:solidFill>
                  <a:srgbClr val="0000CC"/>
                </a:solidFill>
              </a:rPr>
              <a:t>Postcondición</a:t>
            </a:r>
            <a:r>
              <a:rPr lang="es-ES_tradnl" altLang="es-MX" sz="2800" i="1" dirty="0" smtClean="0">
                <a:solidFill>
                  <a:srgbClr val="0000CC"/>
                </a:solidFill>
              </a:rPr>
              <a:t>: Todos los elementos </a:t>
            </a:r>
            <a:r>
              <a:rPr lang="es-ES_tradnl" altLang="es-MX" sz="2800" i="1" dirty="0" smtClean="0">
                <a:solidFill>
                  <a:srgbClr val="0000CC"/>
                </a:solidFill>
              </a:rPr>
              <a:t>son removidos 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MX" sz="2800" i="1" dirty="0" smtClean="0">
                <a:solidFill>
                  <a:srgbClr val="0000CC"/>
                </a:solidFill>
              </a:rPr>
              <a:t>//	</a:t>
            </a:r>
            <a:r>
              <a:rPr lang="es-ES_tradnl" altLang="es-MX" sz="2800" i="1" dirty="0" smtClean="0">
                <a:solidFill>
                  <a:srgbClr val="0000CC"/>
                </a:solidFill>
              </a:rPr>
              <a:t>devueltos </a:t>
            </a:r>
            <a:r>
              <a:rPr lang="es-ES_tradnl" altLang="es-MX" sz="2800" i="1" dirty="0" smtClean="0">
                <a:solidFill>
                  <a:srgbClr val="0000CC"/>
                </a:solidFill>
              </a:rPr>
              <a:t>al heap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MX" sz="2800" i="1" dirty="0" smtClean="0">
                <a:solidFill>
                  <a:srgbClr val="0000CC"/>
                </a:solidFill>
              </a:rPr>
              <a:t>//	ptrCabecera es ahora NULL</a:t>
            </a:r>
            <a:r>
              <a:rPr lang="es-ES_tradnl" altLang="es-MX" sz="2800" i="1" dirty="0" smtClean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MX" sz="2800" i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MX" sz="2800" i="1" dirty="0" smtClean="0"/>
              <a:t>{</a:t>
            </a:r>
            <a:r>
              <a:rPr lang="es-ES_tradnl" altLang="es-MX" sz="2800" i="1" dirty="0" smtClean="0"/>
              <a:t>	while (ptrCabecera != NULL)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MX" sz="2800" i="1" dirty="0" smtClean="0"/>
              <a:t>		listaPrimeroRemover(ptrCabecera);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MX" sz="2800" i="1" dirty="0" smtClean="0"/>
              <a:t>}</a:t>
            </a:r>
            <a:endParaRPr lang="es-ES_tradnl" altLang="es-MX" sz="2800" b="1" i="1" dirty="0" smtClean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5708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 dirty="0" smtClean="0"/>
              <a:t>listaCopiar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2000" b="1" i="1" dirty="0"/>
              <a:t>void listaCopiar(	nodo* ptrFuente, nodo*&amp; ptrCabecera,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2000" b="1" i="1" dirty="0"/>
              <a:t>			nodo*&amp; ptrUltimo) </a:t>
            </a:r>
            <a:endParaRPr lang="es-ES_tradnl" altLang="es-MX" sz="2000" i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2000" i="1" dirty="0"/>
              <a:t>{	ptrCabecera = NULL;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2000" i="1" dirty="0"/>
              <a:t>	ptrUltimo = NULL;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2000" i="1" dirty="0">
                <a:solidFill>
                  <a:srgbClr val="0000CC"/>
                </a:solidFill>
              </a:rPr>
              <a:t>//		Manejo de una lista vacía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2000" i="1" dirty="0"/>
              <a:t>	if (ptrFuente == NULL) return;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2000" i="1" dirty="0">
                <a:solidFill>
                  <a:srgbClr val="0000CC"/>
                </a:solidFill>
              </a:rPr>
              <a:t>//		Crear el nuevo nodo y poner el dato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2000" i="1" dirty="0"/>
              <a:t>	listaInsertarPrimero(ptrCabecera, ptrFuente-&gt;dato);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2000" i="1" dirty="0"/>
              <a:t>	ptrUltimo = ptrCabecera;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2000" i="1" dirty="0">
                <a:solidFill>
                  <a:srgbClr val="0000CC"/>
                </a:solidFill>
              </a:rPr>
              <a:t>//		Copia el resto de los nodos uno por uno agregando en la cola de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2000" i="1" dirty="0">
                <a:solidFill>
                  <a:srgbClr val="0000CC"/>
                </a:solidFill>
              </a:rPr>
              <a:t>//		la nueva lista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2000" i="1" dirty="0"/>
              <a:t>	for (ptrFuente = ptrFuente-&gt;puntero; ptrFuente != NULL; ptrFuente = ptrFuente-&gt;puntero)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2000" i="1" dirty="0"/>
              <a:t>	{	listaInsertar(ptrUltimo, ptrFuente-&gt;dato);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2000" i="1" dirty="0"/>
              <a:t>		ptrUltimo = ptrUltimo-&gt;puntero;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2000" i="1" dirty="0"/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2000" i="1" dirty="0"/>
              <a:t>}</a:t>
            </a:r>
            <a:endParaRPr lang="es-ES_tradnl" altLang="es-MX" sz="2000" b="1" i="1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001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 dirty="0" smtClean="0"/>
              <a:t>listaCopiarParte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2976" y="1814672"/>
            <a:ext cx="9177166" cy="513796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1900" b="1" i="1" dirty="0"/>
              <a:t>void listaCopiarParte(	nodo* ptrInicio, nodo* ptrFin,nodo*&amp; ptrCabecera,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1900" b="1" i="1" dirty="0"/>
              <a:t>				nodo*&amp; ptrUltimo)</a:t>
            </a:r>
            <a:endParaRPr lang="es-ES_tradnl" altLang="es-MX" sz="1900" i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1900" i="1" dirty="0"/>
              <a:t>{	ptrCabecera = NULL;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1900" i="1" dirty="0"/>
              <a:t>	ptrUltimo = NULL;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1900" i="1" dirty="0">
                <a:solidFill>
                  <a:srgbClr val="0000CC"/>
                </a:solidFill>
              </a:rPr>
              <a:t>//		Manejo de una lista vacía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1900" i="1" dirty="0"/>
              <a:t>	if (ptrInicio == NULL) return;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1900" i="1" dirty="0">
                <a:solidFill>
                  <a:srgbClr val="0000CC"/>
                </a:solidFill>
              </a:rPr>
              <a:t>//		Crear el nuevo nodo y poner el dato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1900" i="1" dirty="0"/>
              <a:t>	listaInsertarPrimero(ptrCabecera, ptrInicio-&gt;dato);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1900" i="1" dirty="0"/>
              <a:t>	ptrUltimo = ptrCabecera;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1900" i="1" dirty="0"/>
              <a:t>	if (ptrInicio == ptrFin) return;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1900" i="1" dirty="0">
                <a:solidFill>
                  <a:srgbClr val="0000CC"/>
                </a:solidFill>
              </a:rPr>
              <a:t>//		Copia el resto de los nodos uno por uno agregando en la cola de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1900" i="1" dirty="0">
                <a:solidFill>
                  <a:srgbClr val="0000CC"/>
                </a:solidFill>
              </a:rPr>
              <a:t>//		la nueva lista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1900" i="1" dirty="0"/>
              <a:t>	for(ptrInicio=ptrInicio-&gt;puntero; ptrInicio != NULL; ptrInicio=ptrInicio-&gt;puntero)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1900" i="1" dirty="0"/>
              <a:t>	{	listaInsertar(ptrUltimo, ptrInicio-&gt;dato);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1900" i="1" dirty="0"/>
              <a:t>		ptrUltimo = ptrUltimo-&gt;puntero;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1900" i="1" dirty="0"/>
              <a:t>		if (ptrInicio == ptrFin) return;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1900" i="1" dirty="0"/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1900" i="1" dirty="0"/>
              <a:t>}</a:t>
            </a:r>
            <a:endParaRPr lang="es-ES" altLang="es-MX" sz="19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22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MX" dirty="0"/>
              <a:t>Estructuras de Datos Lineales</a:t>
            </a:r>
            <a:endParaRPr lang="es-CL" altLang="es-MX" dirty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_tradnl" altLang="es-MX" sz="2700" dirty="0"/>
              <a:t>Estructuras de datos lineales: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 altLang="es-MX" sz="2200" dirty="0" smtClean="0"/>
              <a:t>Lista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 altLang="es-MX" sz="2200" dirty="0" smtClean="0"/>
              <a:t>Pila</a:t>
            </a:r>
            <a:endParaRPr lang="es-ES_tradnl" altLang="es-MX" sz="2200" dirty="0"/>
          </a:p>
          <a:p>
            <a:pPr lvl="1" eaLnBrk="1" hangingPunct="1">
              <a:lnSpc>
                <a:spcPct val="80000"/>
              </a:lnSpc>
            </a:pPr>
            <a:r>
              <a:rPr lang="es-ES_tradnl" altLang="es-MX" sz="2200" dirty="0" smtClean="0"/>
              <a:t>Cola</a:t>
            </a:r>
            <a:endParaRPr lang="es-ES_tradnl" altLang="es-MX" sz="2200" dirty="0"/>
          </a:p>
          <a:p>
            <a:pPr eaLnBrk="1" hangingPunct="1">
              <a:lnSpc>
                <a:spcPct val="80000"/>
              </a:lnSpc>
            </a:pPr>
            <a:endParaRPr lang="es-ES_tradnl" altLang="es-MX" sz="2700" dirty="0"/>
          </a:p>
          <a:p>
            <a:pPr eaLnBrk="1" hangingPunct="1">
              <a:lnSpc>
                <a:spcPct val="80000"/>
              </a:lnSpc>
            </a:pPr>
            <a:r>
              <a:rPr lang="es-ES_tradnl" altLang="es-MX" sz="2700" dirty="0"/>
              <a:t>Una estructura de datos lineal es una secuencia de datos, todos del mismo tipo, ese tipo puede ser una </a:t>
            </a:r>
            <a:r>
              <a:rPr lang="es-ES_tradnl" altLang="es-MX" sz="2700" dirty="0" smtClean="0"/>
              <a:t>tipo de dato simple (int, float, etc.), una estructura (struct), </a:t>
            </a:r>
            <a:r>
              <a:rPr lang="es-ES_tradnl" altLang="es-MX" sz="2700" dirty="0"/>
              <a:t>un arreglo, etc.</a:t>
            </a:r>
          </a:p>
          <a:p>
            <a:pPr eaLnBrk="1" hangingPunct="1">
              <a:lnSpc>
                <a:spcPct val="80000"/>
              </a:lnSpc>
            </a:pPr>
            <a:endParaRPr lang="es-ES_tradnl" altLang="es-MX" sz="2700" dirty="0"/>
          </a:p>
          <a:p>
            <a:pPr eaLnBrk="1" hangingPunct="1">
              <a:lnSpc>
                <a:spcPct val="80000"/>
              </a:lnSpc>
            </a:pPr>
            <a:r>
              <a:rPr lang="es-ES_tradnl" altLang="es-MX" sz="2700" dirty="0"/>
              <a:t>Las formas típicas de almacenar una estructura de datos lineal son: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 altLang="es-MX" sz="2200" dirty="0" smtClean="0"/>
              <a:t>En arreglos</a:t>
            </a:r>
            <a:r>
              <a:rPr lang="es-ES_tradnl" altLang="es-MX" sz="2200" dirty="0"/>
              <a:t>, cuando la cantidad está acotada o varia poco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 altLang="es-MX" sz="2200" dirty="0" smtClean="0"/>
              <a:t>A través de punteros</a:t>
            </a:r>
            <a:r>
              <a:rPr lang="es-ES_tradnl" altLang="es-MX" sz="2200" dirty="0"/>
              <a:t>, para crear por ejemplo listas enlazadas, cuando importa que la cantidad de datos pueda variar</a:t>
            </a:r>
            <a:endParaRPr lang="es-CL" altLang="es-MX" sz="22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0492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MX" dirty="0"/>
              <a:t>Estructuras de Datos Lineales con Punteros</a:t>
            </a:r>
            <a:endParaRPr lang="es-CL" altLang="es-MX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_tradnl" altLang="es-MX" dirty="0" smtClean="0"/>
              <a:t>Cuando se almacena una estructura de datos lineal a través de punteros, la idea no es tener un arreglo dinámico, sino:</a:t>
            </a:r>
          </a:p>
          <a:p>
            <a:pPr lvl="1" eaLnBrk="1" hangingPunct="1"/>
            <a:r>
              <a:rPr lang="es-ES_tradnl" altLang="es-MX" dirty="0" smtClean="0"/>
              <a:t>tener una cadena de nodos</a:t>
            </a:r>
          </a:p>
          <a:p>
            <a:pPr lvl="1" eaLnBrk="1" hangingPunct="1"/>
            <a:r>
              <a:rPr lang="es-ES_tradnl" altLang="es-MX" dirty="0" smtClean="0"/>
              <a:t>cada nodo apuntando al siguiente</a:t>
            </a:r>
          </a:p>
          <a:p>
            <a:pPr lvl="1" eaLnBrk="1" hangingPunct="1"/>
            <a:r>
              <a:rPr lang="es-ES_tradnl" altLang="es-MX" dirty="0" smtClean="0"/>
              <a:t>cada nodo conteniendo datos</a:t>
            </a:r>
            <a:endParaRPr lang="es-CL" altLang="es-MX" dirty="0" smtClean="0"/>
          </a:p>
        </p:txBody>
      </p:sp>
      <p:grpSp>
        <p:nvGrpSpPr>
          <p:cNvPr id="4101" name="Group 4"/>
          <p:cNvGrpSpPr>
            <a:grpSpLocks/>
          </p:cNvGrpSpPr>
          <p:nvPr/>
        </p:nvGrpSpPr>
        <p:grpSpPr bwMode="auto">
          <a:xfrm>
            <a:off x="2309444" y="5131668"/>
            <a:ext cx="6843633" cy="1334000"/>
            <a:chOff x="793" y="2729"/>
            <a:chExt cx="3924" cy="741"/>
          </a:xfrm>
        </p:grpSpPr>
        <p:sp>
          <p:nvSpPr>
            <p:cNvPr id="4102" name="Oval 5"/>
            <p:cNvSpPr>
              <a:spLocks noChangeArrowheads="1"/>
            </p:cNvSpPr>
            <p:nvPr/>
          </p:nvSpPr>
          <p:spPr bwMode="auto">
            <a:xfrm>
              <a:off x="1117" y="2729"/>
              <a:ext cx="768" cy="7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MX" sz="2900" dirty="0">
                  <a:latin typeface="Calibri" panose="020F0502020204030204" pitchFamily="34" charset="0"/>
                </a:rPr>
                <a:t>Dato 1</a:t>
              </a:r>
              <a:endParaRPr lang="es-ES" altLang="es-MX" sz="2900" dirty="0">
                <a:latin typeface="Calibri" panose="020F0502020204030204" pitchFamily="34" charset="0"/>
              </a:endParaRPr>
            </a:p>
          </p:txBody>
        </p:sp>
        <p:sp>
          <p:nvSpPr>
            <p:cNvPr id="4103" name="Oval 6"/>
            <p:cNvSpPr>
              <a:spLocks noChangeArrowheads="1"/>
            </p:cNvSpPr>
            <p:nvPr/>
          </p:nvSpPr>
          <p:spPr bwMode="auto">
            <a:xfrm>
              <a:off x="2221" y="2729"/>
              <a:ext cx="768" cy="7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MX" sz="2900" dirty="0">
                  <a:latin typeface="Calibri" panose="020F0502020204030204" pitchFamily="34" charset="0"/>
                </a:rPr>
                <a:t>Dato 2</a:t>
              </a:r>
              <a:endParaRPr lang="es-ES" altLang="es-MX" sz="2900" dirty="0">
                <a:latin typeface="Calibri" panose="020F0502020204030204" pitchFamily="34" charset="0"/>
              </a:endParaRPr>
            </a:p>
          </p:txBody>
        </p:sp>
        <p:sp>
          <p:nvSpPr>
            <p:cNvPr id="4104" name="Oval 7"/>
            <p:cNvSpPr>
              <a:spLocks noChangeArrowheads="1"/>
            </p:cNvSpPr>
            <p:nvPr/>
          </p:nvSpPr>
          <p:spPr bwMode="auto">
            <a:xfrm>
              <a:off x="3334" y="2750"/>
              <a:ext cx="768" cy="7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MX" sz="2900" dirty="0">
                  <a:latin typeface="Calibri" panose="020F0502020204030204" pitchFamily="34" charset="0"/>
                </a:rPr>
                <a:t>Dato 3</a:t>
              </a:r>
              <a:endParaRPr lang="es-ES" altLang="es-MX" sz="2900" dirty="0">
                <a:latin typeface="Calibri" panose="020F0502020204030204" pitchFamily="34" charset="0"/>
              </a:endParaRPr>
            </a:p>
          </p:txBody>
        </p:sp>
        <p:sp>
          <p:nvSpPr>
            <p:cNvPr id="4105" name="Line 8"/>
            <p:cNvSpPr>
              <a:spLocks noChangeShapeType="1"/>
            </p:cNvSpPr>
            <p:nvPr/>
          </p:nvSpPr>
          <p:spPr bwMode="auto">
            <a:xfrm>
              <a:off x="1882" y="3067"/>
              <a:ext cx="336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4106" name="Line 9"/>
            <p:cNvSpPr>
              <a:spLocks noChangeShapeType="1"/>
            </p:cNvSpPr>
            <p:nvPr/>
          </p:nvSpPr>
          <p:spPr bwMode="auto">
            <a:xfrm>
              <a:off x="2989" y="3085"/>
              <a:ext cx="363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4107" name="Line 10"/>
            <p:cNvSpPr>
              <a:spLocks noChangeShapeType="1"/>
            </p:cNvSpPr>
            <p:nvPr/>
          </p:nvSpPr>
          <p:spPr bwMode="auto">
            <a:xfrm>
              <a:off x="4105" y="3077"/>
              <a:ext cx="336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4108" name="Rectangle 11"/>
            <p:cNvSpPr>
              <a:spLocks noChangeArrowheads="1"/>
            </p:cNvSpPr>
            <p:nvPr/>
          </p:nvSpPr>
          <p:spPr bwMode="auto">
            <a:xfrm>
              <a:off x="4445" y="2913"/>
              <a:ext cx="27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s-ES_tradnl" altLang="es-MX" sz="2900" dirty="0">
                  <a:latin typeface="Comic Sans MS" pitchFamily="66" charset="0"/>
                </a:rPr>
                <a:t>...</a:t>
              </a:r>
              <a:endParaRPr lang="es-ES" altLang="es-MX" sz="2900" dirty="0">
                <a:latin typeface="Comic Sans MS" pitchFamily="66" charset="0"/>
              </a:endParaRPr>
            </a:p>
          </p:txBody>
        </p:sp>
        <p:sp>
          <p:nvSpPr>
            <p:cNvPr id="4109" name="Line 12"/>
            <p:cNvSpPr>
              <a:spLocks noChangeShapeType="1"/>
            </p:cNvSpPr>
            <p:nvPr/>
          </p:nvSpPr>
          <p:spPr bwMode="auto">
            <a:xfrm>
              <a:off x="793" y="3067"/>
              <a:ext cx="336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</p:grp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4</a:t>
            </a:fld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1383783" y="5368481"/>
            <a:ext cx="914400" cy="779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Lista</a:t>
            </a:r>
            <a:endParaRPr lang="es-C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766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 sz="4200" dirty="0" smtClean="0"/>
              <a:t>Lista</a:t>
            </a:r>
            <a:endParaRPr lang="es-ES" altLang="es-MX" sz="4200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CL" altLang="es-MX" sz="2700" dirty="0"/>
              <a:t>Una </a:t>
            </a:r>
            <a:r>
              <a:rPr lang="es-CL" altLang="es-MX" sz="2700" dirty="0">
                <a:solidFill>
                  <a:srgbClr val="FF0000"/>
                </a:solidFill>
              </a:rPr>
              <a:t>lista</a:t>
            </a:r>
            <a:r>
              <a:rPr lang="es-CL" altLang="es-MX" sz="2700" dirty="0"/>
              <a:t> es una secuencia de 0 o más elementos de un tipo de datos determinado. Este tipo de datos se llama el tipo de </a:t>
            </a:r>
            <a:r>
              <a:rPr lang="es-CL" altLang="es-MX" sz="2700" dirty="0" smtClean="0"/>
              <a:t>elemento</a:t>
            </a:r>
            <a:endParaRPr lang="es-CL" altLang="es-MX" sz="2700" dirty="0"/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CL" altLang="es-MX" sz="2700" dirty="0">
                <a:solidFill>
                  <a:srgbClr val="FF0000"/>
                </a:solidFill>
              </a:rPr>
              <a:t>a</a:t>
            </a:r>
            <a:r>
              <a:rPr lang="es-CL" altLang="es-MX" sz="2700" baseline="-25000" dirty="0">
                <a:solidFill>
                  <a:srgbClr val="FF0000"/>
                </a:solidFill>
              </a:rPr>
              <a:t>1</a:t>
            </a:r>
            <a:r>
              <a:rPr lang="es-CL" altLang="es-MX" sz="2700" dirty="0">
                <a:solidFill>
                  <a:srgbClr val="FF0000"/>
                </a:solidFill>
              </a:rPr>
              <a:t>, a</a:t>
            </a:r>
            <a:r>
              <a:rPr lang="es-CL" altLang="es-MX" sz="2700" baseline="-25000" dirty="0">
                <a:solidFill>
                  <a:srgbClr val="FF0000"/>
                </a:solidFill>
              </a:rPr>
              <a:t>2</a:t>
            </a:r>
            <a:r>
              <a:rPr lang="es-CL" altLang="es-MX" sz="2700" dirty="0">
                <a:solidFill>
                  <a:srgbClr val="FF0000"/>
                </a:solidFill>
              </a:rPr>
              <a:t>, a</a:t>
            </a:r>
            <a:r>
              <a:rPr lang="es-CL" altLang="es-MX" sz="2700" baseline="-25000" dirty="0">
                <a:solidFill>
                  <a:srgbClr val="FF0000"/>
                </a:solidFill>
              </a:rPr>
              <a:t>3</a:t>
            </a:r>
            <a:r>
              <a:rPr lang="es-CL" altLang="es-MX" sz="2700" dirty="0">
                <a:solidFill>
                  <a:srgbClr val="FF0000"/>
                </a:solidFill>
              </a:rPr>
              <a:t>, ..., a</a:t>
            </a:r>
            <a:r>
              <a:rPr lang="es-CL" altLang="es-MX" sz="2700" baseline="-25000" dirty="0">
                <a:solidFill>
                  <a:srgbClr val="FF0000"/>
                </a:solidFill>
              </a:rPr>
              <a:t>n-1</a:t>
            </a:r>
            <a:r>
              <a:rPr lang="es-CL" altLang="es-MX" sz="2700" dirty="0">
                <a:solidFill>
                  <a:srgbClr val="FF0000"/>
                </a:solidFill>
              </a:rPr>
              <a:t>, a</a:t>
            </a:r>
            <a:r>
              <a:rPr lang="es-CL" altLang="es-MX" sz="2700" baseline="-25000" dirty="0">
                <a:solidFill>
                  <a:srgbClr val="FF0000"/>
                </a:solidFill>
              </a:rPr>
              <a:t>n</a:t>
            </a: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endParaRPr lang="es-CL" altLang="es-MX" sz="2700" baseline="-25000" dirty="0"/>
          </a:p>
          <a:p>
            <a:pPr eaLnBrk="1" hangingPunct="1">
              <a:lnSpc>
                <a:spcPct val="80000"/>
              </a:lnSpc>
            </a:pPr>
            <a:r>
              <a:rPr lang="es-CL" altLang="es-MX" sz="2700" dirty="0">
                <a:solidFill>
                  <a:srgbClr val="FF0000"/>
                </a:solidFill>
              </a:rPr>
              <a:t>n </a:t>
            </a:r>
            <a:r>
              <a:rPr lang="es-CL" altLang="es-MX" sz="2700" dirty="0">
                <a:solidFill>
                  <a:srgbClr val="FF0000"/>
                </a:solidFill>
                <a:cs typeface="Arial" charset="0"/>
              </a:rPr>
              <a:t>≥ </a:t>
            </a:r>
            <a:r>
              <a:rPr lang="es-CL" altLang="es-MX" sz="2700" dirty="0">
                <a:solidFill>
                  <a:srgbClr val="FF0000"/>
                </a:solidFill>
              </a:rPr>
              <a:t>0 </a:t>
            </a:r>
            <a:r>
              <a:rPr lang="es-CL" altLang="es-MX" sz="2700" dirty="0"/>
              <a:t>y cada elemento </a:t>
            </a:r>
            <a:r>
              <a:rPr lang="es-CL" altLang="es-MX" sz="2700" dirty="0">
                <a:solidFill>
                  <a:srgbClr val="FF0000"/>
                </a:solidFill>
              </a:rPr>
              <a:t>a</a:t>
            </a:r>
            <a:r>
              <a:rPr lang="es-CL" altLang="es-MX" sz="2700" baseline="-25000" dirty="0">
                <a:solidFill>
                  <a:srgbClr val="FF0000"/>
                </a:solidFill>
              </a:rPr>
              <a:t>i</a:t>
            </a:r>
            <a:r>
              <a:rPr lang="es-CL" altLang="es-MX" sz="2700" dirty="0"/>
              <a:t> es del tipo de elemento. El número </a:t>
            </a:r>
            <a:r>
              <a:rPr lang="es-CL" altLang="es-MX" sz="2700" dirty="0">
                <a:solidFill>
                  <a:srgbClr val="FF0000"/>
                </a:solidFill>
              </a:rPr>
              <a:t>n</a:t>
            </a:r>
            <a:r>
              <a:rPr lang="es-CL" altLang="es-MX" sz="2700" dirty="0"/>
              <a:t> es la cantidad de elementos de la lista y </a:t>
            </a:r>
            <a:r>
              <a:rPr lang="es-CL" altLang="es-MX" sz="2700" dirty="0">
                <a:solidFill>
                  <a:srgbClr val="FF0000"/>
                </a:solidFill>
              </a:rPr>
              <a:t>n</a:t>
            </a:r>
            <a:r>
              <a:rPr lang="es-CL" altLang="es-MX" sz="2700" dirty="0"/>
              <a:t> se denomina longitud de la lista.</a:t>
            </a:r>
          </a:p>
          <a:p>
            <a:pPr eaLnBrk="1" hangingPunct="1">
              <a:lnSpc>
                <a:spcPct val="80000"/>
              </a:lnSpc>
            </a:pPr>
            <a:r>
              <a:rPr lang="es-CL" altLang="es-MX" sz="2700" dirty="0"/>
              <a:t>Si </a:t>
            </a:r>
            <a:r>
              <a:rPr lang="es-CL" altLang="es-MX" sz="2700" dirty="0">
                <a:solidFill>
                  <a:srgbClr val="FF0000"/>
                </a:solidFill>
              </a:rPr>
              <a:t>n </a:t>
            </a:r>
            <a:r>
              <a:rPr lang="es-CL" altLang="es-MX" sz="2700" dirty="0">
                <a:solidFill>
                  <a:srgbClr val="FF0000"/>
                </a:solidFill>
                <a:sym typeface="Symbol" pitchFamily="18" charset="2"/>
              </a:rPr>
              <a:t> </a:t>
            </a:r>
            <a:r>
              <a:rPr lang="es-CL" altLang="es-MX" sz="2700" dirty="0">
                <a:solidFill>
                  <a:srgbClr val="FF0000"/>
                </a:solidFill>
              </a:rPr>
              <a:t>1 </a:t>
            </a:r>
            <a:r>
              <a:rPr lang="es-CL" altLang="es-MX" sz="2700" dirty="0"/>
              <a:t>se denomina </a:t>
            </a:r>
            <a:r>
              <a:rPr lang="es-CL" altLang="es-MX" sz="2700" dirty="0">
                <a:solidFill>
                  <a:srgbClr val="FF0000"/>
                </a:solidFill>
              </a:rPr>
              <a:t>a</a:t>
            </a:r>
            <a:r>
              <a:rPr lang="es-CL" altLang="es-MX" sz="2700" baseline="-25000" dirty="0">
                <a:solidFill>
                  <a:srgbClr val="FF0000"/>
                </a:solidFill>
              </a:rPr>
              <a:t>1</a:t>
            </a:r>
            <a:r>
              <a:rPr lang="es-CL" altLang="es-MX" sz="2700" dirty="0"/>
              <a:t> el primer elemento y </a:t>
            </a:r>
            <a:r>
              <a:rPr lang="es-CL" altLang="es-MX" sz="2700" dirty="0">
                <a:solidFill>
                  <a:srgbClr val="FF0000"/>
                </a:solidFill>
              </a:rPr>
              <a:t>a</a:t>
            </a:r>
            <a:r>
              <a:rPr lang="es-CL" altLang="es-MX" sz="2700" baseline="-25000" dirty="0">
                <a:solidFill>
                  <a:srgbClr val="FF0000"/>
                </a:solidFill>
              </a:rPr>
              <a:t>n</a:t>
            </a:r>
            <a:r>
              <a:rPr lang="es-CL" altLang="es-MX" sz="2700" dirty="0"/>
              <a:t> el último elemento de la lista.</a:t>
            </a:r>
          </a:p>
          <a:p>
            <a:pPr eaLnBrk="1" hangingPunct="1">
              <a:lnSpc>
                <a:spcPct val="80000"/>
              </a:lnSpc>
            </a:pPr>
            <a:r>
              <a:rPr lang="es-CL" altLang="es-MX" sz="2700" dirty="0"/>
              <a:t>Si </a:t>
            </a:r>
            <a:r>
              <a:rPr lang="es-CL" altLang="es-MX" sz="2700" dirty="0">
                <a:solidFill>
                  <a:srgbClr val="FF0000"/>
                </a:solidFill>
              </a:rPr>
              <a:t>n = 0</a:t>
            </a:r>
            <a:r>
              <a:rPr lang="es-CL" altLang="es-MX" sz="2700" dirty="0"/>
              <a:t>, se tiene una lista vacía, en este caso la longitud es igual a 0.</a:t>
            </a:r>
            <a:endParaRPr lang="es-ES_tradnl" altLang="es-MX" sz="27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472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 dirty="0" smtClean="0"/>
              <a:t>Lista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CL" altLang="es-MX" dirty="0" smtClean="0"/>
              <a:t>La representación de una lista se programa  a través de:</a:t>
            </a:r>
          </a:p>
          <a:p>
            <a:pPr lvl="1" eaLnBrk="1" hangingPunct="1"/>
            <a:r>
              <a:rPr lang="es-CL" altLang="es-MX" dirty="0" smtClean="0"/>
              <a:t>arreglos</a:t>
            </a:r>
          </a:p>
          <a:p>
            <a:pPr lvl="1" eaLnBrk="1" hangingPunct="1"/>
            <a:r>
              <a:rPr lang="es-CL" altLang="es-MX" dirty="0" smtClean="0"/>
              <a:t>cursores</a:t>
            </a:r>
          </a:p>
          <a:p>
            <a:pPr lvl="1" eaLnBrk="1" hangingPunct="1"/>
            <a:r>
              <a:rPr lang="es-CL" altLang="es-MX" dirty="0" smtClean="0"/>
              <a:t>punteros</a:t>
            </a:r>
            <a:endParaRPr lang="es-ES" altLang="es-MX" dirty="0" smtClean="0"/>
          </a:p>
          <a:p>
            <a:pPr eaLnBrk="1" hangingPunct="1"/>
            <a:endParaRPr lang="es-ES" altLang="es-MX" dirty="0" smtClean="0"/>
          </a:p>
          <a:p>
            <a:r>
              <a:rPr lang="es-CL" altLang="es-MX" dirty="0" smtClean="0"/>
              <a:t>La utilización de arreglos y cursores se presenta muy bien la sección 2.2 del libro </a:t>
            </a:r>
            <a:r>
              <a:rPr lang="es-CL" altLang="es-MX" i="1" dirty="0" smtClean="0"/>
              <a:t>Estructura de Datos y Algoritmos </a:t>
            </a:r>
            <a:r>
              <a:rPr lang="es-CL" altLang="es-MX" dirty="0" smtClean="0"/>
              <a:t>de A.V. Aho, J.E. Hopcroft, J.D. Ullman</a:t>
            </a:r>
            <a:endParaRPr lang="es-ES" altLang="es-MX" dirty="0" smtClean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245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CL" altLang="es-MX" dirty="0" smtClean="0"/>
              <a:t>Lista a través de Arreglo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s-CL" altLang="es-MX" i="1" dirty="0" smtClean="0"/>
              <a:t>const int largoLista 1000;</a:t>
            </a:r>
          </a:p>
          <a:p>
            <a:pPr eaLnBrk="1" hangingPunct="1">
              <a:buFont typeface="Wingdings" pitchFamily="2" charset="2"/>
              <a:buNone/>
            </a:pPr>
            <a:endParaRPr lang="es-CL" altLang="es-MX" i="1" dirty="0" smtClean="0"/>
          </a:p>
          <a:p>
            <a:pPr eaLnBrk="1" hangingPunct="1">
              <a:buFont typeface="Wingdings" pitchFamily="2" charset="2"/>
              <a:buNone/>
            </a:pPr>
            <a:r>
              <a:rPr lang="es-CL" altLang="es-MX" i="1" dirty="0" smtClean="0"/>
              <a:t>struct lista</a:t>
            </a:r>
          </a:p>
          <a:p>
            <a:pPr eaLnBrk="1" hangingPunct="1">
              <a:buFont typeface="Wingdings" pitchFamily="2" charset="2"/>
              <a:buNone/>
            </a:pPr>
            <a:r>
              <a:rPr lang="es-CL" altLang="es-MX" i="1" dirty="0" smtClean="0"/>
              <a:t>{	int datos[largoLista];</a:t>
            </a:r>
          </a:p>
          <a:p>
            <a:pPr eaLnBrk="1" hangingPunct="1">
              <a:buFont typeface="Wingdings" pitchFamily="2" charset="2"/>
              <a:buNone/>
            </a:pPr>
            <a:r>
              <a:rPr lang="es-CL" altLang="es-MX" i="1" dirty="0" smtClean="0"/>
              <a:t>	int ultimo;</a:t>
            </a:r>
          </a:p>
          <a:p>
            <a:pPr eaLnBrk="1" hangingPunct="1">
              <a:buFont typeface="Wingdings" pitchFamily="2" charset="2"/>
              <a:buNone/>
            </a:pPr>
            <a:r>
              <a:rPr lang="es-CL" altLang="es-MX" i="1" dirty="0" smtClean="0"/>
              <a:t>};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014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CL" altLang="es-MX" dirty="0" smtClean="0"/>
              <a:t>Lista a </a:t>
            </a:r>
            <a:r>
              <a:rPr lang="es-CL" altLang="es-MX" smtClean="0"/>
              <a:t>través de </a:t>
            </a:r>
            <a:r>
              <a:rPr lang="es-CL" altLang="es-MX" dirty="0" smtClean="0"/>
              <a:t>Arreglo - Ejemplo</a:t>
            </a:r>
          </a:p>
        </p:txBody>
      </p:sp>
      <p:graphicFrame>
        <p:nvGraphicFramePr>
          <p:cNvPr id="7172" name="Object 49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9847924"/>
              </p:ext>
            </p:extLst>
          </p:nvPr>
        </p:nvGraphicFramePr>
        <p:xfrm>
          <a:off x="1933575" y="2090738"/>
          <a:ext cx="6761163" cy="437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Document" r:id="rId3" imgW="6257356" imgH="4052263" progId="Word.Document.8">
                  <p:embed/>
                </p:oleObj>
              </mc:Choice>
              <mc:Fallback>
                <p:oleObj name="Document" r:id="rId3" imgW="6257356" imgH="405226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2090738"/>
                        <a:ext cx="6761163" cy="437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Line 8"/>
          <p:cNvSpPr>
            <a:spLocks noChangeShapeType="1"/>
          </p:cNvSpPr>
          <p:nvPr/>
        </p:nvSpPr>
        <p:spPr bwMode="auto">
          <a:xfrm flipH="1">
            <a:off x="4379136" y="3140637"/>
            <a:ext cx="317416" cy="572486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MX" dirty="0"/>
          </a:p>
        </p:txBody>
      </p:sp>
      <p:sp>
        <p:nvSpPr>
          <p:cNvPr id="7174" name="Line 9"/>
          <p:cNvSpPr>
            <a:spLocks noChangeShapeType="1"/>
          </p:cNvSpPr>
          <p:nvPr/>
        </p:nvSpPr>
        <p:spPr bwMode="auto">
          <a:xfrm flipH="1">
            <a:off x="4755910" y="3114731"/>
            <a:ext cx="317416" cy="572486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MX" dirty="0"/>
          </a:p>
        </p:txBody>
      </p:sp>
      <p:sp>
        <p:nvSpPr>
          <p:cNvPr id="7175" name="Line 10"/>
          <p:cNvSpPr>
            <a:spLocks noChangeShapeType="1"/>
          </p:cNvSpPr>
          <p:nvPr/>
        </p:nvSpPr>
        <p:spPr bwMode="auto">
          <a:xfrm flipH="1">
            <a:off x="5103077" y="3114731"/>
            <a:ext cx="317416" cy="572486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MX" dirty="0"/>
          </a:p>
        </p:txBody>
      </p:sp>
      <p:sp>
        <p:nvSpPr>
          <p:cNvPr id="7176" name="Line 11"/>
          <p:cNvSpPr>
            <a:spLocks noChangeShapeType="1"/>
          </p:cNvSpPr>
          <p:nvPr/>
        </p:nvSpPr>
        <p:spPr bwMode="auto">
          <a:xfrm flipH="1">
            <a:off x="5498975" y="3114731"/>
            <a:ext cx="317416" cy="572486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MX" dirty="0"/>
          </a:p>
        </p:txBody>
      </p:sp>
      <p:sp>
        <p:nvSpPr>
          <p:cNvPr id="7177" name="Line 12"/>
          <p:cNvSpPr>
            <a:spLocks noChangeShapeType="1"/>
          </p:cNvSpPr>
          <p:nvPr/>
        </p:nvSpPr>
        <p:spPr bwMode="auto">
          <a:xfrm flipH="1">
            <a:off x="5893129" y="3138356"/>
            <a:ext cx="317416" cy="572486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MX" dirty="0"/>
          </a:p>
        </p:txBody>
      </p:sp>
      <p:sp>
        <p:nvSpPr>
          <p:cNvPr id="7178" name="Line 13"/>
          <p:cNvSpPr>
            <a:spLocks noChangeShapeType="1"/>
          </p:cNvSpPr>
          <p:nvPr/>
        </p:nvSpPr>
        <p:spPr bwMode="auto">
          <a:xfrm>
            <a:off x="4787404" y="4248621"/>
            <a:ext cx="315673" cy="570686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MX" dirty="0"/>
          </a:p>
        </p:txBody>
      </p:sp>
      <p:sp>
        <p:nvSpPr>
          <p:cNvPr id="7179" name="Line 14"/>
          <p:cNvSpPr>
            <a:spLocks noChangeShapeType="1"/>
          </p:cNvSpPr>
          <p:nvPr/>
        </p:nvSpPr>
        <p:spPr bwMode="auto">
          <a:xfrm>
            <a:off x="5183303" y="4248621"/>
            <a:ext cx="315672" cy="570686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MX" dirty="0"/>
          </a:p>
        </p:txBody>
      </p:sp>
      <p:sp>
        <p:nvSpPr>
          <p:cNvPr id="7180" name="Line 15"/>
          <p:cNvSpPr>
            <a:spLocks noChangeShapeType="1"/>
          </p:cNvSpPr>
          <p:nvPr/>
        </p:nvSpPr>
        <p:spPr bwMode="auto">
          <a:xfrm>
            <a:off x="5577456" y="4248621"/>
            <a:ext cx="315673" cy="570686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MX" dirty="0"/>
          </a:p>
        </p:txBody>
      </p:sp>
      <p:sp>
        <p:nvSpPr>
          <p:cNvPr id="7181" name="Line 16"/>
          <p:cNvSpPr>
            <a:spLocks noChangeShapeType="1"/>
          </p:cNvSpPr>
          <p:nvPr/>
        </p:nvSpPr>
        <p:spPr bwMode="auto">
          <a:xfrm>
            <a:off x="5971610" y="4248621"/>
            <a:ext cx="315673" cy="570686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MX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21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CL" altLang="es-MX" dirty="0" smtClean="0"/>
              <a:t>Lista </a:t>
            </a:r>
            <a:r>
              <a:rPr lang="es-CL" altLang="es-MX" dirty="0" smtClean="0"/>
              <a:t>a </a:t>
            </a:r>
            <a:r>
              <a:rPr lang="es-CL" altLang="es-MX" dirty="0" smtClean="0"/>
              <a:t>través de</a:t>
            </a:r>
            <a:r>
              <a:rPr lang="es-CL" altLang="es-MX" dirty="0" smtClean="0"/>
              <a:t> </a:t>
            </a:r>
            <a:r>
              <a:rPr lang="es-CL" altLang="es-MX" dirty="0" smtClean="0"/>
              <a:t>Cursores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CL" altLang="es-MX" sz="2700" dirty="0"/>
              <a:t>Un </a:t>
            </a:r>
            <a:r>
              <a:rPr lang="es-CL" altLang="es-MX" sz="2700" b="1" dirty="0">
                <a:solidFill>
                  <a:srgbClr val="FF0000"/>
                </a:solidFill>
              </a:rPr>
              <a:t>cursor</a:t>
            </a:r>
            <a:r>
              <a:rPr lang="es-CL" altLang="es-MX" sz="2700" dirty="0"/>
              <a:t> es un </a:t>
            </a:r>
            <a:r>
              <a:rPr lang="es-CL" altLang="es-MX" sz="2700" b="1" dirty="0">
                <a:solidFill>
                  <a:srgbClr val="FF0000"/>
                </a:solidFill>
              </a:rPr>
              <a:t>índice</a:t>
            </a:r>
            <a:r>
              <a:rPr lang="es-CL" altLang="es-MX" sz="2700" dirty="0"/>
              <a:t> de un elemento de un arreglo</a:t>
            </a:r>
          </a:p>
          <a:p>
            <a:pPr eaLnBrk="1" hangingPunct="1"/>
            <a:endParaRPr lang="es-CL" altLang="es-MX" sz="2700" dirty="0"/>
          </a:p>
          <a:p>
            <a:pPr eaLnBrk="1" hangingPunct="1">
              <a:buFont typeface="Wingdings" pitchFamily="2" charset="2"/>
              <a:buNone/>
            </a:pPr>
            <a:r>
              <a:rPr lang="es-CL" altLang="es-MX" sz="2700" i="1" dirty="0"/>
              <a:t>const int largoLista 1000;</a:t>
            </a:r>
          </a:p>
          <a:p>
            <a:pPr eaLnBrk="1" hangingPunct="1">
              <a:buFont typeface="Wingdings" pitchFamily="2" charset="2"/>
              <a:buNone/>
            </a:pPr>
            <a:endParaRPr lang="es-CL" altLang="es-MX" sz="2700" i="1" dirty="0"/>
          </a:p>
          <a:p>
            <a:pPr eaLnBrk="1" hangingPunct="1">
              <a:buFont typeface="Wingdings" pitchFamily="2" charset="2"/>
              <a:buNone/>
            </a:pPr>
            <a:r>
              <a:rPr lang="es-CL" altLang="es-MX" sz="2700" i="1" dirty="0"/>
              <a:t>struct lista</a:t>
            </a:r>
          </a:p>
          <a:p>
            <a:pPr eaLnBrk="1" hangingPunct="1">
              <a:buFont typeface="Wingdings" pitchFamily="2" charset="2"/>
              <a:buNone/>
            </a:pPr>
            <a:r>
              <a:rPr lang="es-CL" altLang="es-MX" sz="2700" i="1" dirty="0"/>
              <a:t>{	int datos[largoLista];</a:t>
            </a:r>
          </a:p>
          <a:p>
            <a:pPr eaLnBrk="1" hangingPunct="1">
              <a:buFont typeface="Wingdings" pitchFamily="2" charset="2"/>
              <a:buNone/>
            </a:pPr>
            <a:r>
              <a:rPr lang="es-CL" altLang="es-MX" sz="2700" i="1" dirty="0"/>
              <a:t>	int cursores[largoLista];</a:t>
            </a:r>
          </a:p>
          <a:p>
            <a:pPr eaLnBrk="1" hangingPunct="1">
              <a:buFont typeface="Wingdings" pitchFamily="2" charset="2"/>
              <a:buNone/>
            </a:pPr>
            <a:r>
              <a:rPr lang="es-CL" altLang="es-MX" sz="2700" i="1" dirty="0"/>
              <a:t>	int inicio;</a:t>
            </a:r>
          </a:p>
          <a:p>
            <a:pPr eaLnBrk="1" hangingPunct="1">
              <a:buFont typeface="Wingdings" pitchFamily="2" charset="2"/>
              <a:buNone/>
            </a:pPr>
            <a:r>
              <a:rPr lang="es-CL" altLang="es-MX" sz="2700" i="1" dirty="0"/>
              <a:t>	int disponible;</a:t>
            </a:r>
          </a:p>
          <a:p>
            <a:pPr eaLnBrk="1" hangingPunct="1">
              <a:buFont typeface="Wingdings" pitchFamily="2" charset="2"/>
              <a:buNone/>
            </a:pPr>
            <a:r>
              <a:rPr lang="es-CL" altLang="es-MX" sz="2700" i="1" dirty="0"/>
              <a:t>};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820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</TotalTime>
  <Words>503</Words>
  <Application>Microsoft Office PowerPoint</Application>
  <PresentationFormat>Personalizado</PresentationFormat>
  <Paragraphs>253</Paragraphs>
  <Slides>22</Slides>
  <Notes>2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4" baseType="lpstr">
      <vt:lpstr>Tema de Office</vt:lpstr>
      <vt:lpstr>Document</vt:lpstr>
      <vt:lpstr>Presentación de PowerPoint</vt:lpstr>
      <vt:lpstr>Lista</vt:lpstr>
      <vt:lpstr>Estructuras de Datos Lineales</vt:lpstr>
      <vt:lpstr>Estructuras de Datos Lineales con Punteros</vt:lpstr>
      <vt:lpstr>Lista</vt:lpstr>
      <vt:lpstr>Lista</vt:lpstr>
      <vt:lpstr>Lista a través de Arreglo</vt:lpstr>
      <vt:lpstr>Lista a través de Arreglo - Ejemplo</vt:lpstr>
      <vt:lpstr>Lista a través de Cursores</vt:lpstr>
      <vt:lpstr>Lista a través de Cursores - Ejemplo</vt:lpstr>
      <vt:lpstr>TDA Lista</vt:lpstr>
      <vt:lpstr>Funciones del TDA Lista - Ejemplos</vt:lpstr>
      <vt:lpstr>listaLargo</vt:lpstr>
      <vt:lpstr>listaInsertarPrimero</vt:lpstr>
      <vt:lpstr>listaInsertar</vt:lpstr>
      <vt:lpstr>listaBuscar</vt:lpstr>
      <vt:lpstr>listaLocalizar</vt:lpstr>
      <vt:lpstr>listaPrimeroRemover</vt:lpstr>
      <vt:lpstr>listaRemover</vt:lpstr>
      <vt:lpstr>listaBorrar</vt:lpstr>
      <vt:lpstr>listaCopiar</vt:lpstr>
      <vt:lpstr>listaCopiarParte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Hubert Hoffmann</dc:creator>
  <cp:lastModifiedBy>hoffmann</cp:lastModifiedBy>
  <cp:revision>30</cp:revision>
  <dcterms:created xsi:type="dcterms:W3CDTF">2011-08-29T01:28:06Z</dcterms:created>
  <dcterms:modified xsi:type="dcterms:W3CDTF">2015-04-13T18:32:41Z</dcterms:modified>
</cp:coreProperties>
</file>