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0045700" cy="777716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F71"/>
    <a:srgbClr val="F37920"/>
    <a:srgbClr val="C5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12" y="-84"/>
      </p:cViewPr>
      <p:guideLst>
        <p:guide orient="horz" pos="2450"/>
        <p:guide pos="31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C184A-FDCC-4F1B-8F79-ABBBFAF70756}" type="datetimeFigureOut">
              <a:rPr lang="es-ES"/>
              <a:pPr>
                <a:defRPr/>
              </a:pPr>
              <a:t>13/04/2015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E6347-9E22-48B9-997E-7F22DB22689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27AFA1-DA99-4B3C-9645-6F3970712E5F}" type="datetimeFigureOut">
              <a:rPr lang="es-ES"/>
              <a:pPr>
                <a:defRPr/>
              </a:pPr>
              <a:t>13/04/2015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D78502-9CB1-4B53-B25F-C2C1C99C0FB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7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dirty="0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E962-F1CB-4D44-808C-1B76BA01390B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4B3DC0-C8C9-432C-B9F0-D45F24F80C92}" type="slidenum">
              <a:rPr lang="es-CL" altLang="es-MX" smtClean="0"/>
              <a:pPr eaLnBrk="1" hangingPunct="1">
                <a:spcBef>
                  <a:spcPct val="0"/>
                </a:spcBef>
              </a:pPr>
              <a:t>4</a:t>
            </a:fld>
            <a:endParaRPr lang="es-CL" altLang="es-MX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96913"/>
            <a:ext cx="4406900" cy="341153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1813"/>
            <a:ext cx="5080000" cy="4108450"/>
          </a:xfrm>
          <a:noFill/>
        </p:spPr>
        <p:txBody>
          <a:bodyPr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6D2DD0-22F8-4638-9108-9D5AA5618B4C}" type="slidenum">
              <a:rPr lang="es-CL" altLang="es-MX" smtClean="0"/>
              <a:pPr eaLnBrk="1" hangingPunct="1">
                <a:spcBef>
                  <a:spcPct val="0"/>
                </a:spcBef>
              </a:pPr>
              <a:t>10</a:t>
            </a:fld>
            <a:endParaRPr lang="es-CL" altLang="es-MX" dirty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96913"/>
            <a:ext cx="4406900" cy="341153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1813"/>
            <a:ext cx="5080000" cy="4108450"/>
          </a:xfrm>
          <a:noFill/>
        </p:spPr>
        <p:txBody>
          <a:bodyPr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C86B7A-6C2D-41D6-97B6-93DCB27783A4}" type="slidenum">
              <a:rPr lang="es-CL" altLang="es-MX" smtClean="0"/>
              <a:pPr eaLnBrk="1" hangingPunct="1">
                <a:spcBef>
                  <a:spcPct val="0"/>
                </a:spcBef>
              </a:pPr>
              <a:t>11</a:t>
            </a:fld>
            <a:endParaRPr lang="es-CL" altLang="es-MX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96913"/>
            <a:ext cx="4406900" cy="341153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1813"/>
            <a:ext cx="5080000" cy="4108450"/>
          </a:xfrm>
          <a:noFill/>
        </p:spPr>
        <p:txBody>
          <a:bodyPr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7526E4-C9D7-47A3-971D-659F37DD0714}" type="slidenum">
              <a:rPr lang="es-CL" altLang="es-MX" smtClean="0"/>
              <a:pPr eaLnBrk="1" hangingPunct="1">
                <a:spcBef>
                  <a:spcPct val="0"/>
                </a:spcBef>
              </a:pPr>
              <a:t>14</a:t>
            </a:fld>
            <a:endParaRPr lang="es-CL" altLang="es-MX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96913"/>
            <a:ext cx="4406900" cy="341153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1813"/>
            <a:ext cx="5080000" cy="4108450"/>
          </a:xfrm>
          <a:noFill/>
        </p:spPr>
        <p:txBody>
          <a:bodyPr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885FFC-CC97-4F1E-8CD6-D52A620B99AE}" type="slidenum">
              <a:rPr lang="es-CL" altLang="es-MX" smtClean="0"/>
              <a:pPr eaLnBrk="1" hangingPunct="1">
                <a:spcBef>
                  <a:spcPct val="0"/>
                </a:spcBef>
              </a:pPr>
              <a:t>15</a:t>
            </a:fld>
            <a:endParaRPr lang="es-CL" altLang="es-MX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96913"/>
            <a:ext cx="4406900" cy="341153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1813"/>
            <a:ext cx="5080000" cy="4108450"/>
          </a:xfrm>
          <a:noFill/>
        </p:spPr>
        <p:txBody>
          <a:bodyPr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6AB0A9-2DFA-4C19-8D54-3D6C5CA23726}" type="slidenum">
              <a:rPr lang="es-CL" altLang="es-MX" smtClean="0"/>
              <a:pPr eaLnBrk="1" hangingPunct="1">
                <a:spcBef>
                  <a:spcPct val="0"/>
                </a:spcBef>
              </a:pPr>
              <a:t>16</a:t>
            </a:fld>
            <a:endParaRPr lang="es-CL" altLang="es-MX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96913"/>
            <a:ext cx="4406900" cy="341153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1813"/>
            <a:ext cx="5080000" cy="4108450"/>
          </a:xfrm>
          <a:noFill/>
        </p:spPr>
        <p:txBody>
          <a:bodyPr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CF9B8F-ADD9-41D8-AA40-4C9C49AF0B12}" type="slidenum">
              <a:rPr lang="es-CL" altLang="es-MX" smtClean="0"/>
              <a:pPr eaLnBrk="1" hangingPunct="1">
                <a:spcBef>
                  <a:spcPct val="0"/>
                </a:spcBef>
              </a:pPr>
              <a:t>17</a:t>
            </a:fld>
            <a:endParaRPr lang="es-CL" altLang="es-MX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96913"/>
            <a:ext cx="4406900" cy="341153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41813"/>
            <a:ext cx="5080000" cy="4108450"/>
          </a:xfrm>
          <a:noFill/>
        </p:spPr>
        <p:txBody>
          <a:bodyPr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3429" y="2415963"/>
            <a:ext cx="8538846" cy="166704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856" y="4407059"/>
            <a:ext cx="7031990" cy="1987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3B28-A302-4087-8C2C-6EDD5D57CF3C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19D1-4230-4E5A-BC88-7D64CCCD021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009F3-DC1A-498E-8427-9163257C37DC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D60C-AD29-4723-9EDA-E54FD9028B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5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194850" y="455469"/>
            <a:ext cx="1921938" cy="9721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7293" y="455469"/>
            <a:ext cx="5600129" cy="9721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12F07-0E01-4886-8313-567539979B4B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E80F-2BE9-4694-91EE-8A7969E48A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9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7FB2E-B913-41A8-9018-9625E4AA847E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E878C-3ACF-4F71-B836-E0F8DA71A35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6" cy="15446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541" y="3296294"/>
            <a:ext cx="8538846" cy="17012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C2F88-2E5F-479D-BC20-1E334D2FEB38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4EAF-9725-466C-9C94-FCD542CCCBC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294" y="2658999"/>
            <a:ext cx="3760161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54884" y="2658999"/>
            <a:ext cx="3761905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67DB7-B5BE-4392-992F-966F9AEF4931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A9-2008-4316-85B1-2A3C66A2096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7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2286" y="1740861"/>
            <a:ext cx="4438595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286" y="2466369"/>
            <a:ext cx="4438595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3076" y="1740861"/>
            <a:ext cx="4440339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3076" y="2466369"/>
            <a:ext cx="4440339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56E3F-3452-4869-A87D-D6946939CD1D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C720-D3F9-4CE5-B51F-5D2FF6EA3E0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0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6AA30-38DE-436C-9A29-4490E41A3310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7C01-3623-4B5A-B1F1-CEDF9C0EE2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AA83A-EFC4-4C79-8723-70EAA3E2AB86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F50D-709E-42AC-9503-2CBF4B338A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2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8" y="309647"/>
            <a:ext cx="3304966" cy="131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7590" y="309647"/>
            <a:ext cx="5615825" cy="663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288" y="1627444"/>
            <a:ext cx="3304966" cy="5319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05491-2DCE-4C9F-91E7-335DBFEBAE25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248D-986A-4F0F-9BDD-ADE7B2A856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9027" y="5444015"/>
            <a:ext cx="6027420" cy="64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9027" y="694904"/>
            <a:ext cx="6027420" cy="46662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9027" y="6086711"/>
            <a:ext cx="6027420" cy="912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D2B5D-FD72-4B8A-AF12-6550DEBA7D5A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C2D5-19A1-46B8-95A4-643F1C087F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8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1650" y="311150"/>
            <a:ext cx="9042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1650" y="1814513"/>
            <a:ext cx="90424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8838"/>
            <a:ext cx="2344738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BF261B-DC9C-48A7-A85D-C6C2494F2667}" type="datetime1">
              <a:rPr lang="es-ES" smtClean="0"/>
              <a:t>13/04/2015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2175" y="7208838"/>
            <a:ext cx="3181350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9313" y="7208838"/>
            <a:ext cx="234473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E18-B13C-4A3A-9CA0-B09EA2F414F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1"/>
            <a:ext cx="10236200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1950" y="4370388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01950" y="4064000"/>
            <a:ext cx="32400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spc="50" dirty="0" smtClean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Prof. Hubert Hoffmann</a:t>
            </a:r>
            <a:endParaRPr lang="es-ES" sz="2400" b="1" spc="50" dirty="0">
              <a:solidFill>
                <a:srgbClr val="6D6F71"/>
              </a:solidFill>
              <a:latin typeface="Univers-Light-Normal" pitchFamily="2" charset="0"/>
              <a:cs typeface="+mn-cs"/>
            </a:endParaRPr>
          </a:p>
        </p:txBody>
      </p:sp>
      <p:pic>
        <p:nvPicPr>
          <p:cNvPr id="2053" name="6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8288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69875" y="1030288"/>
            <a:ext cx="90011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000" spc="300" smtClean="0">
                <a:solidFill>
                  <a:srgbClr val="F37920"/>
                </a:solidFill>
                <a:latin typeface="+mn-lt"/>
                <a:cs typeface="+mn-cs"/>
              </a:rPr>
              <a:t>Primer Semestre 2015</a:t>
            </a:r>
            <a:endParaRPr lang="es-ES" sz="3000" spc="300" dirty="0">
              <a:solidFill>
                <a:srgbClr val="F37920"/>
              </a:solidFill>
              <a:latin typeface="+mn-lt"/>
              <a:cs typeface="+mn-cs"/>
            </a:endParaRP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190500" y="360363"/>
            <a:ext cx="9001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CL" altLang="es-MX" sz="5400" b="1" dirty="0" smtClean="0">
                <a:solidFill>
                  <a:srgbClr val="6D6F71"/>
                </a:solidFill>
              </a:rPr>
              <a:t>INF-134 Estructura de Datos</a:t>
            </a:r>
            <a:endParaRPr lang="es-ES" altLang="es-MX" sz="5400" b="1" dirty="0">
              <a:solidFill>
                <a:srgbClr val="6D6F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ES_tradnl" dirty="0" smtClean="0"/>
              <a:t>Otro Ejemplo Clásico: Notación Postfija</a:t>
            </a:r>
            <a:endParaRPr lang="en-US" dirty="0" smtClean="0"/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1506855" y="2938040"/>
          <a:ext cx="502285" cy="1901084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4" name="Rectangle 15"/>
          <p:cNvSpPr>
            <a:spLocks noChangeArrowheads="1"/>
          </p:cNvSpPr>
          <p:nvPr/>
        </p:nvSpPr>
        <p:spPr bwMode="auto">
          <a:xfrm>
            <a:off x="3432281" y="6048904"/>
            <a:ext cx="2534098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r">
              <a:spcBef>
                <a:spcPct val="0"/>
              </a:spcBef>
              <a:buFontTx/>
              <a:buNone/>
            </a:pPr>
            <a:r>
              <a:rPr lang="es-ES_tradnl" altLang="es-MX" sz="2700" dirty="0">
                <a:latin typeface="Comic Sans MS" pitchFamily="66" charset="0"/>
              </a:rPr>
              <a:t>7 3 - 2 *</a:t>
            </a:r>
          </a:p>
        </p:txBody>
      </p:sp>
      <p:graphicFrame>
        <p:nvGraphicFramePr>
          <p:cNvPr id="31760" name="Group 16"/>
          <p:cNvGraphicFramePr>
            <a:graphicFrameLocks noGrp="1"/>
          </p:cNvGraphicFramePr>
          <p:nvPr/>
        </p:nvGraphicFramePr>
        <p:xfrm>
          <a:off x="2846282" y="2938040"/>
          <a:ext cx="502285" cy="1901084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72" name="Group 28"/>
          <p:cNvGraphicFramePr>
            <a:graphicFrameLocks noGrp="1"/>
          </p:cNvGraphicFramePr>
          <p:nvPr/>
        </p:nvGraphicFramePr>
        <p:xfrm>
          <a:off x="4101994" y="2938040"/>
          <a:ext cx="502285" cy="1901084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84" name="Group 40"/>
          <p:cNvGraphicFramePr>
            <a:graphicFrameLocks noGrp="1"/>
          </p:cNvGraphicFramePr>
          <p:nvPr/>
        </p:nvGraphicFramePr>
        <p:xfrm>
          <a:off x="5357707" y="2938040"/>
          <a:ext cx="502285" cy="1901084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96" name="Group 52"/>
          <p:cNvGraphicFramePr>
            <a:graphicFrameLocks noGrp="1"/>
          </p:cNvGraphicFramePr>
          <p:nvPr/>
        </p:nvGraphicFramePr>
        <p:xfrm>
          <a:off x="6697133" y="2938040"/>
          <a:ext cx="502285" cy="1901084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08" name="Group 64"/>
          <p:cNvGraphicFramePr>
            <a:graphicFrameLocks noGrp="1"/>
          </p:cNvGraphicFramePr>
          <p:nvPr/>
        </p:nvGraphicFramePr>
        <p:xfrm>
          <a:off x="7952846" y="2938040"/>
          <a:ext cx="502285" cy="1901084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365" name="Group 76"/>
          <p:cNvGrpSpPr>
            <a:grpSpLocks/>
          </p:cNvGrpSpPr>
          <p:nvPr/>
        </p:nvGrpSpPr>
        <p:grpSpPr bwMode="auto">
          <a:xfrm>
            <a:off x="1608013" y="1883082"/>
            <a:ext cx="355786" cy="795719"/>
            <a:chOff x="922" y="1046"/>
            <a:chExt cx="204" cy="442"/>
          </a:xfrm>
        </p:grpSpPr>
        <p:sp>
          <p:nvSpPr>
            <p:cNvPr id="12378" name="Rectangle 77"/>
            <p:cNvSpPr>
              <a:spLocks noChangeArrowheads="1"/>
            </p:cNvSpPr>
            <p:nvPr/>
          </p:nvSpPr>
          <p:spPr bwMode="auto">
            <a:xfrm>
              <a:off x="922" y="1046"/>
              <a:ext cx="2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7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2379" name="Line 78"/>
            <p:cNvSpPr>
              <a:spLocks noChangeShapeType="1"/>
            </p:cNvSpPr>
            <p:nvPr/>
          </p:nvSpPr>
          <p:spPr bwMode="auto">
            <a:xfrm>
              <a:off x="100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2366" name="Group 79"/>
          <p:cNvGrpSpPr>
            <a:grpSpLocks/>
          </p:cNvGrpSpPr>
          <p:nvPr/>
        </p:nvGrpSpPr>
        <p:grpSpPr bwMode="auto">
          <a:xfrm>
            <a:off x="2909071" y="1883082"/>
            <a:ext cx="355786" cy="795719"/>
            <a:chOff x="1668" y="1046"/>
            <a:chExt cx="204" cy="442"/>
          </a:xfrm>
        </p:grpSpPr>
        <p:sp>
          <p:nvSpPr>
            <p:cNvPr id="12376" name="Rectangle 80"/>
            <p:cNvSpPr>
              <a:spLocks noChangeArrowheads="1"/>
            </p:cNvSpPr>
            <p:nvPr/>
          </p:nvSpPr>
          <p:spPr bwMode="auto">
            <a:xfrm>
              <a:off x="1668" y="1046"/>
              <a:ext cx="2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3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2377" name="Line 81"/>
            <p:cNvSpPr>
              <a:spLocks noChangeShapeType="1"/>
            </p:cNvSpPr>
            <p:nvPr/>
          </p:nvSpPr>
          <p:spPr bwMode="auto">
            <a:xfrm>
              <a:off x="175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2367" name="Group 82"/>
          <p:cNvGrpSpPr>
            <a:grpSpLocks/>
          </p:cNvGrpSpPr>
          <p:nvPr/>
        </p:nvGrpSpPr>
        <p:grpSpPr bwMode="auto">
          <a:xfrm>
            <a:off x="4257221" y="1883082"/>
            <a:ext cx="301720" cy="795719"/>
            <a:chOff x="2441" y="1046"/>
            <a:chExt cx="173" cy="442"/>
          </a:xfrm>
        </p:grpSpPr>
        <p:sp>
          <p:nvSpPr>
            <p:cNvPr id="12374" name="Rectangle 83"/>
            <p:cNvSpPr>
              <a:spLocks noChangeArrowheads="1"/>
            </p:cNvSpPr>
            <p:nvPr/>
          </p:nvSpPr>
          <p:spPr bwMode="auto">
            <a:xfrm>
              <a:off x="2441" y="1046"/>
              <a:ext cx="173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-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2375" name="Line 84"/>
            <p:cNvSpPr>
              <a:spLocks noChangeShapeType="1"/>
            </p:cNvSpPr>
            <p:nvPr/>
          </p:nvSpPr>
          <p:spPr bwMode="auto">
            <a:xfrm>
              <a:off x="24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2368" name="Group 85"/>
          <p:cNvGrpSpPr>
            <a:grpSpLocks/>
          </p:cNvGrpSpPr>
          <p:nvPr/>
        </p:nvGrpSpPr>
        <p:grpSpPr bwMode="auto">
          <a:xfrm>
            <a:off x="5458869" y="1883082"/>
            <a:ext cx="355786" cy="795719"/>
            <a:chOff x="3130" y="1046"/>
            <a:chExt cx="204" cy="442"/>
          </a:xfrm>
        </p:grpSpPr>
        <p:sp>
          <p:nvSpPr>
            <p:cNvPr id="12372" name="Rectangle 86"/>
            <p:cNvSpPr>
              <a:spLocks noChangeArrowheads="1"/>
            </p:cNvSpPr>
            <p:nvPr/>
          </p:nvSpPr>
          <p:spPr bwMode="auto">
            <a:xfrm>
              <a:off x="3130" y="1046"/>
              <a:ext cx="2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2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2373" name="Line 87"/>
            <p:cNvSpPr>
              <a:spLocks noChangeShapeType="1"/>
            </p:cNvSpPr>
            <p:nvPr/>
          </p:nvSpPr>
          <p:spPr bwMode="auto">
            <a:xfrm>
              <a:off x="321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2369" name="Group 88"/>
          <p:cNvGrpSpPr>
            <a:grpSpLocks/>
          </p:cNvGrpSpPr>
          <p:nvPr/>
        </p:nvGrpSpPr>
        <p:grpSpPr bwMode="auto">
          <a:xfrm>
            <a:off x="6866316" y="1883082"/>
            <a:ext cx="333113" cy="795719"/>
            <a:chOff x="3937" y="1046"/>
            <a:chExt cx="191" cy="442"/>
          </a:xfrm>
        </p:grpSpPr>
        <p:sp>
          <p:nvSpPr>
            <p:cNvPr id="12370" name="Rectangle 89"/>
            <p:cNvSpPr>
              <a:spLocks noChangeArrowheads="1"/>
            </p:cNvSpPr>
            <p:nvPr/>
          </p:nvSpPr>
          <p:spPr bwMode="auto">
            <a:xfrm>
              <a:off x="3937" y="1046"/>
              <a:ext cx="19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*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2371" name="Line 90"/>
            <p:cNvSpPr>
              <a:spLocks noChangeShapeType="1"/>
            </p:cNvSpPr>
            <p:nvPr/>
          </p:nvSpPr>
          <p:spPr bwMode="auto">
            <a:xfrm>
              <a:off x="401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7773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ES_tradnl" dirty="0" smtClean="0"/>
              <a:t>Otro Ejemplo Clásico: Notación Postfija</a:t>
            </a:r>
            <a:endParaRPr lang="en-US" dirty="0" smtClean="0"/>
          </a:p>
        </p:txBody>
      </p:sp>
      <p:graphicFrame>
        <p:nvGraphicFramePr>
          <p:cNvPr id="33795" name="Group 3"/>
          <p:cNvGraphicFramePr>
            <a:graphicFrameLocks noGrp="1"/>
          </p:cNvGraphicFramePr>
          <p:nvPr/>
        </p:nvGraphicFramePr>
        <p:xfrm>
          <a:off x="238935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2" name="Rectangle 19"/>
          <p:cNvSpPr>
            <a:spLocks noChangeArrowheads="1"/>
          </p:cNvSpPr>
          <p:nvPr/>
        </p:nvSpPr>
        <p:spPr bwMode="auto">
          <a:xfrm>
            <a:off x="2096343" y="1766065"/>
            <a:ext cx="5444909" cy="58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algn="ctr">
              <a:spcBef>
                <a:spcPct val="0"/>
              </a:spcBef>
              <a:buFontTx/>
              <a:buNone/>
            </a:pPr>
            <a:r>
              <a:rPr lang="es-ES_tradnl" altLang="es-MX" sz="3100" dirty="0">
                <a:solidFill>
                  <a:srgbClr val="FF0000"/>
                </a:solidFill>
                <a:latin typeface="Comic Sans MS" pitchFamily="66" charset="0"/>
              </a:rPr>
              <a:t>5  1  2  +  4  *   +  3  -</a:t>
            </a:r>
          </a:p>
        </p:txBody>
      </p:sp>
      <p:graphicFrame>
        <p:nvGraphicFramePr>
          <p:cNvPr id="33812" name="Group 20"/>
          <p:cNvGraphicFramePr>
            <a:graphicFrameLocks noGrp="1"/>
          </p:cNvGraphicFramePr>
          <p:nvPr/>
        </p:nvGraphicFramePr>
        <p:xfrm>
          <a:off x="1159791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28" name="Group 36"/>
          <p:cNvGraphicFramePr>
            <a:graphicFrameLocks noGrp="1"/>
          </p:cNvGraphicFramePr>
          <p:nvPr/>
        </p:nvGraphicFramePr>
        <p:xfrm>
          <a:off x="2164361" y="3636544"/>
          <a:ext cx="502285" cy="2837224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60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44" name="Group 52"/>
          <p:cNvGraphicFramePr>
            <a:graphicFrameLocks noGrp="1"/>
          </p:cNvGraphicFramePr>
          <p:nvPr/>
        </p:nvGraphicFramePr>
        <p:xfrm>
          <a:off x="3168931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60" name="Group 68"/>
          <p:cNvGraphicFramePr>
            <a:graphicFrameLocks noGrp="1"/>
          </p:cNvGraphicFramePr>
          <p:nvPr/>
        </p:nvGraphicFramePr>
        <p:xfrm>
          <a:off x="4257215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97" name="Group 84"/>
          <p:cNvGrpSpPr>
            <a:grpSpLocks/>
          </p:cNvGrpSpPr>
          <p:nvPr/>
        </p:nvGrpSpPr>
        <p:grpSpPr bwMode="auto">
          <a:xfrm>
            <a:off x="340092" y="2581587"/>
            <a:ext cx="355786" cy="795719"/>
            <a:chOff x="922" y="1046"/>
            <a:chExt cx="204" cy="442"/>
          </a:xfrm>
        </p:grpSpPr>
        <p:sp>
          <p:nvSpPr>
            <p:cNvPr id="13502" name="Rectangle 85"/>
            <p:cNvSpPr>
              <a:spLocks noChangeArrowheads="1"/>
            </p:cNvSpPr>
            <p:nvPr/>
          </p:nvSpPr>
          <p:spPr bwMode="auto">
            <a:xfrm>
              <a:off x="922" y="1046"/>
              <a:ext cx="2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5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503" name="Line 86"/>
            <p:cNvSpPr>
              <a:spLocks noChangeShapeType="1"/>
            </p:cNvSpPr>
            <p:nvPr/>
          </p:nvSpPr>
          <p:spPr bwMode="auto">
            <a:xfrm>
              <a:off x="100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3398" name="Group 87"/>
          <p:cNvGrpSpPr>
            <a:grpSpLocks/>
          </p:cNvGrpSpPr>
          <p:nvPr/>
        </p:nvGrpSpPr>
        <p:grpSpPr bwMode="auto">
          <a:xfrm>
            <a:off x="1267925" y="2581587"/>
            <a:ext cx="310440" cy="795719"/>
            <a:chOff x="1694" y="1046"/>
            <a:chExt cx="178" cy="442"/>
          </a:xfrm>
        </p:grpSpPr>
        <p:sp>
          <p:nvSpPr>
            <p:cNvPr id="13500" name="Rectangle 88"/>
            <p:cNvSpPr>
              <a:spLocks noChangeArrowheads="1"/>
            </p:cNvSpPr>
            <p:nvPr/>
          </p:nvSpPr>
          <p:spPr bwMode="auto">
            <a:xfrm>
              <a:off x="1694" y="1046"/>
              <a:ext cx="178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1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501" name="Line 89"/>
            <p:cNvSpPr>
              <a:spLocks noChangeShapeType="1"/>
            </p:cNvSpPr>
            <p:nvPr/>
          </p:nvSpPr>
          <p:spPr bwMode="auto">
            <a:xfrm>
              <a:off x="175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3399" name="Group 90"/>
          <p:cNvGrpSpPr>
            <a:grpSpLocks/>
          </p:cNvGrpSpPr>
          <p:nvPr/>
        </p:nvGrpSpPr>
        <p:grpSpPr bwMode="auto">
          <a:xfrm>
            <a:off x="2265521" y="2581587"/>
            <a:ext cx="355786" cy="795719"/>
            <a:chOff x="2410" y="1046"/>
            <a:chExt cx="204" cy="442"/>
          </a:xfrm>
        </p:grpSpPr>
        <p:sp>
          <p:nvSpPr>
            <p:cNvPr id="13498" name="Rectangle 91"/>
            <p:cNvSpPr>
              <a:spLocks noChangeArrowheads="1"/>
            </p:cNvSpPr>
            <p:nvPr/>
          </p:nvSpPr>
          <p:spPr bwMode="auto">
            <a:xfrm>
              <a:off x="2410" y="1046"/>
              <a:ext cx="2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2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499" name="Line 92"/>
            <p:cNvSpPr>
              <a:spLocks noChangeShapeType="1"/>
            </p:cNvSpPr>
            <p:nvPr/>
          </p:nvSpPr>
          <p:spPr bwMode="auto">
            <a:xfrm>
              <a:off x="24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3400" name="Group 93"/>
          <p:cNvGrpSpPr>
            <a:grpSpLocks/>
          </p:cNvGrpSpPr>
          <p:nvPr/>
        </p:nvGrpSpPr>
        <p:grpSpPr bwMode="auto">
          <a:xfrm>
            <a:off x="3304973" y="2581587"/>
            <a:ext cx="320905" cy="795719"/>
            <a:chOff x="3150" y="1046"/>
            <a:chExt cx="184" cy="442"/>
          </a:xfrm>
        </p:grpSpPr>
        <p:sp>
          <p:nvSpPr>
            <p:cNvPr id="13496" name="Rectangle 94"/>
            <p:cNvSpPr>
              <a:spLocks noChangeArrowheads="1"/>
            </p:cNvSpPr>
            <p:nvPr/>
          </p:nvSpPr>
          <p:spPr bwMode="auto">
            <a:xfrm>
              <a:off x="3150" y="1046"/>
              <a:ext cx="18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+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497" name="Line 95"/>
            <p:cNvSpPr>
              <a:spLocks noChangeShapeType="1"/>
            </p:cNvSpPr>
            <p:nvPr/>
          </p:nvSpPr>
          <p:spPr bwMode="auto">
            <a:xfrm>
              <a:off x="321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13401" name="Group 96"/>
          <p:cNvGrpSpPr>
            <a:grpSpLocks/>
          </p:cNvGrpSpPr>
          <p:nvPr/>
        </p:nvGrpSpPr>
        <p:grpSpPr bwMode="auto">
          <a:xfrm>
            <a:off x="4403723" y="2581587"/>
            <a:ext cx="355786" cy="795719"/>
            <a:chOff x="3924" y="1046"/>
            <a:chExt cx="204" cy="442"/>
          </a:xfrm>
        </p:grpSpPr>
        <p:sp>
          <p:nvSpPr>
            <p:cNvPr id="13494" name="Rectangle 97"/>
            <p:cNvSpPr>
              <a:spLocks noChangeArrowheads="1"/>
            </p:cNvSpPr>
            <p:nvPr/>
          </p:nvSpPr>
          <p:spPr bwMode="auto">
            <a:xfrm>
              <a:off x="3924" y="1046"/>
              <a:ext cx="2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4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495" name="Line 98"/>
            <p:cNvSpPr>
              <a:spLocks noChangeShapeType="1"/>
            </p:cNvSpPr>
            <p:nvPr/>
          </p:nvSpPr>
          <p:spPr bwMode="auto">
            <a:xfrm>
              <a:off x="401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aphicFrame>
        <p:nvGraphicFramePr>
          <p:cNvPr id="33891" name="Group 99"/>
          <p:cNvGraphicFramePr>
            <a:graphicFrameLocks noGrp="1"/>
          </p:cNvGraphicFramePr>
          <p:nvPr/>
        </p:nvGraphicFramePr>
        <p:xfrm>
          <a:off x="5345499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418" name="Group 115"/>
          <p:cNvGrpSpPr>
            <a:grpSpLocks/>
          </p:cNvGrpSpPr>
          <p:nvPr/>
        </p:nvGrpSpPr>
        <p:grpSpPr bwMode="auto">
          <a:xfrm>
            <a:off x="5514681" y="2581587"/>
            <a:ext cx="333114" cy="795719"/>
            <a:chOff x="3937" y="1046"/>
            <a:chExt cx="191" cy="442"/>
          </a:xfrm>
        </p:grpSpPr>
        <p:sp>
          <p:nvSpPr>
            <p:cNvPr id="13492" name="Rectangle 116"/>
            <p:cNvSpPr>
              <a:spLocks noChangeArrowheads="1"/>
            </p:cNvSpPr>
            <p:nvPr/>
          </p:nvSpPr>
          <p:spPr bwMode="auto">
            <a:xfrm>
              <a:off x="3937" y="1046"/>
              <a:ext cx="19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*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493" name="Line 117"/>
            <p:cNvSpPr>
              <a:spLocks noChangeShapeType="1"/>
            </p:cNvSpPr>
            <p:nvPr/>
          </p:nvSpPr>
          <p:spPr bwMode="auto">
            <a:xfrm>
              <a:off x="401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aphicFrame>
        <p:nvGraphicFramePr>
          <p:cNvPr id="33910" name="Group 118"/>
          <p:cNvGraphicFramePr>
            <a:graphicFrameLocks noGrp="1"/>
          </p:cNvGraphicFramePr>
          <p:nvPr/>
        </p:nvGraphicFramePr>
        <p:xfrm>
          <a:off x="6433783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435" name="Group 134"/>
          <p:cNvGrpSpPr>
            <a:grpSpLocks/>
          </p:cNvGrpSpPr>
          <p:nvPr/>
        </p:nvGrpSpPr>
        <p:grpSpPr bwMode="auto">
          <a:xfrm>
            <a:off x="6615172" y="2581587"/>
            <a:ext cx="320905" cy="795719"/>
            <a:chOff x="3944" y="1046"/>
            <a:chExt cx="184" cy="442"/>
          </a:xfrm>
        </p:grpSpPr>
        <p:sp>
          <p:nvSpPr>
            <p:cNvPr id="13490" name="Rectangle 135"/>
            <p:cNvSpPr>
              <a:spLocks noChangeArrowheads="1"/>
            </p:cNvSpPr>
            <p:nvPr/>
          </p:nvSpPr>
          <p:spPr bwMode="auto">
            <a:xfrm>
              <a:off x="3944" y="1046"/>
              <a:ext cx="18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+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491" name="Line 136"/>
            <p:cNvSpPr>
              <a:spLocks noChangeShapeType="1"/>
            </p:cNvSpPr>
            <p:nvPr/>
          </p:nvSpPr>
          <p:spPr bwMode="auto">
            <a:xfrm>
              <a:off x="401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aphicFrame>
        <p:nvGraphicFramePr>
          <p:cNvPr id="33929" name="Group 137"/>
          <p:cNvGraphicFramePr>
            <a:graphicFrameLocks noGrp="1"/>
          </p:cNvGraphicFramePr>
          <p:nvPr/>
        </p:nvGraphicFramePr>
        <p:xfrm>
          <a:off x="7438353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452" name="Group 153"/>
          <p:cNvGrpSpPr>
            <a:grpSpLocks/>
          </p:cNvGrpSpPr>
          <p:nvPr/>
        </p:nvGrpSpPr>
        <p:grpSpPr bwMode="auto">
          <a:xfrm>
            <a:off x="7584862" y="2581587"/>
            <a:ext cx="355786" cy="795719"/>
            <a:chOff x="3924" y="1046"/>
            <a:chExt cx="204" cy="442"/>
          </a:xfrm>
        </p:grpSpPr>
        <p:sp>
          <p:nvSpPr>
            <p:cNvPr id="13488" name="Rectangle 154"/>
            <p:cNvSpPr>
              <a:spLocks noChangeArrowheads="1"/>
            </p:cNvSpPr>
            <p:nvPr/>
          </p:nvSpPr>
          <p:spPr bwMode="auto">
            <a:xfrm>
              <a:off x="3924" y="1046"/>
              <a:ext cx="204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3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489" name="Line 155"/>
            <p:cNvSpPr>
              <a:spLocks noChangeShapeType="1"/>
            </p:cNvSpPr>
            <p:nvPr/>
          </p:nvSpPr>
          <p:spPr bwMode="auto">
            <a:xfrm>
              <a:off x="401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aphicFrame>
        <p:nvGraphicFramePr>
          <p:cNvPr id="33948" name="Group 156"/>
          <p:cNvGraphicFramePr>
            <a:graphicFrameLocks noGrp="1"/>
          </p:cNvGraphicFramePr>
          <p:nvPr/>
        </p:nvGraphicFramePr>
        <p:xfrm>
          <a:off x="8359209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469" name="Group 172"/>
          <p:cNvGrpSpPr>
            <a:grpSpLocks/>
          </p:cNvGrpSpPr>
          <p:nvPr/>
        </p:nvGrpSpPr>
        <p:grpSpPr bwMode="auto">
          <a:xfrm>
            <a:off x="8559786" y="2581587"/>
            <a:ext cx="301721" cy="795719"/>
            <a:chOff x="3955" y="1046"/>
            <a:chExt cx="173" cy="442"/>
          </a:xfrm>
        </p:grpSpPr>
        <p:sp>
          <p:nvSpPr>
            <p:cNvPr id="13486" name="Rectangle 173"/>
            <p:cNvSpPr>
              <a:spLocks noChangeArrowheads="1"/>
            </p:cNvSpPr>
            <p:nvPr/>
          </p:nvSpPr>
          <p:spPr bwMode="auto">
            <a:xfrm>
              <a:off x="3955" y="1046"/>
              <a:ext cx="173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s-ES_tradnl" altLang="es-MX" sz="2200" dirty="0">
                  <a:latin typeface="Comic Sans MS" pitchFamily="66" charset="0"/>
                </a:rPr>
                <a:t>-</a:t>
              </a:r>
              <a:endParaRPr lang="es-ES" altLang="es-MX" sz="2200" dirty="0">
                <a:latin typeface="Comic Sans MS" pitchFamily="66" charset="0"/>
              </a:endParaRPr>
            </a:p>
          </p:txBody>
        </p:sp>
        <p:sp>
          <p:nvSpPr>
            <p:cNvPr id="13487" name="Line 174"/>
            <p:cNvSpPr>
              <a:spLocks noChangeShapeType="1"/>
            </p:cNvSpPr>
            <p:nvPr/>
          </p:nvSpPr>
          <p:spPr bwMode="auto">
            <a:xfrm>
              <a:off x="401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aphicFrame>
        <p:nvGraphicFramePr>
          <p:cNvPr id="33967" name="Group 175"/>
          <p:cNvGraphicFramePr>
            <a:graphicFrameLocks noGrp="1"/>
          </p:cNvGraphicFramePr>
          <p:nvPr/>
        </p:nvGraphicFramePr>
        <p:xfrm>
          <a:off x="9280065" y="3636544"/>
          <a:ext cx="502285" cy="2851626"/>
        </p:xfrm>
        <a:graphic>
          <a:graphicData uri="http://schemas.openxmlformats.org/drawingml/2006/table">
            <a:tbl>
              <a:tblPr/>
              <a:tblGrid>
                <a:gridCol w="502285"/>
              </a:tblGrid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457" marR="100457" marT="51848" marB="5184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3270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PILA como TDA</a:t>
            </a:r>
            <a:endParaRPr lang="es-CL" altLang="es-MX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684" y="1766065"/>
            <a:ext cx="8858005" cy="553042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/* Definición de valores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ym typeface="Wingdings" pitchFamily="2" charset="2"/>
              </a:rPr>
              <a:t>	abstract typedef &lt;s</a:t>
            </a:r>
            <a:r>
              <a:rPr lang="es-ES_tradnl" altLang="es-MX" sz="2000" baseline="-25000" dirty="0">
                <a:sym typeface="Wingdings" pitchFamily="2" charset="2"/>
              </a:rPr>
              <a:t>0</a:t>
            </a:r>
            <a:r>
              <a:rPr lang="es-ES_tradnl" altLang="es-MX" sz="2700" dirty="0">
                <a:sym typeface="Wingdings" pitchFamily="2" charset="2"/>
              </a:rPr>
              <a:t>, s</a:t>
            </a:r>
            <a:r>
              <a:rPr lang="es-ES_tradnl" altLang="es-MX" sz="2000" baseline="-25000" dirty="0">
                <a:sym typeface="Wingdings" pitchFamily="2" charset="2"/>
              </a:rPr>
              <a:t>1</a:t>
            </a:r>
            <a:r>
              <a:rPr lang="es-ES_tradnl" altLang="es-MX" sz="2700" dirty="0">
                <a:sym typeface="Wingdings" pitchFamily="2" charset="2"/>
              </a:rPr>
              <a:t>, ..., s</a:t>
            </a:r>
            <a:r>
              <a:rPr lang="es-ES_tradnl" altLang="es-MX" sz="2000" baseline="-25000" dirty="0">
                <a:sym typeface="Wingdings" pitchFamily="2" charset="2"/>
              </a:rPr>
              <a:t>n-1</a:t>
            </a:r>
            <a:r>
              <a:rPr lang="es-ES_tradnl" altLang="es-MX" sz="2700" dirty="0">
                <a:sym typeface="Wingdings" pitchFamily="2" charset="2"/>
              </a:rPr>
              <a:t>&gt; PILA;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27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/* Definición de operadores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ym typeface="Wingdings" pitchFamily="2" charset="2"/>
              </a:rPr>
              <a:t>	abstract tipo </a:t>
            </a:r>
            <a:r>
              <a:rPr lang="es-ES_tradnl" altLang="es-MX" sz="2700" b="1" dirty="0">
                <a:solidFill>
                  <a:srgbClr val="FF0000"/>
                </a:solidFill>
                <a:sym typeface="Wingdings" pitchFamily="2" charset="2"/>
              </a:rPr>
              <a:t>pop</a:t>
            </a:r>
            <a:r>
              <a:rPr lang="es-ES_tradnl" altLang="es-MX" sz="2700" dirty="0">
                <a:sym typeface="Wingdings" pitchFamily="2" charset="2"/>
              </a:rPr>
              <a:t>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ym typeface="Wingdings" pitchFamily="2" charset="2"/>
              </a:rPr>
              <a:t>	Precondición: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_tradnl" altLang="es-MX" sz="2000" dirty="0">
                <a:sym typeface="Wingdings" pitchFamily="2" charset="2"/>
              </a:rPr>
              <a:t>n != 0		// Debe haber por lo menos 1 elemento en la pila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ym typeface="Wingdings" pitchFamily="2" charset="2"/>
              </a:rPr>
              <a:t>	Postcondición: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_tradnl" altLang="es-MX" sz="2000" dirty="0">
                <a:sym typeface="Wingdings" pitchFamily="2" charset="2"/>
              </a:rPr>
              <a:t>pop == s</a:t>
            </a:r>
            <a:r>
              <a:rPr lang="es-ES_tradnl" altLang="es-MX" sz="2000" baseline="-25000" dirty="0">
                <a:sym typeface="Wingdings" pitchFamily="2" charset="2"/>
              </a:rPr>
              <a:t>n-1	</a:t>
            </a:r>
            <a:r>
              <a:rPr lang="es-ES_tradnl" altLang="es-MX" sz="2000" dirty="0">
                <a:sym typeface="Wingdings" pitchFamily="2" charset="2"/>
              </a:rPr>
              <a:t>// Último ingresado se retorna</a:t>
            </a:r>
            <a:endParaRPr lang="es-ES_tradnl" altLang="es-MX" sz="2000" baseline="-25000" dirty="0">
              <a:sym typeface="Wingdings" pitchFamily="2" charset="2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_tradnl" altLang="es-MX" sz="2000" dirty="0">
                <a:sym typeface="Wingdings" pitchFamily="2" charset="2"/>
              </a:rPr>
              <a:t>PILA == &lt;s</a:t>
            </a:r>
            <a:r>
              <a:rPr lang="es-ES_tradnl" altLang="es-MX" sz="2000" baseline="-25000" dirty="0">
                <a:sym typeface="Wingdings" pitchFamily="2" charset="2"/>
              </a:rPr>
              <a:t>0</a:t>
            </a:r>
            <a:r>
              <a:rPr lang="es-ES_tradnl" altLang="es-MX" sz="2000" dirty="0">
                <a:sym typeface="Wingdings" pitchFamily="2" charset="2"/>
              </a:rPr>
              <a:t>, s</a:t>
            </a:r>
            <a:r>
              <a:rPr lang="es-ES_tradnl" altLang="es-MX" sz="2000" baseline="-25000" dirty="0">
                <a:sym typeface="Wingdings" pitchFamily="2" charset="2"/>
              </a:rPr>
              <a:t>1</a:t>
            </a:r>
            <a:r>
              <a:rPr lang="es-ES_tradnl" altLang="es-MX" sz="2000" dirty="0">
                <a:sym typeface="Wingdings" pitchFamily="2" charset="2"/>
              </a:rPr>
              <a:t>,..., s</a:t>
            </a:r>
            <a:r>
              <a:rPr lang="es-ES_tradnl" altLang="es-MX" sz="2000" baseline="-25000" dirty="0">
                <a:sym typeface="Wingdings" pitchFamily="2" charset="2"/>
              </a:rPr>
              <a:t>n-2</a:t>
            </a:r>
            <a:r>
              <a:rPr lang="es-ES_tradnl" altLang="es-MX" sz="2000" dirty="0">
                <a:sym typeface="Wingdings" pitchFamily="2" charset="2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27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ym typeface="Wingdings" pitchFamily="2" charset="2"/>
              </a:rPr>
              <a:t>abstract void </a:t>
            </a:r>
            <a:r>
              <a:rPr lang="es-ES_tradnl" altLang="es-MX" sz="2700" b="1" dirty="0">
                <a:solidFill>
                  <a:srgbClr val="FF0000"/>
                </a:solidFill>
                <a:sym typeface="Wingdings" pitchFamily="2" charset="2"/>
              </a:rPr>
              <a:t>push</a:t>
            </a:r>
            <a:r>
              <a:rPr lang="es-ES_tradnl" altLang="es-MX" sz="2700" dirty="0">
                <a:sym typeface="Wingdings" pitchFamily="2" charset="2"/>
              </a:rPr>
              <a:t>(tipo nuevo)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ym typeface="Wingdings" pitchFamily="2" charset="2"/>
              </a:rPr>
              <a:t>	Postcondición: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_tradnl" altLang="es-MX" sz="2000" dirty="0">
                <a:sym typeface="Wingdings" pitchFamily="2" charset="2"/>
              </a:rPr>
              <a:t>PILA == &lt;s</a:t>
            </a:r>
            <a:r>
              <a:rPr lang="es-ES_tradnl" altLang="es-MX" sz="2000" baseline="-25000" dirty="0">
                <a:sym typeface="Wingdings" pitchFamily="2" charset="2"/>
              </a:rPr>
              <a:t>0</a:t>
            </a:r>
            <a:r>
              <a:rPr lang="es-ES_tradnl" altLang="es-MX" sz="2000" dirty="0">
                <a:sym typeface="Wingdings" pitchFamily="2" charset="2"/>
              </a:rPr>
              <a:t>, s</a:t>
            </a:r>
            <a:r>
              <a:rPr lang="es-ES_tradnl" altLang="es-MX" sz="2000" baseline="-25000" dirty="0">
                <a:sym typeface="Wingdings" pitchFamily="2" charset="2"/>
              </a:rPr>
              <a:t>1</a:t>
            </a:r>
            <a:r>
              <a:rPr lang="es-ES_tradnl" altLang="es-MX" sz="2000" dirty="0">
                <a:sym typeface="Wingdings" pitchFamily="2" charset="2"/>
              </a:rPr>
              <a:t>,..., s</a:t>
            </a:r>
            <a:r>
              <a:rPr lang="es-ES_tradnl" altLang="es-MX" sz="2000" baseline="-25000" dirty="0">
                <a:sym typeface="Wingdings" pitchFamily="2" charset="2"/>
              </a:rPr>
              <a:t>n-1</a:t>
            </a:r>
            <a:r>
              <a:rPr lang="es-ES_tradnl" altLang="es-MX" sz="2000" dirty="0">
                <a:sym typeface="Wingdings" pitchFamily="2" charset="2"/>
              </a:rPr>
              <a:t>, nuevo&gt;</a:t>
            </a:r>
            <a:endParaRPr lang="es-CL" altLang="es-MX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39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PILA como TDA</a:t>
            </a:r>
            <a:endParaRPr lang="es-CL" altLang="es-MX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814513"/>
            <a:ext cx="9273728" cy="5132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/* Definición de operadores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>
                <a:sym typeface="Wingdings" pitchFamily="2" charset="2"/>
              </a:rPr>
              <a:t>abstract tipo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b="1" dirty="0">
                <a:solidFill>
                  <a:srgbClr val="FF0000"/>
                </a:solidFill>
                <a:sym typeface="Wingdings" pitchFamily="2" charset="2"/>
              </a:rPr>
              <a:t>top</a:t>
            </a:r>
            <a:r>
              <a:rPr lang="es-ES_tradnl" altLang="es-MX" sz="2700" dirty="0">
                <a:sym typeface="Wingdings" pitchFamily="2" charset="2"/>
              </a:rPr>
              <a:t>(void)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_tradnl" altLang="es-MX" sz="2400" dirty="0">
                <a:sym typeface="Wingdings" pitchFamily="2" charset="2"/>
              </a:rPr>
              <a:t>Precondición: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_tradnl" altLang="es-MX" dirty="0">
                <a:sym typeface="Wingdings" pitchFamily="2" charset="2"/>
              </a:rPr>
              <a:t>n !=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s-ES_tradnl" altLang="es-MX" sz="2400" dirty="0">
                <a:sym typeface="Wingdings" pitchFamily="2" charset="2"/>
              </a:rPr>
              <a:t>Postcondición: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_tradnl" altLang="es-MX" dirty="0" smtClean="0">
                <a:sym typeface="Wingdings" pitchFamily="2" charset="2"/>
              </a:rPr>
              <a:t>top	== </a:t>
            </a:r>
            <a:r>
              <a:rPr lang="es-ES_tradnl" altLang="es-MX" dirty="0">
                <a:sym typeface="Wingdings" pitchFamily="2" charset="2"/>
              </a:rPr>
              <a:t>s</a:t>
            </a:r>
            <a:r>
              <a:rPr lang="es-ES_tradnl" altLang="es-MX" baseline="-25000" dirty="0">
                <a:sym typeface="Wingdings" pitchFamily="2" charset="2"/>
              </a:rPr>
              <a:t>n-1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_tradnl" altLang="es-MX" dirty="0" smtClean="0">
                <a:sym typeface="Wingdings" pitchFamily="2" charset="2"/>
              </a:rPr>
              <a:t>PILA	== </a:t>
            </a:r>
            <a:r>
              <a:rPr lang="es-ES_tradnl" altLang="es-MX" dirty="0">
                <a:sym typeface="Wingdings" pitchFamily="2" charset="2"/>
              </a:rPr>
              <a:t>&lt;s</a:t>
            </a:r>
            <a:r>
              <a:rPr lang="es-ES_tradnl" altLang="es-MX" baseline="-25000" dirty="0">
                <a:sym typeface="Wingdings" pitchFamily="2" charset="2"/>
              </a:rPr>
              <a:t>0</a:t>
            </a:r>
            <a:r>
              <a:rPr lang="es-ES_tradnl" altLang="es-MX" dirty="0">
                <a:sym typeface="Wingdings" pitchFamily="2" charset="2"/>
              </a:rPr>
              <a:t>, s</a:t>
            </a:r>
            <a:r>
              <a:rPr lang="es-ES_tradnl" altLang="es-MX" baseline="-25000" dirty="0">
                <a:sym typeface="Wingdings" pitchFamily="2" charset="2"/>
              </a:rPr>
              <a:t>1</a:t>
            </a:r>
            <a:r>
              <a:rPr lang="es-ES_tradnl" altLang="es-MX" dirty="0" smtClean="0">
                <a:sym typeface="Wingdings" pitchFamily="2" charset="2"/>
              </a:rPr>
              <a:t>, ...,</a:t>
            </a:r>
            <a:r>
              <a:rPr lang="es-ES_tradnl" altLang="es-MX" dirty="0" smtClean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dirty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s-ES_tradnl" altLang="es-MX" baseline="-25000" dirty="0">
                <a:solidFill>
                  <a:srgbClr val="FF0000"/>
                </a:solidFill>
                <a:sym typeface="Wingdings" pitchFamily="2" charset="2"/>
              </a:rPr>
              <a:t>n-1</a:t>
            </a:r>
            <a:r>
              <a:rPr lang="es-ES_tradnl" altLang="es-MX" dirty="0">
                <a:sym typeface="Wingdings" pitchFamily="2" charset="2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altLang="es-MX" sz="2700" dirty="0">
                <a:sym typeface="Wingdings" pitchFamily="2" charset="2"/>
              </a:rPr>
              <a:t>Nota: la diferencia entre el operador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pop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y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top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es que en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pop </a:t>
            </a:r>
            <a:r>
              <a:rPr lang="es-ES_tradnl" altLang="es-MX" sz="2700" dirty="0">
                <a:sym typeface="Wingdings" pitchFamily="2" charset="2"/>
              </a:rPr>
              <a:t>se saca el elemento del tope, en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top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sólo se mira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MX" sz="2700" dirty="0">
                <a:sym typeface="Wingdings" pitchFamily="2" charset="2"/>
              </a:rPr>
              <a:t>También se suelen agregar funciones para crear la pila, vaciarla, ver acaso está vacía, saber cuántos elementos </a:t>
            </a:r>
            <a:r>
              <a:rPr lang="es-ES_tradnl" altLang="es-MX" sz="2700" dirty="0" smtClean="0">
                <a:sym typeface="Wingdings" pitchFamily="2" charset="2"/>
              </a:rPr>
              <a:t>tiene ...</a:t>
            </a:r>
            <a:endParaRPr lang="es-C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28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ES_tradnl" dirty="0"/>
              <a:t>Implementación usando un Arreglo</a:t>
            </a:r>
            <a:endParaRPr lang="en-US" dirty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830165" y="2086513"/>
            <a:ext cx="8455131" cy="425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typedef int tipo;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const int LARGOMAX = 100;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typedef struct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{	int tope;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tipo elementos[LARGOMAX];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} Pila;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void error(char *texto)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{	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cout &lt;&lt; texto &lt;&lt; endl;</a:t>
            </a: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exit(0);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35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ES_tradnl" dirty="0" smtClean="0"/>
              <a:t>Implementación usando un Arreglo</a:t>
            </a:r>
            <a:br>
              <a:rPr lang="es-ES_tradnl" dirty="0" smtClean="0"/>
            </a:br>
            <a:r>
              <a:rPr lang="es-ES_tradnl" dirty="0" smtClean="0"/>
              <a:t>Funciones </a:t>
            </a:r>
            <a:r>
              <a:rPr lang="es-ES_tradnl" dirty="0" smtClean="0">
                <a:solidFill>
                  <a:srgbClr val="FF0000"/>
                </a:solidFill>
              </a:rPr>
              <a:t>crearPila</a:t>
            </a:r>
            <a:r>
              <a:rPr lang="es-ES_tradnl" dirty="0" smtClean="0"/>
              <a:t> y </a:t>
            </a:r>
            <a:r>
              <a:rPr lang="es-ES_tradnl" dirty="0" smtClean="0">
                <a:solidFill>
                  <a:srgbClr val="FF0000"/>
                </a:solidFill>
              </a:rPr>
              <a:t>vacia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830166" y="2091913"/>
            <a:ext cx="6163456" cy="32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void </a:t>
            </a:r>
            <a:r>
              <a:rPr lang="es-ES_tradnl" altLang="es-MX" sz="22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crearPila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(Pila &amp;p)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{	p.tope = -1;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22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vacia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(Pila 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{	if(p.tope &lt; 0)	return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else		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918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ES_tradnl" dirty="0" smtClean="0"/>
              <a:t>Implementación usando un Arreglo</a:t>
            </a:r>
            <a:br>
              <a:rPr lang="es-ES_tradnl" dirty="0" smtClean="0"/>
            </a:br>
            <a:r>
              <a:rPr lang="es-ES_tradnl" dirty="0" smtClean="0"/>
              <a:t>Función </a:t>
            </a:r>
            <a:r>
              <a:rPr lang="es-ES_tradnl" dirty="0" smtClean="0">
                <a:solidFill>
                  <a:srgbClr val="FF0000"/>
                </a:solidFill>
              </a:rPr>
              <a:t>push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830165" y="2255739"/>
            <a:ext cx="8455131" cy="28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void </a:t>
            </a:r>
            <a:r>
              <a:rPr lang="es-ES_tradnl" altLang="es-MX" sz="22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push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(tipo x, Pila &amp;p)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{	if(</a:t>
            </a:r>
            <a:r>
              <a:rPr lang="es-ES_tradnl" altLang="es-MX" sz="2200" b="1" dirty="0" err="1" smtClean="0">
                <a:latin typeface="Courier New" pitchFamily="49" charset="0"/>
                <a:sym typeface="Wingdings" pitchFamily="2" charset="2"/>
              </a:rPr>
              <a:t>p.tope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== LARGOMAX-1)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	error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s-ES_tradnl" altLang="es-MX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La pila esta llena");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else</a:t>
            </a: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{	</a:t>
            </a:r>
            <a:r>
              <a:rPr lang="es-ES_tradnl" altLang="es-MX" sz="2200" b="1" dirty="0" err="1" smtClean="0">
                <a:latin typeface="Courier New" pitchFamily="49" charset="0"/>
                <a:sym typeface="Wingdings" pitchFamily="2" charset="2"/>
              </a:rPr>
              <a:t>p.tope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200" b="1" dirty="0" err="1" smtClean="0">
                <a:latin typeface="Courier New" pitchFamily="49" charset="0"/>
                <a:sym typeface="Wingdings" pitchFamily="2" charset="2"/>
              </a:rPr>
              <a:t>p.elementos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[</a:t>
            </a:r>
            <a:r>
              <a:rPr lang="es-ES_tradnl" altLang="es-MX" sz="2200" b="1" dirty="0" err="1" smtClean="0">
                <a:latin typeface="Courier New" pitchFamily="49" charset="0"/>
                <a:sym typeface="Wingdings" pitchFamily="2" charset="2"/>
              </a:rPr>
              <a:t>p.tope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] 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200" b="1" dirty="0" smtClean="0">
                <a:latin typeface="Courier New" pitchFamily="49" charset="0"/>
                <a:sym typeface="Wingdings" pitchFamily="2" charset="2"/>
              </a:rPr>
              <a:t>}</a:t>
            </a: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394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ES_tradnl" dirty="0" smtClean="0"/>
              <a:t>Implementación usando un Arreglo</a:t>
            </a:r>
            <a:br>
              <a:rPr lang="es-ES_tradnl" dirty="0" smtClean="0"/>
            </a:br>
            <a:r>
              <a:rPr lang="es-ES_tradnl" dirty="0" smtClean="0"/>
              <a:t>Funciones </a:t>
            </a:r>
            <a:r>
              <a:rPr lang="es-ES_tradnl" dirty="0" smtClean="0">
                <a:solidFill>
                  <a:srgbClr val="FF0000"/>
                </a:solidFill>
              </a:rPr>
              <a:t>pop</a:t>
            </a:r>
            <a:r>
              <a:rPr lang="es-ES_tradnl" dirty="0" smtClean="0"/>
              <a:t> y </a:t>
            </a:r>
            <a:r>
              <a:rPr lang="es-ES_tradnl" dirty="0" smtClean="0">
                <a:solidFill>
                  <a:srgbClr val="FF0000"/>
                </a:solidFill>
              </a:rPr>
              <a:t>top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55785" y="2500575"/>
            <a:ext cx="9334130" cy="148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tipo </a:t>
            </a:r>
            <a:r>
              <a:rPr lang="es-ES_tradnl" altLang="es-MX" sz="22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pop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(Pila &amp;p)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{	if(vacia(p))	error(</a:t>
            </a:r>
            <a:r>
              <a:rPr lang="es-ES_tradnl" altLang="es-MX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La pila esta vacia");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else			return(p.elementos[p.tope--]);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55785" y="4542081"/>
            <a:ext cx="9334130" cy="148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tipo </a:t>
            </a:r>
            <a:r>
              <a:rPr lang="es-ES_tradnl" altLang="es-MX" sz="22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top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(Pila 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{	if(vacia(p))	error(</a:t>
            </a:r>
            <a:r>
              <a:rPr lang="es-ES_tradnl" altLang="es-MX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</a:t>
            </a: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La pila esta vacia");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	else			return(p.elementos[p.tope]);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MX" sz="2200" b="1" dirty="0"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603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CL" altLang="es-MX" sz="6000" dirty="0" smtClean="0"/>
              <a:t>Pila - Stack</a:t>
            </a:r>
          </a:p>
        </p:txBody>
      </p:sp>
    </p:spTree>
    <p:extLst>
      <p:ext uri="{BB962C8B-B14F-4D97-AF65-F5344CB8AC3E}">
        <p14:creationId xmlns:p14="http://schemas.microsoft.com/office/powerpoint/2010/main" val="39106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Pila – Estructura de Datos LIFO</a:t>
            </a:r>
            <a:endParaRPr lang="es-CL" altLang="es-MX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La </a:t>
            </a:r>
            <a:r>
              <a:rPr lang="es-ES_tradnl" altLang="es-MX" dirty="0" smtClean="0">
                <a:solidFill>
                  <a:srgbClr val="FF0000"/>
                </a:solidFill>
              </a:rPr>
              <a:t>pila,</a:t>
            </a:r>
            <a:r>
              <a:rPr lang="es-ES_tradnl" altLang="es-MX" dirty="0" smtClean="0"/>
              <a:t> en inglés </a:t>
            </a:r>
            <a:r>
              <a:rPr lang="es-ES_tradnl" altLang="es-MX" dirty="0" smtClean="0">
                <a:solidFill>
                  <a:srgbClr val="FF0000"/>
                </a:solidFill>
              </a:rPr>
              <a:t>stack</a:t>
            </a:r>
            <a:r>
              <a:rPr lang="es-ES_tradnl" altLang="es-MX" dirty="0" smtClean="0"/>
              <a:t> es una estructura de datos lineal</a:t>
            </a:r>
          </a:p>
          <a:p>
            <a:pPr eaLnBrk="1" hangingPunct="1"/>
            <a:r>
              <a:rPr lang="es-ES_tradnl" altLang="es-MX" dirty="0" smtClean="0"/>
              <a:t>Una pila es un tipo de estructura de datos en la </a:t>
            </a:r>
            <a:r>
              <a:rPr lang="es-ES_tradnl" altLang="es-MX" dirty="0"/>
              <a:t>cual </a:t>
            </a:r>
            <a:r>
              <a:rPr lang="es-ES_tradnl" altLang="es-MX" dirty="0" smtClean="0"/>
              <a:t>el </a:t>
            </a:r>
            <a:r>
              <a:rPr lang="es-ES_tradnl" altLang="es-MX" dirty="0"/>
              <a:t>último </a:t>
            </a:r>
            <a:r>
              <a:rPr lang="es-ES_tradnl" altLang="es-MX" dirty="0" smtClean="0"/>
              <a:t>elemento que </a:t>
            </a:r>
            <a:r>
              <a:rPr lang="es-ES_tradnl" altLang="es-MX" dirty="0"/>
              <a:t>se agregó </a:t>
            </a:r>
            <a:r>
              <a:rPr lang="es-ES_tradnl" altLang="es-MX" dirty="0" smtClean="0"/>
              <a:t>es el primer elemento que se saca:</a:t>
            </a:r>
            <a:r>
              <a:rPr lang="es-ES_tradnl" altLang="es-MX" dirty="0" smtClean="0">
                <a:solidFill>
                  <a:srgbClr val="333399"/>
                </a:solidFill>
              </a:rPr>
              <a:t> </a:t>
            </a:r>
            <a:r>
              <a:rPr lang="es-ES_tradnl" altLang="es-MX" dirty="0" smtClean="0">
                <a:solidFill>
                  <a:srgbClr val="FF0000"/>
                </a:solidFill>
              </a:rPr>
              <a:t>LIFO</a:t>
            </a:r>
            <a:r>
              <a:rPr lang="es-ES_tradnl" altLang="es-MX" dirty="0" smtClean="0">
                <a:solidFill>
                  <a:srgbClr val="333399"/>
                </a:solidFill>
              </a:rPr>
              <a:t> </a:t>
            </a:r>
            <a:r>
              <a:rPr lang="es-ES_tradnl" altLang="es-MX" dirty="0" smtClean="0"/>
              <a:t>=</a:t>
            </a:r>
            <a:r>
              <a:rPr lang="es-ES_tradnl" altLang="es-MX" dirty="0" smtClean="0">
                <a:solidFill>
                  <a:srgbClr val="333399"/>
                </a:solidFill>
              </a:rPr>
              <a:t> </a:t>
            </a:r>
            <a:r>
              <a:rPr lang="es-ES_tradnl" altLang="es-MX" dirty="0" smtClean="0">
                <a:solidFill>
                  <a:srgbClr val="FF0000"/>
                </a:solidFill>
              </a:rPr>
              <a:t>L</a:t>
            </a:r>
            <a:r>
              <a:rPr lang="es-ES_tradnl" altLang="es-MX" dirty="0" smtClean="0"/>
              <a:t>ast</a:t>
            </a:r>
            <a:r>
              <a:rPr lang="es-ES_tradnl" altLang="es-MX" dirty="0" smtClean="0">
                <a:solidFill>
                  <a:srgbClr val="333399"/>
                </a:solidFill>
              </a:rPr>
              <a:t> </a:t>
            </a:r>
            <a:r>
              <a:rPr lang="es-ES_tradnl" altLang="es-MX" dirty="0" smtClean="0">
                <a:solidFill>
                  <a:srgbClr val="FF0000"/>
                </a:solidFill>
              </a:rPr>
              <a:t>I</a:t>
            </a:r>
            <a:r>
              <a:rPr lang="es-ES_tradnl" altLang="es-MX" dirty="0" smtClean="0"/>
              <a:t>n</a:t>
            </a:r>
            <a:r>
              <a:rPr lang="es-ES_tradnl" altLang="es-MX" dirty="0" smtClean="0">
                <a:solidFill>
                  <a:srgbClr val="333399"/>
                </a:solidFill>
              </a:rPr>
              <a:t> </a:t>
            </a:r>
            <a:r>
              <a:rPr lang="es-ES_tradnl" altLang="es-MX" dirty="0" smtClean="0">
                <a:solidFill>
                  <a:srgbClr val="FF0000"/>
                </a:solidFill>
              </a:rPr>
              <a:t>F</a:t>
            </a:r>
            <a:r>
              <a:rPr lang="es-ES_tradnl" altLang="es-MX" dirty="0" smtClean="0"/>
              <a:t>irst</a:t>
            </a:r>
            <a:r>
              <a:rPr lang="es-ES_tradnl" altLang="es-MX" dirty="0" smtClean="0">
                <a:solidFill>
                  <a:srgbClr val="333399"/>
                </a:solidFill>
              </a:rPr>
              <a:t> </a:t>
            </a:r>
            <a:r>
              <a:rPr lang="es-ES_tradnl" altLang="es-MX" dirty="0" smtClean="0">
                <a:solidFill>
                  <a:srgbClr val="FF0000"/>
                </a:solidFill>
              </a:rPr>
              <a:t>O</a:t>
            </a:r>
            <a:r>
              <a:rPr lang="es-ES_tradnl" altLang="es-MX" dirty="0" smtClean="0"/>
              <a:t>ut</a:t>
            </a:r>
          </a:p>
          <a:p>
            <a:pPr eaLnBrk="1" hangingPunct="1"/>
            <a:r>
              <a:rPr lang="es-ES_tradnl" altLang="es-MX" dirty="0" smtClean="0"/>
              <a:t>Un ejemplo es la pila para guardar la memoria dinámica, apilando los frames de las distintas funciones que se van llamando en forma recursiva</a:t>
            </a:r>
          </a:p>
          <a:p>
            <a:pPr eaLnBrk="1" hangingPunct="1"/>
            <a:r>
              <a:rPr lang="es-ES_tradnl" altLang="es-MX" dirty="0" smtClean="0"/>
              <a:t>Al dato extremo se denomina tope</a:t>
            </a:r>
            <a:endParaRPr lang="es-CL" altLang="es-MX" dirty="0" smtClean="0"/>
          </a:p>
        </p:txBody>
      </p:sp>
      <p:pic>
        <p:nvPicPr>
          <p:cNvPr id="5125" name="Picture 4" descr="pila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50" y="6011635"/>
            <a:ext cx="2492240" cy="15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124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s-ES_tradnl" kern="0" dirty="0" smtClean="0"/>
              <a:t>Operando sobre una Pila</a:t>
            </a:r>
            <a:endParaRPr lang="en-US" kern="0" dirty="0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21" y="1440309"/>
            <a:ext cx="4584727" cy="294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23" y="4536653"/>
            <a:ext cx="4584727" cy="267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45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/>
              <a:t>Ejemplo Clásico para el Uso de una Pila</a:t>
            </a:r>
            <a:br>
              <a:rPr lang="es-ES_tradnl" altLang="es-MX" dirty="0"/>
            </a:br>
            <a:r>
              <a:rPr lang="es-ES_tradnl" altLang="es-MX" dirty="0"/>
              <a:t>Revisar </a:t>
            </a:r>
            <a:r>
              <a:rPr lang="es-ES_tradnl" altLang="es-MX" dirty="0" smtClean="0"/>
              <a:t>Paréntesis (1/3)</a:t>
            </a:r>
            <a:endParaRPr lang="es-CL" altLang="es-MX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4048" indent="-594048" eaLnBrk="1" hangingPunct="1"/>
            <a:r>
              <a:rPr lang="es-ES_tradnl" altLang="es-MX" sz="2700" dirty="0"/>
              <a:t>Revisar una expresión con paréntesis anidados, y dar cada par de índices que se corresponden</a:t>
            </a:r>
          </a:p>
          <a:p>
            <a:pPr marL="594048" indent="-594048" eaLnBrk="1" hangingPunct="1"/>
            <a:endParaRPr lang="es-ES_tradnl" altLang="es-MX" sz="2700" dirty="0"/>
          </a:p>
          <a:p>
            <a:pPr marL="594048" indent="-594048" eaLnBrk="1" hangingPunct="1"/>
            <a:r>
              <a:rPr lang="es-ES_tradnl" altLang="es-MX" sz="2700" dirty="0"/>
              <a:t>7 - </a:t>
            </a:r>
            <a:r>
              <a:rPr lang="es-ES_tradnl" altLang="es-MX" sz="2700" dirty="0">
                <a:solidFill>
                  <a:srgbClr val="00B050"/>
                </a:solidFill>
              </a:rPr>
              <a:t>(</a:t>
            </a:r>
            <a:r>
              <a:rPr lang="es-ES_tradnl" altLang="es-MX" sz="2700" dirty="0">
                <a:solidFill>
                  <a:srgbClr val="FFC000"/>
                </a:solidFill>
              </a:rPr>
              <a:t>(</a:t>
            </a:r>
            <a:r>
              <a:rPr lang="es-ES_tradnl" altLang="es-MX" sz="2700" dirty="0"/>
              <a:t>X * </a:t>
            </a:r>
            <a:r>
              <a:rPr lang="es-ES_tradnl" altLang="es-MX" sz="2700" dirty="0">
                <a:solidFill>
                  <a:srgbClr val="0070C0"/>
                </a:solidFill>
              </a:rPr>
              <a:t>(</a:t>
            </a:r>
            <a:r>
              <a:rPr lang="es-ES_tradnl" altLang="es-MX" sz="2700" dirty="0">
                <a:solidFill>
                  <a:srgbClr val="FF0000"/>
                </a:solidFill>
              </a:rPr>
              <a:t>(</a:t>
            </a:r>
            <a:r>
              <a:rPr lang="es-ES_tradnl" altLang="es-MX" sz="2700" dirty="0"/>
              <a:t>X + Y</a:t>
            </a:r>
            <a:r>
              <a:rPr lang="es-ES_tradnl" altLang="es-MX" sz="2700" dirty="0">
                <a:solidFill>
                  <a:srgbClr val="FF0000"/>
                </a:solidFill>
              </a:rPr>
              <a:t>)</a:t>
            </a:r>
            <a:r>
              <a:rPr lang="es-ES_tradnl" altLang="es-MX" sz="2700" dirty="0"/>
              <a:t> / </a:t>
            </a:r>
            <a:r>
              <a:rPr lang="es-ES_tradnl" altLang="es-MX" sz="2700" dirty="0">
                <a:solidFill>
                  <a:srgbClr val="FF0000"/>
                </a:solidFill>
              </a:rPr>
              <a:t>(</a:t>
            </a:r>
            <a:r>
              <a:rPr lang="es-ES_tradnl" altLang="es-MX" sz="2700" dirty="0"/>
              <a:t>J - 3</a:t>
            </a:r>
            <a:r>
              <a:rPr lang="es-ES_tradnl" altLang="es-MX" sz="2700" dirty="0">
                <a:solidFill>
                  <a:srgbClr val="FF0000"/>
                </a:solidFill>
              </a:rPr>
              <a:t>)</a:t>
            </a:r>
            <a:r>
              <a:rPr lang="es-ES_tradnl" altLang="es-MX" sz="2700" dirty="0">
                <a:solidFill>
                  <a:srgbClr val="0070C0"/>
                </a:solidFill>
              </a:rPr>
              <a:t>)</a:t>
            </a:r>
            <a:r>
              <a:rPr lang="es-ES_tradnl" altLang="es-MX" sz="2700" dirty="0"/>
              <a:t> + Y</a:t>
            </a:r>
            <a:r>
              <a:rPr lang="es-ES_tradnl" altLang="es-MX" sz="2700" dirty="0">
                <a:solidFill>
                  <a:srgbClr val="FFC000"/>
                </a:solidFill>
              </a:rPr>
              <a:t>)</a:t>
            </a:r>
            <a:r>
              <a:rPr lang="es-ES_tradnl" altLang="es-MX" sz="2700" dirty="0"/>
              <a:t> / </a:t>
            </a:r>
            <a:r>
              <a:rPr lang="es-ES_tradnl" altLang="es-MX" sz="2700" dirty="0">
                <a:solidFill>
                  <a:srgbClr val="FF0000"/>
                </a:solidFill>
              </a:rPr>
              <a:t>(</a:t>
            </a:r>
            <a:r>
              <a:rPr lang="es-ES_tradnl" altLang="es-MX" sz="2700" dirty="0"/>
              <a:t>4 - 2.5</a:t>
            </a:r>
            <a:r>
              <a:rPr lang="es-ES_tradnl" altLang="es-MX" sz="2700" dirty="0">
                <a:solidFill>
                  <a:srgbClr val="FF0000"/>
                </a:solidFill>
              </a:rPr>
              <a:t>)</a:t>
            </a:r>
            <a:r>
              <a:rPr lang="es-ES_tradnl" altLang="es-MX" sz="2700" dirty="0">
                <a:solidFill>
                  <a:srgbClr val="00B050"/>
                </a:solidFill>
              </a:rPr>
              <a:t>)</a:t>
            </a:r>
          </a:p>
          <a:p>
            <a:pPr marL="594048" indent="-594048" eaLnBrk="1" hangingPunct="1"/>
            <a:endParaRPr lang="es-ES_tradnl" altLang="es-MX" sz="2700" dirty="0"/>
          </a:p>
          <a:p>
            <a:pPr marL="594048" indent="-594048" eaLnBrk="1" hangingPunct="1"/>
            <a:r>
              <a:rPr lang="es-ES_tradnl" altLang="es-MX" sz="2700" dirty="0"/>
              <a:t>Expresiones correctas cumplen dos condiciones:</a:t>
            </a:r>
          </a:p>
          <a:p>
            <a:pPr marL="1018367" lvl="1" indent="-509184" eaLnBrk="1" hangingPunct="1">
              <a:buFont typeface="+mj-lt"/>
              <a:buAutoNum type="arabicPeriod"/>
            </a:pPr>
            <a:r>
              <a:rPr lang="es-ES_tradnl" altLang="es-MX" sz="2200" dirty="0"/>
              <a:t>Hay la misma cantidad de paréntesis derechos e izquierdos</a:t>
            </a:r>
          </a:p>
          <a:p>
            <a:pPr marL="1018367" lvl="1" indent="-509184" eaLnBrk="1" hangingPunct="1">
              <a:buFont typeface="+mj-lt"/>
              <a:buAutoNum type="arabicPeriod"/>
            </a:pPr>
            <a:r>
              <a:rPr lang="es-ES_tradnl" altLang="es-MX" sz="2200" dirty="0"/>
              <a:t>Cada paréntesis derecho está precedido por un paréntesis izquierdo</a:t>
            </a:r>
            <a:endParaRPr lang="es-CL" altLang="es-MX" sz="22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711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2285" y="311448"/>
            <a:ext cx="9041130" cy="1191778"/>
          </a:xfrm>
        </p:spPr>
        <p:txBody>
          <a:bodyPr/>
          <a:lstStyle/>
          <a:p>
            <a:pPr eaLnBrk="1" hangingPunct="1"/>
            <a:r>
              <a:rPr lang="es-ES_tradnl" altLang="es-MX" dirty="0"/>
              <a:t>Ejemplo Clásico para el Uso de una Pila</a:t>
            </a:r>
            <a:br>
              <a:rPr lang="es-ES_tradnl" altLang="es-MX" dirty="0"/>
            </a:br>
            <a:r>
              <a:rPr lang="es-ES_tradnl" altLang="es-MX" dirty="0"/>
              <a:t>Revisar </a:t>
            </a:r>
            <a:r>
              <a:rPr lang="es-ES_tradnl" altLang="es-MX" dirty="0" smtClean="0"/>
              <a:t>Paréntesis (2/3)</a:t>
            </a:r>
            <a:endParaRPr lang="es-CL" altLang="es-MX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MX" sz="2700" dirty="0"/>
              <a:t>Violación de condición 1: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/>
              <a:t>((A + B)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/>
              <a:t>A + B(</a:t>
            </a:r>
          </a:p>
          <a:p>
            <a:pPr eaLnBrk="1" hangingPunct="1">
              <a:lnSpc>
                <a:spcPct val="80000"/>
              </a:lnSpc>
            </a:pPr>
            <a:endParaRPr lang="es-ES_tradnl" altLang="es-MX" sz="2700" dirty="0"/>
          </a:p>
          <a:p>
            <a:pPr eaLnBrk="1" hangingPunct="1">
              <a:lnSpc>
                <a:spcPct val="80000"/>
              </a:lnSpc>
            </a:pPr>
            <a:r>
              <a:rPr lang="es-ES_tradnl" altLang="es-MX" sz="2700" dirty="0"/>
              <a:t>Violación de condición 2: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/>
              <a:t> )A + B( - C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/>
              <a:t> (A + B)) - (C + D</a:t>
            </a:r>
          </a:p>
          <a:p>
            <a:pPr eaLnBrk="1" hangingPunct="1">
              <a:lnSpc>
                <a:spcPct val="80000"/>
              </a:lnSpc>
            </a:pPr>
            <a:endParaRPr lang="es-ES_tradnl" altLang="es-MX" sz="2700" dirty="0"/>
          </a:p>
          <a:p>
            <a:pPr eaLnBrk="1" hangingPunct="1">
              <a:lnSpc>
                <a:spcPct val="80000"/>
              </a:lnSpc>
            </a:pPr>
            <a:r>
              <a:rPr lang="es-ES_tradnl" altLang="es-MX" sz="2700" dirty="0"/>
              <a:t>Profundidad de anidamiento = Cantidad de ámbitos abiertos</a:t>
            </a:r>
          </a:p>
          <a:p>
            <a:pPr eaLnBrk="1" hangingPunct="1">
              <a:lnSpc>
                <a:spcPct val="80000"/>
              </a:lnSpc>
            </a:pPr>
            <a:endParaRPr lang="es-ES_tradnl" altLang="es-MX" sz="2700" dirty="0"/>
          </a:p>
          <a:p>
            <a:pPr eaLnBrk="1" hangingPunct="1">
              <a:lnSpc>
                <a:spcPct val="80000"/>
              </a:lnSpc>
            </a:pPr>
            <a:r>
              <a:rPr lang="es-ES_tradnl" altLang="es-MX" sz="2700" dirty="0"/>
              <a:t>Conteo de Paréntesis: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/>
              <a:t>El conteo en cada punto es no negativo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MX" sz="2200" dirty="0"/>
              <a:t>El conteo al final es 0</a:t>
            </a:r>
            <a:endParaRPr lang="es-CL" altLang="es-MX" sz="22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71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2285" y="311448"/>
            <a:ext cx="9041130" cy="1191778"/>
          </a:xfrm>
        </p:spPr>
        <p:txBody>
          <a:bodyPr/>
          <a:lstStyle/>
          <a:p>
            <a:pPr eaLnBrk="1" hangingPunct="1"/>
            <a:r>
              <a:rPr lang="es-ES_tradnl" altLang="es-MX" dirty="0"/>
              <a:t>Ejemplo Clásico para el Uso de una Pila</a:t>
            </a:r>
            <a:br>
              <a:rPr lang="es-ES_tradnl" altLang="es-MX" dirty="0"/>
            </a:br>
            <a:r>
              <a:rPr lang="es-ES_tradnl" altLang="es-MX" dirty="0"/>
              <a:t>Revisar </a:t>
            </a:r>
            <a:r>
              <a:rPr lang="es-ES_tradnl" altLang="es-MX" dirty="0" smtClean="0"/>
              <a:t>Paréntesis (3/3)</a:t>
            </a:r>
            <a:endParaRPr lang="es-CL" altLang="es-MX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Solución para la revisión de paréntesis:</a:t>
            </a:r>
          </a:p>
          <a:p>
            <a:pPr eaLnBrk="1" hangingPunct="1"/>
            <a:endParaRPr lang="es-ES_tradnl" altLang="es-MX" dirty="0" smtClean="0"/>
          </a:p>
          <a:p>
            <a:pPr lvl="1" eaLnBrk="1" hangingPunct="1"/>
            <a:r>
              <a:rPr lang="es-ES_tradnl" altLang="es-MX" dirty="0" smtClean="0"/>
              <a:t>Se va guardando en una pila los índices de los paréntesis izquierdos</a:t>
            </a:r>
          </a:p>
          <a:p>
            <a:pPr lvl="1" eaLnBrk="1" hangingPunct="1"/>
            <a:endParaRPr lang="es-ES_tradnl" altLang="es-MX" dirty="0" smtClean="0"/>
          </a:p>
          <a:p>
            <a:pPr lvl="1" eaLnBrk="1" hangingPunct="1"/>
            <a:r>
              <a:rPr lang="es-ES_tradnl" altLang="es-MX" dirty="0" smtClean="0"/>
              <a:t>Cuando llega un derecho, se saca el último izquierdo y se informa el par de índices</a:t>
            </a:r>
          </a:p>
          <a:p>
            <a:pPr lvl="1" eaLnBrk="1" hangingPunct="1"/>
            <a:endParaRPr lang="es-ES_tradnl" altLang="es-MX" dirty="0" smtClean="0"/>
          </a:p>
          <a:p>
            <a:pPr lvl="1" eaLnBrk="1" hangingPunct="1"/>
            <a:r>
              <a:rPr lang="es-ES_tradnl" altLang="es-MX" dirty="0" smtClean="0"/>
              <a:t>Si llega un derecho y no hay nada en la pila, o si al terminar hay algo </a:t>
            </a:r>
            <a:r>
              <a:rPr lang="es-ES_tradnl" altLang="es-MX" dirty="0" smtClean="0">
                <a:sym typeface="Wingdings" pitchFamily="2" charset="2"/>
              </a:rPr>
              <a:t> hay un error</a:t>
            </a:r>
            <a:endParaRPr lang="es-CL" altLang="es-MX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47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Otro Ejemplo Clásico: Notación Postfija</a:t>
            </a:r>
            <a:endParaRPr lang="es-CL" altLang="es-MX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La notación habitual para expresiones aritméticas es </a:t>
            </a:r>
            <a:r>
              <a:rPr lang="es-ES_tradnl" altLang="es-MX" dirty="0" smtClean="0">
                <a:solidFill>
                  <a:srgbClr val="FF0000"/>
                </a:solidFill>
              </a:rPr>
              <a:t>infija</a:t>
            </a:r>
            <a:r>
              <a:rPr lang="es-ES_tradnl" altLang="es-MX" dirty="0" smtClean="0"/>
              <a:t>, se p</a:t>
            </a:r>
            <a:r>
              <a:rPr lang="es-ES_tradnl" altLang="es-MX" dirty="0" smtClean="0">
                <a:sym typeface="Wingdings" pitchFamily="2" charset="2"/>
              </a:rPr>
              <a:t>one el operador </a:t>
            </a:r>
            <a:r>
              <a:rPr lang="es-ES_tradnl" altLang="es-MX" dirty="0" smtClean="0">
                <a:sym typeface="Wingdings" pitchFamily="2" charset="2"/>
              </a:rPr>
              <a:t>binario entre </a:t>
            </a:r>
            <a:r>
              <a:rPr lang="es-ES_tradnl" altLang="es-MX" dirty="0" smtClean="0">
                <a:sym typeface="Wingdings" pitchFamily="2" charset="2"/>
              </a:rPr>
              <a:t>los operandos:</a:t>
            </a:r>
          </a:p>
          <a:p>
            <a:pPr lvl="1" eaLnBrk="1" hangingPunct="1"/>
            <a:r>
              <a:rPr lang="es-ES_tradnl" altLang="es-MX" dirty="0" smtClean="0"/>
              <a:t>(A </a:t>
            </a:r>
            <a:r>
              <a:rPr lang="es-ES_tradnl" altLang="es-MX" dirty="0" smtClean="0">
                <a:solidFill>
                  <a:srgbClr val="FF0000"/>
                </a:solidFill>
              </a:rPr>
              <a:t>-</a:t>
            </a:r>
            <a:r>
              <a:rPr lang="es-ES_tradnl" altLang="es-MX" dirty="0" smtClean="0"/>
              <a:t> B) </a:t>
            </a:r>
            <a:r>
              <a:rPr lang="es-ES_tradnl" altLang="es-MX" dirty="0" smtClean="0">
                <a:solidFill>
                  <a:srgbClr val="FF0000"/>
                </a:solidFill>
              </a:rPr>
              <a:t>*</a:t>
            </a:r>
            <a:r>
              <a:rPr lang="es-ES_tradnl" altLang="es-MX" dirty="0" smtClean="0"/>
              <a:t> C</a:t>
            </a:r>
          </a:p>
          <a:p>
            <a:pPr eaLnBrk="1" hangingPunct="1"/>
            <a:endParaRPr lang="es-ES_tradnl" altLang="es-MX" sz="2400" dirty="0" smtClean="0"/>
          </a:p>
          <a:p>
            <a:pPr eaLnBrk="1" hangingPunct="1"/>
            <a:r>
              <a:rPr lang="es-ES_tradnl" altLang="es-MX" dirty="0" smtClean="0"/>
              <a:t>En la notación </a:t>
            </a:r>
            <a:r>
              <a:rPr lang="es-ES_tradnl" altLang="es-MX" dirty="0" smtClean="0">
                <a:solidFill>
                  <a:srgbClr val="FF0000"/>
                </a:solidFill>
              </a:rPr>
              <a:t>postfija</a:t>
            </a:r>
            <a:r>
              <a:rPr lang="es-ES_tradnl" altLang="es-MX" dirty="0" smtClean="0"/>
              <a:t>, el operador se pone después de los operandos:</a:t>
            </a:r>
          </a:p>
          <a:p>
            <a:pPr lvl="1" eaLnBrk="1" hangingPunct="1"/>
            <a:r>
              <a:rPr lang="es-ES_tradnl" altLang="es-MX" dirty="0" smtClean="0"/>
              <a:t>A B </a:t>
            </a:r>
            <a:r>
              <a:rPr lang="es-ES_tradnl" altLang="es-MX" dirty="0" smtClean="0">
                <a:solidFill>
                  <a:srgbClr val="FF0000"/>
                </a:solidFill>
              </a:rPr>
              <a:t>-</a:t>
            </a:r>
            <a:r>
              <a:rPr lang="es-ES_tradnl" altLang="es-MX" dirty="0" smtClean="0"/>
              <a:t> C </a:t>
            </a:r>
            <a:r>
              <a:rPr lang="es-ES_tradnl" altLang="es-MX" dirty="0" smtClean="0">
                <a:solidFill>
                  <a:srgbClr val="FF0000"/>
                </a:solidFill>
              </a:rPr>
              <a:t>*</a:t>
            </a:r>
          </a:p>
          <a:p>
            <a:pPr eaLnBrk="1" hangingPunct="1"/>
            <a:endParaRPr lang="es-ES_tradnl" altLang="es-MX" sz="2400" dirty="0" smtClean="0"/>
          </a:p>
          <a:p>
            <a:pPr eaLnBrk="1" hangingPunct="1"/>
            <a:r>
              <a:rPr lang="es-ES_tradnl" altLang="es-MX" dirty="0" smtClean="0"/>
              <a:t>Nótese que no se necesitan paréntesis</a:t>
            </a:r>
            <a:endParaRPr lang="es-CL" altLang="es-MX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869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Otro Ejemplo Clásico: Notación Postfija</a:t>
            </a:r>
            <a:endParaRPr lang="es-CL" altLang="es-MX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MX" sz="2200" dirty="0"/>
              <a:t>Expresión A B - C *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Para evaluar, se busca el primer operador y se aplica a los operandos que lo preceden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Se repite hasta que no queden operadores</a:t>
            </a:r>
          </a:p>
          <a:p>
            <a:pPr eaLnBrk="1" hangingPunct="1">
              <a:lnSpc>
                <a:spcPct val="90000"/>
              </a:lnSpc>
            </a:pPr>
            <a:endParaRPr lang="es-ES_tradnl" altLang="es-MX" sz="2200" dirty="0"/>
          </a:p>
          <a:p>
            <a:pPr eaLnBrk="1" hangingPunct="1">
              <a:lnSpc>
                <a:spcPct val="90000"/>
              </a:lnSpc>
            </a:pPr>
            <a:r>
              <a:rPr lang="es-ES_tradnl" altLang="es-MX" sz="2200" dirty="0"/>
              <a:t>Ejemplo: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7 3 - 2 *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4 2 *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8</a:t>
            </a:r>
          </a:p>
          <a:p>
            <a:pPr eaLnBrk="1" hangingPunct="1">
              <a:lnSpc>
                <a:spcPct val="90000"/>
              </a:lnSpc>
            </a:pPr>
            <a:endParaRPr lang="es-ES_tradnl" altLang="es-MX" sz="2200" dirty="0"/>
          </a:p>
          <a:p>
            <a:pPr eaLnBrk="1" hangingPunct="1">
              <a:lnSpc>
                <a:spcPct val="90000"/>
              </a:lnSpc>
            </a:pPr>
            <a:r>
              <a:rPr lang="es-ES_tradnl" altLang="es-MX" sz="2200" dirty="0"/>
              <a:t>Una forma de implementar la evaluación es con una pila: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Se guardan los operandos en la pila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Cuando se encuentra un </a:t>
            </a:r>
            <a:r>
              <a:rPr lang="es-ES_tradnl" altLang="es-MX" sz="2000" dirty="0" smtClean="0"/>
              <a:t>operador binario, </a:t>
            </a:r>
            <a:r>
              <a:rPr lang="es-ES_tradnl" altLang="es-MX" sz="2000" dirty="0"/>
              <a:t>se sacan los primeros operandos de la pila y se aplica el operador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sz="2000" dirty="0"/>
              <a:t>El resultado se agrega a la pila</a:t>
            </a:r>
            <a:endParaRPr lang="es-CL" altLang="es-MX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20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636</Words>
  <Application>Microsoft Office PowerPoint</Application>
  <PresentationFormat>Personalizado</PresentationFormat>
  <Paragraphs>196</Paragraphs>
  <Slides>17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Pila - Stack</vt:lpstr>
      <vt:lpstr>Pila – Estructura de Datos LIFO</vt:lpstr>
      <vt:lpstr>Operando sobre una Pila</vt:lpstr>
      <vt:lpstr>Ejemplo Clásico para el Uso de una Pila Revisar Paréntesis (1/3)</vt:lpstr>
      <vt:lpstr>Ejemplo Clásico para el Uso de una Pila Revisar Paréntesis (2/3)</vt:lpstr>
      <vt:lpstr>Ejemplo Clásico para el Uso de una Pila Revisar Paréntesis (3/3)</vt:lpstr>
      <vt:lpstr>Otro Ejemplo Clásico: Notación Postfija</vt:lpstr>
      <vt:lpstr>Otro Ejemplo Clásico: Notación Postfija</vt:lpstr>
      <vt:lpstr>Otro Ejemplo Clásico: Notación Postfija</vt:lpstr>
      <vt:lpstr>Otro Ejemplo Clásico: Notación Postfija</vt:lpstr>
      <vt:lpstr>PILA como TDA</vt:lpstr>
      <vt:lpstr>PILA como TDA</vt:lpstr>
      <vt:lpstr>Implementación usando un Arreglo</vt:lpstr>
      <vt:lpstr>Implementación usando un Arreglo Funciones crearPila y vacia</vt:lpstr>
      <vt:lpstr>Implementación usando un Arreglo Función push</vt:lpstr>
      <vt:lpstr>Implementación usando un Arreglo Funciones pop y top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Hubert Hoffmann</dc:creator>
  <cp:lastModifiedBy>hoffmann</cp:lastModifiedBy>
  <cp:revision>27</cp:revision>
  <dcterms:created xsi:type="dcterms:W3CDTF">2011-08-29T01:28:06Z</dcterms:created>
  <dcterms:modified xsi:type="dcterms:W3CDTF">2015-04-13T20:23:39Z</dcterms:modified>
</cp:coreProperties>
</file>