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0" r:id="rId19"/>
    <p:sldId id="281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10045700" cy="777716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F71"/>
    <a:srgbClr val="F37920"/>
    <a:srgbClr val="C5C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71" autoAdjust="0"/>
  </p:normalViewPr>
  <p:slideViewPr>
    <p:cSldViewPr>
      <p:cViewPr varScale="1">
        <p:scale>
          <a:sx n="100" d="100"/>
          <a:sy n="100" d="100"/>
        </p:scale>
        <p:origin x="-1812" y="-84"/>
      </p:cViewPr>
      <p:guideLst>
        <p:guide orient="horz" pos="2450"/>
        <p:guide pos="31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4A6C184A-FDCC-4F1B-8F79-ABBBFAF70756}" type="datetimeFigureOut">
              <a:rPr lang="es-ES"/>
              <a:pPr>
                <a:defRPr/>
              </a:pPr>
              <a:t>30/04/2015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DF5E6347-9E22-48B9-997E-7F22DB22689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79432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1" tIns="49521" rIns="99041" bIns="4952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427AFA1-DA99-4B3C-9645-6F3970712E5F}" type="datetimeFigureOut">
              <a:rPr lang="es-ES"/>
              <a:pPr>
                <a:defRPr/>
              </a:pPr>
              <a:t>30/04/2015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071563" y="768350"/>
            <a:ext cx="49561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1" tIns="49521" rIns="99041" bIns="49521" rtlCol="0" anchor="ctr"/>
          <a:lstStyle/>
          <a:p>
            <a:pPr lvl="0"/>
            <a:endParaRPr lang="es-ES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9041" tIns="49521" rIns="99041" bIns="49521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1" tIns="49521" rIns="99041" bIns="4952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9D78502-9CB1-4B53-B25F-C2C1C99C0FB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67662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altLang="es-MX" dirty="0" smtClean="0"/>
          </a:p>
        </p:txBody>
      </p:sp>
      <p:sp>
        <p:nvSpPr>
          <p:cNvPr id="717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804714" indent="-309505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238023" indent="-24760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733232" indent="-24760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228441" indent="-24760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723650" indent="-24760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218859" indent="-24760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714068" indent="-24760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4209277" indent="-24760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BFE962-F1CB-4D44-808C-1B76BA01390B}" type="slidenum">
              <a:rPr lang="es-E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F42B81-270D-4FBA-BFC7-C698BE2AC78F}" type="slidenum">
              <a:rPr lang="es-ES_tradnl" altLang="es-MX" sz="1400"/>
              <a:pPr/>
              <a:t>14</a:t>
            </a:fld>
            <a:endParaRPr lang="es-ES_tradnl" altLang="es-MX" sz="1400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3268995-04F3-42AC-A126-DB0711921168}" type="slidenum">
              <a:rPr lang="es-ES_tradnl" altLang="es-MX" sz="1400"/>
              <a:pPr/>
              <a:t>15</a:t>
            </a:fld>
            <a:endParaRPr lang="es-ES_tradnl" altLang="es-MX" sz="1400" dirty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578D17-7807-4123-8351-7C67C402F6D3}" type="slidenum">
              <a:rPr lang="es-ES_tradnl" altLang="es-MX" sz="1400"/>
              <a:pPr/>
              <a:t>16</a:t>
            </a:fld>
            <a:endParaRPr lang="es-ES_tradnl" altLang="es-MX" sz="1400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B11EF4-956B-43FA-AF11-B23988A0DD40}" type="slidenum">
              <a:rPr lang="es-ES_tradnl" altLang="es-MX" sz="1400"/>
              <a:pPr/>
              <a:t>17</a:t>
            </a:fld>
            <a:endParaRPr lang="es-ES_tradnl" altLang="es-MX" sz="1400" dirty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10FE0E2-569B-4FED-9040-10AF9ECCDF44}" type="slidenum">
              <a:rPr lang="es-ES_tradnl" altLang="es-MX" sz="1400"/>
              <a:pPr/>
              <a:t>18</a:t>
            </a:fld>
            <a:endParaRPr lang="es-ES_tradnl" altLang="es-MX" sz="1400" dirty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DD5A3A-C397-4014-91BD-3DF5223502FE}" type="slidenum">
              <a:rPr lang="es-ES_tradnl" altLang="es-MX" sz="1400"/>
              <a:pPr/>
              <a:t>19</a:t>
            </a:fld>
            <a:endParaRPr lang="es-ES_tradnl" altLang="es-MX" sz="1400" dirty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1F884DB-A019-40F0-8A67-1E4E5AA61F90}" type="slidenum">
              <a:rPr lang="es-ES_tradnl" altLang="es-MX" sz="1400"/>
              <a:pPr/>
              <a:t>20</a:t>
            </a:fld>
            <a:endParaRPr lang="es-ES_tradnl" altLang="es-MX" sz="1400" dirty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BDE8807-3C16-41DE-9961-B9B88E871697}" type="slidenum">
              <a:rPr lang="es-ES_tradnl" altLang="es-MX" sz="1400"/>
              <a:pPr/>
              <a:t>21</a:t>
            </a:fld>
            <a:endParaRPr lang="es-ES_tradnl" altLang="es-MX" sz="1400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AFF1618-7787-4BB0-93E9-3888A19603BE}" type="slidenum">
              <a:rPr lang="es-ES_tradnl" altLang="es-MX" sz="1400"/>
              <a:pPr/>
              <a:t>22</a:t>
            </a:fld>
            <a:endParaRPr lang="es-ES_tradnl" altLang="es-MX" sz="1400" dirty="0"/>
          </a:p>
        </p:txBody>
      </p:sp>
      <p:sp>
        <p:nvSpPr>
          <p:cNvPr id="808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80900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341E578-410B-452E-99E4-16427BFFC977}" type="slidenum">
              <a:rPr lang="es-ES_tradnl" altLang="es-MX" sz="1400"/>
              <a:pPr/>
              <a:t>23</a:t>
            </a:fld>
            <a:endParaRPr lang="es-ES_tradnl" altLang="es-MX" sz="1400" dirty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17A156C-5612-4151-B621-A9BE42BCF08F}" type="slidenum">
              <a:rPr lang="es-ES_tradnl" altLang="es-MX" sz="1400"/>
              <a:pPr/>
              <a:t>2</a:t>
            </a:fld>
            <a:endParaRPr lang="es-ES_tradnl" altLang="es-MX" sz="1400" dirty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55" tIns="48427" rIns="96855" bIns="48427"/>
          <a:lstStyle/>
          <a:p>
            <a:pPr eaLnBrk="1" hangingPunct="1"/>
            <a:endParaRPr lang="es-CL" altLang="es-MX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2EC939-6285-4A2E-87E2-D7BCF416D3AD}" type="slidenum">
              <a:rPr lang="es-ES_tradnl" altLang="es-MX" sz="1400"/>
              <a:pPr/>
              <a:t>24</a:t>
            </a:fld>
            <a:endParaRPr lang="es-ES_tradnl" altLang="es-MX" sz="1400" dirty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41BAF8-E732-470B-8282-A960678CE31D}" type="slidenum">
              <a:rPr lang="es-ES_tradnl" altLang="es-MX" sz="1400"/>
              <a:pPr/>
              <a:t>25</a:t>
            </a:fld>
            <a:endParaRPr lang="es-ES_tradnl" altLang="es-MX" sz="1400" dirty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81964D3-A68C-40E5-A75F-4DCEC08B7DCC}" type="slidenum">
              <a:rPr lang="es-ES_tradnl" altLang="es-MX" sz="1400"/>
              <a:pPr/>
              <a:t>26</a:t>
            </a:fld>
            <a:endParaRPr lang="es-ES_tradnl" altLang="es-MX" sz="1400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E7A4AE-11A2-4597-8A35-6F68E9B05A92}" type="slidenum">
              <a:rPr lang="es-ES_tradnl" altLang="es-MX" sz="1400"/>
              <a:pPr/>
              <a:t>28</a:t>
            </a:fld>
            <a:endParaRPr lang="es-ES_tradnl" altLang="es-MX" sz="1400" dirty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C363BC4-8EA0-4AFD-9BB4-5EFAD5AB658C}" type="slidenum">
              <a:rPr lang="es-ES_tradnl" altLang="es-MX" sz="1400"/>
              <a:pPr/>
              <a:t>29</a:t>
            </a:fld>
            <a:endParaRPr lang="es-ES_tradnl" altLang="es-MX" sz="1400" dirty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30A2C03-E2B9-4DBB-97E0-6EDA49CFAE4D}" type="slidenum">
              <a:rPr lang="es-ES_tradnl" altLang="es-MX" sz="1400"/>
              <a:pPr/>
              <a:t>31</a:t>
            </a:fld>
            <a:endParaRPr lang="es-ES_tradnl" altLang="es-MX" sz="1400" dirty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CAF851B-58FE-4BFE-89D6-47104A0087D0}" type="slidenum">
              <a:rPr lang="es-ES_tradnl" altLang="es-MX" sz="1400"/>
              <a:pPr/>
              <a:t>32</a:t>
            </a:fld>
            <a:endParaRPr lang="es-ES_tradnl" altLang="es-MX" sz="1400" dirty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CBE921E-E2F1-483D-A2DE-2E7767FC28E1}" type="slidenum">
              <a:rPr lang="es-ES_tradnl" altLang="es-MX" sz="1400"/>
              <a:pPr/>
              <a:t>33</a:t>
            </a:fld>
            <a:endParaRPr lang="es-ES_tradnl" altLang="es-MX" sz="1400" dirty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8755937-3AA5-4ADB-8F0D-74732A5A1E65}" type="slidenum">
              <a:rPr lang="es-ES_tradnl" altLang="es-MX" sz="1400"/>
              <a:pPr/>
              <a:t>34</a:t>
            </a:fld>
            <a:endParaRPr lang="es-ES_tradnl" altLang="es-MX" sz="1400" dirty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E86137-C898-4643-A046-82E2AC7E76EA}" type="slidenum">
              <a:rPr lang="es-ES_tradnl" altLang="es-MX" sz="1400"/>
              <a:pPr/>
              <a:t>35</a:t>
            </a:fld>
            <a:endParaRPr lang="es-ES_tradnl" altLang="es-MX" sz="1400" dirty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4F942F9-F30E-4BF8-8584-2BF7579ABCEC}" type="slidenum">
              <a:rPr lang="es-ES_tradnl" altLang="es-MX" sz="1400"/>
              <a:pPr/>
              <a:t>7</a:t>
            </a:fld>
            <a:endParaRPr lang="es-ES_tradnl" altLang="es-MX" sz="1400" dirty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EEC046A-5FBE-4411-BED7-9DD5CE478A5E}" type="slidenum">
              <a:rPr lang="es-ES_tradnl" altLang="es-MX" sz="1400"/>
              <a:pPr/>
              <a:t>36</a:t>
            </a:fld>
            <a:endParaRPr lang="es-ES_tradnl" altLang="es-MX" sz="1400" dirty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56E19F-0275-4282-BB29-E638CB49A18F}" type="slidenum">
              <a:rPr lang="es-ES_tradnl" altLang="es-MX" sz="1400"/>
              <a:pPr/>
              <a:t>37</a:t>
            </a:fld>
            <a:endParaRPr lang="es-ES_tradnl" altLang="es-MX" sz="1400" dirty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33520C0-12F0-4030-8E2C-07BDDF1D5F01}" type="slidenum">
              <a:rPr lang="es-ES_tradnl" altLang="es-MX" sz="1400"/>
              <a:pPr/>
              <a:t>38</a:t>
            </a:fld>
            <a:endParaRPr lang="es-ES_tradnl" altLang="es-MX" sz="1400" dirty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8BB1AB-A73C-4EAE-84E7-A7A78953FAF6}" type="slidenum">
              <a:rPr lang="es-ES_tradnl" altLang="es-MX" sz="1400"/>
              <a:pPr/>
              <a:t>40</a:t>
            </a:fld>
            <a:endParaRPr lang="es-ES_tradnl" altLang="es-MX" sz="1400" dirty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2737EEE-E22B-4C7C-9F32-37157DF7FCA6}" type="slidenum">
              <a:rPr lang="es-ES_tradnl" altLang="es-MX" sz="1400"/>
              <a:pPr/>
              <a:t>41</a:t>
            </a:fld>
            <a:endParaRPr lang="es-ES_tradnl" altLang="es-MX" sz="1400" dirty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36D9DBE-4D27-4C0D-A9FF-EE7EBB966E49}" type="slidenum">
              <a:rPr lang="es-ES_tradnl" altLang="es-MX" sz="1400"/>
              <a:pPr/>
              <a:t>42</a:t>
            </a:fld>
            <a:endParaRPr lang="es-ES_tradnl" altLang="es-MX" sz="1400" dirty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2639118-77A0-4F23-90F7-B71C03622032}" type="slidenum">
              <a:rPr lang="es-ES_tradnl" altLang="es-MX" sz="1400"/>
              <a:pPr/>
              <a:t>43</a:t>
            </a:fld>
            <a:endParaRPr lang="es-ES_tradnl" altLang="es-MX" sz="1400" dirty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9529FA-1B5D-4DF0-8ECC-DEBD87A63383}" type="slidenum">
              <a:rPr lang="es-ES_tradnl" altLang="es-MX" sz="1400"/>
              <a:pPr/>
              <a:t>45</a:t>
            </a:fld>
            <a:endParaRPr lang="es-ES_tradnl" altLang="es-MX" sz="1400" dirty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606C59-E5DD-434B-B4BF-F722F66FF4B3}" type="slidenum">
              <a:rPr lang="es-ES_tradnl" altLang="es-MX" sz="1400"/>
              <a:pPr/>
              <a:t>53</a:t>
            </a:fld>
            <a:endParaRPr lang="es-ES_tradnl" altLang="es-MX" sz="1400" dirty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080731B-7605-497E-87E5-8878F86F6CD3}" type="slidenum">
              <a:rPr lang="es-ES_tradnl" altLang="es-MX" sz="1400"/>
              <a:pPr/>
              <a:t>57</a:t>
            </a:fld>
            <a:endParaRPr lang="es-ES_tradnl" altLang="es-MX" sz="1400" dirty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220D90F-EB5F-4567-B90A-A92C0CA746C6}" type="slidenum">
              <a:rPr lang="es-ES_tradnl" altLang="es-MX" sz="1400"/>
              <a:pPr/>
              <a:t>8</a:t>
            </a:fld>
            <a:endParaRPr lang="es-ES_tradnl" altLang="es-MX" sz="1400" dirty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B9EE152-290C-45C8-9A0A-38F329CE55E9}" type="slidenum">
              <a:rPr lang="es-ES_tradnl" altLang="es-MX" sz="1400"/>
              <a:pPr/>
              <a:t>58</a:t>
            </a:fld>
            <a:endParaRPr lang="es-ES_tradnl" altLang="es-MX" sz="1400" dirty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17A7FA6-38C2-4AEE-B514-61820881BD79}" type="slidenum">
              <a:rPr lang="es-ES_tradnl" altLang="es-MX" sz="1400"/>
              <a:pPr/>
              <a:t>60</a:t>
            </a:fld>
            <a:endParaRPr lang="es-ES_tradnl" altLang="es-MX" sz="1400" dirty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7B2A53-FC1A-4D10-9EB1-91E7B965728E}" type="slidenum">
              <a:rPr lang="es-ES_tradnl" altLang="es-MX" sz="1400"/>
              <a:pPr/>
              <a:t>61</a:t>
            </a:fld>
            <a:endParaRPr lang="es-ES_tradnl" altLang="es-MX" sz="1400" dirty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74F5DC8-C7A6-44D1-A76F-9C2B42B2EDC8}" type="slidenum">
              <a:rPr lang="es-ES_tradnl" altLang="es-MX" sz="1400"/>
              <a:pPr/>
              <a:t>62</a:t>
            </a:fld>
            <a:endParaRPr lang="es-ES_tradnl" altLang="es-MX" sz="1400" dirty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8C64AC7-18C3-4387-8C6B-1859293571EA}" type="slidenum">
              <a:rPr lang="es-ES_tradnl" altLang="es-MX" sz="1400"/>
              <a:pPr/>
              <a:t>63</a:t>
            </a:fld>
            <a:endParaRPr lang="es-ES_tradnl" altLang="es-MX" sz="1400" dirty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CFA23E-F977-4F2F-AC17-A393F7AB3FF3}" type="slidenum">
              <a:rPr lang="es-ES_tradnl" altLang="es-MX" sz="1400"/>
              <a:pPr/>
              <a:t>64</a:t>
            </a:fld>
            <a:endParaRPr lang="es-ES_tradnl" altLang="es-MX" sz="1400" dirty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F0BC54D-5C25-4F61-AD99-2A8DDB851759}" type="slidenum">
              <a:rPr lang="es-ES_tradnl" altLang="es-MX" sz="1400"/>
              <a:pPr/>
              <a:t>65</a:t>
            </a:fld>
            <a:endParaRPr lang="es-ES_tradnl" altLang="es-MX" sz="1400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BE765A5-7BB0-4B63-AC5C-04E0478C43B5}" type="slidenum">
              <a:rPr lang="es-ES_tradnl" altLang="es-MX" sz="1400"/>
              <a:pPr/>
              <a:t>69</a:t>
            </a:fld>
            <a:endParaRPr lang="es-ES_tradnl" altLang="es-MX" sz="14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4A496DE-02BB-4DCA-9DCD-38B75E767062}" type="slidenum">
              <a:rPr lang="es-ES_tradnl" altLang="es-MX" sz="1400"/>
              <a:pPr/>
              <a:t>9</a:t>
            </a:fld>
            <a:endParaRPr lang="es-ES_tradnl" altLang="es-MX" sz="1400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9A65412-59B7-4D12-B9BB-A02A2FC8BF45}" type="slidenum">
              <a:rPr lang="es-ES_tradnl" altLang="es-MX" sz="1400"/>
              <a:pPr/>
              <a:t>10</a:t>
            </a:fld>
            <a:endParaRPr lang="es-ES_tradnl" altLang="es-MX" sz="1400" dirty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9D6D316-3D33-4AC4-A383-D5B29B98E19F}" type="slidenum">
              <a:rPr lang="es-ES_tradnl" altLang="es-MX" sz="1400"/>
              <a:pPr/>
              <a:t>11</a:t>
            </a:fld>
            <a:endParaRPr lang="es-ES_tradnl" altLang="es-MX" sz="1400" dirty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E90CA25-1E84-4480-A45E-E7D88B6752BD}" type="slidenum">
              <a:rPr lang="es-ES_tradnl" altLang="es-MX" sz="1400"/>
              <a:pPr/>
              <a:t>12</a:t>
            </a:fld>
            <a:endParaRPr lang="es-ES_tradnl" altLang="es-MX" sz="1400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1pPr>
            <a:lvl2pPr marL="804714" indent="-3095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2pPr>
            <a:lvl3pPr marL="1238023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3pPr>
            <a:lvl4pPr marL="1733232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4pPr>
            <a:lvl5pPr marL="2228441" indent="-247605" defTabSz="1043722">
              <a:defRPr sz="3100">
                <a:solidFill>
                  <a:schemeClr val="tx1"/>
                </a:solidFill>
                <a:latin typeface="Times New Roman" pitchFamily="18" charset="0"/>
              </a:defRPr>
            </a:lvl5pPr>
            <a:lvl6pPr marL="2723650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6pPr>
            <a:lvl7pPr marL="3218859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7pPr>
            <a:lvl8pPr marL="3714068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8pPr>
            <a:lvl9pPr marL="4209277" indent="-247605" algn="r" defTabSz="1043722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6AD75FE-40E2-4F52-A8AE-1D139BD894CF}" type="slidenum">
              <a:rPr lang="es-ES_tradnl" altLang="es-MX" sz="1400"/>
              <a:pPr/>
              <a:t>13</a:t>
            </a:fld>
            <a:endParaRPr lang="es-ES_tradnl" altLang="es-MX" sz="1400" dirty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1563" y="768350"/>
            <a:ext cx="4956175" cy="3836988"/>
          </a:xfrm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872" tIns="48436" rIns="96872" bIns="48436"/>
          <a:lstStyle/>
          <a:p>
            <a:pPr eaLnBrk="1" hangingPunct="1"/>
            <a:endParaRPr lang="es-ES" altLang="es-MX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3429" y="2415963"/>
            <a:ext cx="8538846" cy="166704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06856" y="4407059"/>
            <a:ext cx="7031990" cy="19874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D2B7F-DC0A-4F0F-BCCD-A69287422E32}" type="datetime1">
              <a:rPr lang="es-ES" smtClean="0"/>
              <a:t>30/04/2015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A19D1-4230-4E5A-BC88-7D64CCCD021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68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143E7-AF86-4CAF-997F-0822A2F6D349}" type="datetime1">
              <a:rPr lang="es-ES" smtClean="0"/>
              <a:t>30/04/2015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D60C-AD29-4723-9EDA-E54FD9028B9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051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194850" y="455469"/>
            <a:ext cx="1921938" cy="9721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27293" y="455469"/>
            <a:ext cx="5600129" cy="9721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BFF8E-5692-4379-B713-40CBBEE1A23D}" type="datetime1">
              <a:rPr lang="es-ES" smtClean="0"/>
              <a:t>30/04/2015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3E80F-2BE9-4694-91EE-8A7969E48A4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291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D52E1-6BB6-4556-AFD7-6E8A1A926DA9}" type="datetime1">
              <a:rPr lang="es-ES" smtClean="0"/>
              <a:t>30/04/2015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E878C-3ACF-4F71-B836-E0F8DA71A35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664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3541" y="4997549"/>
            <a:ext cx="8538846" cy="15446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3541" y="3296294"/>
            <a:ext cx="8538846" cy="17012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8A4D1-FADC-4BE2-AEAD-E064AA36CD58}" type="datetime1">
              <a:rPr lang="es-ES" smtClean="0"/>
              <a:t>30/04/2015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164EAF-9725-466C-9C94-FCD542CCCBC8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709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27294" y="2658999"/>
            <a:ext cx="3760161" cy="7517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354884" y="2658999"/>
            <a:ext cx="3761905" cy="751792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550E3-FF10-44AD-88B5-00836AB91F33}" type="datetime1">
              <a:rPr lang="es-ES" smtClean="0"/>
              <a:t>30/04/2015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AEEA9-2008-4316-85B1-2A3C66A2096F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793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287" y="311447"/>
            <a:ext cx="9041130" cy="129619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2286" y="1740861"/>
            <a:ext cx="4438595" cy="725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286" y="2466369"/>
            <a:ext cx="4438595" cy="44808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03076" y="1740861"/>
            <a:ext cx="4440339" cy="7255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03076" y="2466369"/>
            <a:ext cx="4440339" cy="448087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87609-7808-4EB8-B1BD-3BD2E8B4D6B2}" type="datetime1">
              <a:rPr lang="es-ES" smtClean="0"/>
              <a:t>30/04/2015</a:t>
            </a:fld>
            <a:endParaRPr lang="es-ES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2C720-D3F9-4CE5-B51F-5D2FF6EA3E01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300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53C4A-F218-4893-A667-5FF9257A9AF9}" type="datetime1">
              <a:rPr lang="es-ES" smtClean="0"/>
              <a:t>30/04/2015</a:t>
            </a:fld>
            <a:endParaRPr lang="es-E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B7C01-3623-4B5A-B1F1-CEDF9C0EE289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43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DD13B-5C47-4CD3-8BA5-3EFAE0044DDC}" type="datetime1">
              <a:rPr lang="es-ES" smtClean="0"/>
              <a:t>30/04/2015</a:t>
            </a:fld>
            <a:endParaRPr lang="es-ES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CF50D-709E-42AC-9503-2CBF4B338ABA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621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288" y="309647"/>
            <a:ext cx="3304966" cy="13177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27590" y="309647"/>
            <a:ext cx="5615825" cy="66375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2288" y="1627444"/>
            <a:ext cx="3304966" cy="53197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E0A96-96CF-4042-A4C0-685A82EA587E}" type="datetime1">
              <a:rPr lang="es-ES" smtClean="0"/>
              <a:t>30/04/2015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9248D-986A-4F0F-9BDD-ADE7B2A85606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385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69027" y="5444015"/>
            <a:ext cx="6027420" cy="64269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69027" y="694904"/>
            <a:ext cx="6027420" cy="466629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69027" y="6086711"/>
            <a:ext cx="6027420" cy="9127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94A7D-4B01-437F-B2C9-EAF34852FBAB}" type="datetime1">
              <a:rPr lang="es-ES" smtClean="0"/>
              <a:t>30/04/2015</a:t>
            </a:fld>
            <a:endParaRPr lang="es-ES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0C2D5-19A1-46B8-95A4-643F1C087F1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789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501650" y="311150"/>
            <a:ext cx="90424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501650" y="1814513"/>
            <a:ext cx="9042400" cy="513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 smtClean="0"/>
              <a:t>Haga clic para modificar el estilo de texto del patrón</a:t>
            </a:r>
          </a:p>
          <a:p>
            <a:pPr lvl="1"/>
            <a:r>
              <a:rPr lang="es-ES" altLang="es-MX" smtClean="0"/>
              <a:t>Segundo nivel</a:t>
            </a:r>
          </a:p>
          <a:p>
            <a:pPr lvl="2"/>
            <a:r>
              <a:rPr lang="es-ES" altLang="es-MX" smtClean="0"/>
              <a:t>Tercer nivel</a:t>
            </a:r>
          </a:p>
          <a:p>
            <a:pPr lvl="3"/>
            <a:r>
              <a:rPr lang="es-ES" altLang="es-MX" smtClean="0"/>
              <a:t>Cuarto nivel</a:t>
            </a:r>
          </a:p>
          <a:p>
            <a:pPr lvl="4"/>
            <a:r>
              <a:rPr lang="es-ES" altLang="es-MX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1650" y="7208838"/>
            <a:ext cx="2344738" cy="412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6DAFF0-E48D-4EE0-96B6-846FE97D9193}" type="datetime1">
              <a:rPr lang="es-ES" smtClean="0"/>
              <a:t>30/04/2015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32175" y="7208838"/>
            <a:ext cx="3181350" cy="412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 dirty="0"/>
              <a:t>Departamento de Informática/ Universidad Técnica Federico Santa María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199313" y="7208838"/>
            <a:ext cx="2344737" cy="412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2CFEE18-B13C-4A3A-9CA0-B09EA2F414F2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75" y="4220"/>
            <a:ext cx="10236200" cy="77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2901950" y="4370388"/>
            <a:ext cx="4137025" cy="669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200" b="1" spc="80" dirty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Departamento de Informática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560" b="1" spc="50" dirty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Universidad Técnica Federico Santa María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901950" y="4064000"/>
            <a:ext cx="3240088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2400" b="1" spc="50" dirty="0" smtClean="0">
                <a:solidFill>
                  <a:srgbClr val="6D6F71"/>
                </a:solidFill>
                <a:latin typeface="Univers-Light-Normal" pitchFamily="2" charset="0"/>
                <a:cs typeface="+mn-cs"/>
              </a:rPr>
              <a:t>Prof. Hubert Hoffmann</a:t>
            </a:r>
            <a:endParaRPr lang="es-ES" sz="2400" b="1" spc="50" dirty="0">
              <a:solidFill>
                <a:srgbClr val="6D6F71"/>
              </a:solidFill>
              <a:latin typeface="Univers-Light-Normal" pitchFamily="2" charset="0"/>
              <a:cs typeface="+mn-cs"/>
            </a:endParaRPr>
          </a:p>
        </p:txBody>
      </p:sp>
      <p:pic>
        <p:nvPicPr>
          <p:cNvPr id="2053" name="6 Imag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4078288"/>
            <a:ext cx="1447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7 CuadroTexto"/>
          <p:cNvSpPr txBox="1"/>
          <p:nvPr/>
        </p:nvSpPr>
        <p:spPr>
          <a:xfrm>
            <a:off x="269875" y="1030288"/>
            <a:ext cx="9001125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3000" spc="300" dirty="0" smtClean="0">
                <a:solidFill>
                  <a:srgbClr val="F37920"/>
                </a:solidFill>
                <a:latin typeface="+mn-lt"/>
                <a:cs typeface="+mn-cs"/>
              </a:rPr>
              <a:t>Primer Semestre 2015</a:t>
            </a:r>
            <a:endParaRPr lang="es-ES" sz="3000" spc="300" dirty="0">
              <a:solidFill>
                <a:srgbClr val="F37920"/>
              </a:solidFill>
              <a:latin typeface="+mn-lt"/>
              <a:cs typeface="+mn-cs"/>
            </a:endParaRPr>
          </a:p>
        </p:txBody>
      </p:sp>
      <p:sp>
        <p:nvSpPr>
          <p:cNvPr id="2055" name="8 CuadroTexto"/>
          <p:cNvSpPr txBox="1">
            <a:spLocks noChangeArrowheads="1"/>
          </p:cNvSpPr>
          <p:nvPr/>
        </p:nvSpPr>
        <p:spPr bwMode="auto">
          <a:xfrm>
            <a:off x="190500" y="360363"/>
            <a:ext cx="9001125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s-CL" altLang="es-MX" sz="5400" b="1" dirty="0" smtClean="0">
                <a:solidFill>
                  <a:srgbClr val="6D6F71"/>
                </a:solidFill>
              </a:rPr>
              <a:t>INF-134 Estructura de Datos</a:t>
            </a:r>
            <a:endParaRPr lang="es-ES" altLang="es-MX" sz="5400" b="1" dirty="0">
              <a:solidFill>
                <a:srgbClr val="6D6F7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7" name="Group 33"/>
          <p:cNvGrpSpPr>
            <a:grpSpLocks/>
          </p:cNvGrpSpPr>
          <p:nvPr/>
        </p:nvGrpSpPr>
        <p:grpSpPr bwMode="auto">
          <a:xfrm>
            <a:off x="6902931" y="1641845"/>
            <a:ext cx="2602115" cy="3715756"/>
            <a:chOff x="3958" y="912"/>
            <a:chExt cx="1492" cy="2064"/>
          </a:xfrm>
        </p:grpSpPr>
        <p:sp>
          <p:nvSpPr>
            <p:cNvPr id="11282" name="Oval 20"/>
            <p:cNvSpPr>
              <a:spLocks noChangeArrowheads="1"/>
            </p:cNvSpPr>
            <p:nvPr/>
          </p:nvSpPr>
          <p:spPr bwMode="auto">
            <a:xfrm>
              <a:off x="4293" y="912"/>
              <a:ext cx="363" cy="33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11283" name="Oval 21"/>
            <p:cNvSpPr>
              <a:spLocks noChangeArrowheads="1"/>
            </p:cNvSpPr>
            <p:nvPr/>
          </p:nvSpPr>
          <p:spPr bwMode="auto">
            <a:xfrm>
              <a:off x="3958" y="1488"/>
              <a:ext cx="362" cy="33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11284" name="Line 22"/>
            <p:cNvSpPr>
              <a:spLocks noChangeShapeType="1"/>
            </p:cNvSpPr>
            <p:nvPr/>
          </p:nvSpPr>
          <p:spPr bwMode="auto">
            <a:xfrm flipH="1">
              <a:off x="4224" y="1248"/>
              <a:ext cx="240" cy="28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11285" name="Line 23"/>
            <p:cNvSpPr>
              <a:spLocks noChangeShapeType="1"/>
            </p:cNvSpPr>
            <p:nvPr/>
          </p:nvSpPr>
          <p:spPr bwMode="auto">
            <a:xfrm>
              <a:off x="4464" y="1248"/>
              <a:ext cx="240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11286" name="Oval 24"/>
            <p:cNvSpPr>
              <a:spLocks noChangeArrowheads="1"/>
            </p:cNvSpPr>
            <p:nvPr/>
          </p:nvSpPr>
          <p:spPr bwMode="auto">
            <a:xfrm>
              <a:off x="4608" y="1488"/>
              <a:ext cx="362" cy="33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11287" name="Line 25"/>
            <p:cNvSpPr>
              <a:spLocks noChangeShapeType="1"/>
            </p:cNvSpPr>
            <p:nvPr/>
          </p:nvSpPr>
          <p:spPr bwMode="auto">
            <a:xfrm>
              <a:off x="4800" y="1824"/>
              <a:ext cx="0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11288" name="Oval 26"/>
            <p:cNvSpPr>
              <a:spLocks noChangeArrowheads="1"/>
            </p:cNvSpPr>
            <p:nvPr/>
          </p:nvSpPr>
          <p:spPr bwMode="auto">
            <a:xfrm>
              <a:off x="5088" y="2637"/>
              <a:ext cx="362" cy="33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11289" name="Oval 27"/>
            <p:cNvSpPr>
              <a:spLocks noChangeArrowheads="1"/>
            </p:cNvSpPr>
            <p:nvPr/>
          </p:nvSpPr>
          <p:spPr bwMode="auto">
            <a:xfrm>
              <a:off x="4128" y="2637"/>
              <a:ext cx="361" cy="33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11290" name="Oval 28"/>
            <p:cNvSpPr>
              <a:spLocks noChangeArrowheads="1"/>
            </p:cNvSpPr>
            <p:nvPr/>
          </p:nvSpPr>
          <p:spPr bwMode="auto">
            <a:xfrm>
              <a:off x="4608" y="2637"/>
              <a:ext cx="361" cy="33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11291" name="Line 29"/>
            <p:cNvSpPr>
              <a:spLocks noChangeShapeType="1"/>
            </p:cNvSpPr>
            <p:nvPr/>
          </p:nvSpPr>
          <p:spPr bwMode="auto">
            <a:xfrm flipH="1">
              <a:off x="4416" y="2400"/>
              <a:ext cx="384" cy="28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11292" name="Oval 30"/>
            <p:cNvSpPr>
              <a:spLocks noChangeArrowheads="1"/>
            </p:cNvSpPr>
            <p:nvPr/>
          </p:nvSpPr>
          <p:spPr bwMode="auto">
            <a:xfrm>
              <a:off x="4608" y="2064"/>
              <a:ext cx="362" cy="33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11293" name="Line 31"/>
            <p:cNvSpPr>
              <a:spLocks noChangeShapeType="1"/>
            </p:cNvSpPr>
            <p:nvPr/>
          </p:nvSpPr>
          <p:spPr bwMode="auto">
            <a:xfrm>
              <a:off x="4800" y="2411"/>
              <a:ext cx="0" cy="229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11294" name="Line 32"/>
            <p:cNvSpPr>
              <a:spLocks noChangeShapeType="1"/>
            </p:cNvSpPr>
            <p:nvPr/>
          </p:nvSpPr>
          <p:spPr bwMode="auto">
            <a:xfrm>
              <a:off x="4800" y="2400"/>
              <a:ext cx="336" cy="28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sp>
        <p:nvSpPr>
          <p:cNvPr id="3399682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Árbol: Subárbol</a:t>
            </a:r>
            <a:endParaRPr lang="en-US" dirty="0" smtClean="0"/>
          </a:p>
        </p:txBody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502285" y="1299795"/>
            <a:ext cx="6362277" cy="1349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Un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  <a:sym typeface="Wingdings" pitchFamily="2" charset="2"/>
              </a:rPr>
              <a:t>subárbol</a:t>
            </a:r>
            <a:r>
              <a:rPr lang="es-ES_tradnl" altLang="es-MX" sz="2700" i="1" dirty="0"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es el árbol formado por un nodo cualquiera y todos sus descendientes</a:t>
            </a:r>
          </a:p>
        </p:txBody>
      </p:sp>
      <p:grpSp>
        <p:nvGrpSpPr>
          <p:cNvPr id="11270" name="Group 19"/>
          <p:cNvGrpSpPr>
            <a:grpSpLocks/>
          </p:cNvGrpSpPr>
          <p:nvPr/>
        </p:nvGrpSpPr>
        <p:grpSpPr bwMode="auto">
          <a:xfrm>
            <a:off x="7199419" y="2678800"/>
            <a:ext cx="2305628" cy="2678801"/>
            <a:chOff x="4128" y="1488"/>
            <a:chExt cx="1322" cy="1488"/>
          </a:xfrm>
        </p:grpSpPr>
        <p:sp>
          <p:nvSpPr>
            <p:cNvPr id="11273" name="Oval 8"/>
            <p:cNvSpPr>
              <a:spLocks noChangeArrowheads="1"/>
            </p:cNvSpPr>
            <p:nvPr/>
          </p:nvSpPr>
          <p:spPr bwMode="auto">
            <a:xfrm>
              <a:off x="4608" y="1488"/>
              <a:ext cx="362" cy="33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11274" name="Line 9"/>
            <p:cNvSpPr>
              <a:spLocks noChangeShapeType="1"/>
            </p:cNvSpPr>
            <p:nvPr/>
          </p:nvSpPr>
          <p:spPr bwMode="auto">
            <a:xfrm>
              <a:off x="4800" y="1824"/>
              <a:ext cx="0" cy="240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11275" name="Oval 10"/>
            <p:cNvSpPr>
              <a:spLocks noChangeArrowheads="1"/>
            </p:cNvSpPr>
            <p:nvPr/>
          </p:nvSpPr>
          <p:spPr bwMode="auto">
            <a:xfrm>
              <a:off x="5088" y="2637"/>
              <a:ext cx="362" cy="33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11276" name="Oval 11"/>
            <p:cNvSpPr>
              <a:spLocks noChangeArrowheads="1"/>
            </p:cNvSpPr>
            <p:nvPr/>
          </p:nvSpPr>
          <p:spPr bwMode="auto">
            <a:xfrm>
              <a:off x="4128" y="2637"/>
              <a:ext cx="361" cy="33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11277" name="Oval 12"/>
            <p:cNvSpPr>
              <a:spLocks noChangeArrowheads="1"/>
            </p:cNvSpPr>
            <p:nvPr/>
          </p:nvSpPr>
          <p:spPr bwMode="auto">
            <a:xfrm>
              <a:off x="4608" y="2637"/>
              <a:ext cx="361" cy="33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11278" name="Line 13"/>
            <p:cNvSpPr>
              <a:spLocks noChangeShapeType="1"/>
            </p:cNvSpPr>
            <p:nvPr/>
          </p:nvSpPr>
          <p:spPr bwMode="auto">
            <a:xfrm flipH="1">
              <a:off x="4416" y="2400"/>
              <a:ext cx="384" cy="28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11279" name="Oval 14"/>
            <p:cNvSpPr>
              <a:spLocks noChangeArrowheads="1"/>
            </p:cNvSpPr>
            <p:nvPr/>
          </p:nvSpPr>
          <p:spPr bwMode="auto">
            <a:xfrm>
              <a:off x="4608" y="2064"/>
              <a:ext cx="362" cy="33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11280" name="Line 15"/>
            <p:cNvSpPr>
              <a:spLocks noChangeShapeType="1"/>
            </p:cNvSpPr>
            <p:nvPr/>
          </p:nvSpPr>
          <p:spPr bwMode="auto">
            <a:xfrm>
              <a:off x="4800" y="2411"/>
              <a:ext cx="0" cy="229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>
              <a:off x="4800" y="2400"/>
              <a:ext cx="336" cy="288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sp>
        <p:nvSpPr>
          <p:cNvPr id="11271" name="Text Box 17"/>
          <p:cNvSpPr txBox="1">
            <a:spLocks noChangeArrowheads="1"/>
          </p:cNvSpPr>
          <p:nvPr/>
        </p:nvSpPr>
        <p:spPr bwMode="auto">
          <a:xfrm>
            <a:off x="502285" y="6412559"/>
            <a:ext cx="9041130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Eso sugiere una definición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  <a:sym typeface="Wingdings" pitchFamily="2" charset="2"/>
              </a:rPr>
              <a:t>recursiva</a:t>
            </a:r>
            <a:r>
              <a:rPr lang="es-ES_tradnl" altLang="es-MX" sz="2700" i="1" dirty="0"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de un árbol</a:t>
            </a:r>
          </a:p>
        </p:txBody>
      </p:sp>
      <p:sp>
        <p:nvSpPr>
          <p:cNvPr id="11272" name="Text Box 18"/>
          <p:cNvSpPr txBox="1">
            <a:spLocks noChangeArrowheads="1"/>
          </p:cNvSpPr>
          <p:nvPr/>
        </p:nvSpPr>
        <p:spPr bwMode="auto">
          <a:xfrm>
            <a:off x="502285" y="2959643"/>
            <a:ext cx="6362277" cy="301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Ese nodo será la raíz de ese subárbol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MX" sz="2700" dirty="0">
              <a:latin typeface="Calibri" panose="020F0502020204030204" pitchFamily="34" charset="0"/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Todo nodo es la raíz de un subárbol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MX" sz="2700" dirty="0">
              <a:latin typeface="Calibri" panose="020F0502020204030204" pitchFamily="34" charset="0"/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Por lo tanto, los hijos de un nodo dado son cada uno la raíz de un subárbol y esos subárboles son disjuntos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05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3792" name="Rectangle 16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Árbol: Definición Recursiva</a:t>
            </a:r>
            <a:endParaRPr lang="en-US" dirty="0" smtClean="0"/>
          </a:p>
        </p:txBody>
      </p:sp>
      <p:sp>
        <p:nvSpPr>
          <p:cNvPr id="12292" name="Text Box 17"/>
          <p:cNvSpPr txBox="1">
            <a:spLocks noChangeArrowheads="1"/>
          </p:cNvSpPr>
          <p:nvPr/>
        </p:nvSpPr>
        <p:spPr bwMode="auto">
          <a:xfrm>
            <a:off x="502284" y="1791267"/>
            <a:ext cx="6278563" cy="341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Definición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  <a:sym typeface="Wingdings" pitchFamily="2" charset="2"/>
              </a:rPr>
              <a:t>recursiva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 de árbol: Un árbol es un conjunto de nodos tal que: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MX" sz="2700" dirty="0">
              <a:latin typeface="Calibri" panose="020F0502020204030204" pitchFamily="34" charset="0"/>
              <a:sym typeface="Wingdings" pitchFamily="2" charset="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El conjunto es vacío, o bien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_tradnl" altLang="es-MX" sz="2700" dirty="0">
              <a:latin typeface="Calibri" panose="020F0502020204030204" pitchFamily="34" charset="0"/>
              <a:sym typeface="Wingdings" pitchFamily="2" charset="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Tiene un nodo del cual descienden cero o más subárboles disjuntos, que también son árboles</a:t>
            </a:r>
          </a:p>
        </p:txBody>
      </p:sp>
      <p:sp>
        <p:nvSpPr>
          <p:cNvPr id="12293" name="Oval 30"/>
          <p:cNvSpPr>
            <a:spLocks noChangeArrowheads="1"/>
          </p:cNvSpPr>
          <p:nvPr/>
        </p:nvSpPr>
        <p:spPr bwMode="auto">
          <a:xfrm>
            <a:off x="7487186" y="1641846"/>
            <a:ext cx="633088" cy="6102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900" baseline="-250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12294" name="Oval 31"/>
          <p:cNvSpPr>
            <a:spLocks noChangeArrowheads="1"/>
          </p:cNvSpPr>
          <p:nvPr/>
        </p:nvSpPr>
        <p:spPr bwMode="auto">
          <a:xfrm>
            <a:off x="6902931" y="2678801"/>
            <a:ext cx="631344" cy="6102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900" baseline="-250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12295" name="Line 32"/>
          <p:cNvSpPr>
            <a:spLocks noChangeShapeType="1"/>
          </p:cNvSpPr>
          <p:nvPr/>
        </p:nvSpPr>
        <p:spPr bwMode="auto">
          <a:xfrm flipH="1">
            <a:off x="7366847" y="2246736"/>
            <a:ext cx="418571" cy="51847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12296" name="Line 33"/>
          <p:cNvSpPr>
            <a:spLocks noChangeShapeType="1"/>
          </p:cNvSpPr>
          <p:nvPr/>
        </p:nvSpPr>
        <p:spPr bwMode="auto">
          <a:xfrm>
            <a:off x="7785417" y="2246736"/>
            <a:ext cx="418571" cy="43206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12297" name="Oval 34"/>
          <p:cNvSpPr>
            <a:spLocks noChangeArrowheads="1"/>
          </p:cNvSpPr>
          <p:nvPr/>
        </p:nvSpPr>
        <p:spPr bwMode="auto">
          <a:xfrm>
            <a:off x="8036561" y="2678801"/>
            <a:ext cx="631344" cy="6102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900" baseline="-250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12298" name="Line 35"/>
          <p:cNvSpPr>
            <a:spLocks noChangeShapeType="1"/>
          </p:cNvSpPr>
          <p:nvPr/>
        </p:nvSpPr>
        <p:spPr bwMode="auto">
          <a:xfrm>
            <a:off x="8371417" y="3283691"/>
            <a:ext cx="0" cy="43206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12299" name="Oval 36"/>
          <p:cNvSpPr>
            <a:spLocks noChangeArrowheads="1"/>
          </p:cNvSpPr>
          <p:nvPr/>
        </p:nvSpPr>
        <p:spPr bwMode="auto">
          <a:xfrm>
            <a:off x="8828357" y="4747310"/>
            <a:ext cx="631344" cy="6102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900" baseline="-250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12300" name="Oval 37"/>
          <p:cNvSpPr>
            <a:spLocks noChangeArrowheads="1"/>
          </p:cNvSpPr>
          <p:nvPr/>
        </p:nvSpPr>
        <p:spPr bwMode="auto">
          <a:xfrm>
            <a:off x="7199418" y="4747310"/>
            <a:ext cx="629601" cy="6102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900" baseline="-250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12301" name="Oval 38"/>
          <p:cNvSpPr>
            <a:spLocks noChangeArrowheads="1"/>
          </p:cNvSpPr>
          <p:nvPr/>
        </p:nvSpPr>
        <p:spPr bwMode="auto">
          <a:xfrm>
            <a:off x="8036560" y="4747310"/>
            <a:ext cx="629601" cy="6102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900" baseline="-250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12302" name="Line 39"/>
          <p:cNvSpPr>
            <a:spLocks noChangeShapeType="1"/>
          </p:cNvSpPr>
          <p:nvPr/>
        </p:nvSpPr>
        <p:spPr bwMode="auto">
          <a:xfrm flipH="1">
            <a:off x="7701704" y="4320646"/>
            <a:ext cx="669713" cy="51847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12303" name="Oval 40"/>
          <p:cNvSpPr>
            <a:spLocks noChangeArrowheads="1"/>
          </p:cNvSpPr>
          <p:nvPr/>
        </p:nvSpPr>
        <p:spPr bwMode="auto">
          <a:xfrm>
            <a:off x="8036561" y="3715756"/>
            <a:ext cx="631344" cy="6102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900" baseline="-250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12304" name="Line 41"/>
          <p:cNvSpPr>
            <a:spLocks noChangeShapeType="1"/>
          </p:cNvSpPr>
          <p:nvPr/>
        </p:nvSpPr>
        <p:spPr bwMode="auto">
          <a:xfrm>
            <a:off x="8371417" y="4340450"/>
            <a:ext cx="0" cy="412261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12305" name="Line 42"/>
          <p:cNvSpPr>
            <a:spLocks noChangeShapeType="1"/>
          </p:cNvSpPr>
          <p:nvPr/>
        </p:nvSpPr>
        <p:spPr bwMode="auto">
          <a:xfrm>
            <a:off x="8371417" y="4320646"/>
            <a:ext cx="585999" cy="51847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12306" name="Text Box 43"/>
          <p:cNvSpPr txBox="1">
            <a:spLocks noChangeArrowheads="1"/>
          </p:cNvSpPr>
          <p:nvPr/>
        </p:nvSpPr>
        <p:spPr bwMode="auto">
          <a:xfrm>
            <a:off x="592976" y="5604239"/>
            <a:ext cx="8706273" cy="134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Esto hace que las funciones recursivas sean comunes al tratar con árboles, si para listas enlazadas eran una opción, aquí son casi una necesidad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9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232" y="5173714"/>
            <a:ext cx="4590327" cy="1771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9149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Árbol: Estructura Jerárquica</a:t>
            </a:r>
            <a:endParaRPr lang="en-US" dirty="0" smtClean="0"/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355786" y="1299794"/>
            <a:ext cx="9255648" cy="3842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Un árbol impone una estructura jerárquica sobre una colección de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objetos</a:t>
            </a:r>
            <a:endParaRPr lang="es-ES_tradnl" altLang="es-MX" sz="2700" dirty="0"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Por lo tanto, se usa para representar datos que tienen una estructura jerárquica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:</a:t>
            </a:r>
            <a:endParaRPr lang="es-ES_tradnl" altLang="es-MX" sz="2700" dirty="0">
              <a:latin typeface="Calibri" panose="020F0502020204030204" pitchFamily="34" charset="0"/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Organigramas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Árboles genealógicos sin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parejas</a:t>
            </a:r>
            <a:endParaRPr lang="es-ES_tradnl" altLang="es-MX" sz="2700" dirty="0">
              <a:latin typeface="Calibri" panose="020F0502020204030204" pitchFamily="34" charset="0"/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Expresiones algebraicas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Las partes de un libro: capítulos, secciones, etc.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Sistema de archivos en Windows® o Linux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154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3539" name="Rectangle 3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Árbol: Aplicaciones</a:t>
            </a:r>
            <a:endParaRPr lang="en-US" dirty="0" smtClean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477403" y="2016373"/>
            <a:ext cx="8622559" cy="342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Aplicaciones de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Árbol:</a:t>
            </a:r>
            <a:endParaRPr lang="es-ES_tradnl" altLang="es-MX" sz="2700" dirty="0"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MX" sz="2700" dirty="0">
              <a:latin typeface="Calibri" panose="020F050202020403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Representar información jerárquica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_tradnl" altLang="es-MX" sz="2700" dirty="0">
              <a:latin typeface="Calibri" panose="020F050202020403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Organizar de manera ágil información no jerárquica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s-ES_tradnl" altLang="es-MX" sz="2700" dirty="0">
              <a:latin typeface="Calibri" panose="020F050202020403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También se requieren en muchos algoritmos útiles, de distintos tipos</a:t>
            </a:r>
            <a:endParaRPr lang="es-ES_tradnl" altLang="es-MX" sz="2200" dirty="0">
              <a:latin typeface="Calibri" panose="020F0502020204030204" pitchFamily="34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287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22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Árbol: TDA</a:t>
            </a:r>
            <a:endParaRPr lang="en-US" dirty="0" smtClean="0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585999" y="1382607"/>
            <a:ext cx="8622559" cy="5088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Las tareas más comunes que se realizan sobre el TDA árbol: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_tradnl" altLang="es-MX" sz="2700" dirty="0">
              <a:latin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Insertar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nodo</a:t>
            </a:r>
            <a:endParaRPr lang="es-ES_tradnl" altLang="es-MX" sz="2700" dirty="0">
              <a:latin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Eliminar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nodo</a:t>
            </a:r>
            <a:endParaRPr lang="es-ES_tradnl" altLang="es-MX" sz="2700" dirty="0">
              <a:latin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Encontrar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nodo</a:t>
            </a:r>
            <a:endParaRPr lang="es-ES_tradnl" altLang="es-MX" sz="2700" dirty="0">
              <a:latin typeface="Calibri" panose="020F0502020204030204" pitchFamily="34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Listar los nodos</a:t>
            </a:r>
          </a:p>
          <a:p>
            <a:pPr lvl="1" algn="l">
              <a:buFont typeface="Arial" panose="020B0604020202020204" pitchFamily="34" charset="0"/>
              <a:buChar char="•"/>
            </a:pPr>
            <a:endParaRPr lang="es-ES_tradnl" altLang="es-MX" sz="2700" dirty="0"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Para listar los nodos hay varias opciones, y se elige según convenga para lo que uno necesita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_tradnl" altLang="es-MX" sz="2700" dirty="0">
              <a:latin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Hay que decidir en qué orden se realiza el listado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363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58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Orden de los Nodos</a:t>
            </a:r>
            <a:endParaRPr lang="en-US" dirty="0" smtClean="0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671458" y="3154072"/>
            <a:ext cx="8622559" cy="3830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Se dice que un árbol es ordenado si el orden de los hijos es relevante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MX" sz="2700" dirty="0"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En un árbol no ordenado, los dos árboles de arriba serían equivalentes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MX" sz="2700" dirty="0"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El orden de los hijos se suele pensar en términos de izquierda/derecha, incluso cuando no se está pensando en términos del dibujo del árbol</a:t>
            </a:r>
            <a:endParaRPr lang="es-ES_tradnl" altLang="es-MX" sz="2200" dirty="0">
              <a:latin typeface="Calibri" panose="020F0502020204030204" pitchFamily="34" charset="0"/>
            </a:endParaRPr>
          </a:p>
        </p:txBody>
      </p:sp>
      <p:grpSp>
        <p:nvGrpSpPr>
          <p:cNvPr id="16389" name="Group 4"/>
          <p:cNvGrpSpPr>
            <a:grpSpLocks/>
          </p:cNvGrpSpPr>
          <p:nvPr/>
        </p:nvGrpSpPr>
        <p:grpSpPr bwMode="auto">
          <a:xfrm>
            <a:off x="2678853" y="1555432"/>
            <a:ext cx="1506855" cy="1382607"/>
            <a:chOff x="1056" y="1536"/>
            <a:chExt cx="864" cy="768"/>
          </a:xfrm>
        </p:grpSpPr>
        <p:sp>
          <p:nvSpPr>
            <p:cNvPr id="16396" name="Oval 5"/>
            <p:cNvSpPr>
              <a:spLocks noChangeArrowheads="1"/>
            </p:cNvSpPr>
            <p:nvPr/>
          </p:nvSpPr>
          <p:spPr bwMode="auto">
            <a:xfrm>
              <a:off x="1344" y="1536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a</a:t>
              </a:r>
              <a:endParaRPr lang="es-ES" altLang="es-MX" sz="2700" dirty="0"/>
            </a:p>
          </p:txBody>
        </p:sp>
        <p:sp>
          <p:nvSpPr>
            <p:cNvPr id="16397" name="Oval 6"/>
            <p:cNvSpPr>
              <a:spLocks noChangeArrowheads="1"/>
            </p:cNvSpPr>
            <p:nvPr/>
          </p:nvSpPr>
          <p:spPr bwMode="auto">
            <a:xfrm>
              <a:off x="1056" y="2064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b</a:t>
              </a:r>
              <a:endParaRPr lang="es-ES" altLang="es-MX" sz="2700" dirty="0"/>
            </a:p>
          </p:txBody>
        </p:sp>
        <p:sp>
          <p:nvSpPr>
            <p:cNvPr id="16398" name="Oval 7"/>
            <p:cNvSpPr>
              <a:spLocks noChangeArrowheads="1"/>
            </p:cNvSpPr>
            <p:nvPr/>
          </p:nvSpPr>
          <p:spPr bwMode="auto">
            <a:xfrm>
              <a:off x="1680" y="2064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c</a:t>
              </a:r>
              <a:endParaRPr lang="es-ES" altLang="es-MX" sz="2700" dirty="0"/>
            </a:p>
          </p:txBody>
        </p:sp>
        <p:cxnSp>
          <p:nvCxnSpPr>
            <p:cNvPr id="16399" name="AutoShape 8"/>
            <p:cNvCxnSpPr>
              <a:cxnSpLocks noChangeShapeType="1"/>
              <a:stCxn id="16396" idx="3"/>
              <a:endCxn id="16397" idx="0"/>
            </p:cNvCxnSpPr>
            <p:nvPr/>
          </p:nvCxnSpPr>
          <p:spPr bwMode="auto">
            <a:xfrm flipH="1">
              <a:off x="1176" y="1741"/>
              <a:ext cx="203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0" name="AutoShape 9"/>
            <p:cNvCxnSpPr>
              <a:cxnSpLocks noChangeShapeType="1"/>
              <a:stCxn id="16396" idx="5"/>
              <a:endCxn id="16398" idx="0"/>
            </p:cNvCxnSpPr>
            <p:nvPr/>
          </p:nvCxnSpPr>
          <p:spPr bwMode="auto">
            <a:xfrm>
              <a:off x="1549" y="1741"/>
              <a:ext cx="251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390" name="Group 10"/>
          <p:cNvGrpSpPr>
            <a:grpSpLocks/>
          </p:cNvGrpSpPr>
          <p:nvPr/>
        </p:nvGrpSpPr>
        <p:grpSpPr bwMode="auto">
          <a:xfrm>
            <a:off x="5273993" y="1469020"/>
            <a:ext cx="1506855" cy="1382607"/>
            <a:chOff x="1056" y="1536"/>
            <a:chExt cx="864" cy="768"/>
          </a:xfrm>
        </p:grpSpPr>
        <p:sp>
          <p:nvSpPr>
            <p:cNvPr id="16391" name="Oval 11"/>
            <p:cNvSpPr>
              <a:spLocks noChangeArrowheads="1"/>
            </p:cNvSpPr>
            <p:nvPr/>
          </p:nvSpPr>
          <p:spPr bwMode="auto">
            <a:xfrm>
              <a:off x="1344" y="1536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a</a:t>
              </a:r>
              <a:endParaRPr lang="es-ES" altLang="es-MX" sz="2700" dirty="0"/>
            </a:p>
          </p:txBody>
        </p:sp>
        <p:sp>
          <p:nvSpPr>
            <p:cNvPr id="16392" name="Oval 12"/>
            <p:cNvSpPr>
              <a:spLocks noChangeArrowheads="1"/>
            </p:cNvSpPr>
            <p:nvPr/>
          </p:nvSpPr>
          <p:spPr bwMode="auto">
            <a:xfrm>
              <a:off x="1056" y="2064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c</a:t>
              </a:r>
              <a:endParaRPr lang="es-ES" altLang="es-MX" sz="2700" dirty="0"/>
            </a:p>
          </p:txBody>
        </p:sp>
        <p:sp>
          <p:nvSpPr>
            <p:cNvPr id="16393" name="Oval 13"/>
            <p:cNvSpPr>
              <a:spLocks noChangeArrowheads="1"/>
            </p:cNvSpPr>
            <p:nvPr/>
          </p:nvSpPr>
          <p:spPr bwMode="auto">
            <a:xfrm>
              <a:off x="1680" y="2064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b</a:t>
              </a:r>
              <a:endParaRPr lang="es-ES" altLang="es-MX" sz="2700" dirty="0"/>
            </a:p>
          </p:txBody>
        </p:sp>
        <p:cxnSp>
          <p:nvCxnSpPr>
            <p:cNvPr id="16394" name="AutoShape 14"/>
            <p:cNvCxnSpPr>
              <a:cxnSpLocks noChangeShapeType="1"/>
              <a:stCxn id="16391" idx="3"/>
              <a:endCxn id="16392" idx="0"/>
            </p:cNvCxnSpPr>
            <p:nvPr/>
          </p:nvCxnSpPr>
          <p:spPr bwMode="auto">
            <a:xfrm flipH="1">
              <a:off x="1176" y="1741"/>
              <a:ext cx="203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95" name="AutoShape 15"/>
            <p:cNvCxnSpPr>
              <a:cxnSpLocks noChangeShapeType="1"/>
              <a:stCxn id="16391" idx="5"/>
              <a:endCxn id="16393" idx="0"/>
            </p:cNvCxnSpPr>
            <p:nvPr/>
          </p:nvCxnSpPr>
          <p:spPr bwMode="auto">
            <a:xfrm>
              <a:off x="1549" y="1741"/>
              <a:ext cx="251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441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7874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Orden de los Nodos</a:t>
            </a:r>
            <a:endParaRPr lang="en-US" dirty="0" smtClean="0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753428" y="1562634"/>
            <a:ext cx="4520565" cy="467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Esto induce una relación izquierda/derecha entre cualquier par de nodos que no sean descendiente directo el uno del otro: </a:t>
            </a:r>
            <a:endParaRPr lang="es-ES_tradnl" altLang="es-MX" sz="2700" dirty="0">
              <a:latin typeface="Calibri" panose="020F0502020204030204" pitchFamily="34" charset="0"/>
              <a:sym typeface="Wingdings" pitchFamily="2" charset="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Uno se remonta al antecesor común más cercano para ver en qué orden están las ramas que salen de él hacia los nodos</a:t>
            </a:r>
            <a:endParaRPr lang="es-ES_tradnl" altLang="es-MX" sz="2200" dirty="0">
              <a:latin typeface="Calibri" panose="020F0502020204030204" pitchFamily="34" charset="0"/>
            </a:endParaRPr>
          </a:p>
        </p:txBody>
      </p:sp>
      <p:grpSp>
        <p:nvGrpSpPr>
          <p:cNvPr id="17413" name="Group 43"/>
          <p:cNvGrpSpPr>
            <a:grpSpLocks/>
          </p:cNvGrpSpPr>
          <p:nvPr/>
        </p:nvGrpSpPr>
        <p:grpSpPr bwMode="auto">
          <a:xfrm>
            <a:off x="5526879" y="2073911"/>
            <a:ext cx="4351392" cy="4137019"/>
            <a:chOff x="3169" y="1152"/>
            <a:chExt cx="2495" cy="2298"/>
          </a:xfrm>
        </p:grpSpPr>
        <p:grpSp>
          <p:nvGrpSpPr>
            <p:cNvPr id="17414" name="Group 16"/>
            <p:cNvGrpSpPr>
              <a:grpSpLocks/>
            </p:cNvGrpSpPr>
            <p:nvPr/>
          </p:nvGrpSpPr>
          <p:grpSpPr bwMode="auto">
            <a:xfrm>
              <a:off x="3744" y="1152"/>
              <a:ext cx="1776" cy="1968"/>
              <a:chOff x="3456" y="1392"/>
              <a:chExt cx="1776" cy="1968"/>
            </a:xfrm>
          </p:grpSpPr>
          <p:sp>
            <p:nvSpPr>
              <p:cNvPr id="17422" name="Oval 17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240" cy="240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s-MX" sz="2700" dirty="0"/>
                  <a:t>1</a:t>
                </a:r>
                <a:endParaRPr lang="es-ES" altLang="es-MX" sz="2700" dirty="0"/>
              </a:p>
            </p:txBody>
          </p:sp>
          <p:sp>
            <p:nvSpPr>
              <p:cNvPr id="17423" name="Oval 18"/>
              <p:cNvSpPr>
                <a:spLocks noChangeArrowheads="1"/>
              </p:cNvSpPr>
              <p:nvPr/>
            </p:nvSpPr>
            <p:spPr bwMode="auto">
              <a:xfrm>
                <a:off x="3456" y="2016"/>
                <a:ext cx="240" cy="240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s-MX" sz="2700" dirty="0"/>
                  <a:t>2</a:t>
                </a:r>
                <a:endParaRPr lang="es-ES" altLang="es-MX" sz="2700" dirty="0"/>
              </a:p>
            </p:txBody>
          </p:sp>
          <p:sp>
            <p:nvSpPr>
              <p:cNvPr id="17424" name="Oval 19"/>
              <p:cNvSpPr>
                <a:spLocks noChangeArrowheads="1"/>
              </p:cNvSpPr>
              <p:nvPr/>
            </p:nvSpPr>
            <p:spPr bwMode="auto">
              <a:xfrm>
                <a:off x="4128" y="2016"/>
                <a:ext cx="240" cy="240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s-MX" sz="2700" dirty="0"/>
                  <a:t>3</a:t>
                </a:r>
                <a:endParaRPr lang="es-ES" altLang="es-MX" sz="2700" dirty="0"/>
              </a:p>
            </p:txBody>
          </p:sp>
          <p:cxnSp>
            <p:nvCxnSpPr>
              <p:cNvPr id="17425" name="AutoShape 20"/>
              <p:cNvCxnSpPr>
                <a:cxnSpLocks noChangeShapeType="1"/>
                <a:stCxn id="17422" idx="3"/>
                <a:endCxn id="17423" idx="0"/>
              </p:cNvCxnSpPr>
              <p:nvPr/>
            </p:nvCxnSpPr>
            <p:spPr bwMode="auto">
              <a:xfrm flipH="1">
                <a:off x="3576" y="1597"/>
                <a:ext cx="587" cy="4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26" name="Oval 21"/>
              <p:cNvSpPr>
                <a:spLocks noChangeArrowheads="1"/>
              </p:cNvSpPr>
              <p:nvPr/>
            </p:nvSpPr>
            <p:spPr bwMode="auto">
              <a:xfrm>
                <a:off x="4992" y="2016"/>
                <a:ext cx="240" cy="240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s-MX" sz="2700" dirty="0"/>
                  <a:t>4</a:t>
                </a:r>
                <a:endParaRPr lang="es-ES" altLang="es-MX" sz="2700" dirty="0"/>
              </a:p>
            </p:txBody>
          </p:sp>
          <p:cxnSp>
            <p:nvCxnSpPr>
              <p:cNvPr id="17427" name="AutoShape 22"/>
              <p:cNvCxnSpPr>
                <a:cxnSpLocks noChangeShapeType="1"/>
                <a:stCxn id="17422" idx="4"/>
                <a:endCxn id="17424" idx="0"/>
              </p:cNvCxnSpPr>
              <p:nvPr/>
            </p:nvCxnSpPr>
            <p:spPr bwMode="auto">
              <a:xfrm>
                <a:off x="4248" y="1632"/>
                <a:ext cx="0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28" name="AutoShape 23"/>
              <p:cNvCxnSpPr>
                <a:cxnSpLocks noChangeShapeType="1"/>
                <a:stCxn id="17422" idx="5"/>
                <a:endCxn id="17426" idx="0"/>
              </p:cNvCxnSpPr>
              <p:nvPr/>
            </p:nvCxnSpPr>
            <p:spPr bwMode="auto">
              <a:xfrm>
                <a:off x="4333" y="1597"/>
                <a:ext cx="779" cy="4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429" name="Oval 24"/>
              <p:cNvSpPr>
                <a:spLocks noChangeArrowheads="1"/>
              </p:cNvSpPr>
              <p:nvPr/>
            </p:nvSpPr>
            <p:spPr bwMode="auto">
              <a:xfrm>
                <a:off x="3792" y="2592"/>
                <a:ext cx="240" cy="240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s-MX" sz="2700" dirty="0"/>
                  <a:t>5</a:t>
                </a:r>
                <a:endParaRPr lang="es-ES" altLang="es-MX" sz="2700" dirty="0"/>
              </a:p>
            </p:txBody>
          </p:sp>
          <p:sp>
            <p:nvSpPr>
              <p:cNvPr id="17430" name="Oval 25"/>
              <p:cNvSpPr>
                <a:spLocks noChangeArrowheads="1"/>
              </p:cNvSpPr>
              <p:nvPr/>
            </p:nvSpPr>
            <p:spPr bwMode="auto">
              <a:xfrm>
                <a:off x="4512" y="2592"/>
                <a:ext cx="240" cy="240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s-MX" sz="2700" dirty="0"/>
                  <a:t>6</a:t>
                </a:r>
                <a:endParaRPr lang="es-ES" altLang="es-MX" sz="2700" dirty="0"/>
              </a:p>
            </p:txBody>
          </p:sp>
          <p:sp>
            <p:nvSpPr>
              <p:cNvPr id="17431" name="Oval 26"/>
              <p:cNvSpPr>
                <a:spLocks noChangeArrowheads="1"/>
              </p:cNvSpPr>
              <p:nvPr/>
            </p:nvSpPr>
            <p:spPr bwMode="auto">
              <a:xfrm>
                <a:off x="3456" y="3120"/>
                <a:ext cx="240" cy="240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s-MX" sz="2700" dirty="0"/>
                  <a:t>8</a:t>
                </a:r>
                <a:endParaRPr lang="es-ES" altLang="es-MX" sz="2700" dirty="0"/>
              </a:p>
            </p:txBody>
          </p:sp>
          <p:sp>
            <p:nvSpPr>
              <p:cNvPr id="17432" name="Oval 27"/>
              <p:cNvSpPr>
                <a:spLocks noChangeArrowheads="1"/>
              </p:cNvSpPr>
              <p:nvPr/>
            </p:nvSpPr>
            <p:spPr bwMode="auto">
              <a:xfrm>
                <a:off x="3984" y="3120"/>
                <a:ext cx="240" cy="240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s-MX" sz="2700" dirty="0"/>
                  <a:t>9</a:t>
                </a:r>
                <a:endParaRPr lang="es-ES" altLang="es-MX" sz="2700" dirty="0"/>
              </a:p>
            </p:txBody>
          </p:sp>
          <p:sp>
            <p:nvSpPr>
              <p:cNvPr id="17433" name="Oval 28"/>
              <p:cNvSpPr>
                <a:spLocks noChangeArrowheads="1"/>
              </p:cNvSpPr>
              <p:nvPr/>
            </p:nvSpPr>
            <p:spPr bwMode="auto">
              <a:xfrm>
                <a:off x="4512" y="3120"/>
                <a:ext cx="240" cy="240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s-MX" sz="2700" dirty="0"/>
                  <a:t>10</a:t>
                </a:r>
                <a:endParaRPr lang="es-ES" altLang="es-MX" sz="2700" dirty="0"/>
              </a:p>
            </p:txBody>
          </p:sp>
          <p:sp>
            <p:nvSpPr>
              <p:cNvPr id="17434" name="Oval 29"/>
              <p:cNvSpPr>
                <a:spLocks noChangeArrowheads="1"/>
              </p:cNvSpPr>
              <p:nvPr/>
            </p:nvSpPr>
            <p:spPr bwMode="auto">
              <a:xfrm>
                <a:off x="4992" y="2592"/>
                <a:ext cx="240" cy="240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s-MX" sz="2700" dirty="0"/>
                  <a:t>7</a:t>
                </a:r>
                <a:endParaRPr lang="es-ES" altLang="es-MX" sz="2700" dirty="0"/>
              </a:p>
            </p:txBody>
          </p:sp>
          <p:cxnSp>
            <p:nvCxnSpPr>
              <p:cNvPr id="17435" name="AutoShape 30"/>
              <p:cNvCxnSpPr>
                <a:cxnSpLocks noChangeShapeType="1"/>
                <a:stCxn id="17424" idx="4"/>
                <a:endCxn id="17429" idx="0"/>
              </p:cNvCxnSpPr>
              <p:nvPr/>
            </p:nvCxnSpPr>
            <p:spPr bwMode="auto">
              <a:xfrm flipH="1">
                <a:off x="3912" y="2256"/>
                <a:ext cx="336" cy="3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36" name="AutoShape 31"/>
              <p:cNvCxnSpPr>
                <a:cxnSpLocks noChangeShapeType="1"/>
                <a:stCxn id="17424" idx="4"/>
                <a:endCxn id="17430" idx="0"/>
              </p:cNvCxnSpPr>
              <p:nvPr/>
            </p:nvCxnSpPr>
            <p:spPr bwMode="auto">
              <a:xfrm>
                <a:off x="4248" y="2256"/>
                <a:ext cx="384" cy="3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37" name="AutoShape 32"/>
              <p:cNvCxnSpPr>
                <a:cxnSpLocks noChangeShapeType="1"/>
                <a:stCxn id="17426" idx="4"/>
                <a:endCxn id="17434" idx="0"/>
              </p:cNvCxnSpPr>
              <p:nvPr/>
            </p:nvCxnSpPr>
            <p:spPr bwMode="auto">
              <a:xfrm>
                <a:off x="5112" y="2256"/>
                <a:ext cx="0" cy="33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38" name="AutoShape 33"/>
              <p:cNvCxnSpPr>
                <a:cxnSpLocks noChangeShapeType="1"/>
                <a:stCxn id="17429" idx="3"/>
                <a:endCxn id="17431" idx="0"/>
              </p:cNvCxnSpPr>
              <p:nvPr/>
            </p:nvCxnSpPr>
            <p:spPr bwMode="auto">
              <a:xfrm flipH="1">
                <a:off x="3576" y="2797"/>
                <a:ext cx="251" cy="32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39" name="AutoShape 34"/>
              <p:cNvCxnSpPr>
                <a:cxnSpLocks noChangeShapeType="1"/>
                <a:stCxn id="17429" idx="5"/>
                <a:endCxn id="17432" idx="0"/>
              </p:cNvCxnSpPr>
              <p:nvPr/>
            </p:nvCxnSpPr>
            <p:spPr bwMode="auto">
              <a:xfrm>
                <a:off x="3997" y="2797"/>
                <a:ext cx="107" cy="32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40" name="AutoShape 35"/>
              <p:cNvCxnSpPr>
                <a:cxnSpLocks noChangeShapeType="1"/>
                <a:stCxn id="17430" idx="4"/>
                <a:endCxn id="17433" idx="0"/>
              </p:cNvCxnSpPr>
              <p:nvPr/>
            </p:nvCxnSpPr>
            <p:spPr bwMode="auto">
              <a:xfrm>
                <a:off x="4632" y="2832"/>
                <a:ext cx="0" cy="2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415" name="Oval 36"/>
            <p:cNvSpPr>
              <a:spLocks noChangeArrowheads="1"/>
            </p:cNvSpPr>
            <p:nvPr/>
          </p:nvSpPr>
          <p:spPr bwMode="auto">
            <a:xfrm>
              <a:off x="3744" y="2880"/>
              <a:ext cx="240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8</a:t>
              </a:r>
              <a:endParaRPr lang="es-ES" altLang="es-MX" sz="2700" dirty="0"/>
            </a:p>
          </p:txBody>
        </p:sp>
        <p:grpSp>
          <p:nvGrpSpPr>
            <p:cNvPr id="17416" name="Group 37"/>
            <p:cNvGrpSpPr>
              <a:grpSpLocks/>
            </p:cNvGrpSpPr>
            <p:nvPr/>
          </p:nvGrpSpPr>
          <p:grpSpPr bwMode="auto">
            <a:xfrm>
              <a:off x="3864" y="1392"/>
              <a:ext cx="672" cy="1488"/>
              <a:chOff x="3576" y="1632"/>
              <a:chExt cx="672" cy="1488"/>
            </a:xfrm>
          </p:grpSpPr>
          <p:cxnSp>
            <p:nvCxnSpPr>
              <p:cNvPr id="17419" name="AutoShape 38"/>
              <p:cNvCxnSpPr>
                <a:cxnSpLocks noChangeShapeType="1"/>
                <a:stCxn id="17422" idx="4"/>
                <a:endCxn id="17424" idx="0"/>
              </p:cNvCxnSpPr>
              <p:nvPr/>
            </p:nvCxnSpPr>
            <p:spPr bwMode="auto">
              <a:xfrm>
                <a:off x="4248" y="1632"/>
                <a:ext cx="0" cy="384"/>
              </a:xfrm>
              <a:prstGeom prst="straightConnector1">
                <a:avLst/>
              </a:prstGeom>
              <a:noFill/>
              <a:ln w="9525">
                <a:solidFill>
                  <a:srgbClr val="FF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20" name="AutoShape 39"/>
              <p:cNvCxnSpPr>
                <a:cxnSpLocks noChangeShapeType="1"/>
                <a:stCxn id="17424" idx="4"/>
                <a:endCxn id="17429" idx="0"/>
              </p:cNvCxnSpPr>
              <p:nvPr/>
            </p:nvCxnSpPr>
            <p:spPr bwMode="auto">
              <a:xfrm flipH="1">
                <a:off x="3912" y="2256"/>
                <a:ext cx="336" cy="336"/>
              </a:xfrm>
              <a:prstGeom prst="straightConnector1">
                <a:avLst/>
              </a:prstGeom>
              <a:noFill/>
              <a:ln w="9525">
                <a:solidFill>
                  <a:srgbClr val="FF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21" name="AutoShape 40"/>
              <p:cNvCxnSpPr>
                <a:cxnSpLocks noChangeShapeType="1"/>
                <a:stCxn id="17429" idx="3"/>
                <a:endCxn id="17415" idx="0"/>
              </p:cNvCxnSpPr>
              <p:nvPr/>
            </p:nvCxnSpPr>
            <p:spPr bwMode="auto">
              <a:xfrm flipH="1">
                <a:off x="3576" y="2797"/>
                <a:ext cx="251" cy="323"/>
              </a:xfrm>
              <a:prstGeom prst="straightConnector1">
                <a:avLst/>
              </a:prstGeom>
              <a:noFill/>
              <a:ln w="9525">
                <a:solidFill>
                  <a:srgbClr val="FF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7417" name="Text Box 41"/>
            <p:cNvSpPr txBox="1">
              <a:spLocks noChangeArrowheads="1"/>
            </p:cNvSpPr>
            <p:nvPr/>
          </p:nvSpPr>
          <p:spPr bwMode="auto">
            <a:xfrm>
              <a:off x="3169" y="2160"/>
              <a:ext cx="911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s-CL" altLang="es-MX" sz="2700" dirty="0" smtClean="0">
                  <a:latin typeface="+mn-lt"/>
                </a:rPr>
                <a:t>izquierda</a:t>
              </a:r>
              <a:endParaRPr lang="es-CL" altLang="es-MX" sz="2700" dirty="0">
                <a:latin typeface="+mn-lt"/>
              </a:endParaRPr>
            </a:p>
          </p:txBody>
        </p:sp>
        <p:sp>
          <p:nvSpPr>
            <p:cNvPr id="17418" name="Text Box 42"/>
            <p:cNvSpPr txBox="1">
              <a:spLocks noChangeArrowheads="1"/>
            </p:cNvSpPr>
            <p:nvPr/>
          </p:nvSpPr>
          <p:spPr bwMode="auto">
            <a:xfrm>
              <a:off x="4848" y="3168"/>
              <a:ext cx="81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es-MX" sz="2700" dirty="0">
                  <a:latin typeface="+mn-lt"/>
                </a:rPr>
                <a:t>derecha</a:t>
              </a:r>
              <a:endParaRPr lang="es-ES" altLang="es-MX" sz="2700" dirty="0">
                <a:latin typeface="+mn-lt"/>
              </a:endParaRPr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261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401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Recorrido de un Árbol</a:t>
            </a:r>
            <a:endParaRPr lang="en-US" dirty="0" smtClean="0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753428" y="1555432"/>
            <a:ext cx="8622559" cy="569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Hay tres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formas/ordenes clásica/os </a:t>
            </a:r>
            <a:r>
              <a:rPr lang="es-ES_tradnl" altLang="es-MX" sz="2700" dirty="0">
                <a:latin typeface="Calibri" panose="020F0502020204030204" pitchFamily="34" charset="0"/>
              </a:rPr>
              <a:t>de recorrer los nodos de un árbol, para listarlos, o para hacer algo con ellos: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</a:rPr>
              <a:t>Orden previo</a:t>
            </a:r>
            <a:r>
              <a:rPr lang="es-ES_tradnl" altLang="es-MX" sz="2700" dirty="0">
                <a:solidFill>
                  <a:srgbClr val="333399"/>
                </a:solidFill>
                <a:latin typeface="Calibri" panose="020F0502020204030204" pitchFamily="34" charset="0"/>
              </a:rPr>
              <a:t>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(</a:t>
            </a:r>
            <a:r>
              <a:rPr lang="es-ES_tradnl" altLang="es-MX" sz="2700" dirty="0">
                <a:latin typeface="Calibri" panose="020F0502020204030204" pitchFamily="34" charset="0"/>
              </a:rPr>
              <a:t>pre-order)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</a:rPr>
              <a:t>Orden simétrico</a:t>
            </a:r>
            <a:r>
              <a:rPr lang="es-ES_tradnl" altLang="es-MX" sz="2700" dirty="0">
                <a:solidFill>
                  <a:srgbClr val="333399"/>
                </a:solidFill>
                <a:latin typeface="Calibri" panose="020F0502020204030204" pitchFamily="34" charset="0"/>
              </a:rPr>
              <a:t>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(</a:t>
            </a:r>
            <a:r>
              <a:rPr lang="es-ES_tradnl" altLang="es-MX" sz="2700" dirty="0">
                <a:latin typeface="Calibri" panose="020F0502020204030204" pitchFamily="34" charset="0"/>
              </a:rPr>
              <a:t>in-order)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</a:rPr>
              <a:t>Orden posterior</a:t>
            </a:r>
            <a:r>
              <a:rPr lang="es-ES_tradnl" altLang="es-MX" sz="2700" dirty="0">
                <a:solidFill>
                  <a:srgbClr val="333399"/>
                </a:solidFill>
                <a:latin typeface="Calibri" panose="020F0502020204030204" pitchFamily="34" charset="0"/>
              </a:rPr>
              <a:t>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(</a:t>
            </a:r>
            <a:r>
              <a:rPr lang="es-ES_tradnl" altLang="es-MX" sz="2700" dirty="0">
                <a:latin typeface="Calibri" panose="020F0502020204030204" pitchFamily="34" charset="0"/>
              </a:rPr>
              <a:t>post-order)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MX" sz="2700" dirty="0">
              <a:solidFill>
                <a:srgbClr val="333399"/>
              </a:solidFill>
              <a:latin typeface="Comic Sans MS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Los recorridos se describen de manera recursiva: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Para árboles vacíos, los tres recorridos retornan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un listado vacío</a:t>
            </a:r>
            <a:endParaRPr lang="es-ES_tradnl" altLang="es-MX" sz="700" dirty="0">
              <a:latin typeface="Calibri" panose="020F0502020204030204" pitchFamily="34" charset="0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s-ES_tradnl" altLang="es-MX" sz="700" dirty="0">
              <a:latin typeface="Calibri" panose="020F050202020403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Para árboles compuestos por un solo nodo, los tres recorridos retornan ese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único nodo</a:t>
            </a:r>
            <a:endParaRPr lang="es-ES_tradnl" altLang="es-MX" sz="700" dirty="0">
              <a:latin typeface="Calibri" panose="020F0502020204030204" pitchFamily="34" charset="0"/>
            </a:endParaRPr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s-ES_tradnl" altLang="es-MX" sz="700" dirty="0">
              <a:latin typeface="Calibri" panose="020F0502020204030204" pitchFamily="34" charset="0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Si hay más de un nodo, difieren los listados de los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recorridos</a:t>
            </a:r>
            <a:endParaRPr lang="es-ES_tradnl" altLang="es-MX" sz="2700" dirty="0">
              <a:latin typeface="Calibri" panose="020F0502020204030204" pitchFamily="34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772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8354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Recorrido de un Árbol - Ejemplo</a:t>
            </a:r>
            <a:endParaRPr lang="en-US" dirty="0" smtClean="0"/>
          </a:p>
        </p:txBody>
      </p:sp>
      <p:sp>
        <p:nvSpPr>
          <p:cNvPr id="23556" name="Rectangle 3" descr="Parchment"/>
          <p:cNvSpPr>
            <a:spLocks noGrp="1" noChangeArrowheads="1"/>
          </p:cNvSpPr>
          <p:nvPr>
            <p:ph type="body" sz="half" idx="1"/>
          </p:nvPr>
        </p:nvSpPr>
        <p:spPr>
          <a:xfrm>
            <a:off x="753428" y="1469020"/>
            <a:ext cx="4185708" cy="5789666"/>
          </a:xfrm>
          <a:noFill/>
        </p:spPr>
        <p:txBody>
          <a:bodyPr/>
          <a:lstStyle/>
          <a:p>
            <a:r>
              <a:rPr lang="es-CL" altLang="es-MX" sz="2700" dirty="0">
                <a:solidFill>
                  <a:srgbClr val="FF0000"/>
                </a:solidFill>
              </a:rPr>
              <a:t>Orden Previo</a:t>
            </a:r>
            <a:r>
              <a:rPr lang="es-CL" altLang="es-MX" sz="2700" dirty="0"/>
              <a:t>:</a:t>
            </a:r>
          </a:p>
          <a:p>
            <a:pPr lvl="1"/>
            <a:r>
              <a:rPr lang="es-CL" altLang="es-MX" sz="2700" dirty="0" smtClean="0"/>
              <a:t>1-2-3-5-8-9-6-10-4-7</a:t>
            </a:r>
            <a:endParaRPr lang="es-CL" altLang="es-MX" sz="2700" dirty="0"/>
          </a:p>
          <a:p>
            <a:endParaRPr lang="es-CL" altLang="es-MX" sz="2700" dirty="0"/>
          </a:p>
          <a:p>
            <a:r>
              <a:rPr lang="es-CL" altLang="es-MX" sz="2700" dirty="0">
                <a:solidFill>
                  <a:srgbClr val="FF0000"/>
                </a:solidFill>
              </a:rPr>
              <a:t>Orden Posterior</a:t>
            </a:r>
            <a:r>
              <a:rPr lang="es-CL" altLang="es-MX" sz="2700" dirty="0"/>
              <a:t>:</a:t>
            </a:r>
          </a:p>
          <a:p>
            <a:pPr lvl="1"/>
            <a:r>
              <a:rPr lang="es-CL" altLang="es-MX" sz="2700" dirty="0" smtClean="0"/>
              <a:t>2-8-9-5-10-6-3-7-4-1</a:t>
            </a:r>
            <a:endParaRPr lang="es-CL" altLang="es-MX" sz="2700" dirty="0"/>
          </a:p>
          <a:p>
            <a:endParaRPr lang="es-CL" altLang="es-MX" sz="2700" dirty="0"/>
          </a:p>
          <a:p>
            <a:r>
              <a:rPr lang="es-CL" altLang="es-MX" sz="2700" dirty="0">
                <a:solidFill>
                  <a:srgbClr val="FF0000"/>
                </a:solidFill>
              </a:rPr>
              <a:t>Orden Simétrico</a:t>
            </a:r>
            <a:r>
              <a:rPr lang="es-CL" altLang="es-MX" sz="2700" dirty="0"/>
              <a:t>:</a:t>
            </a:r>
          </a:p>
          <a:p>
            <a:pPr lvl="1"/>
            <a:r>
              <a:rPr lang="es-CL" altLang="es-MX" sz="2700" dirty="0" smtClean="0"/>
              <a:t>2-1-8-5-9-3-10-6-7-4</a:t>
            </a:r>
            <a:endParaRPr lang="es-CL" altLang="es-MX" sz="2700" dirty="0"/>
          </a:p>
        </p:txBody>
      </p:sp>
      <p:grpSp>
        <p:nvGrpSpPr>
          <p:cNvPr id="23557" name="Group 4"/>
          <p:cNvGrpSpPr>
            <a:grpSpLocks/>
          </p:cNvGrpSpPr>
          <p:nvPr/>
        </p:nvGrpSpPr>
        <p:grpSpPr bwMode="auto">
          <a:xfrm>
            <a:off x="5655939" y="1527547"/>
            <a:ext cx="3097424" cy="3542930"/>
            <a:chOff x="3456" y="1392"/>
            <a:chExt cx="1776" cy="1968"/>
          </a:xfrm>
        </p:grpSpPr>
        <p:sp>
          <p:nvSpPr>
            <p:cNvPr id="23559" name="Oval 5"/>
            <p:cNvSpPr>
              <a:spLocks noChangeArrowheads="1"/>
            </p:cNvSpPr>
            <p:nvPr/>
          </p:nvSpPr>
          <p:spPr bwMode="auto">
            <a:xfrm>
              <a:off x="4128" y="1392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</a:t>
              </a:r>
              <a:endParaRPr lang="es-ES" altLang="es-MX" sz="2700" dirty="0"/>
            </a:p>
          </p:txBody>
        </p:sp>
        <p:sp>
          <p:nvSpPr>
            <p:cNvPr id="23560" name="Oval 6"/>
            <p:cNvSpPr>
              <a:spLocks noChangeArrowheads="1"/>
            </p:cNvSpPr>
            <p:nvPr/>
          </p:nvSpPr>
          <p:spPr bwMode="auto">
            <a:xfrm>
              <a:off x="3456" y="2016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2</a:t>
              </a:r>
              <a:endParaRPr lang="es-ES" altLang="es-MX" sz="2700" dirty="0"/>
            </a:p>
          </p:txBody>
        </p:sp>
        <p:sp>
          <p:nvSpPr>
            <p:cNvPr id="23561" name="Oval 7"/>
            <p:cNvSpPr>
              <a:spLocks noChangeArrowheads="1"/>
            </p:cNvSpPr>
            <p:nvPr/>
          </p:nvSpPr>
          <p:spPr bwMode="auto">
            <a:xfrm>
              <a:off x="4128" y="2016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3</a:t>
              </a:r>
              <a:endParaRPr lang="es-ES" altLang="es-MX" sz="2700" dirty="0"/>
            </a:p>
          </p:txBody>
        </p:sp>
        <p:cxnSp>
          <p:nvCxnSpPr>
            <p:cNvPr id="23562" name="AutoShape 8"/>
            <p:cNvCxnSpPr>
              <a:cxnSpLocks noChangeShapeType="1"/>
              <a:stCxn id="23559" idx="3"/>
              <a:endCxn id="23560" idx="7"/>
            </p:cNvCxnSpPr>
            <p:nvPr/>
          </p:nvCxnSpPr>
          <p:spPr bwMode="auto">
            <a:xfrm flipH="1">
              <a:off x="3661" y="1597"/>
              <a:ext cx="502" cy="4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63" name="Oval 9"/>
            <p:cNvSpPr>
              <a:spLocks noChangeArrowheads="1"/>
            </p:cNvSpPr>
            <p:nvPr/>
          </p:nvSpPr>
          <p:spPr bwMode="auto">
            <a:xfrm>
              <a:off x="4992" y="2016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4</a:t>
              </a:r>
              <a:endParaRPr lang="es-ES" altLang="es-MX" sz="2700" dirty="0"/>
            </a:p>
          </p:txBody>
        </p:sp>
        <p:cxnSp>
          <p:nvCxnSpPr>
            <p:cNvPr id="23564" name="AutoShape 10"/>
            <p:cNvCxnSpPr>
              <a:cxnSpLocks noChangeShapeType="1"/>
              <a:stCxn id="23559" idx="4"/>
              <a:endCxn id="23561" idx="0"/>
            </p:cNvCxnSpPr>
            <p:nvPr/>
          </p:nvCxnSpPr>
          <p:spPr bwMode="auto">
            <a:xfrm>
              <a:off x="4248" y="1632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5" name="AutoShape 11"/>
            <p:cNvCxnSpPr>
              <a:cxnSpLocks noChangeShapeType="1"/>
              <a:stCxn id="23559" idx="5"/>
              <a:endCxn id="23563" idx="1"/>
            </p:cNvCxnSpPr>
            <p:nvPr/>
          </p:nvCxnSpPr>
          <p:spPr bwMode="auto">
            <a:xfrm>
              <a:off x="4333" y="1597"/>
              <a:ext cx="694" cy="4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66" name="Oval 12"/>
            <p:cNvSpPr>
              <a:spLocks noChangeArrowheads="1"/>
            </p:cNvSpPr>
            <p:nvPr/>
          </p:nvSpPr>
          <p:spPr bwMode="auto">
            <a:xfrm>
              <a:off x="3792" y="2592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5</a:t>
              </a:r>
              <a:endParaRPr lang="es-ES" altLang="es-MX" sz="2700" dirty="0"/>
            </a:p>
          </p:txBody>
        </p:sp>
        <p:sp>
          <p:nvSpPr>
            <p:cNvPr id="23567" name="Oval 13"/>
            <p:cNvSpPr>
              <a:spLocks noChangeArrowheads="1"/>
            </p:cNvSpPr>
            <p:nvPr/>
          </p:nvSpPr>
          <p:spPr bwMode="auto">
            <a:xfrm>
              <a:off x="4512" y="2592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6</a:t>
              </a:r>
              <a:endParaRPr lang="es-ES" altLang="es-MX" sz="2700" dirty="0"/>
            </a:p>
          </p:txBody>
        </p:sp>
        <p:sp>
          <p:nvSpPr>
            <p:cNvPr id="23568" name="Oval 14"/>
            <p:cNvSpPr>
              <a:spLocks noChangeArrowheads="1"/>
            </p:cNvSpPr>
            <p:nvPr/>
          </p:nvSpPr>
          <p:spPr bwMode="auto">
            <a:xfrm>
              <a:off x="3456" y="3120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8</a:t>
              </a:r>
              <a:endParaRPr lang="es-ES" altLang="es-MX" sz="2700" dirty="0"/>
            </a:p>
          </p:txBody>
        </p:sp>
        <p:sp>
          <p:nvSpPr>
            <p:cNvPr id="23569" name="Oval 15"/>
            <p:cNvSpPr>
              <a:spLocks noChangeArrowheads="1"/>
            </p:cNvSpPr>
            <p:nvPr/>
          </p:nvSpPr>
          <p:spPr bwMode="auto">
            <a:xfrm>
              <a:off x="3984" y="3120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9</a:t>
              </a:r>
              <a:endParaRPr lang="es-ES" altLang="es-MX" sz="2700" dirty="0"/>
            </a:p>
          </p:txBody>
        </p:sp>
        <p:sp>
          <p:nvSpPr>
            <p:cNvPr id="23570" name="Oval 16"/>
            <p:cNvSpPr>
              <a:spLocks noChangeArrowheads="1"/>
            </p:cNvSpPr>
            <p:nvPr/>
          </p:nvSpPr>
          <p:spPr bwMode="auto">
            <a:xfrm>
              <a:off x="4512" y="3120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10</a:t>
              </a:r>
              <a:endParaRPr lang="es-ES" altLang="es-MX" sz="2700" dirty="0"/>
            </a:p>
          </p:txBody>
        </p:sp>
        <p:sp>
          <p:nvSpPr>
            <p:cNvPr id="23571" name="Oval 17"/>
            <p:cNvSpPr>
              <a:spLocks noChangeArrowheads="1"/>
            </p:cNvSpPr>
            <p:nvPr/>
          </p:nvSpPr>
          <p:spPr bwMode="auto">
            <a:xfrm>
              <a:off x="4992" y="2592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7</a:t>
              </a:r>
              <a:endParaRPr lang="es-ES" altLang="es-MX" sz="2700" dirty="0"/>
            </a:p>
          </p:txBody>
        </p:sp>
        <p:cxnSp>
          <p:nvCxnSpPr>
            <p:cNvPr id="23572" name="AutoShape 18"/>
            <p:cNvCxnSpPr>
              <a:cxnSpLocks noChangeShapeType="1"/>
              <a:stCxn id="23561" idx="4"/>
              <a:endCxn id="23566" idx="7"/>
            </p:cNvCxnSpPr>
            <p:nvPr/>
          </p:nvCxnSpPr>
          <p:spPr bwMode="auto">
            <a:xfrm flipH="1">
              <a:off x="3997" y="2256"/>
              <a:ext cx="251" cy="3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3" name="AutoShape 19"/>
            <p:cNvCxnSpPr>
              <a:cxnSpLocks noChangeShapeType="1"/>
              <a:stCxn id="23561" idx="4"/>
              <a:endCxn id="23567" idx="1"/>
            </p:cNvCxnSpPr>
            <p:nvPr/>
          </p:nvCxnSpPr>
          <p:spPr bwMode="auto">
            <a:xfrm>
              <a:off x="4248" y="2256"/>
              <a:ext cx="299" cy="3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4" name="AutoShape 20"/>
            <p:cNvCxnSpPr>
              <a:cxnSpLocks noChangeShapeType="1"/>
              <a:stCxn id="23563" idx="4"/>
              <a:endCxn id="23571" idx="0"/>
            </p:cNvCxnSpPr>
            <p:nvPr/>
          </p:nvCxnSpPr>
          <p:spPr bwMode="auto">
            <a:xfrm>
              <a:off x="5112" y="2256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5" name="AutoShape 21"/>
            <p:cNvCxnSpPr>
              <a:cxnSpLocks noChangeShapeType="1"/>
              <a:stCxn id="23566" idx="3"/>
              <a:endCxn id="23568" idx="7"/>
            </p:cNvCxnSpPr>
            <p:nvPr/>
          </p:nvCxnSpPr>
          <p:spPr bwMode="auto">
            <a:xfrm flipH="1">
              <a:off x="3661" y="2797"/>
              <a:ext cx="166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6" name="AutoShape 22"/>
            <p:cNvCxnSpPr>
              <a:cxnSpLocks noChangeShapeType="1"/>
              <a:stCxn id="23566" idx="5"/>
              <a:endCxn id="23569" idx="0"/>
            </p:cNvCxnSpPr>
            <p:nvPr/>
          </p:nvCxnSpPr>
          <p:spPr bwMode="auto">
            <a:xfrm>
              <a:off x="3997" y="2797"/>
              <a:ext cx="107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77" name="AutoShape 23"/>
            <p:cNvCxnSpPr>
              <a:cxnSpLocks noChangeShapeType="1"/>
              <a:stCxn id="23567" idx="4"/>
              <a:endCxn id="23570" idx="0"/>
            </p:cNvCxnSpPr>
            <p:nvPr/>
          </p:nvCxnSpPr>
          <p:spPr bwMode="auto">
            <a:xfrm>
              <a:off x="4632" y="2832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558" name="Text Box 24"/>
          <p:cNvSpPr txBox="1">
            <a:spLocks noChangeArrowheads="1"/>
          </p:cNvSpPr>
          <p:nvPr/>
        </p:nvSpPr>
        <p:spPr bwMode="auto">
          <a:xfrm>
            <a:off x="5183462" y="5440923"/>
            <a:ext cx="4855422" cy="1349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700" dirty="0">
                <a:latin typeface="Calibri" panose="020F0502020204030204" pitchFamily="34" charset="0"/>
              </a:rPr>
              <a:t>Nota: No se ponen las puntas de flecha en las ramas, salvo que sea necesario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631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425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Recorrido en Orden de Nivel</a:t>
            </a:r>
            <a:endParaRPr lang="en-US" dirty="0" smtClean="0"/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502285" y="1382607"/>
            <a:ext cx="8706273" cy="134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En el recorrido en orden de nivel (level order)</a:t>
            </a:r>
            <a:r>
              <a:rPr lang="es-ES_tradnl" altLang="es-MX" sz="2700" i="1" dirty="0"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se listan los niveles en orden, partiendo por la raíz y terminando por las últimas hojas</a:t>
            </a:r>
          </a:p>
        </p:txBody>
      </p:sp>
      <p:grpSp>
        <p:nvGrpSpPr>
          <p:cNvPr id="24582" name="Group 37"/>
          <p:cNvGrpSpPr>
            <a:grpSpLocks/>
          </p:cNvGrpSpPr>
          <p:nvPr/>
        </p:nvGrpSpPr>
        <p:grpSpPr bwMode="auto">
          <a:xfrm>
            <a:off x="6278563" y="2505975"/>
            <a:ext cx="3097424" cy="3542930"/>
            <a:chOff x="3456" y="1392"/>
            <a:chExt cx="1776" cy="1968"/>
          </a:xfrm>
        </p:grpSpPr>
        <p:sp>
          <p:nvSpPr>
            <p:cNvPr id="24585" name="Oval 38"/>
            <p:cNvSpPr>
              <a:spLocks noChangeArrowheads="1"/>
            </p:cNvSpPr>
            <p:nvPr/>
          </p:nvSpPr>
          <p:spPr bwMode="auto">
            <a:xfrm>
              <a:off x="4128" y="1392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</a:t>
              </a:r>
              <a:endParaRPr lang="es-ES" altLang="es-MX" sz="2700" dirty="0"/>
            </a:p>
          </p:txBody>
        </p:sp>
        <p:sp>
          <p:nvSpPr>
            <p:cNvPr id="24586" name="Oval 39"/>
            <p:cNvSpPr>
              <a:spLocks noChangeArrowheads="1"/>
            </p:cNvSpPr>
            <p:nvPr/>
          </p:nvSpPr>
          <p:spPr bwMode="auto">
            <a:xfrm>
              <a:off x="3456" y="2016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2</a:t>
              </a:r>
              <a:endParaRPr lang="es-ES" altLang="es-MX" sz="2700" dirty="0"/>
            </a:p>
          </p:txBody>
        </p:sp>
        <p:sp>
          <p:nvSpPr>
            <p:cNvPr id="24587" name="Oval 40"/>
            <p:cNvSpPr>
              <a:spLocks noChangeArrowheads="1"/>
            </p:cNvSpPr>
            <p:nvPr/>
          </p:nvSpPr>
          <p:spPr bwMode="auto">
            <a:xfrm>
              <a:off x="4128" y="2016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3</a:t>
              </a:r>
              <a:endParaRPr lang="es-ES" altLang="es-MX" sz="2700" dirty="0"/>
            </a:p>
          </p:txBody>
        </p:sp>
        <p:cxnSp>
          <p:nvCxnSpPr>
            <p:cNvPr id="24588" name="AutoShape 41"/>
            <p:cNvCxnSpPr>
              <a:cxnSpLocks noChangeShapeType="1"/>
              <a:stCxn id="24585" idx="3"/>
              <a:endCxn id="24586" idx="0"/>
            </p:cNvCxnSpPr>
            <p:nvPr/>
          </p:nvCxnSpPr>
          <p:spPr bwMode="auto">
            <a:xfrm flipH="1">
              <a:off x="3576" y="1597"/>
              <a:ext cx="587" cy="4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89" name="Oval 42"/>
            <p:cNvSpPr>
              <a:spLocks noChangeArrowheads="1"/>
            </p:cNvSpPr>
            <p:nvPr/>
          </p:nvSpPr>
          <p:spPr bwMode="auto">
            <a:xfrm>
              <a:off x="4992" y="2016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4</a:t>
              </a:r>
              <a:endParaRPr lang="es-ES" altLang="es-MX" sz="2700" dirty="0"/>
            </a:p>
          </p:txBody>
        </p:sp>
        <p:cxnSp>
          <p:nvCxnSpPr>
            <p:cNvPr id="24590" name="AutoShape 43"/>
            <p:cNvCxnSpPr>
              <a:cxnSpLocks noChangeShapeType="1"/>
              <a:stCxn id="24585" idx="4"/>
              <a:endCxn id="24587" idx="0"/>
            </p:cNvCxnSpPr>
            <p:nvPr/>
          </p:nvCxnSpPr>
          <p:spPr bwMode="auto">
            <a:xfrm>
              <a:off x="4248" y="1632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1" name="AutoShape 44"/>
            <p:cNvCxnSpPr>
              <a:cxnSpLocks noChangeShapeType="1"/>
              <a:stCxn id="24585" idx="5"/>
              <a:endCxn id="24589" idx="0"/>
            </p:cNvCxnSpPr>
            <p:nvPr/>
          </p:nvCxnSpPr>
          <p:spPr bwMode="auto">
            <a:xfrm>
              <a:off x="4333" y="1597"/>
              <a:ext cx="779" cy="4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92" name="Oval 45"/>
            <p:cNvSpPr>
              <a:spLocks noChangeArrowheads="1"/>
            </p:cNvSpPr>
            <p:nvPr/>
          </p:nvSpPr>
          <p:spPr bwMode="auto">
            <a:xfrm>
              <a:off x="3792" y="2592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5</a:t>
              </a:r>
              <a:endParaRPr lang="es-ES" altLang="es-MX" sz="2700" dirty="0"/>
            </a:p>
          </p:txBody>
        </p:sp>
        <p:sp>
          <p:nvSpPr>
            <p:cNvPr id="24593" name="Oval 46"/>
            <p:cNvSpPr>
              <a:spLocks noChangeArrowheads="1"/>
            </p:cNvSpPr>
            <p:nvPr/>
          </p:nvSpPr>
          <p:spPr bwMode="auto">
            <a:xfrm>
              <a:off x="4512" y="2592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6</a:t>
              </a:r>
              <a:endParaRPr lang="es-ES" altLang="es-MX" sz="2700" dirty="0"/>
            </a:p>
          </p:txBody>
        </p:sp>
        <p:sp>
          <p:nvSpPr>
            <p:cNvPr id="24594" name="Oval 47"/>
            <p:cNvSpPr>
              <a:spLocks noChangeArrowheads="1"/>
            </p:cNvSpPr>
            <p:nvPr/>
          </p:nvSpPr>
          <p:spPr bwMode="auto">
            <a:xfrm>
              <a:off x="3456" y="3120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8</a:t>
              </a:r>
              <a:endParaRPr lang="es-ES" altLang="es-MX" sz="2700" dirty="0"/>
            </a:p>
          </p:txBody>
        </p:sp>
        <p:sp>
          <p:nvSpPr>
            <p:cNvPr id="24595" name="Oval 48"/>
            <p:cNvSpPr>
              <a:spLocks noChangeArrowheads="1"/>
            </p:cNvSpPr>
            <p:nvPr/>
          </p:nvSpPr>
          <p:spPr bwMode="auto">
            <a:xfrm>
              <a:off x="3984" y="3120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9</a:t>
              </a:r>
              <a:endParaRPr lang="es-ES" altLang="es-MX" sz="2700" dirty="0"/>
            </a:p>
          </p:txBody>
        </p:sp>
        <p:sp>
          <p:nvSpPr>
            <p:cNvPr id="24596" name="Oval 49"/>
            <p:cNvSpPr>
              <a:spLocks noChangeArrowheads="1"/>
            </p:cNvSpPr>
            <p:nvPr/>
          </p:nvSpPr>
          <p:spPr bwMode="auto">
            <a:xfrm>
              <a:off x="4512" y="3120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10</a:t>
              </a:r>
              <a:endParaRPr lang="es-ES" altLang="es-MX" sz="2700" dirty="0"/>
            </a:p>
          </p:txBody>
        </p:sp>
        <p:sp>
          <p:nvSpPr>
            <p:cNvPr id="24597" name="Oval 50"/>
            <p:cNvSpPr>
              <a:spLocks noChangeArrowheads="1"/>
            </p:cNvSpPr>
            <p:nvPr/>
          </p:nvSpPr>
          <p:spPr bwMode="auto">
            <a:xfrm>
              <a:off x="4992" y="2592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7</a:t>
              </a:r>
              <a:endParaRPr lang="es-ES" altLang="es-MX" sz="2700" dirty="0"/>
            </a:p>
          </p:txBody>
        </p:sp>
        <p:cxnSp>
          <p:nvCxnSpPr>
            <p:cNvPr id="24598" name="AutoShape 51"/>
            <p:cNvCxnSpPr>
              <a:cxnSpLocks noChangeShapeType="1"/>
              <a:stCxn id="24587" idx="4"/>
              <a:endCxn id="24592" idx="0"/>
            </p:cNvCxnSpPr>
            <p:nvPr/>
          </p:nvCxnSpPr>
          <p:spPr bwMode="auto">
            <a:xfrm flipH="1">
              <a:off x="3912" y="2256"/>
              <a:ext cx="336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9" name="AutoShape 52"/>
            <p:cNvCxnSpPr>
              <a:cxnSpLocks noChangeShapeType="1"/>
              <a:stCxn id="24587" idx="4"/>
              <a:endCxn id="24593" idx="0"/>
            </p:cNvCxnSpPr>
            <p:nvPr/>
          </p:nvCxnSpPr>
          <p:spPr bwMode="auto">
            <a:xfrm>
              <a:off x="4248" y="2256"/>
              <a:ext cx="384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00" name="AutoShape 53"/>
            <p:cNvCxnSpPr>
              <a:cxnSpLocks noChangeShapeType="1"/>
              <a:stCxn id="24589" idx="4"/>
              <a:endCxn id="24597" idx="0"/>
            </p:cNvCxnSpPr>
            <p:nvPr/>
          </p:nvCxnSpPr>
          <p:spPr bwMode="auto">
            <a:xfrm>
              <a:off x="5112" y="2256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01" name="AutoShape 54"/>
            <p:cNvCxnSpPr>
              <a:cxnSpLocks noChangeShapeType="1"/>
              <a:stCxn id="24592" idx="3"/>
              <a:endCxn id="24594" idx="0"/>
            </p:cNvCxnSpPr>
            <p:nvPr/>
          </p:nvCxnSpPr>
          <p:spPr bwMode="auto">
            <a:xfrm flipH="1">
              <a:off x="3576" y="2797"/>
              <a:ext cx="251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02" name="AutoShape 55"/>
            <p:cNvCxnSpPr>
              <a:cxnSpLocks noChangeShapeType="1"/>
              <a:stCxn id="24592" idx="5"/>
              <a:endCxn id="24595" idx="0"/>
            </p:cNvCxnSpPr>
            <p:nvPr/>
          </p:nvCxnSpPr>
          <p:spPr bwMode="auto">
            <a:xfrm>
              <a:off x="3997" y="2797"/>
              <a:ext cx="107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03" name="AutoShape 56"/>
            <p:cNvCxnSpPr>
              <a:cxnSpLocks noChangeShapeType="1"/>
              <a:stCxn id="24593" idx="4"/>
              <a:endCxn id="24596" idx="0"/>
            </p:cNvCxnSpPr>
            <p:nvPr/>
          </p:nvCxnSpPr>
          <p:spPr bwMode="auto">
            <a:xfrm>
              <a:off x="4632" y="2832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583" name="Rectangle 57" descr="Parchment"/>
          <p:cNvSpPr>
            <a:spLocks noGrp="1" noChangeArrowheads="1"/>
          </p:cNvSpPr>
          <p:nvPr>
            <p:ph type="body" sz="half" idx="1"/>
          </p:nvPr>
        </p:nvSpPr>
        <p:spPr>
          <a:xfrm>
            <a:off x="669714" y="3197278"/>
            <a:ext cx="4185708" cy="1728258"/>
          </a:xfrm>
          <a:noFill/>
        </p:spPr>
        <p:txBody>
          <a:bodyPr/>
          <a:lstStyle/>
          <a:p>
            <a:r>
              <a:rPr lang="es-CL" altLang="es-MX" sz="2700" dirty="0"/>
              <a:t>Orden de nivel:</a:t>
            </a:r>
          </a:p>
          <a:p>
            <a:pPr lvl="1"/>
            <a:r>
              <a:rPr lang="es-CL" altLang="es-MX" sz="2700" dirty="0" smtClean="0"/>
              <a:t>1-2-3-4-5-6-7-8-9-10</a:t>
            </a:r>
            <a:endParaRPr lang="es-CL" altLang="es-MX" sz="2700" dirty="0"/>
          </a:p>
        </p:txBody>
      </p:sp>
      <p:sp>
        <p:nvSpPr>
          <p:cNvPr id="24584" name="Text Box 58"/>
          <p:cNvSpPr txBox="1">
            <a:spLocks noChangeArrowheads="1"/>
          </p:cNvSpPr>
          <p:nvPr/>
        </p:nvSpPr>
        <p:spPr bwMode="auto">
          <a:xfrm>
            <a:off x="502285" y="5134369"/>
            <a:ext cx="5273993" cy="93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Es menos popular que los otros, pues cuesta implementarlo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656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7142" y="864129"/>
            <a:ext cx="8538845" cy="2592388"/>
          </a:xfrm>
        </p:spPr>
        <p:txBody>
          <a:bodyPr anchorCtr="1"/>
          <a:lstStyle/>
          <a:p>
            <a:pPr>
              <a:defRPr/>
            </a:pPr>
            <a:r>
              <a:rPr lang="es-ES_tradnl" sz="6000" dirty="0" smtClean="0"/>
              <a:t/>
            </a:r>
            <a:br>
              <a:rPr lang="es-ES_tradnl" sz="6000" dirty="0" smtClean="0"/>
            </a:br>
            <a:r>
              <a:rPr lang="es-ES_tradnl" sz="6000" dirty="0"/>
              <a:t/>
            </a:r>
            <a:br>
              <a:rPr lang="es-ES_tradnl" sz="6000" dirty="0"/>
            </a:br>
            <a:r>
              <a:rPr lang="es-ES_tradnl" sz="6000" dirty="0" smtClean="0"/>
              <a:t>Árbol - Tree</a:t>
            </a:r>
            <a:endParaRPr lang="es-ES_tradnl" sz="6000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2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606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Recorridos en Orden Previo</a:t>
            </a:r>
            <a:endParaRPr lang="en-US" dirty="0" smtClean="0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753428" y="1555433"/>
            <a:ext cx="4197414" cy="5088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En el recorrido en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</a:rPr>
              <a:t>orden previo</a:t>
            </a:r>
            <a:r>
              <a:rPr lang="es-ES_tradnl" altLang="es-MX" sz="2700" dirty="0">
                <a:latin typeface="Calibri" panose="020F0502020204030204" pitchFamily="34" charset="0"/>
              </a:rPr>
              <a:t> el listado estará formado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por: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s-ES_tradnl" altLang="es-MX" sz="2700" dirty="0" smtClean="0">
                <a:latin typeface="Calibri" panose="020F0502020204030204" pitchFamily="34" charset="0"/>
              </a:rPr>
              <a:t>la raíz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s-ES_tradnl" altLang="es-MX" sz="2700" dirty="0" smtClean="0">
                <a:latin typeface="Calibri" panose="020F0502020204030204" pitchFamily="34" charset="0"/>
              </a:rPr>
              <a:t>seguida </a:t>
            </a:r>
            <a:r>
              <a:rPr lang="es-ES_tradnl" altLang="es-MX" sz="2700" dirty="0">
                <a:latin typeface="Calibri" panose="020F0502020204030204" pitchFamily="34" charset="0"/>
              </a:rPr>
              <a:t>por el listado en orden previo de los subárboles encabezados por cada uno de sus hijos, de izquierda a derecha</a:t>
            </a:r>
          </a:p>
        </p:txBody>
      </p:sp>
      <p:grpSp>
        <p:nvGrpSpPr>
          <p:cNvPr id="19461" name="Group 20"/>
          <p:cNvGrpSpPr>
            <a:grpSpLocks/>
          </p:cNvGrpSpPr>
          <p:nvPr/>
        </p:nvGrpSpPr>
        <p:grpSpPr bwMode="auto">
          <a:xfrm>
            <a:off x="5106564" y="2160323"/>
            <a:ext cx="4604279" cy="3110865"/>
            <a:chOff x="2928" y="1200"/>
            <a:chExt cx="2640" cy="1728"/>
          </a:xfrm>
        </p:grpSpPr>
        <p:sp>
          <p:nvSpPr>
            <p:cNvPr id="19467" name="AutoShape 21"/>
            <p:cNvSpPr>
              <a:spLocks noChangeArrowheads="1"/>
            </p:cNvSpPr>
            <p:nvPr/>
          </p:nvSpPr>
          <p:spPr bwMode="auto">
            <a:xfrm>
              <a:off x="2928" y="2160"/>
              <a:ext cx="672" cy="768"/>
            </a:xfrm>
            <a:prstGeom prst="triangle">
              <a:avLst>
                <a:gd name="adj" fmla="val 50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A</a:t>
              </a:r>
              <a:r>
                <a:rPr lang="en-US" altLang="es-MX" sz="2700" baseline="-25000" dirty="0"/>
                <a:t>1</a:t>
              </a:r>
              <a:endParaRPr lang="es-ES" altLang="es-MX" sz="2700" dirty="0"/>
            </a:p>
          </p:txBody>
        </p:sp>
        <p:sp>
          <p:nvSpPr>
            <p:cNvPr id="19468" name="AutoShape 22"/>
            <p:cNvSpPr>
              <a:spLocks noChangeArrowheads="1"/>
            </p:cNvSpPr>
            <p:nvPr/>
          </p:nvSpPr>
          <p:spPr bwMode="auto">
            <a:xfrm>
              <a:off x="3744" y="2160"/>
              <a:ext cx="672" cy="768"/>
            </a:xfrm>
            <a:prstGeom prst="triangle">
              <a:avLst>
                <a:gd name="adj" fmla="val 50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A</a:t>
              </a:r>
              <a:r>
                <a:rPr lang="en-US" altLang="es-MX" sz="2700" baseline="-25000" dirty="0"/>
                <a:t>2</a:t>
              </a:r>
              <a:endParaRPr lang="es-ES" altLang="es-MX" sz="2700" dirty="0"/>
            </a:p>
          </p:txBody>
        </p:sp>
        <p:sp>
          <p:nvSpPr>
            <p:cNvPr id="19469" name="AutoShape 23"/>
            <p:cNvSpPr>
              <a:spLocks noChangeArrowheads="1"/>
            </p:cNvSpPr>
            <p:nvPr/>
          </p:nvSpPr>
          <p:spPr bwMode="auto">
            <a:xfrm>
              <a:off x="4896" y="2160"/>
              <a:ext cx="672" cy="768"/>
            </a:xfrm>
            <a:prstGeom prst="triangle">
              <a:avLst>
                <a:gd name="adj" fmla="val 50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A</a:t>
              </a:r>
              <a:r>
                <a:rPr lang="en-US" altLang="es-MX" sz="2700" baseline="-25000" dirty="0"/>
                <a:t>k</a:t>
              </a:r>
              <a:endParaRPr lang="es-ES" altLang="es-MX" sz="2700" dirty="0"/>
            </a:p>
          </p:txBody>
        </p:sp>
        <p:sp>
          <p:nvSpPr>
            <p:cNvPr id="19470" name="Oval 24"/>
            <p:cNvSpPr>
              <a:spLocks noChangeArrowheads="1"/>
            </p:cNvSpPr>
            <p:nvPr/>
          </p:nvSpPr>
          <p:spPr bwMode="auto">
            <a:xfrm>
              <a:off x="3888" y="1200"/>
              <a:ext cx="384" cy="384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n</a:t>
              </a:r>
              <a:endParaRPr lang="es-ES" altLang="es-MX" sz="2700" dirty="0"/>
            </a:p>
          </p:txBody>
        </p:sp>
        <p:cxnSp>
          <p:nvCxnSpPr>
            <p:cNvPr id="19471" name="AutoShape 25"/>
            <p:cNvCxnSpPr>
              <a:cxnSpLocks noChangeShapeType="1"/>
            </p:cNvCxnSpPr>
            <p:nvPr/>
          </p:nvCxnSpPr>
          <p:spPr bwMode="auto">
            <a:xfrm flipV="1">
              <a:off x="3264" y="1584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2" name="AutoShape 26"/>
            <p:cNvCxnSpPr>
              <a:cxnSpLocks noChangeShapeType="1"/>
              <a:stCxn id="19468" idx="0"/>
            </p:cNvCxnSpPr>
            <p:nvPr/>
          </p:nvCxnSpPr>
          <p:spPr bwMode="auto">
            <a:xfrm flipV="1">
              <a:off x="4080" y="1584"/>
              <a:ext cx="0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73" name="AutoShape 27"/>
            <p:cNvCxnSpPr>
              <a:cxnSpLocks noChangeShapeType="1"/>
            </p:cNvCxnSpPr>
            <p:nvPr/>
          </p:nvCxnSpPr>
          <p:spPr bwMode="auto">
            <a:xfrm>
              <a:off x="4080" y="1584"/>
              <a:ext cx="1152" cy="5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74" name="Rectangle 28"/>
            <p:cNvSpPr>
              <a:spLocks noChangeArrowheads="1"/>
            </p:cNvSpPr>
            <p:nvPr/>
          </p:nvSpPr>
          <p:spPr bwMode="auto">
            <a:xfrm>
              <a:off x="4392" y="2356"/>
              <a:ext cx="3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altLang="es-MX" sz="4000" dirty="0">
                  <a:solidFill>
                    <a:srgbClr val="333399"/>
                  </a:solidFill>
                  <a:latin typeface="Comic Sans MS" pitchFamily="66" charset="0"/>
                </a:rPr>
                <a:t>...</a:t>
              </a:r>
              <a:endParaRPr lang="es-ES" altLang="es-MX" sz="4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</p:grpSp>
      <p:sp>
        <p:nvSpPr>
          <p:cNvPr id="19462" name="AutoShape 15"/>
          <p:cNvSpPr>
            <a:spLocks noChangeArrowheads="1"/>
          </p:cNvSpPr>
          <p:nvPr/>
        </p:nvSpPr>
        <p:spPr bwMode="auto">
          <a:xfrm>
            <a:off x="5106564" y="3888581"/>
            <a:ext cx="1171998" cy="1382607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2700" dirty="0"/>
              <a:t>A</a:t>
            </a:r>
            <a:r>
              <a:rPr lang="en-US" altLang="es-MX" sz="2700" baseline="-25000" dirty="0"/>
              <a:t>1</a:t>
            </a:r>
            <a:endParaRPr lang="es-ES" altLang="es-MX" sz="2700" dirty="0"/>
          </a:p>
        </p:txBody>
      </p:sp>
      <p:sp>
        <p:nvSpPr>
          <p:cNvPr id="19463" name="AutoShape 16"/>
          <p:cNvSpPr>
            <a:spLocks noChangeArrowheads="1"/>
          </p:cNvSpPr>
          <p:nvPr/>
        </p:nvSpPr>
        <p:spPr bwMode="auto">
          <a:xfrm>
            <a:off x="6529705" y="3888581"/>
            <a:ext cx="1171998" cy="1382607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2700" dirty="0"/>
              <a:t>A</a:t>
            </a:r>
            <a:r>
              <a:rPr lang="en-US" altLang="es-MX" sz="2700" baseline="-25000" dirty="0"/>
              <a:t>2</a:t>
            </a:r>
            <a:endParaRPr lang="es-ES" altLang="es-MX" sz="2700" dirty="0"/>
          </a:p>
        </p:txBody>
      </p:sp>
      <p:sp>
        <p:nvSpPr>
          <p:cNvPr id="19464" name="AutoShape 17"/>
          <p:cNvSpPr>
            <a:spLocks noChangeArrowheads="1"/>
          </p:cNvSpPr>
          <p:nvPr/>
        </p:nvSpPr>
        <p:spPr bwMode="auto">
          <a:xfrm>
            <a:off x="8538845" y="3888581"/>
            <a:ext cx="1171998" cy="1382607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2700" dirty="0"/>
              <a:t>A</a:t>
            </a:r>
            <a:r>
              <a:rPr lang="en-US" altLang="es-MX" sz="2700" baseline="-25000" dirty="0"/>
              <a:t>k</a:t>
            </a:r>
            <a:endParaRPr lang="es-ES" altLang="es-MX" sz="2700" dirty="0"/>
          </a:p>
        </p:txBody>
      </p:sp>
      <p:sp>
        <p:nvSpPr>
          <p:cNvPr id="19465" name="Oval 18"/>
          <p:cNvSpPr>
            <a:spLocks noChangeArrowheads="1"/>
          </p:cNvSpPr>
          <p:nvPr/>
        </p:nvSpPr>
        <p:spPr bwMode="auto">
          <a:xfrm>
            <a:off x="6780848" y="2160323"/>
            <a:ext cx="669713" cy="6913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2700" dirty="0"/>
              <a:t>n</a:t>
            </a:r>
            <a:endParaRPr lang="es-ES" altLang="es-MX" sz="2700" dirty="0"/>
          </a:p>
        </p:txBody>
      </p:sp>
      <p:sp>
        <p:nvSpPr>
          <p:cNvPr id="19466" name="Rectangle 19"/>
          <p:cNvSpPr>
            <a:spLocks noChangeArrowheads="1"/>
          </p:cNvSpPr>
          <p:nvPr/>
        </p:nvSpPr>
        <p:spPr bwMode="auto">
          <a:xfrm>
            <a:off x="7659846" y="4241434"/>
            <a:ext cx="590384" cy="71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altLang="es-MX" sz="4000" dirty="0">
                <a:latin typeface="Comic Sans MS" pitchFamily="66" charset="0"/>
              </a:rPr>
              <a:t>...</a:t>
            </a:r>
            <a:endParaRPr lang="es-ES" altLang="es-MX" sz="4000" dirty="0">
              <a:latin typeface="Comic Sans MS" pitchFamily="66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993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3" name="Group 60"/>
          <p:cNvGrpSpPr>
            <a:grpSpLocks/>
          </p:cNvGrpSpPr>
          <p:nvPr/>
        </p:nvGrpSpPr>
        <p:grpSpPr bwMode="auto">
          <a:xfrm>
            <a:off x="5106564" y="2160323"/>
            <a:ext cx="4604279" cy="3110865"/>
            <a:chOff x="2928" y="1200"/>
            <a:chExt cx="2640" cy="1728"/>
          </a:xfrm>
        </p:grpSpPr>
        <p:sp>
          <p:nvSpPr>
            <p:cNvPr id="20490" name="AutoShape 61"/>
            <p:cNvSpPr>
              <a:spLocks noChangeArrowheads="1"/>
            </p:cNvSpPr>
            <p:nvPr/>
          </p:nvSpPr>
          <p:spPr bwMode="auto">
            <a:xfrm>
              <a:off x="2928" y="2160"/>
              <a:ext cx="672" cy="768"/>
            </a:xfrm>
            <a:prstGeom prst="triangle">
              <a:avLst>
                <a:gd name="adj" fmla="val 50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A</a:t>
              </a:r>
              <a:r>
                <a:rPr lang="en-US" altLang="es-MX" sz="2700" baseline="-25000" dirty="0"/>
                <a:t>1</a:t>
              </a:r>
              <a:endParaRPr lang="es-ES" altLang="es-MX" sz="2700" dirty="0"/>
            </a:p>
          </p:txBody>
        </p:sp>
        <p:sp>
          <p:nvSpPr>
            <p:cNvPr id="20491" name="AutoShape 62"/>
            <p:cNvSpPr>
              <a:spLocks noChangeArrowheads="1"/>
            </p:cNvSpPr>
            <p:nvPr/>
          </p:nvSpPr>
          <p:spPr bwMode="auto">
            <a:xfrm>
              <a:off x="3744" y="2160"/>
              <a:ext cx="672" cy="768"/>
            </a:xfrm>
            <a:prstGeom prst="triangle">
              <a:avLst>
                <a:gd name="adj" fmla="val 50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A</a:t>
              </a:r>
              <a:r>
                <a:rPr lang="en-US" altLang="es-MX" sz="2700" baseline="-25000" dirty="0"/>
                <a:t>2</a:t>
              </a:r>
              <a:endParaRPr lang="es-ES" altLang="es-MX" sz="2700" dirty="0"/>
            </a:p>
          </p:txBody>
        </p:sp>
        <p:sp>
          <p:nvSpPr>
            <p:cNvPr id="20492" name="AutoShape 63"/>
            <p:cNvSpPr>
              <a:spLocks noChangeArrowheads="1"/>
            </p:cNvSpPr>
            <p:nvPr/>
          </p:nvSpPr>
          <p:spPr bwMode="auto">
            <a:xfrm>
              <a:off x="4896" y="2160"/>
              <a:ext cx="672" cy="768"/>
            </a:xfrm>
            <a:prstGeom prst="triangle">
              <a:avLst>
                <a:gd name="adj" fmla="val 50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A</a:t>
              </a:r>
              <a:r>
                <a:rPr lang="en-US" altLang="es-MX" sz="2700" baseline="-25000" dirty="0"/>
                <a:t>k</a:t>
              </a:r>
              <a:endParaRPr lang="es-ES" altLang="es-MX" sz="2700" dirty="0"/>
            </a:p>
          </p:txBody>
        </p:sp>
        <p:sp>
          <p:nvSpPr>
            <p:cNvPr id="20493" name="Oval 64"/>
            <p:cNvSpPr>
              <a:spLocks noChangeArrowheads="1"/>
            </p:cNvSpPr>
            <p:nvPr/>
          </p:nvSpPr>
          <p:spPr bwMode="auto">
            <a:xfrm>
              <a:off x="3888" y="1200"/>
              <a:ext cx="384" cy="384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n</a:t>
              </a:r>
              <a:endParaRPr lang="es-ES" altLang="es-MX" sz="2700" dirty="0"/>
            </a:p>
          </p:txBody>
        </p:sp>
        <p:cxnSp>
          <p:nvCxnSpPr>
            <p:cNvPr id="20494" name="AutoShape 65"/>
            <p:cNvCxnSpPr>
              <a:cxnSpLocks noChangeShapeType="1"/>
            </p:cNvCxnSpPr>
            <p:nvPr/>
          </p:nvCxnSpPr>
          <p:spPr bwMode="auto">
            <a:xfrm flipV="1">
              <a:off x="3264" y="1584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5" name="AutoShape 66"/>
            <p:cNvCxnSpPr>
              <a:cxnSpLocks noChangeShapeType="1"/>
              <a:stCxn id="20491" idx="0"/>
            </p:cNvCxnSpPr>
            <p:nvPr/>
          </p:nvCxnSpPr>
          <p:spPr bwMode="auto">
            <a:xfrm flipV="1">
              <a:off x="4080" y="1584"/>
              <a:ext cx="0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496" name="AutoShape 67"/>
            <p:cNvCxnSpPr>
              <a:cxnSpLocks noChangeShapeType="1"/>
            </p:cNvCxnSpPr>
            <p:nvPr/>
          </p:nvCxnSpPr>
          <p:spPr bwMode="auto">
            <a:xfrm>
              <a:off x="4080" y="1584"/>
              <a:ext cx="1152" cy="5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97" name="Rectangle 68"/>
            <p:cNvSpPr>
              <a:spLocks noChangeArrowheads="1"/>
            </p:cNvSpPr>
            <p:nvPr/>
          </p:nvSpPr>
          <p:spPr bwMode="auto">
            <a:xfrm>
              <a:off x="4392" y="2356"/>
              <a:ext cx="3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altLang="es-MX" sz="4000" dirty="0">
                  <a:latin typeface="Comic Sans MS" pitchFamily="66" charset="0"/>
                </a:rPr>
                <a:t>...</a:t>
              </a:r>
              <a:endParaRPr lang="es-ES" altLang="es-MX" sz="4000" dirty="0">
                <a:latin typeface="Comic Sans MS" pitchFamily="66" charset="0"/>
              </a:endParaRPr>
            </a:p>
          </p:txBody>
        </p:sp>
      </p:grpSp>
      <p:sp>
        <p:nvSpPr>
          <p:cNvPr id="3418114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Recorrido en Orden Posterior</a:t>
            </a:r>
            <a:endParaRPr lang="en-US" dirty="0" smtClean="0"/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753428" y="1555432"/>
            <a:ext cx="4197414" cy="467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En el recorrido en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</a:rPr>
              <a:t>orden </a:t>
            </a:r>
            <a:r>
              <a:rPr lang="es-ES_tradnl" altLang="es-MX" sz="27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posterior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 </a:t>
            </a:r>
            <a:r>
              <a:rPr lang="es-ES_tradnl" altLang="es-MX" sz="2700" dirty="0">
                <a:latin typeface="Calibri" panose="020F0502020204030204" pitchFamily="34" charset="0"/>
              </a:rPr>
              <a:t>el listado estará formado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por: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s-ES_tradnl" altLang="es-MX" sz="2700" dirty="0" smtClean="0">
                <a:latin typeface="Calibri" panose="020F0502020204030204" pitchFamily="34" charset="0"/>
              </a:rPr>
              <a:t>el </a:t>
            </a:r>
            <a:r>
              <a:rPr lang="es-ES_tradnl" altLang="es-MX" sz="2700" dirty="0">
                <a:latin typeface="Calibri" panose="020F0502020204030204" pitchFamily="34" charset="0"/>
              </a:rPr>
              <a:t>listado en orden posterior de los subárboles encabezados por cada uno de sus hijos, de izquierda a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derecha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s-ES_tradnl" altLang="es-MX" sz="2700" dirty="0" smtClean="0">
                <a:latin typeface="Calibri" panose="020F0502020204030204" pitchFamily="34" charset="0"/>
              </a:rPr>
              <a:t>seguido </a:t>
            </a:r>
            <a:r>
              <a:rPr lang="es-ES_tradnl" altLang="es-MX" sz="2700" dirty="0">
                <a:latin typeface="Calibri" panose="020F0502020204030204" pitchFamily="34" charset="0"/>
              </a:rPr>
              <a:t>por la raíz</a:t>
            </a:r>
          </a:p>
        </p:txBody>
      </p:sp>
      <p:sp>
        <p:nvSpPr>
          <p:cNvPr id="20486" name="AutoShape 45"/>
          <p:cNvSpPr>
            <a:spLocks noChangeArrowheads="1"/>
          </p:cNvSpPr>
          <p:nvPr/>
        </p:nvSpPr>
        <p:spPr bwMode="auto">
          <a:xfrm>
            <a:off x="5106564" y="3888581"/>
            <a:ext cx="1171998" cy="1382607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2700" dirty="0"/>
              <a:t>A</a:t>
            </a:r>
            <a:r>
              <a:rPr lang="en-US" altLang="es-MX" sz="2700" baseline="-25000" dirty="0"/>
              <a:t>1</a:t>
            </a:r>
            <a:endParaRPr lang="es-ES" altLang="es-MX" sz="2700" dirty="0"/>
          </a:p>
        </p:txBody>
      </p:sp>
      <p:sp>
        <p:nvSpPr>
          <p:cNvPr id="20487" name="AutoShape 46"/>
          <p:cNvSpPr>
            <a:spLocks noChangeArrowheads="1"/>
          </p:cNvSpPr>
          <p:nvPr/>
        </p:nvSpPr>
        <p:spPr bwMode="auto">
          <a:xfrm>
            <a:off x="6529705" y="3888581"/>
            <a:ext cx="1171998" cy="1382607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2700" dirty="0"/>
              <a:t>A</a:t>
            </a:r>
            <a:r>
              <a:rPr lang="en-US" altLang="es-MX" sz="2700" baseline="-25000" dirty="0"/>
              <a:t>2</a:t>
            </a:r>
            <a:endParaRPr lang="es-ES" altLang="es-MX" sz="2700" dirty="0"/>
          </a:p>
        </p:txBody>
      </p:sp>
      <p:sp>
        <p:nvSpPr>
          <p:cNvPr id="20488" name="AutoShape 47"/>
          <p:cNvSpPr>
            <a:spLocks noChangeArrowheads="1"/>
          </p:cNvSpPr>
          <p:nvPr/>
        </p:nvSpPr>
        <p:spPr bwMode="auto">
          <a:xfrm>
            <a:off x="8538845" y="3888581"/>
            <a:ext cx="1171998" cy="1382607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2700" dirty="0"/>
              <a:t>A</a:t>
            </a:r>
            <a:r>
              <a:rPr lang="en-US" altLang="es-MX" sz="2700" baseline="-25000" dirty="0"/>
              <a:t>k</a:t>
            </a:r>
            <a:endParaRPr lang="es-ES" altLang="es-MX" sz="2700" dirty="0"/>
          </a:p>
        </p:txBody>
      </p:sp>
      <p:sp>
        <p:nvSpPr>
          <p:cNvPr id="20489" name="Oval 48"/>
          <p:cNvSpPr>
            <a:spLocks noChangeArrowheads="1"/>
          </p:cNvSpPr>
          <p:nvPr/>
        </p:nvSpPr>
        <p:spPr bwMode="auto">
          <a:xfrm>
            <a:off x="6780848" y="2160323"/>
            <a:ext cx="669713" cy="6913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2700" dirty="0"/>
              <a:t>n</a:t>
            </a:r>
            <a:endParaRPr lang="es-ES" altLang="es-MX" sz="27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172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7" name="Group 36"/>
          <p:cNvGrpSpPr>
            <a:grpSpLocks/>
          </p:cNvGrpSpPr>
          <p:nvPr/>
        </p:nvGrpSpPr>
        <p:grpSpPr bwMode="auto">
          <a:xfrm>
            <a:off x="5106564" y="2160323"/>
            <a:ext cx="4604279" cy="3110865"/>
            <a:chOff x="2928" y="1200"/>
            <a:chExt cx="2640" cy="1728"/>
          </a:xfrm>
        </p:grpSpPr>
        <p:sp>
          <p:nvSpPr>
            <p:cNvPr id="21515" name="AutoShape 37"/>
            <p:cNvSpPr>
              <a:spLocks noChangeArrowheads="1"/>
            </p:cNvSpPr>
            <p:nvPr/>
          </p:nvSpPr>
          <p:spPr bwMode="auto">
            <a:xfrm>
              <a:off x="2928" y="2160"/>
              <a:ext cx="672" cy="768"/>
            </a:xfrm>
            <a:prstGeom prst="triangle">
              <a:avLst>
                <a:gd name="adj" fmla="val 50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A</a:t>
              </a:r>
              <a:r>
                <a:rPr lang="en-US" altLang="es-MX" sz="2700" baseline="-25000" dirty="0"/>
                <a:t>1</a:t>
              </a:r>
              <a:endParaRPr lang="es-ES" altLang="es-MX" sz="2700" dirty="0"/>
            </a:p>
          </p:txBody>
        </p:sp>
        <p:sp>
          <p:nvSpPr>
            <p:cNvPr id="21516" name="AutoShape 38"/>
            <p:cNvSpPr>
              <a:spLocks noChangeArrowheads="1"/>
            </p:cNvSpPr>
            <p:nvPr/>
          </p:nvSpPr>
          <p:spPr bwMode="auto">
            <a:xfrm>
              <a:off x="3744" y="2160"/>
              <a:ext cx="672" cy="768"/>
            </a:xfrm>
            <a:prstGeom prst="triangle">
              <a:avLst>
                <a:gd name="adj" fmla="val 50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A</a:t>
              </a:r>
              <a:r>
                <a:rPr lang="en-US" altLang="es-MX" sz="2700" baseline="-25000" dirty="0"/>
                <a:t>2</a:t>
              </a:r>
              <a:endParaRPr lang="es-ES" altLang="es-MX" sz="2700" dirty="0"/>
            </a:p>
          </p:txBody>
        </p:sp>
        <p:sp>
          <p:nvSpPr>
            <p:cNvPr id="21517" name="AutoShape 39"/>
            <p:cNvSpPr>
              <a:spLocks noChangeArrowheads="1"/>
            </p:cNvSpPr>
            <p:nvPr/>
          </p:nvSpPr>
          <p:spPr bwMode="auto">
            <a:xfrm>
              <a:off x="4896" y="2160"/>
              <a:ext cx="672" cy="768"/>
            </a:xfrm>
            <a:prstGeom prst="triangle">
              <a:avLst>
                <a:gd name="adj" fmla="val 50000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A</a:t>
              </a:r>
              <a:r>
                <a:rPr lang="en-US" altLang="es-MX" sz="2700" baseline="-25000" dirty="0"/>
                <a:t>k</a:t>
              </a:r>
              <a:endParaRPr lang="es-ES" altLang="es-MX" sz="2700" dirty="0"/>
            </a:p>
          </p:txBody>
        </p:sp>
        <p:sp>
          <p:nvSpPr>
            <p:cNvPr id="21518" name="Oval 40"/>
            <p:cNvSpPr>
              <a:spLocks noChangeArrowheads="1"/>
            </p:cNvSpPr>
            <p:nvPr/>
          </p:nvSpPr>
          <p:spPr bwMode="auto">
            <a:xfrm>
              <a:off x="3888" y="1200"/>
              <a:ext cx="384" cy="384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n</a:t>
              </a:r>
              <a:endParaRPr lang="es-ES" altLang="es-MX" sz="2700" dirty="0"/>
            </a:p>
          </p:txBody>
        </p:sp>
        <p:cxnSp>
          <p:nvCxnSpPr>
            <p:cNvPr id="21519" name="AutoShape 41"/>
            <p:cNvCxnSpPr>
              <a:cxnSpLocks noChangeShapeType="1"/>
            </p:cNvCxnSpPr>
            <p:nvPr/>
          </p:nvCxnSpPr>
          <p:spPr bwMode="auto">
            <a:xfrm flipV="1">
              <a:off x="3264" y="1584"/>
              <a:ext cx="816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0" name="AutoShape 42"/>
            <p:cNvCxnSpPr>
              <a:cxnSpLocks noChangeShapeType="1"/>
              <a:stCxn id="21516" idx="0"/>
            </p:cNvCxnSpPr>
            <p:nvPr/>
          </p:nvCxnSpPr>
          <p:spPr bwMode="auto">
            <a:xfrm flipV="1">
              <a:off x="4080" y="1584"/>
              <a:ext cx="0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1" name="AutoShape 43"/>
            <p:cNvCxnSpPr>
              <a:cxnSpLocks noChangeShapeType="1"/>
            </p:cNvCxnSpPr>
            <p:nvPr/>
          </p:nvCxnSpPr>
          <p:spPr bwMode="auto">
            <a:xfrm>
              <a:off x="4080" y="1584"/>
              <a:ext cx="1152" cy="5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22" name="Rectangle 44"/>
            <p:cNvSpPr>
              <a:spLocks noChangeArrowheads="1"/>
            </p:cNvSpPr>
            <p:nvPr/>
          </p:nvSpPr>
          <p:spPr bwMode="auto">
            <a:xfrm>
              <a:off x="4392" y="2356"/>
              <a:ext cx="3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altLang="es-MX" sz="4000" dirty="0">
                  <a:latin typeface="Comic Sans MS" pitchFamily="66" charset="0"/>
                </a:rPr>
                <a:t>...</a:t>
              </a:r>
              <a:endParaRPr lang="es-ES" altLang="es-MX" sz="4000" dirty="0">
                <a:latin typeface="Comic Sans MS" pitchFamily="66" charset="0"/>
              </a:endParaRPr>
            </a:p>
          </p:txBody>
        </p:sp>
      </p:grpSp>
      <p:sp>
        <p:nvSpPr>
          <p:cNvPr id="3420162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Recorrido en Orden Simétrico</a:t>
            </a:r>
            <a:endParaRPr lang="en-US" dirty="0" smtClean="0"/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414338" y="1611280"/>
            <a:ext cx="4692226" cy="5919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En el recorrido en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</a:rPr>
              <a:t>orden simétrico</a:t>
            </a:r>
            <a:r>
              <a:rPr lang="es-ES_tradnl" altLang="es-MX" sz="2700" dirty="0">
                <a:latin typeface="Calibri" panose="020F0502020204030204" pitchFamily="34" charset="0"/>
              </a:rPr>
              <a:t> el listado estará formado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por: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s-ES_tradnl" altLang="es-MX" sz="2700" dirty="0" smtClean="0">
                <a:latin typeface="Calibri" panose="020F0502020204030204" pitchFamily="34" charset="0"/>
              </a:rPr>
              <a:t>el </a:t>
            </a:r>
            <a:r>
              <a:rPr lang="es-ES_tradnl" altLang="es-MX" sz="2700" dirty="0">
                <a:latin typeface="Calibri" panose="020F0502020204030204" pitchFamily="34" charset="0"/>
              </a:rPr>
              <a:t>listado en orden simétrico del subárbol encabezado por el hijo más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izquierdo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s-ES_tradnl" altLang="es-MX" sz="2700" dirty="0" smtClean="0">
                <a:latin typeface="Calibri" panose="020F0502020204030204" pitchFamily="34" charset="0"/>
              </a:rPr>
              <a:t>seguido </a:t>
            </a:r>
            <a:r>
              <a:rPr lang="es-ES_tradnl" altLang="es-MX" sz="2700" dirty="0">
                <a:latin typeface="Calibri" panose="020F0502020204030204" pitchFamily="34" charset="0"/>
              </a:rPr>
              <a:t>por la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raíz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s-ES_tradnl" altLang="es-MX" sz="2700" dirty="0" smtClean="0">
                <a:latin typeface="Calibri" panose="020F0502020204030204" pitchFamily="34" charset="0"/>
              </a:rPr>
              <a:t>seguido </a:t>
            </a:r>
            <a:r>
              <a:rPr lang="es-ES_tradnl" altLang="es-MX" sz="2700" dirty="0">
                <a:latin typeface="Calibri" panose="020F0502020204030204" pitchFamily="34" charset="0"/>
              </a:rPr>
              <a:t>por el listado en orden simétrico de los subárboles encabezados por cada uno de los demás hijos, de izquierda a derecha</a:t>
            </a:r>
          </a:p>
        </p:txBody>
      </p:sp>
      <p:sp>
        <p:nvSpPr>
          <p:cNvPr id="21510" name="AutoShape 30"/>
          <p:cNvSpPr>
            <a:spLocks noChangeArrowheads="1"/>
          </p:cNvSpPr>
          <p:nvPr/>
        </p:nvSpPr>
        <p:spPr bwMode="auto">
          <a:xfrm>
            <a:off x="5106564" y="3888581"/>
            <a:ext cx="1171998" cy="1382607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2700" dirty="0"/>
              <a:t>A</a:t>
            </a:r>
            <a:r>
              <a:rPr lang="en-US" altLang="es-MX" sz="2700" baseline="-25000" dirty="0"/>
              <a:t>1</a:t>
            </a:r>
            <a:endParaRPr lang="es-ES" altLang="es-MX" sz="2700" dirty="0"/>
          </a:p>
        </p:txBody>
      </p:sp>
      <p:sp>
        <p:nvSpPr>
          <p:cNvPr id="21511" name="AutoShape 31"/>
          <p:cNvSpPr>
            <a:spLocks noChangeArrowheads="1"/>
          </p:cNvSpPr>
          <p:nvPr/>
        </p:nvSpPr>
        <p:spPr bwMode="auto">
          <a:xfrm>
            <a:off x="6529705" y="3888581"/>
            <a:ext cx="1171998" cy="1382607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2700" dirty="0"/>
              <a:t>A</a:t>
            </a:r>
            <a:r>
              <a:rPr lang="en-US" altLang="es-MX" sz="2700" baseline="-25000" dirty="0"/>
              <a:t>2</a:t>
            </a:r>
            <a:endParaRPr lang="es-ES" altLang="es-MX" sz="2700" dirty="0"/>
          </a:p>
        </p:txBody>
      </p:sp>
      <p:sp>
        <p:nvSpPr>
          <p:cNvPr id="21512" name="AutoShape 32"/>
          <p:cNvSpPr>
            <a:spLocks noChangeArrowheads="1"/>
          </p:cNvSpPr>
          <p:nvPr/>
        </p:nvSpPr>
        <p:spPr bwMode="auto">
          <a:xfrm>
            <a:off x="8538845" y="3888581"/>
            <a:ext cx="1171998" cy="1382607"/>
          </a:xfrm>
          <a:prstGeom prst="triangle">
            <a:avLst>
              <a:gd name="adj" fmla="val 50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2700" dirty="0"/>
              <a:t>A</a:t>
            </a:r>
            <a:r>
              <a:rPr lang="en-US" altLang="es-MX" sz="2700" baseline="-25000" dirty="0"/>
              <a:t>k</a:t>
            </a:r>
            <a:endParaRPr lang="es-ES" altLang="es-MX" sz="2700" dirty="0"/>
          </a:p>
        </p:txBody>
      </p:sp>
      <p:sp>
        <p:nvSpPr>
          <p:cNvPr id="21513" name="Oval 33"/>
          <p:cNvSpPr>
            <a:spLocks noChangeArrowheads="1"/>
          </p:cNvSpPr>
          <p:nvPr/>
        </p:nvSpPr>
        <p:spPr bwMode="auto">
          <a:xfrm>
            <a:off x="6780848" y="2160323"/>
            <a:ext cx="669713" cy="6913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s-MX" sz="2700" dirty="0"/>
              <a:t>n</a:t>
            </a:r>
            <a:endParaRPr lang="es-ES" altLang="es-MX" sz="2700" dirty="0"/>
          </a:p>
        </p:txBody>
      </p:sp>
      <p:sp>
        <p:nvSpPr>
          <p:cNvPr id="21514" name="Text Box 34"/>
          <p:cNvSpPr txBox="1">
            <a:spLocks noChangeArrowheads="1"/>
          </p:cNvSpPr>
          <p:nvPr/>
        </p:nvSpPr>
        <p:spPr bwMode="auto">
          <a:xfrm>
            <a:off x="5660612" y="5688781"/>
            <a:ext cx="4321744" cy="1349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700" dirty="0">
                <a:latin typeface="Calibri" panose="020F0502020204030204" pitchFamily="34" charset="0"/>
              </a:rPr>
              <a:t>Lo de </a:t>
            </a:r>
            <a:r>
              <a:rPr lang="es-ES_tradnl" altLang="es-MX" sz="27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simétrico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 </a:t>
            </a:r>
            <a:r>
              <a:rPr lang="es-ES_tradnl" altLang="es-MX" sz="2700" dirty="0">
                <a:latin typeface="Calibri" panose="020F0502020204030204" pitchFamily="34" charset="0"/>
              </a:rPr>
              <a:t>es porque se suele trabajar con árboles binarios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706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21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Recorridos de Árbol</a:t>
            </a:r>
            <a:endParaRPr lang="en-US" dirty="0" smtClean="0"/>
          </a:p>
        </p:txBody>
      </p:sp>
      <p:sp>
        <p:nvSpPr>
          <p:cNvPr id="22532" name="Text Box 41"/>
          <p:cNvSpPr txBox="1">
            <a:spLocks noChangeArrowheads="1"/>
          </p:cNvSpPr>
          <p:nvPr/>
        </p:nvSpPr>
        <p:spPr bwMode="auto">
          <a:xfrm>
            <a:off x="751684" y="1368301"/>
            <a:ext cx="8538845" cy="625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400" b="1" dirty="0">
                <a:solidFill>
                  <a:srgbClr val="FF0000"/>
                </a:solidFill>
                <a:latin typeface="Courier New" pitchFamily="49" charset="0"/>
              </a:rPr>
              <a:t>OrdenPrevio</a:t>
            </a:r>
            <a:r>
              <a:rPr lang="es-ES_tradnl" altLang="es-MX" sz="2400" b="1" dirty="0">
                <a:latin typeface="Courier New" pitchFamily="49" charset="0"/>
              </a:rPr>
              <a:t>(nodo</a:t>
            </a:r>
            <a:r>
              <a:rPr lang="es-ES_tradnl" altLang="es-MX" sz="2400" b="1" dirty="0" smtClean="0">
                <a:latin typeface="Courier New" pitchFamily="49" charset="0"/>
              </a:rPr>
              <a:t>)</a:t>
            </a:r>
            <a:endParaRPr lang="es-ES_tradnl" altLang="es-MX" sz="2400" b="1" dirty="0">
              <a:latin typeface="Courier New" pitchFamily="49" charset="0"/>
            </a:endParaRPr>
          </a:p>
          <a:p>
            <a:pPr algn="l"/>
            <a:r>
              <a:rPr lang="es-ES_tradnl" altLang="es-MX" sz="2400" b="1" dirty="0">
                <a:solidFill>
                  <a:srgbClr val="333399"/>
                </a:solidFill>
                <a:latin typeface="Courier New" pitchFamily="49" charset="0"/>
              </a:rPr>
              <a:t>   </a:t>
            </a:r>
            <a:r>
              <a:rPr lang="es-ES_tradnl" altLang="es-MX" sz="2400" b="1" dirty="0">
                <a:latin typeface="Courier New" pitchFamily="49" charset="0"/>
              </a:rPr>
              <a:t>muestra(nodo)</a:t>
            </a:r>
          </a:p>
          <a:p>
            <a:pPr algn="l"/>
            <a:r>
              <a:rPr lang="es-ES_tradnl" altLang="es-MX" sz="2400" b="1" dirty="0">
                <a:latin typeface="Courier New" pitchFamily="49" charset="0"/>
              </a:rPr>
              <a:t>   para cada hijo (de </a:t>
            </a:r>
            <a:r>
              <a:rPr lang="es-ES_tradnl" altLang="es-MX" sz="2400" b="1" dirty="0" smtClean="0">
                <a:latin typeface="Courier New" pitchFamily="49" charset="0"/>
              </a:rPr>
              <a:t>izq </a:t>
            </a:r>
            <a:r>
              <a:rPr lang="es-ES_tradnl" altLang="es-MX" sz="2400" b="1" dirty="0">
                <a:latin typeface="Courier New" pitchFamily="49" charset="0"/>
              </a:rPr>
              <a:t>a </a:t>
            </a:r>
            <a:r>
              <a:rPr lang="es-ES_tradnl" altLang="es-MX" sz="2400" b="1" dirty="0" smtClean="0">
                <a:latin typeface="Courier New" pitchFamily="49" charset="0"/>
              </a:rPr>
              <a:t>der)</a:t>
            </a:r>
            <a:endParaRPr lang="es-ES_tradnl" altLang="es-MX" sz="2400" b="1" dirty="0">
              <a:latin typeface="Courier New" pitchFamily="49" charset="0"/>
            </a:endParaRPr>
          </a:p>
          <a:p>
            <a:pPr algn="l"/>
            <a:r>
              <a:rPr lang="es-ES_tradnl" altLang="es-MX" sz="2400" b="1" dirty="0">
                <a:latin typeface="Courier New" pitchFamily="49" charset="0"/>
              </a:rPr>
              <a:t>      </a:t>
            </a:r>
            <a:r>
              <a:rPr lang="es-ES_tradnl" altLang="es-MX" sz="2400" b="1" dirty="0">
                <a:solidFill>
                  <a:srgbClr val="FF0000"/>
                </a:solidFill>
                <a:latin typeface="Courier New" pitchFamily="49" charset="0"/>
              </a:rPr>
              <a:t>OrdenPrevio</a:t>
            </a:r>
            <a:r>
              <a:rPr lang="es-ES_tradnl" altLang="es-MX" sz="2400" b="1" dirty="0">
                <a:latin typeface="Courier New" pitchFamily="49" charset="0"/>
              </a:rPr>
              <a:t>(hijo)</a:t>
            </a:r>
          </a:p>
          <a:p>
            <a:pPr algn="l"/>
            <a:endParaRPr lang="es-ES_tradnl" altLang="es-MX" sz="2000" b="1" dirty="0">
              <a:solidFill>
                <a:srgbClr val="333399"/>
              </a:solidFill>
              <a:latin typeface="Courier New" pitchFamily="49" charset="0"/>
            </a:endParaRPr>
          </a:p>
          <a:p>
            <a:pPr algn="l"/>
            <a:r>
              <a:rPr lang="es-ES_tradnl" altLang="es-MX" sz="2400" b="1" dirty="0">
                <a:solidFill>
                  <a:srgbClr val="FF0000"/>
                </a:solidFill>
                <a:latin typeface="Courier New" pitchFamily="49" charset="0"/>
              </a:rPr>
              <a:t>OrdenPosterior</a:t>
            </a:r>
            <a:r>
              <a:rPr lang="es-ES_tradnl" altLang="es-MX" sz="2400" b="1" dirty="0">
                <a:latin typeface="Courier New" pitchFamily="49" charset="0"/>
              </a:rPr>
              <a:t>(nodo)</a:t>
            </a:r>
          </a:p>
          <a:p>
            <a:pPr algn="l"/>
            <a:r>
              <a:rPr lang="es-ES_tradnl" altLang="es-MX" sz="2400" b="1" dirty="0">
                <a:solidFill>
                  <a:srgbClr val="333399"/>
                </a:solidFill>
                <a:latin typeface="Courier New" pitchFamily="49" charset="0"/>
              </a:rPr>
              <a:t>   </a:t>
            </a:r>
            <a:r>
              <a:rPr lang="es-ES_tradnl" altLang="es-MX" sz="2400" b="1" dirty="0">
                <a:latin typeface="Courier New" pitchFamily="49" charset="0"/>
              </a:rPr>
              <a:t>para cada hijo (de </a:t>
            </a:r>
            <a:r>
              <a:rPr lang="es-ES_tradnl" altLang="es-MX" sz="2400" b="1" dirty="0" smtClean="0">
                <a:latin typeface="Courier New" pitchFamily="49" charset="0"/>
              </a:rPr>
              <a:t>izq </a:t>
            </a:r>
            <a:r>
              <a:rPr lang="es-ES_tradnl" altLang="es-MX" sz="2400" b="1" dirty="0">
                <a:latin typeface="Courier New" pitchFamily="49" charset="0"/>
              </a:rPr>
              <a:t>a </a:t>
            </a:r>
            <a:r>
              <a:rPr lang="es-ES_tradnl" altLang="es-MX" sz="2400" b="1" dirty="0" smtClean="0">
                <a:latin typeface="Courier New" pitchFamily="49" charset="0"/>
              </a:rPr>
              <a:t>der)</a:t>
            </a:r>
            <a:endParaRPr lang="es-ES_tradnl" altLang="es-MX" sz="2400" b="1" dirty="0">
              <a:latin typeface="Courier New" pitchFamily="49" charset="0"/>
            </a:endParaRPr>
          </a:p>
          <a:p>
            <a:pPr algn="l"/>
            <a:r>
              <a:rPr lang="es-ES_tradnl" altLang="es-MX" sz="2400" b="1" dirty="0">
                <a:latin typeface="Courier New" pitchFamily="49" charset="0"/>
              </a:rPr>
              <a:t>      </a:t>
            </a:r>
            <a:r>
              <a:rPr lang="es-ES_tradnl" altLang="es-MX" sz="2400" b="1" dirty="0">
                <a:solidFill>
                  <a:srgbClr val="FF0000"/>
                </a:solidFill>
                <a:latin typeface="Courier New" pitchFamily="49" charset="0"/>
              </a:rPr>
              <a:t>OrdenPosterior</a:t>
            </a:r>
            <a:r>
              <a:rPr lang="es-ES_tradnl" altLang="es-MX" sz="2400" b="1" dirty="0">
                <a:latin typeface="Courier New" pitchFamily="49" charset="0"/>
              </a:rPr>
              <a:t>(hijo)</a:t>
            </a:r>
          </a:p>
          <a:p>
            <a:pPr algn="l"/>
            <a:r>
              <a:rPr lang="es-ES_tradnl" altLang="es-MX" sz="2400" b="1" dirty="0">
                <a:latin typeface="Courier New" pitchFamily="49" charset="0"/>
              </a:rPr>
              <a:t>   muestra(nodo)</a:t>
            </a:r>
          </a:p>
          <a:p>
            <a:pPr algn="l"/>
            <a:endParaRPr lang="es-ES_tradnl" altLang="es-MX" sz="2000" b="1" dirty="0">
              <a:solidFill>
                <a:srgbClr val="333399"/>
              </a:solidFill>
              <a:latin typeface="Courier New" pitchFamily="49" charset="0"/>
            </a:endParaRPr>
          </a:p>
          <a:p>
            <a:pPr algn="l"/>
            <a:r>
              <a:rPr lang="es-ES_tradnl" altLang="es-MX" sz="2400" b="1" dirty="0">
                <a:solidFill>
                  <a:srgbClr val="FF0000"/>
                </a:solidFill>
                <a:latin typeface="Courier New" pitchFamily="49" charset="0"/>
              </a:rPr>
              <a:t>OrdenSimetrico</a:t>
            </a:r>
            <a:r>
              <a:rPr lang="es-ES_tradnl" altLang="es-MX" sz="2400" b="1" dirty="0">
                <a:latin typeface="Courier New" pitchFamily="49" charset="0"/>
              </a:rPr>
              <a:t>(nodo)</a:t>
            </a:r>
          </a:p>
          <a:p>
            <a:pPr algn="l"/>
            <a:r>
              <a:rPr lang="es-ES_tradnl" altLang="es-MX" sz="2400" b="1" dirty="0">
                <a:solidFill>
                  <a:srgbClr val="333399"/>
                </a:solidFill>
                <a:latin typeface="Courier New" pitchFamily="49" charset="0"/>
              </a:rPr>
              <a:t>   </a:t>
            </a:r>
            <a:r>
              <a:rPr lang="es-ES_tradnl" altLang="es-MX" sz="2400" b="1" dirty="0">
                <a:latin typeface="Courier New" pitchFamily="49" charset="0"/>
              </a:rPr>
              <a:t>si hay hijos</a:t>
            </a:r>
          </a:p>
          <a:p>
            <a:pPr algn="l"/>
            <a:r>
              <a:rPr lang="es-ES_tradnl" altLang="es-MX" sz="2400" b="1" dirty="0">
                <a:latin typeface="Courier New" pitchFamily="49" charset="0"/>
              </a:rPr>
              <a:t>      </a:t>
            </a:r>
            <a:r>
              <a:rPr lang="es-ES_tradnl" altLang="es-MX" sz="2400" b="1" dirty="0">
                <a:solidFill>
                  <a:srgbClr val="FF0000"/>
                </a:solidFill>
                <a:latin typeface="Courier New" pitchFamily="49" charset="0"/>
              </a:rPr>
              <a:t>OrdenSimetrico</a:t>
            </a:r>
            <a:r>
              <a:rPr lang="es-ES_tradnl" altLang="es-MX" sz="2400" b="1" dirty="0">
                <a:latin typeface="Courier New" pitchFamily="49" charset="0"/>
              </a:rPr>
              <a:t>(hijo </a:t>
            </a:r>
            <a:r>
              <a:rPr lang="es-ES_tradnl" altLang="es-MX" sz="2400" b="1" dirty="0" smtClean="0">
                <a:latin typeface="Courier New" pitchFamily="49" charset="0"/>
              </a:rPr>
              <a:t>izq)</a:t>
            </a:r>
            <a:endParaRPr lang="es-ES_tradnl" altLang="es-MX" sz="2400" b="1" dirty="0">
              <a:latin typeface="Courier New" pitchFamily="49" charset="0"/>
            </a:endParaRPr>
          </a:p>
          <a:p>
            <a:pPr algn="l"/>
            <a:r>
              <a:rPr lang="es-ES_tradnl" altLang="es-MX" sz="2400" b="1" dirty="0">
                <a:latin typeface="Courier New" pitchFamily="49" charset="0"/>
              </a:rPr>
              <a:t>   muestra(nodo)</a:t>
            </a:r>
          </a:p>
          <a:p>
            <a:pPr algn="l"/>
            <a:r>
              <a:rPr lang="es-ES_tradnl" altLang="es-MX" sz="2400" b="1" dirty="0">
                <a:latin typeface="Courier New" pitchFamily="49" charset="0"/>
              </a:rPr>
              <a:t>   para cada </a:t>
            </a:r>
            <a:r>
              <a:rPr lang="es-ES_tradnl" altLang="es-MX" sz="2400" b="1" dirty="0" smtClean="0">
                <a:latin typeface="Courier New" pitchFamily="49" charset="0"/>
              </a:rPr>
              <a:t>hijo(de </a:t>
            </a:r>
            <a:r>
              <a:rPr lang="es-ES_tradnl" altLang="es-MX" sz="2400" b="1" dirty="0">
                <a:latin typeface="Courier New" pitchFamily="49" charset="0"/>
              </a:rPr>
              <a:t>izq a der, excepto el </a:t>
            </a:r>
            <a:r>
              <a:rPr lang="es-ES_tradnl" altLang="es-MX" sz="2400" b="1" dirty="0" smtClean="0">
                <a:latin typeface="Courier New" pitchFamily="49" charset="0"/>
              </a:rPr>
              <a:t>			primero</a:t>
            </a:r>
            <a:r>
              <a:rPr lang="es-ES_tradnl" altLang="es-MX" sz="2400" b="1" dirty="0">
                <a:latin typeface="Courier New" pitchFamily="49" charset="0"/>
              </a:rPr>
              <a:t>)</a:t>
            </a:r>
          </a:p>
          <a:p>
            <a:pPr algn="l"/>
            <a:r>
              <a:rPr lang="es-ES_tradnl" altLang="es-MX" sz="2400" b="1" dirty="0">
                <a:latin typeface="Courier New" pitchFamily="49" charset="0"/>
              </a:rPr>
              <a:t>      </a:t>
            </a:r>
            <a:r>
              <a:rPr lang="es-ES_tradnl" altLang="es-MX" sz="2400" b="1" dirty="0">
                <a:solidFill>
                  <a:srgbClr val="FF0000"/>
                </a:solidFill>
                <a:latin typeface="Courier New" pitchFamily="49" charset="0"/>
              </a:rPr>
              <a:t>OrdenSimetrico</a:t>
            </a:r>
            <a:r>
              <a:rPr lang="es-ES_tradnl" altLang="es-MX" sz="2400" b="1" dirty="0">
                <a:latin typeface="Courier New" pitchFamily="49" charset="0"/>
              </a:rPr>
              <a:t>(hijo)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391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449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 de Expresiones</a:t>
            </a:r>
            <a:endParaRPr lang="en-US" dirty="0" smtClean="0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751685" y="1728341"/>
            <a:ext cx="8542333" cy="4842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Un uso frecuente de los árboles es el almacenamiento de la estructura lógica de un texto, de modo de poder procesarla en un programa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MX" sz="2700" dirty="0">
              <a:latin typeface="Calibri" panose="020F0502020204030204" pitchFamily="34" charset="0"/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Ejemplos: LaTeX, XML, fórmulas matemáticas, código en </a:t>
            </a: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lenguaje de programación C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, lenguaje natural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MX" sz="2700" dirty="0">
              <a:latin typeface="Calibri" panose="020F0502020204030204" pitchFamily="34" charset="0"/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Fórmulas 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matemáticas se </a:t>
            </a: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almacena 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en árboles de expresiones: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En las hojas los operandos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En los nodos interiores los operadores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151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4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 de Expresiones</a:t>
            </a:r>
            <a:endParaRPr lang="en-US" dirty="0" smtClean="0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486346" y="4464645"/>
            <a:ext cx="9041130" cy="259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+mn-lt"/>
                <a:sym typeface="Wingdings" pitchFamily="2" charset="2"/>
              </a:rPr>
              <a:t>La expresión se evalúa de manera recursiva</a:t>
            </a:r>
            <a:r>
              <a:rPr lang="es-ES_tradnl" altLang="es-MX" sz="2700" dirty="0" smtClean="0">
                <a:latin typeface="+mn-lt"/>
                <a:sym typeface="Wingdings" pitchFamily="2" charset="2"/>
              </a:rPr>
              <a:t>:</a:t>
            </a:r>
            <a:endParaRPr lang="es-ES_tradnl" altLang="es-MX" sz="2700" dirty="0">
              <a:latin typeface="+mn-lt"/>
              <a:sym typeface="Wingdings" pitchFamily="2" charset="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+mn-lt"/>
                <a:sym typeface="Wingdings" pitchFamily="2" charset="2"/>
              </a:rPr>
              <a:t>Si hay un único nodo, contiene un operando, y ese será el valor de la expresión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+mn-lt"/>
                <a:sym typeface="Wingdings" pitchFamily="2" charset="2"/>
              </a:rPr>
              <a:t>Si no, entonces contiene un operador. El valor de la expresión es el resultado de aplicar el operador al resultado de evaluar los subárboles de sus </a:t>
            </a:r>
            <a:r>
              <a:rPr lang="es-ES_tradnl" altLang="es-MX" sz="2700" dirty="0" smtClean="0">
                <a:latin typeface="+mn-lt"/>
                <a:sym typeface="Wingdings" pitchFamily="2" charset="2"/>
              </a:rPr>
              <a:t>hijos</a:t>
            </a:r>
            <a:endParaRPr lang="es-ES_tradnl" altLang="es-MX" sz="2700" dirty="0">
              <a:latin typeface="+mn-lt"/>
              <a:sym typeface="Wingdings" pitchFamily="2" charset="2"/>
            </a:endParaRPr>
          </a:p>
        </p:txBody>
      </p:sp>
      <p:grpSp>
        <p:nvGrpSpPr>
          <p:cNvPr id="26629" name="Group 16"/>
          <p:cNvGrpSpPr>
            <a:grpSpLocks/>
          </p:cNvGrpSpPr>
          <p:nvPr/>
        </p:nvGrpSpPr>
        <p:grpSpPr bwMode="auto">
          <a:xfrm>
            <a:off x="908648" y="1193579"/>
            <a:ext cx="2343997" cy="2678801"/>
            <a:chOff x="528" y="576"/>
            <a:chExt cx="1344" cy="1488"/>
          </a:xfrm>
        </p:grpSpPr>
        <p:sp>
          <p:nvSpPr>
            <p:cNvPr id="26631" name="Oval 5"/>
            <p:cNvSpPr>
              <a:spLocks noChangeArrowheads="1"/>
            </p:cNvSpPr>
            <p:nvPr/>
          </p:nvSpPr>
          <p:spPr bwMode="auto">
            <a:xfrm>
              <a:off x="863" y="576"/>
              <a:ext cx="363" cy="33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rPr>
                <a:t>+</a:t>
              </a:r>
              <a:endParaRPr lang="es-ES" altLang="es-MX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endParaRPr>
            </a:p>
          </p:txBody>
        </p:sp>
        <p:grpSp>
          <p:nvGrpSpPr>
            <p:cNvPr id="26632" name="Group 15"/>
            <p:cNvGrpSpPr>
              <a:grpSpLocks/>
            </p:cNvGrpSpPr>
            <p:nvPr/>
          </p:nvGrpSpPr>
          <p:grpSpPr bwMode="auto">
            <a:xfrm>
              <a:off x="528" y="912"/>
              <a:ext cx="1344" cy="1152"/>
              <a:chOff x="528" y="912"/>
              <a:chExt cx="1344" cy="1152"/>
            </a:xfrm>
          </p:grpSpPr>
          <p:sp>
            <p:nvSpPr>
              <p:cNvPr id="26633" name="Line 6"/>
              <p:cNvSpPr>
                <a:spLocks noChangeShapeType="1"/>
              </p:cNvSpPr>
              <p:nvPr/>
            </p:nvSpPr>
            <p:spPr bwMode="auto">
              <a:xfrm flipH="1">
                <a:off x="794" y="912"/>
                <a:ext cx="240" cy="288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  <p:sp>
            <p:nvSpPr>
              <p:cNvPr id="26634" name="Line 7"/>
              <p:cNvSpPr>
                <a:spLocks noChangeShapeType="1"/>
              </p:cNvSpPr>
              <p:nvPr/>
            </p:nvSpPr>
            <p:spPr bwMode="auto">
              <a:xfrm>
                <a:off x="1034" y="912"/>
                <a:ext cx="262" cy="288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  <p:sp>
            <p:nvSpPr>
              <p:cNvPr id="26635" name="Line 8"/>
              <p:cNvSpPr>
                <a:spLocks noChangeShapeType="1"/>
              </p:cNvSpPr>
              <p:nvPr/>
            </p:nvSpPr>
            <p:spPr bwMode="auto">
              <a:xfrm flipH="1">
                <a:off x="1126" y="1485"/>
                <a:ext cx="240" cy="288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  <p:sp>
            <p:nvSpPr>
              <p:cNvPr id="26636" name="Line 9"/>
              <p:cNvSpPr>
                <a:spLocks noChangeShapeType="1"/>
              </p:cNvSpPr>
              <p:nvPr/>
            </p:nvSpPr>
            <p:spPr bwMode="auto">
              <a:xfrm>
                <a:off x="1366" y="1485"/>
                <a:ext cx="266" cy="291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  <p:sp>
            <p:nvSpPr>
              <p:cNvPr id="26637" name="Oval 10"/>
              <p:cNvSpPr>
                <a:spLocks noChangeArrowheads="1"/>
              </p:cNvSpPr>
              <p:nvPr/>
            </p:nvSpPr>
            <p:spPr bwMode="auto">
              <a:xfrm>
                <a:off x="528" y="1152"/>
                <a:ext cx="362" cy="33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2700" dirty="0">
                    <a:solidFill>
                      <a:srgbClr val="333399"/>
                    </a:solidFill>
                    <a:latin typeface="Comic Sans MS" pitchFamily="66" charset="0"/>
                    <a:sym typeface="Wingdings" pitchFamily="2" charset="2"/>
                  </a:rPr>
                  <a:t>2</a:t>
                </a:r>
                <a:endParaRPr lang="es-ES" altLang="es-MX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26638" name="Oval 11"/>
              <p:cNvSpPr>
                <a:spLocks noChangeArrowheads="1"/>
              </p:cNvSpPr>
              <p:nvPr/>
            </p:nvSpPr>
            <p:spPr bwMode="auto">
              <a:xfrm>
                <a:off x="1178" y="1152"/>
                <a:ext cx="362" cy="33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2700" dirty="0">
                    <a:solidFill>
                      <a:srgbClr val="333399"/>
                    </a:solidFill>
                    <a:latin typeface="Comic Sans MS" pitchFamily="66" charset="0"/>
                    <a:sym typeface="Wingdings" pitchFamily="2" charset="2"/>
                  </a:rPr>
                  <a:t>*</a:t>
                </a:r>
                <a:endParaRPr lang="es-ES" altLang="es-MX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26639" name="Oval 12"/>
              <p:cNvSpPr>
                <a:spLocks noChangeArrowheads="1"/>
              </p:cNvSpPr>
              <p:nvPr/>
            </p:nvSpPr>
            <p:spPr bwMode="auto">
              <a:xfrm>
                <a:off x="860" y="1725"/>
                <a:ext cx="362" cy="33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2700" dirty="0">
                    <a:solidFill>
                      <a:srgbClr val="333399"/>
                    </a:solidFill>
                    <a:latin typeface="Comic Sans MS" pitchFamily="66" charset="0"/>
                    <a:sym typeface="Wingdings" pitchFamily="2" charset="2"/>
                  </a:rPr>
                  <a:t>3</a:t>
                </a:r>
                <a:endParaRPr lang="es-ES" altLang="es-MX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  <p:sp>
            <p:nvSpPr>
              <p:cNvPr id="26640" name="Oval 13"/>
              <p:cNvSpPr>
                <a:spLocks noChangeArrowheads="1"/>
              </p:cNvSpPr>
              <p:nvPr/>
            </p:nvSpPr>
            <p:spPr bwMode="auto">
              <a:xfrm>
                <a:off x="1510" y="1725"/>
                <a:ext cx="362" cy="33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2700" dirty="0">
                    <a:solidFill>
                      <a:srgbClr val="333399"/>
                    </a:solidFill>
                    <a:latin typeface="Comic Sans MS" pitchFamily="66" charset="0"/>
                    <a:sym typeface="Wingdings" pitchFamily="2" charset="2"/>
                  </a:rPr>
                  <a:t>4</a:t>
                </a:r>
                <a:endParaRPr lang="es-ES" altLang="es-MX" sz="2700" dirty="0">
                  <a:solidFill>
                    <a:srgbClr val="333399"/>
                  </a:solidFill>
                  <a:latin typeface="Comic Sans MS" pitchFamily="66" charset="0"/>
                  <a:sym typeface="Wingdings" pitchFamily="2" charset="2"/>
                </a:endParaRPr>
              </a:p>
            </p:txBody>
          </p:sp>
        </p:grpSp>
      </p:grpSp>
      <p:sp>
        <p:nvSpPr>
          <p:cNvPr id="26630" name="Text Box 14"/>
          <p:cNvSpPr txBox="1">
            <a:spLocks noChangeArrowheads="1"/>
          </p:cNvSpPr>
          <p:nvPr/>
        </p:nvSpPr>
        <p:spPr bwMode="auto">
          <a:xfrm>
            <a:off x="3441002" y="2255739"/>
            <a:ext cx="5615825" cy="93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Multiplicar 3 por 4 y al resultado se suma 2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65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654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 de Expresiones</a:t>
            </a:r>
            <a:endParaRPr lang="en-US" dirty="0" smtClean="0"/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753428" y="1296195"/>
            <a:ext cx="9041130" cy="93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Según la forma en que se recorren los nodos, se obtiene la expresión en distintas notaciones:</a:t>
            </a:r>
          </a:p>
        </p:txBody>
      </p:sp>
      <p:grpSp>
        <p:nvGrpSpPr>
          <p:cNvPr id="4" name="3 Grupo"/>
          <p:cNvGrpSpPr/>
          <p:nvPr/>
        </p:nvGrpSpPr>
        <p:grpSpPr>
          <a:xfrm>
            <a:off x="6027421" y="2484951"/>
            <a:ext cx="3767137" cy="2678801"/>
            <a:chOff x="5943706" y="2765213"/>
            <a:chExt cx="3767137" cy="2678801"/>
          </a:xfrm>
        </p:grpSpPr>
        <p:sp>
          <p:nvSpPr>
            <p:cNvPr id="27658" name="Oval 9"/>
            <p:cNvSpPr>
              <a:spLocks noChangeArrowheads="1"/>
            </p:cNvSpPr>
            <p:nvPr/>
          </p:nvSpPr>
          <p:spPr bwMode="auto">
            <a:xfrm>
              <a:off x="5943706" y="5011949"/>
              <a:ext cx="418571" cy="432065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37" tIns="50918" rIns="101837" bIns="50918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a</a:t>
              </a:r>
              <a:endParaRPr lang="es-ES" altLang="es-MX" sz="2700" dirty="0"/>
            </a:p>
          </p:txBody>
        </p:sp>
        <p:sp>
          <p:nvSpPr>
            <p:cNvPr id="27659" name="Oval 10"/>
            <p:cNvSpPr>
              <a:spLocks noChangeArrowheads="1"/>
            </p:cNvSpPr>
            <p:nvPr/>
          </p:nvSpPr>
          <p:spPr bwMode="auto">
            <a:xfrm>
              <a:off x="7115704" y="5011949"/>
              <a:ext cx="418571" cy="432065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37" tIns="50918" rIns="101837" bIns="50918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b</a:t>
              </a:r>
              <a:endParaRPr lang="es-ES" altLang="es-MX" sz="2700" dirty="0"/>
            </a:p>
          </p:txBody>
        </p:sp>
        <p:sp>
          <p:nvSpPr>
            <p:cNvPr id="27664" name="Oval 15"/>
            <p:cNvSpPr>
              <a:spLocks noChangeArrowheads="1"/>
            </p:cNvSpPr>
            <p:nvPr/>
          </p:nvSpPr>
          <p:spPr bwMode="auto">
            <a:xfrm>
              <a:off x="8120274" y="5011949"/>
              <a:ext cx="418571" cy="432065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37" tIns="50918" rIns="101837" bIns="50918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a</a:t>
              </a:r>
              <a:endParaRPr lang="es-ES" altLang="es-MX" sz="2700" dirty="0"/>
            </a:p>
          </p:txBody>
        </p:sp>
        <p:grpSp>
          <p:nvGrpSpPr>
            <p:cNvPr id="3" name="2 Grupo"/>
            <p:cNvGrpSpPr/>
            <p:nvPr/>
          </p:nvGrpSpPr>
          <p:grpSpPr>
            <a:xfrm>
              <a:off x="6152992" y="2765213"/>
              <a:ext cx="3557851" cy="2592388"/>
              <a:chOff x="6152992" y="2765213"/>
              <a:chExt cx="3557851" cy="2592388"/>
            </a:xfrm>
          </p:grpSpPr>
          <p:sp>
            <p:nvSpPr>
              <p:cNvPr id="27653" name="Oval 4"/>
              <p:cNvSpPr>
                <a:spLocks noChangeArrowheads="1"/>
              </p:cNvSpPr>
              <p:nvPr/>
            </p:nvSpPr>
            <p:spPr bwMode="auto">
              <a:xfrm>
                <a:off x="7366847" y="2765213"/>
                <a:ext cx="418571" cy="432065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1837" tIns="50918" rIns="101837" bIns="50918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2700" dirty="0"/>
                  <a:t>*</a:t>
                </a:r>
                <a:endParaRPr lang="es-ES" altLang="es-MX" sz="2700" dirty="0"/>
              </a:p>
            </p:txBody>
          </p:sp>
          <p:sp>
            <p:nvSpPr>
              <p:cNvPr id="27654" name="Oval 5"/>
              <p:cNvSpPr>
                <a:spLocks noChangeArrowheads="1"/>
              </p:cNvSpPr>
              <p:nvPr/>
            </p:nvSpPr>
            <p:spPr bwMode="auto">
              <a:xfrm>
                <a:off x="6529705" y="3802168"/>
                <a:ext cx="418571" cy="432065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1837" tIns="50918" rIns="101837" bIns="50918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2700" dirty="0"/>
                  <a:t>+</a:t>
                </a:r>
                <a:endParaRPr lang="es-ES" altLang="es-MX" sz="2700" dirty="0"/>
              </a:p>
            </p:txBody>
          </p:sp>
          <p:sp>
            <p:nvSpPr>
              <p:cNvPr id="27655" name="Oval 6"/>
              <p:cNvSpPr>
                <a:spLocks noChangeArrowheads="1"/>
              </p:cNvSpPr>
              <p:nvPr/>
            </p:nvSpPr>
            <p:spPr bwMode="auto">
              <a:xfrm>
                <a:off x="8538845" y="3802168"/>
                <a:ext cx="418571" cy="432065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1837" tIns="50918" rIns="101837" bIns="50918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2700" dirty="0"/>
                  <a:t>+</a:t>
                </a:r>
                <a:endParaRPr lang="es-ES" altLang="es-MX" sz="2700" dirty="0"/>
              </a:p>
            </p:txBody>
          </p:sp>
          <p:cxnSp>
            <p:nvCxnSpPr>
              <p:cNvPr id="27656" name="AutoShape 7"/>
              <p:cNvCxnSpPr>
                <a:cxnSpLocks noChangeShapeType="1"/>
                <a:stCxn id="27653" idx="3"/>
                <a:endCxn id="27654" idx="7"/>
              </p:cNvCxnSpPr>
              <p:nvPr/>
            </p:nvCxnSpPr>
            <p:spPr bwMode="auto">
              <a:xfrm flipH="1">
                <a:off x="6886978" y="3134004"/>
                <a:ext cx="541167" cy="7314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657" name="AutoShape 8"/>
              <p:cNvCxnSpPr>
                <a:cxnSpLocks noChangeShapeType="1"/>
                <a:stCxn id="27653" idx="5"/>
              </p:cNvCxnSpPr>
              <p:nvPr/>
            </p:nvCxnSpPr>
            <p:spPr bwMode="auto">
              <a:xfrm>
                <a:off x="7724120" y="3134004"/>
                <a:ext cx="875768" cy="66816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7660" name="Oval 11"/>
              <p:cNvSpPr>
                <a:spLocks noChangeArrowheads="1"/>
              </p:cNvSpPr>
              <p:nvPr/>
            </p:nvSpPr>
            <p:spPr bwMode="auto">
              <a:xfrm>
                <a:off x="9292272" y="4925536"/>
                <a:ext cx="418571" cy="432065"/>
              </a:xfrm>
              <a:prstGeom prst="ellipse">
                <a:avLst/>
              </a:prstGeom>
              <a:solidFill>
                <a:srgbClr val="66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1837" tIns="50918" rIns="101837" bIns="50918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2700" dirty="0"/>
                  <a:t>c</a:t>
                </a:r>
                <a:endParaRPr lang="es-ES" altLang="es-MX" sz="2700" dirty="0"/>
              </a:p>
            </p:txBody>
          </p:sp>
          <p:cxnSp>
            <p:nvCxnSpPr>
              <p:cNvPr id="27661" name="AutoShape 12"/>
              <p:cNvCxnSpPr>
                <a:cxnSpLocks noChangeShapeType="1"/>
                <a:stCxn id="27654" idx="3"/>
                <a:endCxn id="27658" idx="0"/>
              </p:cNvCxnSpPr>
              <p:nvPr/>
            </p:nvCxnSpPr>
            <p:spPr bwMode="auto">
              <a:xfrm flipH="1">
                <a:off x="6152992" y="4171224"/>
                <a:ext cx="437756" cy="840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662" name="AutoShape 13"/>
              <p:cNvCxnSpPr>
                <a:cxnSpLocks noChangeShapeType="1"/>
                <a:stCxn id="27654" idx="5"/>
                <a:endCxn id="27659" idx="0"/>
              </p:cNvCxnSpPr>
              <p:nvPr/>
            </p:nvCxnSpPr>
            <p:spPr bwMode="auto">
              <a:xfrm>
                <a:off x="6887235" y="4171224"/>
                <a:ext cx="437755" cy="840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663" name="AutoShape 14"/>
              <p:cNvCxnSpPr>
                <a:cxnSpLocks noChangeShapeType="1"/>
                <a:stCxn id="27655" idx="5"/>
                <a:endCxn id="27660" idx="0"/>
              </p:cNvCxnSpPr>
              <p:nvPr/>
            </p:nvCxnSpPr>
            <p:spPr bwMode="auto">
              <a:xfrm>
                <a:off x="8896375" y="4171224"/>
                <a:ext cx="605183" cy="7543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665" name="AutoShape 16"/>
              <p:cNvCxnSpPr>
                <a:cxnSpLocks noChangeShapeType="1"/>
                <a:stCxn id="27655" idx="3"/>
                <a:endCxn id="27664" idx="0"/>
              </p:cNvCxnSpPr>
              <p:nvPr/>
            </p:nvCxnSpPr>
            <p:spPr bwMode="auto">
              <a:xfrm flipH="1">
                <a:off x="8329560" y="4171224"/>
                <a:ext cx="270328" cy="8407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7666" name="Text Box 17"/>
          <p:cNvSpPr txBox="1">
            <a:spLocks noChangeArrowheads="1"/>
          </p:cNvSpPr>
          <p:nvPr/>
        </p:nvSpPr>
        <p:spPr bwMode="auto">
          <a:xfrm>
            <a:off x="795285" y="2484952"/>
            <a:ext cx="5839944" cy="301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Orden previo  </a:t>
            </a: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notación </a:t>
            </a:r>
            <a:r>
              <a:rPr lang="es-ES_tradnl" altLang="es-MX" sz="2700" dirty="0" smtClean="0">
                <a:solidFill>
                  <a:srgbClr val="FF0000"/>
                </a:solidFill>
                <a:latin typeface="Calibri" panose="020F0502020204030204" pitchFamily="34" charset="0"/>
                <a:sym typeface="Wingdings" pitchFamily="2" charset="2"/>
              </a:rPr>
              <a:t>prefija</a:t>
            </a:r>
            <a:endParaRPr lang="es-ES_tradnl" altLang="es-MX" sz="2700" dirty="0">
              <a:solidFill>
                <a:srgbClr val="FF0000"/>
              </a:solidFill>
              <a:latin typeface="Calibri" panose="020F0502020204030204" pitchFamily="34" charset="0"/>
              <a:sym typeface="Wingdings" pitchFamily="2" charset="2"/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* 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+ a b + a </a:t>
            </a: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c</a:t>
            </a:r>
            <a:endParaRPr lang="es-ES_tradnl" altLang="es-MX" sz="2700" dirty="0">
              <a:latin typeface="Calibri" panose="020F0502020204030204" pitchFamily="34" charset="0"/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Orden posterior  </a:t>
            </a: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notación </a:t>
            </a:r>
            <a:r>
              <a:rPr lang="es-ES_tradnl" altLang="es-MX" sz="2700" dirty="0" smtClean="0">
                <a:solidFill>
                  <a:srgbClr val="FF0000"/>
                </a:solidFill>
                <a:latin typeface="Calibri" panose="020F0502020204030204" pitchFamily="34" charset="0"/>
                <a:sym typeface="Wingdings" pitchFamily="2" charset="2"/>
              </a:rPr>
              <a:t>postfija</a:t>
            </a:r>
            <a:endParaRPr lang="es-ES_tradnl" altLang="es-MX" sz="2700" dirty="0">
              <a:solidFill>
                <a:srgbClr val="FF0000"/>
              </a:solidFill>
              <a:latin typeface="Calibri" panose="020F0502020204030204" pitchFamily="34" charset="0"/>
              <a:sym typeface="Wingdings" pitchFamily="2" charset="2"/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a 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b + a c + </a:t>
            </a: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*</a:t>
            </a:r>
            <a:endParaRPr lang="es-ES_tradnl" altLang="es-MX" sz="2700" dirty="0">
              <a:latin typeface="Calibri" panose="020F0502020204030204" pitchFamily="34" charset="0"/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Orden simétrico  </a:t>
            </a: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notación </a:t>
            </a:r>
            <a:r>
              <a:rPr lang="es-ES_tradnl" altLang="es-MX" sz="2700" dirty="0" smtClean="0">
                <a:solidFill>
                  <a:srgbClr val="FF0000"/>
                </a:solidFill>
                <a:latin typeface="Calibri" panose="020F0502020204030204" pitchFamily="34" charset="0"/>
                <a:sym typeface="Wingdings" pitchFamily="2" charset="2"/>
              </a:rPr>
              <a:t>infija</a:t>
            </a:r>
            <a:endParaRPr lang="es-ES_tradnl" altLang="es-MX" sz="2700" dirty="0">
              <a:solidFill>
                <a:srgbClr val="FF0000"/>
              </a:solidFill>
              <a:latin typeface="Calibri" panose="020F0502020204030204" pitchFamily="34" charset="0"/>
              <a:sym typeface="Wingdings" pitchFamily="2" charset="2"/>
            </a:endParaRP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(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a + b) * (a + c)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s-ES_tradnl" altLang="es-MX" sz="2700" dirty="0" smtClean="0">
                <a:solidFill>
                  <a:srgbClr val="FF0000"/>
                </a:solidFill>
                <a:latin typeface="Calibri" panose="020F0502020204030204" pitchFamily="34" charset="0"/>
                <a:sym typeface="Wingdings" pitchFamily="2" charset="2"/>
              </a:rPr>
              <a:t>requiere paréntesis</a:t>
            </a:r>
            <a:endParaRPr lang="es-ES_tradnl" altLang="es-MX" sz="2700" dirty="0">
              <a:solidFill>
                <a:srgbClr val="FF0000"/>
              </a:solidFill>
              <a:latin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27667" name="Text Box 18"/>
          <p:cNvSpPr txBox="1">
            <a:spLocks noChangeArrowheads="1"/>
          </p:cNvSpPr>
          <p:nvPr/>
        </p:nvSpPr>
        <p:spPr bwMode="auto">
          <a:xfrm>
            <a:off x="795285" y="5517374"/>
            <a:ext cx="9041130" cy="1349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El almacenamiento y la evaluación son independientes</a:t>
            </a:r>
            <a:r>
              <a:rPr lang="es-ES_tradnl" altLang="es-MX" sz="2700" i="1" dirty="0"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de la notación, no se especifica en qué orden se evalúan los subárboles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95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dirty="0" smtClean="0"/>
              <a:t>Árbol </a:t>
            </a:r>
            <a:r>
              <a:rPr lang="es-ES_tradnl" i="1" dirty="0" smtClean="0"/>
              <a:t>k</a:t>
            </a:r>
            <a:r>
              <a:rPr lang="es-ES_tradnl" dirty="0" smtClean="0"/>
              <a:t>-ario: </a:t>
            </a:r>
            <a:r>
              <a:rPr lang="es-ES_tradnl" dirty="0"/>
              <a:t>Lleno</a:t>
            </a:r>
            <a:endParaRPr lang="es-CL" dirty="0"/>
          </a:p>
        </p:txBody>
      </p:sp>
      <p:sp>
        <p:nvSpPr>
          <p:cNvPr id="28676" name="Rectangle 3" descr="Parchment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MX" sz="2700" dirty="0"/>
              <a:t>Un árbol se dice </a:t>
            </a:r>
            <a:r>
              <a:rPr lang="es-ES_tradnl" altLang="es-MX" sz="2700" i="1" dirty="0">
                <a:solidFill>
                  <a:srgbClr val="FF0000"/>
                </a:solidFill>
              </a:rPr>
              <a:t>k</a:t>
            </a:r>
            <a:r>
              <a:rPr lang="es-ES_tradnl" altLang="es-MX" sz="2700" dirty="0">
                <a:solidFill>
                  <a:srgbClr val="FF0000"/>
                </a:solidFill>
              </a:rPr>
              <a:t>-ario</a:t>
            </a:r>
            <a:r>
              <a:rPr lang="es-ES_tradnl" altLang="es-MX" sz="2700" i="1" dirty="0">
                <a:solidFill>
                  <a:srgbClr val="333399"/>
                </a:solidFill>
              </a:rPr>
              <a:t> </a:t>
            </a:r>
            <a:r>
              <a:rPr lang="es-ES_tradnl" altLang="es-MX" sz="2700" dirty="0"/>
              <a:t>si cada nodo interno tiene a lo más </a:t>
            </a:r>
            <a:r>
              <a:rPr lang="es-ES_tradnl" altLang="es-MX" sz="2700" i="1" dirty="0">
                <a:solidFill>
                  <a:srgbClr val="FF0000"/>
                </a:solidFill>
              </a:rPr>
              <a:t>k</a:t>
            </a:r>
            <a:r>
              <a:rPr lang="es-ES_tradnl" altLang="es-MX" sz="2700" dirty="0">
                <a:solidFill>
                  <a:srgbClr val="333399"/>
                </a:solidFill>
              </a:rPr>
              <a:t> </a:t>
            </a:r>
            <a:r>
              <a:rPr lang="es-ES_tradnl" altLang="es-MX" sz="2700" dirty="0" smtClean="0"/>
              <a:t>hijos</a:t>
            </a:r>
            <a:endParaRPr lang="es-ES_tradnl" altLang="es-MX" sz="2700" dirty="0"/>
          </a:p>
          <a:p>
            <a:pPr lvl="1"/>
            <a:r>
              <a:rPr lang="es-ES_tradnl" altLang="es-MX" sz="2700" dirty="0"/>
              <a:t>Si </a:t>
            </a:r>
            <a:r>
              <a:rPr lang="es-ES_tradnl" altLang="es-MX" sz="2700" i="1" dirty="0" smtClean="0"/>
              <a:t>k</a:t>
            </a:r>
            <a:r>
              <a:rPr lang="es-ES_tradnl" altLang="es-MX" sz="2700" dirty="0" smtClean="0"/>
              <a:t> = 2</a:t>
            </a:r>
            <a:r>
              <a:rPr lang="es-ES_tradnl" altLang="es-MX" sz="2700" dirty="0"/>
              <a:t>, </a:t>
            </a:r>
            <a:r>
              <a:rPr lang="es-ES_tradnl" altLang="es-MX" sz="2700" dirty="0" smtClean="0"/>
              <a:t>el </a:t>
            </a:r>
            <a:r>
              <a:rPr lang="es-ES_tradnl" altLang="es-MX" sz="2700" dirty="0"/>
              <a:t>árbol se llama </a:t>
            </a:r>
            <a:r>
              <a:rPr lang="es-ES_tradnl" altLang="es-MX" sz="2700" dirty="0">
                <a:solidFill>
                  <a:srgbClr val="FF0000"/>
                </a:solidFill>
              </a:rPr>
              <a:t>binario</a:t>
            </a:r>
          </a:p>
          <a:p>
            <a:pPr lvl="1"/>
            <a:r>
              <a:rPr lang="es-ES_tradnl" altLang="es-MX" sz="2700" dirty="0"/>
              <a:t>Si </a:t>
            </a:r>
            <a:r>
              <a:rPr lang="es-ES_tradnl" altLang="es-MX" sz="2700" i="1" dirty="0" smtClean="0"/>
              <a:t>k</a:t>
            </a:r>
            <a:r>
              <a:rPr lang="es-ES_tradnl" altLang="es-MX" sz="2700" dirty="0" smtClean="0"/>
              <a:t> = 3</a:t>
            </a:r>
            <a:r>
              <a:rPr lang="es-ES_tradnl" altLang="es-MX" sz="2700" dirty="0"/>
              <a:t>, se llama </a:t>
            </a:r>
            <a:r>
              <a:rPr lang="es-ES_tradnl" altLang="es-MX" sz="2700" dirty="0">
                <a:solidFill>
                  <a:srgbClr val="FF0000"/>
                </a:solidFill>
              </a:rPr>
              <a:t>ternario</a:t>
            </a:r>
          </a:p>
          <a:p>
            <a:endParaRPr lang="es-ES_tradnl" altLang="es-MX" sz="2700" dirty="0">
              <a:solidFill>
                <a:srgbClr val="333399"/>
              </a:solidFill>
            </a:endParaRPr>
          </a:p>
          <a:p>
            <a:r>
              <a:rPr lang="es-ES_tradnl" altLang="es-MX" sz="2700" dirty="0"/>
              <a:t>El nivel </a:t>
            </a:r>
            <a:r>
              <a:rPr lang="es-ES_tradnl" altLang="es-MX" sz="2700" i="1" dirty="0"/>
              <a:t>j</a:t>
            </a:r>
            <a:r>
              <a:rPr lang="es-ES_tradnl" altLang="es-MX" sz="2700" dirty="0"/>
              <a:t>-ésimo de un árbol </a:t>
            </a:r>
            <a:r>
              <a:rPr lang="es-ES_tradnl" altLang="es-MX" sz="2700" i="1" dirty="0"/>
              <a:t>k</a:t>
            </a:r>
            <a:r>
              <a:rPr lang="es-ES_tradnl" altLang="es-MX" sz="2700" dirty="0"/>
              <a:t>-ario puede tener a lo más </a:t>
            </a:r>
            <a:r>
              <a:rPr lang="es-ES_tradnl" altLang="es-MX" sz="2700" i="1" dirty="0"/>
              <a:t>k</a:t>
            </a:r>
            <a:r>
              <a:rPr lang="es-ES_tradnl" altLang="es-MX" sz="2700" i="1" baseline="44000" dirty="0"/>
              <a:t>j</a:t>
            </a:r>
            <a:r>
              <a:rPr lang="es-ES_tradnl" altLang="es-MX" sz="2700" dirty="0"/>
              <a:t> nodos</a:t>
            </a:r>
          </a:p>
          <a:p>
            <a:endParaRPr lang="es-ES_tradnl" altLang="es-MX" sz="2700" dirty="0">
              <a:solidFill>
                <a:srgbClr val="333399"/>
              </a:solidFill>
            </a:endParaRPr>
          </a:p>
          <a:p>
            <a:r>
              <a:rPr lang="es-ES_tradnl" altLang="es-MX" sz="2700" dirty="0"/>
              <a:t>Se dice que un árbol </a:t>
            </a:r>
            <a:r>
              <a:rPr lang="es-ES_tradnl" altLang="es-MX" sz="2700" i="1" dirty="0"/>
              <a:t>k</a:t>
            </a:r>
            <a:r>
              <a:rPr lang="es-ES_tradnl" altLang="es-MX" sz="2700" dirty="0"/>
              <a:t>-ario de altura </a:t>
            </a:r>
            <a:r>
              <a:rPr lang="es-ES_tradnl" altLang="es-MX" sz="2700" i="1" dirty="0"/>
              <a:t>h</a:t>
            </a:r>
            <a:r>
              <a:rPr lang="es-ES_tradnl" altLang="es-MX" sz="2700" dirty="0"/>
              <a:t> está </a:t>
            </a:r>
            <a:r>
              <a:rPr lang="es-ES_tradnl" altLang="es-MX" sz="2700" dirty="0">
                <a:solidFill>
                  <a:srgbClr val="FF0000"/>
                </a:solidFill>
              </a:rPr>
              <a:t>lleno</a:t>
            </a:r>
            <a:r>
              <a:rPr lang="es-ES_tradnl" altLang="es-MX" sz="2700" i="1" dirty="0">
                <a:solidFill>
                  <a:srgbClr val="333399"/>
                </a:solidFill>
              </a:rPr>
              <a:t> </a:t>
            </a:r>
            <a:r>
              <a:rPr lang="es-ES_tradnl" altLang="es-MX" sz="2700" dirty="0"/>
              <a:t>si todos los niveles tienen el máximo posible de nodos</a:t>
            </a:r>
            <a:endParaRPr lang="es-CL" altLang="es-MX" sz="27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5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7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 </a:t>
            </a:r>
            <a:r>
              <a:rPr lang="es-ES_tradnl" i="1" dirty="0" smtClean="0"/>
              <a:t>k</a:t>
            </a:r>
            <a:r>
              <a:rPr lang="es-ES_tradnl" dirty="0" smtClean="0"/>
              <a:t>-ario: Completo</a:t>
            </a:r>
            <a:endParaRPr lang="en-US" dirty="0" smtClean="0"/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334857" y="1454618"/>
            <a:ext cx="8538845" cy="217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Se dice que un árbol </a:t>
            </a:r>
            <a:r>
              <a:rPr lang="es-ES_tradnl" altLang="es-MX" sz="2700" i="1" dirty="0">
                <a:latin typeface="Calibri" panose="020F0502020204030204" pitchFamily="34" charset="0"/>
              </a:rPr>
              <a:t>k</a:t>
            </a:r>
            <a:r>
              <a:rPr lang="es-ES_tradnl" altLang="es-MX" sz="2700" dirty="0">
                <a:latin typeface="Calibri" panose="020F0502020204030204" pitchFamily="34" charset="0"/>
              </a:rPr>
              <a:t>-ario de altura </a:t>
            </a:r>
            <a:r>
              <a:rPr lang="es-ES_tradnl" altLang="es-MX" sz="2700" i="1" dirty="0">
                <a:latin typeface="Calibri" panose="020F0502020204030204" pitchFamily="34" charset="0"/>
              </a:rPr>
              <a:t>h</a:t>
            </a:r>
            <a:r>
              <a:rPr lang="es-ES_tradnl" altLang="es-MX" sz="2700" dirty="0">
                <a:latin typeface="Calibri" panose="020F0502020204030204" pitchFamily="34" charset="0"/>
              </a:rPr>
              <a:t> está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</a:rPr>
              <a:t>completo</a:t>
            </a:r>
            <a:r>
              <a:rPr lang="es-ES_tradnl" altLang="es-MX" sz="2700" dirty="0">
                <a:solidFill>
                  <a:srgbClr val="333399"/>
                </a:solidFill>
                <a:latin typeface="Calibri" panose="020F0502020204030204" pitchFamily="34" charset="0"/>
              </a:rPr>
              <a:t> </a:t>
            </a:r>
            <a:r>
              <a:rPr lang="es-ES_tradnl" altLang="es-MX" sz="2700" dirty="0">
                <a:latin typeface="Calibri" panose="020F0502020204030204" pitchFamily="34" charset="0"/>
              </a:rPr>
              <a:t>si todos los niveles del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nivel </a:t>
            </a:r>
            <a:r>
              <a:rPr lang="es-ES_tradnl" altLang="es-MX" sz="2700" i="1" dirty="0" smtClean="0">
                <a:latin typeface="Calibri" panose="020F0502020204030204" pitchFamily="34" charset="0"/>
              </a:rPr>
              <a:t>0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 </a:t>
            </a:r>
            <a:r>
              <a:rPr lang="es-ES_tradnl" altLang="es-MX" sz="2700" dirty="0">
                <a:latin typeface="Calibri" panose="020F0502020204030204" pitchFamily="34" charset="0"/>
              </a:rPr>
              <a:t>al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nivel </a:t>
            </a:r>
            <a:r>
              <a:rPr lang="es-ES_tradnl" altLang="es-MX" sz="2700" i="1" dirty="0" smtClean="0">
                <a:latin typeface="Calibri" panose="020F0502020204030204" pitchFamily="34" charset="0"/>
              </a:rPr>
              <a:t>h-1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 </a:t>
            </a:r>
            <a:r>
              <a:rPr lang="es-ES_tradnl" altLang="es-MX" sz="2700" dirty="0">
                <a:latin typeface="Calibri" panose="020F0502020204030204" pitchFamily="34" charset="0"/>
              </a:rPr>
              <a:t>tienen el máximo posible de nodos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Está</a:t>
            </a:r>
            <a:r>
              <a:rPr lang="es-ES_tradnl" altLang="es-MX" sz="2700" dirty="0">
                <a:solidFill>
                  <a:srgbClr val="333399"/>
                </a:solidFill>
                <a:latin typeface="Calibri" panose="020F0502020204030204" pitchFamily="34" charset="0"/>
              </a:rPr>
              <a:t>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</a:rPr>
              <a:t>completo a la izquierda</a:t>
            </a:r>
            <a:r>
              <a:rPr lang="es-ES_tradnl" altLang="es-MX" sz="2700" i="1" dirty="0">
                <a:solidFill>
                  <a:srgbClr val="333399"/>
                </a:solidFill>
                <a:latin typeface="Calibri" panose="020F0502020204030204" pitchFamily="34" charset="0"/>
              </a:rPr>
              <a:t> </a:t>
            </a:r>
            <a:r>
              <a:rPr lang="es-ES_tradnl" altLang="es-MX" sz="2700" dirty="0">
                <a:latin typeface="Calibri" panose="020F0502020204030204" pitchFamily="34" charset="0"/>
              </a:rPr>
              <a:t>si además los nodos del nivel </a:t>
            </a:r>
            <a:r>
              <a:rPr lang="es-ES_tradnl" altLang="es-MX" sz="2700" i="1" dirty="0">
                <a:latin typeface="Calibri" panose="020F0502020204030204" pitchFamily="34" charset="0"/>
              </a:rPr>
              <a:t>h</a:t>
            </a:r>
            <a:r>
              <a:rPr lang="es-ES_tradnl" altLang="es-MX" sz="2700" dirty="0">
                <a:latin typeface="Calibri" panose="020F0502020204030204" pitchFamily="34" charset="0"/>
              </a:rPr>
              <a:t> están lo más a la izquierda posible</a:t>
            </a:r>
          </a:p>
        </p:txBody>
      </p:sp>
      <p:grpSp>
        <p:nvGrpSpPr>
          <p:cNvPr id="29701" name="Group 38"/>
          <p:cNvGrpSpPr>
            <a:grpSpLocks/>
          </p:cNvGrpSpPr>
          <p:nvPr/>
        </p:nvGrpSpPr>
        <p:grpSpPr bwMode="auto">
          <a:xfrm>
            <a:off x="514494" y="3562733"/>
            <a:ext cx="3683423" cy="3456517"/>
            <a:chOff x="336" y="2112"/>
            <a:chExt cx="2112" cy="1920"/>
          </a:xfrm>
        </p:grpSpPr>
        <p:sp>
          <p:nvSpPr>
            <p:cNvPr id="29718" name="Oval 4"/>
            <p:cNvSpPr>
              <a:spLocks noChangeArrowheads="1"/>
            </p:cNvSpPr>
            <p:nvPr/>
          </p:nvSpPr>
          <p:spPr bwMode="auto">
            <a:xfrm>
              <a:off x="1152" y="2112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700" dirty="0"/>
            </a:p>
          </p:txBody>
        </p:sp>
        <p:sp>
          <p:nvSpPr>
            <p:cNvPr id="29719" name="Oval 5"/>
            <p:cNvSpPr>
              <a:spLocks noChangeArrowheads="1"/>
            </p:cNvSpPr>
            <p:nvPr/>
          </p:nvSpPr>
          <p:spPr bwMode="auto">
            <a:xfrm>
              <a:off x="672" y="2688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700" dirty="0"/>
            </a:p>
          </p:txBody>
        </p:sp>
        <p:sp>
          <p:nvSpPr>
            <p:cNvPr id="29720" name="Oval 6"/>
            <p:cNvSpPr>
              <a:spLocks noChangeArrowheads="1"/>
            </p:cNvSpPr>
            <p:nvPr/>
          </p:nvSpPr>
          <p:spPr bwMode="auto">
            <a:xfrm>
              <a:off x="1824" y="2688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700" dirty="0"/>
            </a:p>
          </p:txBody>
        </p:sp>
        <p:cxnSp>
          <p:nvCxnSpPr>
            <p:cNvPr id="29721" name="AutoShape 7"/>
            <p:cNvCxnSpPr>
              <a:cxnSpLocks noChangeShapeType="1"/>
              <a:stCxn id="29718" idx="3"/>
              <a:endCxn id="29719" idx="7"/>
            </p:cNvCxnSpPr>
            <p:nvPr/>
          </p:nvCxnSpPr>
          <p:spPr bwMode="auto">
            <a:xfrm flipH="1">
              <a:off x="877" y="2317"/>
              <a:ext cx="310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22" name="AutoShape 8"/>
            <p:cNvCxnSpPr>
              <a:cxnSpLocks noChangeShapeType="1"/>
              <a:stCxn id="29718" idx="5"/>
              <a:endCxn id="29720" idx="1"/>
            </p:cNvCxnSpPr>
            <p:nvPr/>
          </p:nvCxnSpPr>
          <p:spPr bwMode="auto">
            <a:xfrm>
              <a:off x="1357" y="2317"/>
              <a:ext cx="502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23" name="Oval 9"/>
            <p:cNvSpPr>
              <a:spLocks noChangeArrowheads="1"/>
            </p:cNvSpPr>
            <p:nvPr/>
          </p:nvSpPr>
          <p:spPr bwMode="auto">
            <a:xfrm>
              <a:off x="336" y="3360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700" dirty="0"/>
            </a:p>
          </p:txBody>
        </p:sp>
        <p:sp>
          <p:nvSpPr>
            <p:cNvPr id="29724" name="Oval 10"/>
            <p:cNvSpPr>
              <a:spLocks noChangeArrowheads="1"/>
            </p:cNvSpPr>
            <p:nvPr/>
          </p:nvSpPr>
          <p:spPr bwMode="auto">
            <a:xfrm>
              <a:off x="1008" y="3360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700" dirty="0"/>
            </a:p>
          </p:txBody>
        </p:sp>
        <p:sp>
          <p:nvSpPr>
            <p:cNvPr id="29725" name="Oval 11"/>
            <p:cNvSpPr>
              <a:spLocks noChangeArrowheads="1"/>
            </p:cNvSpPr>
            <p:nvPr/>
          </p:nvSpPr>
          <p:spPr bwMode="auto">
            <a:xfrm>
              <a:off x="2160" y="3360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700" dirty="0"/>
            </a:p>
          </p:txBody>
        </p:sp>
        <p:cxnSp>
          <p:nvCxnSpPr>
            <p:cNvPr id="29726" name="AutoShape 12"/>
            <p:cNvCxnSpPr>
              <a:cxnSpLocks noChangeShapeType="1"/>
              <a:stCxn id="29719" idx="3"/>
              <a:endCxn id="29723" idx="0"/>
            </p:cNvCxnSpPr>
            <p:nvPr/>
          </p:nvCxnSpPr>
          <p:spPr bwMode="auto">
            <a:xfrm flipH="1">
              <a:off x="456" y="2893"/>
              <a:ext cx="251" cy="4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27" name="AutoShape 13"/>
            <p:cNvCxnSpPr>
              <a:cxnSpLocks noChangeShapeType="1"/>
              <a:stCxn id="29719" idx="5"/>
              <a:endCxn id="29724" idx="0"/>
            </p:cNvCxnSpPr>
            <p:nvPr/>
          </p:nvCxnSpPr>
          <p:spPr bwMode="auto">
            <a:xfrm>
              <a:off x="877" y="2893"/>
              <a:ext cx="251" cy="4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28" name="AutoShape 14"/>
            <p:cNvCxnSpPr>
              <a:cxnSpLocks noChangeShapeType="1"/>
              <a:stCxn id="29720" idx="5"/>
              <a:endCxn id="29725" idx="0"/>
            </p:cNvCxnSpPr>
            <p:nvPr/>
          </p:nvCxnSpPr>
          <p:spPr bwMode="auto">
            <a:xfrm>
              <a:off x="2029" y="2893"/>
              <a:ext cx="251" cy="4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29" name="Oval 15"/>
            <p:cNvSpPr>
              <a:spLocks noChangeArrowheads="1"/>
            </p:cNvSpPr>
            <p:nvPr/>
          </p:nvSpPr>
          <p:spPr bwMode="auto">
            <a:xfrm>
              <a:off x="1584" y="3360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700" dirty="0"/>
            </a:p>
          </p:txBody>
        </p:sp>
        <p:cxnSp>
          <p:nvCxnSpPr>
            <p:cNvPr id="29730" name="AutoShape 16"/>
            <p:cNvCxnSpPr>
              <a:cxnSpLocks noChangeShapeType="1"/>
              <a:stCxn id="29720" idx="3"/>
              <a:endCxn id="29729" idx="0"/>
            </p:cNvCxnSpPr>
            <p:nvPr/>
          </p:nvCxnSpPr>
          <p:spPr bwMode="auto">
            <a:xfrm flipH="1">
              <a:off x="1704" y="2893"/>
              <a:ext cx="155" cy="4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31" name="Rectangle 36"/>
            <p:cNvSpPr>
              <a:spLocks noChangeArrowheads="1"/>
            </p:cNvSpPr>
            <p:nvPr/>
          </p:nvSpPr>
          <p:spPr bwMode="auto">
            <a:xfrm>
              <a:off x="384" y="3744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altLang="es-MX" sz="2700" dirty="0">
                  <a:latin typeface="Calibri" panose="020F0502020204030204" pitchFamily="34" charset="0"/>
                </a:rPr>
                <a:t>Un árbol binario </a:t>
              </a:r>
              <a:r>
                <a:rPr lang="es-ES_tradnl" altLang="es-MX" sz="2700" dirty="0">
                  <a:solidFill>
                    <a:srgbClr val="FF0000"/>
                  </a:solidFill>
                  <a:latin typeface="Calibri" panose="020F0502020204030204" pitchFamily="34" charset="0"/>
                </a:rPr>
                <a:t>lleno</a:t>
              </a:r>
              <a:endParaRPr lang="es-ES" altLang="es-MX" sz="27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9702" name="Oval 17"/>
          <p:cNvSpPr>
            <a:spLocks noChangeArrowheads="1"/>
          </p:cNvSpPr>
          <p:nvPr/>
        </p:nvSpPr>
        <p:spPr bwMode="auto">
          <a:xfrm>
            <a:off x="8036560" y="3683351"/>
            <a:ext cx="418571" cy="4320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700" dirty="0"/>
          </a:p>
        </p:txBody>
      </p:sp>
      <p:sp>
        <p:nvSpPr>
          <p:cNvPr id="29703" name="Oval 18"/>
          <p:cNvSpPr>
            <a:spLocks noChangeArrowheads="1"/>
          </p:cNvSpPr>
          <p:nvPr/>
        </p:nvSpPr>
        <p:spPr bwMode="auto">
          <a:xfrm>
            <a:off x="7199418" y="4720306"/>
            <a:ext cx="418571" cy="4320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700" dirty="0"/>
          </a:p>
        </p:txBody>
      </p:sp>
      <p:sp>
        <p:nvSpPr>
          <p:cNvPr id="29704" name="Oval 19"/>
          <p:cNvSpPr>
            <a:spLocks noChangeArrowheads="1"/>
          </p:cNvSpPr>
          <p:nvPr/>
        </p:nvSpPr>
        <p:spPr bwMode="auto">
          <a:xfrm>
            <a:off x="8036560" y="4720306"/>
            <a:ext cx="418571" cy="4320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700" dirty="0"/>
          </a:p>
        </p:txBody>
      </p:sp>
      <p:cxnSp>
        <p:nvCxnSpPr>
          <p:cNvPr id="29705" name="AutoShape 20"/>
          <p:cNvCxnSpPr>
            <a:cxnSpLocks noChangeShapeType="1"/>
            <a:stCxn id="29702" idx="3"/>
            <a:endCxn id="29703" idx="7"/>
          </p:cNvCxnSpPr>
          <p:nvPr/>
        </p:nvCxnSpPr>
        <p:spPr bwMode="auto">
          <a:xfrm flipH="1">
            <a:off x="7556691" y="4052142"/>
            <a:ext cx="541167" cy="73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6" name="AutoShape 21"/>
          <p:cNvCxnSpPr>
            <a:cxnSpLocks noChangeShapeType="1"/>
            <a:stCxn id="29702" idx="4"/>
            <a:endCxn id="29704" idx="0"/>
          </p:cNvCxnSpPr>
          <p:nvPr/>
        </p:nvCxnSpPr>
        <p:spPr bwMode="auto">
          <a:xfrm>
            <a:off x="8245845" y="4115416"/>
            <a:ext cx="0" cy="6048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7" name="Oval 22"/>
          <p:cNvSpPr>
            <a:spLocks noChangeArrowheads="1"/>
          </p:cNvSpPr>
          <p:nvPr/>
        </p:nvSpPr>
        <p:spPr bwMode="auto">
          <a:xfrm>
            <a:off x="6111134" y="5930087"/>
            <a:ext cx="418571" cy="4320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700" dirty="0"/>
          </a:p>
        </p:txBody>
      </p:sp>
      <p:sp>
        <p:nvSpPr>
          <p:cNvPr id="29708" name="Oval 23"/>
          <p:cNvSpPr>
            <a:spLocks noChangeArrowheads="1"/>
          </p:cNvSpPr>
          <p:nvPr/>
        </p:nvSpPr>
        <p:spPr bwMode="auto">
          <a:xfrm>
            <a:off x="7283132" y="5930087"/>
            <a:ext cx="418571" cy="4320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700" dirty="0"/>
          </a:p>
        </p:txBody>
      </p:sp>
      <p:cxnSp>
        <p:nvCxnSpPr>
          <p:cNvPr id="29709" name="AutoShape 25"/>
          <p:cNvCxnSpPr>
            <a:cxnSpLocks noChangeShapeType="1"/>
            <a:stCxn id="29703" idx="4"/>
            <a:endCxn id="29707" idx="7"/>
          </p:cNvCxnSpPr>
          <p:nvPr/>
        </p:nvCxnSpPr>
        <p:spPr bwMode="auto">
          <a:xfrm flipH="1">
            <a:off x="6468407" y="5152371"/>
            <a:ext cx="940297" cy="8409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10" name="AutoShape 26"/>
          <p:cNvCxnSpPr>
            <a:cxnSpLocks noChangeShapeType="1"/>
            <a:stCxn id="29703" idx="4"/>
            <a:endCxn id="29708" idx="0"/>
          </p:cNvCxnSpPr>
          <p:nvPr/>
        </p:nvCxnSpPr>
        <p:spPr bwMode="auto">
          <a:xfrm>
            <a:off x="7408704" y="5152371"/>
            <a:ext cx="83714" cy="7777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1" name="Oval 28"/>
          <p:cNvSpPr>
            <a:spLocks noChangeArrowheads="1"/>
          </p:cNvSpPr>
          <p:nvPr/>
        </p:nvSpPr>
        <p:spPr bwMode="auto">
          <a:xfrm>
            <a:off x="8036560" y="5930087"/>
            <a:ext cx="418571" cy="4320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700" dirty="0"/>
          </a:p>
        </p:txBody>
      </p:sp>
      <p:cxnSp>
        <p:nvCxnSpPr>
          <p:cNvPr id="29712" name="AutoShape 29"/>
          <p:cNvCxnSpPr>
            <a:cxnSpLocks noChangeShapeType="1"/>
            <a:stCxn id="29704" idx="4"/>
            <a:endCxn id="29711" idx="0"/>
          </p:cNvCxnSpPr>
          <p:nvPr/>
        </p:nvCxnSpPr>
        <p:spPr bwMode="auto">
          <a:xfrm>
            <a:off x="8245845" y="5152371"/>
            <a:ext cx="0" cy="7777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3" name="Oval 30"/>
          <p:cNvSpPr>
            <a:spLocks noChangeArrowheads="1"/>
          </p:cNvSpPr>
          <p:nvPr/>
        </p:nvSpPr>
        <p:spPr bwMode="auto">
          <a:xfrm>
            <a:off x="8873702" y="4720306"/>
            <a:ext cx="418571" cy="4320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700" dirty="0"/>
          </a:p>
        </p:txBody>
      </p:sp>
      <p:cxnSp>
        <p:nvCxnSpPr>
          <p:cNvPr id="29714" name="AutoShape 31"/>
          <p:cNvCxnSpPr>
            <a:cxnSpLocks noChangeShapeType="1"/>
            <a:stCxn id="29702" idx="5"/>
            <a:endCxn id="29713" idx="1"/>
          </p:cNvCxnSpPr>
          <p:nvPr/>
        </p:nvCxnSpPr>
        <p:spPr bwMode="auto">
          <a:xfrm>
            <a:off x="8393833" y="4052142"/>
            <a:ext cx="541167" cy="73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5" name="Oval 34"/>
          <p:cNvSpPr>
            <a:spLocks noChangeArrowheads="1"/>
          </p:cNvSpPr>
          <p:nvPr/>
        </p:nvSpPr>
        <p:spPr bwMode="auto">
          <a:xfrm>
            <a:off x="6697133" y="5930087"/>
            <a:ext cx="418571" cy="432065"/>
          </a:xfrm>
          <a:prstGeom prst="ellipse">
            <a:avLst/>
          </a:prstGeom>
          <a:solidFill>
            <a:srgbClr val="66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700" dirty="0"/>
          </a:p>
        </p:txBody>
      </p:sp>
      <p:cxnSp>
        <p:nvCxnSpPr>
          <p:cNvPr id="29716" name="AutoShape 35"/>
          <p:cNvCxnSpPr>
            <a:cxnSpLocks noChangeShapeType="1"/>
            <a:stCxn id="29703" idx="4"/>
            <a:endCxn id="29715" idx="7"/>
          </p:cNvCxnSpPr>
          <p:nvPr/>
        </p:nvCxnSpPr>
        <p:spPr bwMode="auto">
          <a:xfrm flipH="1">
            <a:off x="7054406" y="5152371"/>
            <a:ext cx="354298" cy="8409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17" name="Rectangle 37"/>
          <p:cNvSpPr>
            <a:spLocks noChangeArrowheads="1"/>
          </p:cNvSpPr>
          <p:nvPr/>
        </p:nvSpPr>
        <p:spPr bwMode="auto">
          <a:xfrm>
            <a:off x="5260040" y="6502572"/>
            <a:ext cx="4520565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altLang="es-MX" sz="2700" dirty="0">
                <a:latin typeface="Calibri" panose="020F0502020204030204" pitchFamily="34" charset="0"/>
              </a:rPr>
              <a:t>Un árbol ternario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</a:rPr>
              <a:t>completo</a:t>
            </a:r>
            <a:endParaRPr lang="es-ES" altLang="es-MX" sz="27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542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269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 </a:t>
            </a:r>
            <a:r>
              <a:rPr lang="es-ES_tradnl" i="1" dirty="0" smtClean="0"/>
              <a:t>k</a:t>
            </a:r>
            <a:r>
              <a:rPr lang="es-ES_tradnl" dirty="0" smtClean="0"/>
              <a:t>-ario</a:t>
            </a:r>
            <a:endParaRPr lang="en-US" dirty="0" smtClean="0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875214" y="1496024"/>
            <a:ext cx="8287703" cy="93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La cantidad de nodos de un árbol </a:t>
            </a:r>
            <a:r>
              <a:rPr lang="es-ES_tradnl" altLang="es-MX" sz="2700" i="1" dirty="0">
                <a:latin typeface="Calibri" panose="020F0502020204030204" pitchFamily="34" charset="0"/>
              </a:rPr>
              <a:t>k</a:t>
            </a:r>
            <a:r>
              <a:rPr lang="es-ES_tradnl" altLang="es-MX" sz="2700" dirty="0">
                <a:latin typeface="Calibri" panose="020F0502020204030204" pitchFamily="34" charset="0"/>
              </a:rPr>
              <a:t>-ario de altura </a:t>
            </a:r>
            <a:r>
              <a:rPr lang="es-ES_tradnl" altLang="es-MX" sz="2700" i="1" dirty="0">
                <a:latin typeface="Calibri" panose="020F0502020204030204" pitchFamily="34" charset="0"/>
              </a:rPr>
              <a:t>h</a:t>
            </a:r>
            <a:r>
              <a:rPr lang="es-ES_tradnl" altLang="es-MX" sz="2700" dirty="0">
                <a:latin typeface="Calibri" panose="020F0502020204030204" pitchFamily="34" charset="0"/>
              </a:rPr>
              <a:t> es a lo más </a:t>
            </a:r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274800"/>
              </p:ext>
            </p:extLst>
          </p:nvPr>
        </p:nvGraphicFramePr>
        <p:xfrm>
          <a:off x="3444265" y="2232397"/>
          <a:ext cx="3149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cuación" r:id="rId4" imgW="1346040" imgH="457200" progId="Equation.3">
                  <p:embed/>
                </p:oleObj>
              </mc:Choice>
              <mc:Fallback>
                <p:oleObj name="Ecuación" r:id="rId4" imgW="1346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265" y="2232397"/>
                        <a:ext cx="31496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908648" y="4111151"/>
            <a:ext cx="8287703" cy="93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Por lo tanto un árbol binario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</a:rPr>
              <a:t>lleno</a:t>
            </a:r>
            <a:r>
              <a:rPr lang="es-ES_tradnl" altLang="es-MX" sz="2700" dirty="0">
                <a:solidFill>
                  <a:srgbClr val="333399"/>
                </a:solidFill>
                <a:latin typeface="Calibri" panose="020F0502020204030204" pitchFamily="34" charset="0"/>
              </a:rPr>
              <a:t> </a:t>
            </a:r>
            <a:r>
              <a:rPr lang="es-ES_tradnl" altLang="es-MX" sz="2700" dirty="0">
                <a:latin typeface="Calibri" panose="020F0502020204030204" pitchFamily="34" charset="0"/>
              </a:rPr>
              <a:t>de altura </a:t>
            </a:r>
            <a:r>
              <a:rPr lang="es-ES_tradnl" altLang="es-MX" sz="2700" i="1" dirty="0">
                <a:latin typeface="Calibri" panose="020F0502020204030204" pitchFamily="34" charset="0"/>
              </a:rPr>
              <a:t>h</a:t>
            </a:r>
            <a:r>
              <a:rPr lang="es-ES_tradnl" altLang="es-MX" sz="2700" dirty="0">
                <a:latin typeface="Calibri" panose="020F0502020204030204" pitchFamily="34" charset="0"/>
              </a:rPr>
              <a:t> tiene exactamente </a:t>
            </a:r>
            <a:r>
              <a:rPr lang="es-ES_tradnl" altLang="es-MX" sz="2700" i="1" dirty="0">
                <a:latin typeface="Calibri" panose="020F0502020204030204" pitchFamily="34" charset="0"/>
              </a:rPr>
              <a:t>2</a:t>
            </a:r>
            <a:r>
              <a:rPr lang="es-ES_tradnl" altLang="es-MX" sz="2700" i="1" baseline="42000" dirty="0">
                <a:latin typeface="Calibri" panose="020F0502020204030204" pitchFamily="34" charset="0"/>
              </a:rPr>
              <a:t>h+1</a:t>
            </a:r>
            <a:r>
              <a:rPr lang="es-ES_tradnl" altLang="es-MX" sz="2700" i="1" dirty="0">
                <a:latin typeface="Calibri" panose="020F0502020204030204" pitchFamily="34" charset="0"/>
              </a:rPr>
              <a:t>-1</a:t>
            </a:r>
            <a:r>
              <a:rPr lang="es-ES_tradnl" altLang="es-MX" sz="2700" dirty="0">
                <a:latin typeface="Calibri" panose="020F0502020204030204" pitchFamily="34" charset="0"/>
              </a:rPr>
              <a:t> nodos</a:t>
            </a:r>
          </a:p>
        </p:txBody>
      </p:sp>
      <p:graphicFrame>
        <p:nvGraphicFramePr>
          <p:cNvPr id="3072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09693"/>
              </p:ext>
            </p:extLst>
          </p:nvPr>
        </p:nvGraphicFramePr>
        <p:xfrm>
          <a:off x="3538122" y="5328741"/>
          <a:ext cx="28717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cuación" r:id="rId6" imgW="1168200" imgH="203040" progId="Equation.3">
                  <p:embed/>
                </p:oleObj>
              </mc:Choice>
              <mc:Fallback>
                <p:oleObj name="Ecuación" r:id="rId6" imgW="1168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122" y="5328741"/>
                        <a:ext cx="287178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795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L" dirty="0"/>
              <a:t>Estructuras </a:t>
            </a:r>
            <a:r>
              <a:rPr lang="es-CL" dirty="0" smtClean="0"/>
              <a:t>de Datos </a:t>
            </a:r>
            <a:r>
              <a:rPr lang="es-CL" dirty="0" smtClean="0">
                <a:solidFill>
                  <a:srgbClr val="FF0000"/>
                </a:solidFill>
              </a:rPr>
              <a:t>no</a:t>
            </a:r>
            <a:r>
              <a:rPr lang="es-CL" dirty="0" smtClean="0"/>
              <a:t> </a:t>
            </a:r>
            <a:r>
              <a:rPr lang="es-CL" dirty="0"/>
              <a:t>Lineales</a:t>
            </a:r>
          </a:p>
        </p:txBody>
      </p:sp>
      <p:sp>
        <p:nvSpPr>
          <p:cNvPr id="4100" name="Rectangle 3" descr="Parchment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ES_tradnl" altLang="es-MX" dirty="0" smtClean="0"/>
              <a:t>Ya se conocen las estructuras de datos lineales con arreglos y punteros</a:t>
            </a:r>
          </a:p>
          <a:p>
            <a:pPr>
              <a:lnSpc>
                <a:spcPct val="90000"/>
              </a:lnSpc>
            </a:pPr>
            <a:r>
              <a:rPr lang="es-ES_tradnl" altLang="es-MX" dirty="0" smtClean="0"/>
              <a:t>Pero la información del mundo real no siempre tiene una estructura lineal</a:t>
            </a:r>
          </a:p>
          <a:p>
            <a:pPr>
              <a:lnSpc>
                <a:spcPct val="90000"/>
              </a:lnSpc>
            </a:pPr>
            <a:r>
              <a:rPr lang="es-ES_tradnl" altLang="es-MX" dirty="0" smtClean="0"/>
              <a:t>Incluso cuando la tiene, las estructuras lineales no siempre proveen los algoritmos más eficientes</a:t>
            </a:r>
          </a:p>
          <a:p>
            <a:pPr lvl="1">
              <a:lnSpc>
                <a:spcPct val="90000"/>
              </a:lnSpc>
            </a:pPr>
            <a:r>
              <a:rPr lang="es-ES_tradnl" altLang="es-MX" dirty="0" smtClean="0">
                <a:sym typeface="Wingdings" pitchFamily="2" charset="2"/>
              </a:rPr>
              <a:t>Por ejemplo: tanto en listas con arreglos como en listas enlazadas con punteros, insertar un dato nuevo en una lista ordenada es O(n)</a:t>
            </a:r>
          </a:p>
          <a:p>
            <a:pPr lvl="1">
              <a:lnSpc>
                <a:spcPct val="90000"/>
              </a:lnSpc>
            </a:pPr>
            <a:r>
              <a:rPr lang="es-ES_tradnl" altLang="es-MX" dirty="0" smtClean="0">
                <a:sym typeface="Wingdings" pitchFamily="2" charset="2"/>
              </a:rPr>
              <a:t>Se verá que es posible hacerlo en O(log n), pero se requiere una estructura no lineal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610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dirty="0"/>
              <a:t>Almacenamiento de </a:t>
            </a:r>
            <a:r>
              <a:rPr lang="es-ES_tradnl" dirty="0" smtClean="0"/>
              <a:t>Árbol</a:t>
            </a:r>
            <a:endParaRPr lang="es-CL" dirty="0"/>
          </a:p>
        </p:txBody>
      </p:sp>
      <p:sp>
        <p:nvSpPr>
          <p:cNvPr id="31748" name="Rectangle 3" descr="Parchment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94048" indent="-594048"/>
            <a:r>
              <a:rPr lang="es-ES_tradnl" altLang="es-MX" sz="2700" dirty="0" smtClean="0"/>
              <a:t>Hay varias opciones para almacenar </a:t>
            </a:r>
            <a:r>
              <a:rPr lang="es-ES_tradnl" altLang="es-MX" sz="2700" dirty="0" smtClean="0"/>
              <a:t>un </a:t>
            </a:r>
            <a:r>
              <a:rPr lang="es-ES_tradnl" altLang="es-MX" sz="2700" dirty="0" smtClean="0"/>
              <a:t>á</a:t>
            </a:r>
            <a:r>
              <a:rPr lang="es-ES_tradnl" altLang="es-MX" sz="2700" dirty="0" smtClean="0"/>
              <a:t>rbol</a:t>
            </a:r>
            <a:endParaRPr lang="es-ES_tradnl" altLang="es-MX" sz="2700" dirty="0" smtClean="0"/>
          </a:p>
          <a:p>
            <a:pPr marL="594048" indent="-594048"/>
            <a:endParaRPr lang="es-ES_tradnl" altLang="es-MX" sz="2700" dirty="0" smtClean="0"/>
          </a:p>
          <a:p>
            <a:pPr marL="594048" indent="-594048"/>
            <a:r>
              <a:rPr lang="es-ES_tradnl" altLang="es-MX" sz="2700" dirty="0" smtClean="0"/>
              <a:t>La elegida dependerá de la </a:t>
            </a:r>
            <a:r>
              <a:rPr lang="es-ES_tradnl" altLang="es-MX" sz="2700" dirty="0" smtClean="0"/>
              <a:t>aplicación</a:t>
            </a:r>
            <a:endParaRPr lang="es-ES_tradnl" altLang="es-MX" sz="2700" dirty="0" smtClean="0"/>
          </a:p>
          <a:p>
            <a:pPr marL="594048" indent="-594048"/>
            <a:endParaRPr lang="es-ES_tradnl" altLang="es-MX" sz="2700" dirty="0" smtClean="0"/>
          </a:p>
          <a:p>
            <a:pPr marL="594048" indent="-594048"/>
            <a:r>
              <a:rPr lang="es-ES_tradnl" altLang="es-MX" sz="2700" dirty="0" smtClean="0"/>
              <a:t>Las </a:t>
            </a:r>
            <a:r>
              <a:rPr lang="es-ES_tradnl" altLang="es-MX" sz="2700" dirty="0" smtClean="0"/>
              <a:t>3 principales </a:t>
            </a:r>
            <a:r>
              <a:rPr lang="es-ES_tradnl" altLang="es-MX" sz="2700" dirty="0" smtClean="0"/>
              <a:t>opciones son:</a:t>
            </a:r>
          </a:p>
          <a:p>
            <a:pPr marL="1418417" lvl="2" indent="-509184">
              <a:buFont typeface="Wingdings" pitchFamily="2" charset="2"/>
              <a:buAutoNum type="arabicPeriod"/>
            </a:pPr>
            <a:r>
              <a:rPr lang="es-ES_tradnl" altLang="es-MX" sz="2300" dirty="0" smtClean="0"/>
              <a:t>Almacenamiento mediante arreglos</a:t>
            </a:r>
          </a:p>
          <a:p>
            <a:pPr marL="1418417" lvl="2" indent="-509184">
              <a:buFont typeface="Wingdings" pitchFamily="2" charset="2"/>
              <a:buAutoNum type="arabicPeriod"/>
            </a:pPr>
            <a:r>
              <a:rPr lang="es-ES_tradnl" altLang="es-MX" sz="2300" dirty="0" smtClean="0"/>
              <a:t>Almacenamiento por lista de hijos</a:t>
            </a:r>
          </a:p>
          <a:p>
            <a:pPr marL="1418417" lvl="2" indent="-509184">
              <a:buFont typeface="Wingdings" pitchFamily="2" charset="2"/>
              <a:buAutoNum type="arabicPeriod"/>
            </a:pPr>
            <a:r>
              <a:rPr lang="es-ES_tradnl" altLang="es-MX" sz="2300" dirty="0" smtClean="0"/>
              <a:t>Almacenamiento por nodos </a:t>
            </a:r>
            <a:r>
              <a:rPr lang="es-ES_tradnl" altLang="es-MX" sz="2300" dirty="0" smtClean="0"/>
              <a:t>enlazados a través de punteros</a:t>
            </a:r>
            <a:endParaRPr lang="es-CL" altLang="es-MX" sz="2300" dirty="0" smtClean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67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3427" y="345652"/>
            <a:ext cx="8540590" cy="93074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Almacenamiento mediante Arreglos con Índices al Padre</a:t>
            </a:r>
            <a:endParaRPr lang="en-US" dirty="0" smtClean="0"/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756673" y="1438416"/>
            <a:ext cx="5859992" cy="321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 smtClean="0">
                <a:latin typeface="Calibri" panose="020F0502020204030204" pitchFamily="34" charset="0"/>
              </a:rPr>
              <a:t>Se </a:t>
            </a:r>
            <a:r>
              <a:rPr lang="es-ES_tradnl" altLang="es-MX" sz="2700" dirty="0">
                <a:latin typeface="Calibri" panose="020F0502020204030204" pitchFamily="34" charset="0"/>
              </a:rPr>
              <a:t>declara un arreglo, donde cada elemento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corresponde </a:t>
            </a:r>
            <a:r>
              <a:rPr lang="es-ES_tradnl" altLang="es-MX" sz="2700" dirty="0">
                <a:latin typeface="Calibri" panose="020F0502020204030204" pitchFamily="34" charset="0"/>
              </a:rPr>
              <a:t>a un nodo</a:t>
            </a:r>
            <a:endParaRPr lang="es-ES_tradnl" altLang="es-MX" sz="1300" dirty="0">
              <a:latin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_tradnl" altLang="es-MX" sz="1300" dirty="0"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 smtClean="0">
                <a:latin typeface="Calibri" panose="020F0502020204030204" pitchFamily="34" charset="0"/>
              </a:rPr>
              <a:t>Cada </a:t>
            </a:r>
            <a:r>
              <a:rPr lang="es-ES_tradnl" altLang="es-MX" sz="2700" dirty="0">
                <a:latin typeface="Calibri" panose="020F0502020204030204" pitchFamily="34" charset="0"/>
              </a:rPr>
              <a:t>elemento incluye los datos del nodo, y además el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</a:rPr>
              <a:t>índice del padre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ES_tradnl" altLang="es-MX" sz="2700" dirty="0" smtClean="0"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 smtClean="0">
                <a:latin typeface="Calibri" panose="020F0502020204030204" pitchFamily="34" charset="0"/>
              </a:rPr>
              <a:t>Para </a:t>
            </a:r>
            <a:r>
              <a:rPr lang="es-ES_tradnl" altLang="es-MX" sz="2700" dirty="0">
                <a:latin typeface="Calibri" panose="020F0502020204030204" pitchFamily="34" charset="0"/>
              </a:rPr>
              <a:t>la raíz se pone como índice del padre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</a:rPr>
              <a:t>–1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251142" y="1382607"/>
            <a:ext cx="3348567" cy="3629343"/>
            <a:chOff x="3264" y="1008"/>
            <a:chExt cx="1920" cy="2016"/>
          </a:xfrm>
        </p:grpSpPr>
        <p:sp>
          <p:nvSpPr>
            <p:cNvPr id="32776" name="Oval 5"/>
            <p:cNvSpPr>
              <a:spLocks noChangeArrowheads="1"/>
            </p:cNvSpPr>
            <p:nvPr/>
          </p:nvSpPr>
          <p:spPr bwMode="auto">
            <a:xfrm>
              <a:off x="4080" y="1008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</a:t>
              </a:r>
              <a:endParaRPr lang="es-ES" altLang="es-MX" sz="2700" dirty="0"/>
            </a:p>
          </p:txBody>
        </p:sp>
        <p:sp>
          <p:nvSpPr>
            <p:cNvPr id="32777" name="Oval 6"/>
            <p:cNvSpPr>
              <a:spLocks noChangeArrowheads="1"/>
            </p:cNvSpPr>
            <p:nvPr/>
          </p:nvSpPr>
          <p:spPr bwMode="auto">
            <a:xfrm>
              <a:off x="3552" y="1680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2</a:t>
              </a:r>
              <a:endParaRPr lang="es-ES" altLang="es-MX" sz="2700" dirty="0"/>
            </a:p>
          </p:txBody>
        </p:sp>
        <p:sp>
          <p:nvSpPr>
            <p:cNvPr id="32778" name="Oval 7"/>
            <p:cNvSpPr>
              <a:spLocks noChangeArrowheads="1"/>
            </p:cNvSpPr>
            <p:nvPr/>
          </p:nvSpPr>
          <p:spPr bwMode="auto">
            <a:xfrm>
              <a:off x="3264" y="2208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4</a:t>
              </a:r>
              <a:endParaRPr lang="es-ES" altLang="es-MX" sz="2700" dirty="0"/>
            </a:p>
          </p:txBody>
        </p:sp>
        <p:cxnSp>
          <p:nvCxnSpPr>
            <p:cNvPr id="32779" name="AutoShape 8"/>
            <p:cNvCxnSpPr>
              <a:cxnSpLocks noChangeShapeType="1"/>
              <a:stCxn id="32776" idx="3"/>
              <a:endCxn id="32777" idx="0"/>
            </p:cNvCxnSpPr>
            <p:nvPr/>
          </p:nvCxnSpPr>
          <p:spPr bwMode="auto">
            <a:xfrm flipH="1">
              <a:off x="3672" y="1213"/>
              <a:ext cx="443" cy="4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80" name="Oval 9"/>
            <p:cNvSpPr>
              <a:spLocks noChangeArrowheads="1"/>
            </p:cNvSpPr>
            <p:nvPr/>
          </p:nvSpPr>
          <p:spPr bwMode="auto">
            <a:xfrm>
              <a:off x="4560" y="1680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3</a:t>
              </a:r>
              <a:endParaRPr lang="es-ES" altLang="es-MX" sz="2700" dirty="0"/>
            </a:p>
          </p:txBody>
        </p:sp>
        <p:cxnSp>
          <p:nvCxnSpPr>
            <p:cNvPr id="32781" name="AutoShape 10"/>
            <p:cNvCxnSpPr>
              <a:cxnSpLocks noChangeShapeType="1"/>
              <a:stCxn id="32776" idx="5"/>
              <a:endCxn id="32780" idx="0"/>
            </p:cNvCxnSpPr>
            <p:nvPr/>
          </p:nvCxnSpPr>
          <p:spPr bwMode="auto">
            <a:xfrm>
              <a:off x="4285" y="1213"/>
              <a:ext cx="395" cy="4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82" name="Oval 11"/>
            <p:cNvSpPr>
              <a:spLocks noChangeArrowheads="1"/>
            </p:cNvSpPr>
            <p:nvPr/>
          </p:nvSpPr>
          <p:spPr bwMode="auto">
            <a:xfrm>
              <a:off x="3792" y="2208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5</a:t>
              </a:r>
              <a:endParaRPr lang="es-ES" altLang="es-MX" sz="2700" dirty="0"/>
            </a:p>
          </p:txBody>
        </p:sp>
        <p:sp>
          <p:nvSpPr>
            <p:cNvPr id="32783" name="Oval 12"/>
            <p:cNvSpPr>
              <a:spLocks noChangeArrowheads="1"/>
            </p:cNvSpPr>
            <p:nvPr/>
          </p:nvSpPr>
          <p:spPr bwMode="auto">
            <a:xfrm>
              <a:off x="4272" y="2208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9</a:t>
              </a:r>
              <a:endParaRPr lang="es-ES" altLang="es-MX" sz="2700" dirty="0"/>
            </a:p>
          </p:txBody>
        </p:sp>
        <p:sp>
          <p:nvSpPr>
            <p:cNvPr id="32784" name="Oval 13"/>
            <p:cNvSpPr>
              <a:spLocks noChangeArrowheads="1"/>
            </p:cNvSpPr>
            <p:nvPr/>
          </p:nvSpPr>
          <p:spPr bwMode="auto">
            <a:xfrm>
              <a:off x="3408" y="2784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6</a:t>
              </a:r>
              <a:endParaRPr lang="es-ES" altLang="es-MX" sz="2700" dirty="0"/>
            </a:p>
          </p:txBody>
        </p:sp>
        <p:sp>
          <p:nvSpPr>
            <p:cNvPr id="32785" name="Oval 14"/>
            <p:cNvSpPr>
              <a:spLocks noChangeArrowheads="1"/>
            </p:cNvSpPr>
            <p:nvPr/>
          </p:nvSpPr>
          <p:spPr bwMode="auto">
            <a:xfrm>
              <a:off x="3792" y="2784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7</a:t>
              </a:r>
              <a:endParaRPr lang="es-ES" altLang="es-MX" sz="2700" dirty="0"/>
            </a:p>
          </p:txBody>
        </p:sp>
        <p:sp>
          <p:nvSpPr>
            <p:cNvPr id="32786" name="Oval 15"/>
            <p:cNvSpPr>
              <a:spLocks noChangeArrowheads="1"/>
            </p:cNvSpPr>
            <p:nvPr/>
          </p:nvSpPr>
          <p:spPr bwMode="auto">
            <a:xfrm>
              <a:off x="4128" y="2784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8</a:t>
              </a:r>
              <a:endParaRPr lang="es-ES" altLang="es-MX" sz="2700" dirty="0"/>
            </a:p>
          </p:txBody>
        </p:sp>
        <p:sp>
          <p:nvSpPr>
            <p:cNvPr id="32787" name="Oval 16"/>
            <p:cNvSpPr>
              <a:spLocks noChangeArrowheads="1"/>
            </p:cNvSpPr>
            <p:nvPr/>
          </p:nvSpPr>
          <p:spPr bwMode="auto">
            <a:xfrm>
              <a:off x="4944" y="2208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10</a:t>
              </a:r>
              <a:endParaRPr lang="es-ES" altLang="es-MX" sz="2700" dirty="0"/>
            </a:p>
          </p:txBody>
        </p:sp>
        <p:cxnSp>
          <p:nvCxnSpPr>
            <p:cNvPr id="32788" name="AutoShape 17"/>
            <p:cNvCxnSpPr>
              <a:cxnSpLocks noChangeShapeType="1"/>
              <a:stCxn id="32778" idx="0"/>
              <a:endCxn id="32777" idx="3"/>
            </p:cNvCxnSpPr>
            <p:nvPr/>
          </p:nvCxnSpPr>
          <p:spPr bwMode="auto">
            <a:xfrm flipV="1">
              <a:off x="3384" y="1885"/>
              <a:ext cx="203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89" name="AutoShape 18"/>
            <p:cNvCxnSpPr>
              <a:cxnSpLocks noChangeShapeType="1"/>
              <a:stCxn id="32780" idx="3"/>
              <a:endCxn id="32783" idx="0"/>
            </p:cNvCxnSpPr>
            <p:nvPr/>
          </p:nvCxnSpPr>
          <p:spPr bwMode="auto">
            <a:xfrm flipH="1">
              <a:off x="4392" y="1885"/>
              <a:ext cx="203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0" name="AutoShape 19"/>
            <p:cNvCxnSpPr>
              <a:cxnSpLocks noChangeShapeType="1"/>
              <a:stCxn id="32780" idx="5"/>
              <a:endCxn id="32787" idx="0"/>
            </p:cNvCxnSpPr>
            <p:nvPr/>
          </p:nvCxnSpPr>
          <p:spPr bwMode="auto">
            <a:xfrm>
              <a:off x="4765" y="1885"/>
              <a:ext cx="299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1" name="AutoShape 20"/>
            <p:cNvCxnSpPr>
              <a:cxnSpLocks noChangeShapeType="1"/>
              <a:stCxn id="32782" idx="3"/>
              <a:endCxn id="32784" idx="0"/>
            </p:cNvCxnSpPr>
            <p:nvPr/>
          </p:nvCxnSpPr>
          <p:spPr bwMode="auto">
            <a:xfrm flipH="1">
              <a:off x="3528" y="2413"/>
              <a:ext cx="299" cy="3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2" name="AutoShape 21"/>
            <p:cNvCxnSpPr>
              <a:cxnSpLocks noChangeShapeType="1"/>
              <a:stCxn id="32782" idx="4"/>
              <a:endCxn id="32785" idx="0"/>
            </p:cNvCxnSpPr>
            <p:nvPr/>
          </p:nvCxnSpPr>
          <p:spPr bwMode="auto">
            <a:xfrm>
              <a:off x="3912" y="2448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3" name="AutoShape 22"/>
            <p:cNvCxnSpPr>
              <a:cxnSpLocks noChangeShapeType="1"/>
              <a:stCxn id="32782" idx="5"/>
              <a:endCxn id="32786" idx="0"/>
            </p:cNvCxnSpPr>
            <p:nvPr/>
          </p:nvCxnSpPr>
          <p:spPr bwMode="auto">
            <a:xfrm>
              <a:off x="3997" y="2413"/>
              <a:ext cx="251" cy="3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4" name="AutoShape 23"/>
            <p:cNvCxnSpPr>
              <a:cxnSpLocks noChangeShapeType="1"/>
              <a:stCxn id="32777" idx="5"/>
              <a:endCxn id="32782" idx="0"/>
            </p:cNvCxnSpPr>
            <p:nvPr/>
          </p:nvCxnSpPr>
          <p:spPr bwMode="auto">
            <a:xfrm>
              <a:off x="3757" y="1885"/>
              <a:ext cx="155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3277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52159"/>
              </p:ext>
            </p:extLst>
          </p:nvPr>
        </p:nvGraphicFramePr>
        <p:xfrm>
          <a:off x="2929996" y="4641877"/>
          <a:ext cx="6456455" cy="624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Hoja de cálculo" r:id="rId4" imgW="3686627" imgH="333654" progId="Excel.Sheet.8">
                  <p:embed/>
                </p:oleObj>
              </mc:Choice>
              <mc:Fallback>
                <p:oleObj name="Hoja de cálculo" r:id="rId4" imgW="3686627" imgH="3336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996" y="4641877"/>
                        <a:ext cx="6456455" cy="62469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25"/>
          <p:cNvSpPr txBox="1">
            <a:spLocks noChangeArrowheads="1"/>
          </p:cNvSpPr>
          <p:nvPr/>
        </p:nvSpPr>
        <p:spPr bwMode="auto">
          <a:xfrm>
            <a:off x="197078" y="5357602"/>
            <a:ext cx="9710843" cy="1764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A partir de un nodo es fácil recorrer un árbol hacia arriba,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es decir hacia </a:t>
            </a:r>
            <a:r>
              <a:rPr lang="es-ES_tradnl" altLang="es-MX" sz="2700" dirty="0">
                <a:latin typeface="Calibri" panose="020F0502020204030204" pitchFamily="34" charset="0"/>
              </a:rPr>
              <a:t>el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padre, el </a:t>
            </a:r>
            <a:r>
              <a:rPr lang="es-ES_tradnl" altLang="es-MX" sz="2700" dirty="0">
                <a:latin typeface="Calibri" panose="020F0502020204030204" pitchFamily="34" charset="0"/>
              </a:rPr>
              <a:t>abuelo,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etc., pero es difícil </a:t>
            </a:r>
            <a:r>
              <a:rPr lang="es-ES_tradnl" altLang="es-MX" sz="2700" dirty="0">
                <a:latin typeface="Calibri" panose="020F0502020204030204" pitchFamily="34" charset="0"/>
              </a:rPr>
              <a:t>recorrer hacia abajo, hacia los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hijos, los nietos, etc.</a:t>
            </a:r>
            <a:endParaRPr lang="es-ES_tradnl" altLang="es-MX" sz="2700" dirty="0">
              <a:latin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No se especifica el orden de los hijos (izquierda/derecha)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244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882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Almacenamiento en Lista de Hijos</a:t>
            </a:r>
            <a:endParaRPr lang="en-US" dirty="0" smtClean="0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3460641" y="1709976"/>
            <a:ext cx="6329139" cy="218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Similar a la anterior, pero cada elemento del arreglo contiene un puntero a una lista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enlazada a través de punteros, </a:t>
            </a:r>
            <a:r>
              <a:rPr lang="es-ES_tradnl" altLang="es-MX" sz="2700" dirty="0">
                <a:latin typeface="Calibri" panose="020F0502020204030204" pitchFamily="34" charset="0"/>
              </a:rPr>
              <a:t>cuyos nodos contienen los índices de los hijos</a:t>
            </a:r>
          </a:p>
        </p:txBody>
      </p:sp>
      <p:grpSp>
        <p:nvGrpSpPr>
          <p:cNvPr id="33797" name="Group 4"/>
          <p:cNvGrpSpPr>
            <a:grpSpLocks/>
          </p:cNvGrpSpPr>
          <p:nvPr/>
        </p:nvGrpSpPr>
        <p:grpSpPr bwMode="auto">
          <a:xfrm>
            <a:off x="251142" y="1382607"/>
            <a:ext cx="3348567" cy="3629343"/>
            <a:chOff x="3264" y="1008"/>
            <a:chExt cx="1920" cy="2016"/>
          </a:xfrm>
        </p:grpSpPr>
        <p:sp>
          <p:nvSpPr>
            <p:cNvPr id="33829" name="Oval 5"/>
            <p:cNvSpPr>
              <a:spLocks noChangeArrowheads="1"/>
            </p:cNvSpPr>
            <p:nvPr/>
          </p:nvSpPr>
          <p:spPr bwMode="auto">
            <a:xfrm>
              <a:off x="4080" y="1008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</a:t>
              </a:r>
              <a:endParaRPr lang="es-ES" altLang="es-MX" sz="2700" dirty="0"/>
            </a:p>
          </p:txBody>
        </p:sp>
        <p:sp>
          <p:nvSpPr>
            <p:cNvPr id="33830" name="Oval 6"/>
            <p:cNvSpPr>
              <a:spLocks noChangeArrowheads="1"/>
            </p:cNvSpPr>
            <p:nvPr/>
          </p:nvSpPr>
          <p:spPr bwMode="auto">
            <a:xfrm>
              <a:off x="3552" y="1680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2</a:t>
              </a:r>
              <a:endParaRPr lang="es-ES" altLang="es-MX" sz="2700" dirty="0"/>
            </a:p>
          </p:txBody>
        </p:sp>
        <p:sp>
          <p:nvSpPr>
            <p:cNvPr id="33831" name="Oval 7"/>
            <p:cNvSpPr>
              <a:spLocks noChangeArrowheads="1"/>
            </p:cNvSpPr>
            <p:nvPr/>
          </p:nvSpPr>
          <p:spPr bwMode="auto">
            <a:xfrm>
              <a:off x="3264" y="2208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4</a:t>
              </a:r>
              <a:endParaRPr lang="es-ES" altLang="es-MX" sz="2700" dirty="0"/>
            </a:p>
          </p:txBody>
        </p:sp>
        <p:cxnSp>
          <p:nvCxnSpPr>
            <p:cNvPr id="33832" name="AutoShape 8"/>
            <p:cNvCxnSpPr>
              <a:cxnSpLocks noChangeShapeType="1"/>
              <a:stCxn id="33829" idx="3"/>
              <a:endCxn id="33830" idx="0"/>
            </p:cNvCxnSpPr>
            <p:nvPr/>
          </p:nvCxnSpPr>
          <p:spPr bwMode="auto">
            <a:xfrm flipH="1">
              <a:off x="3672" y="1213"/>
              <a:ext cx="443" cy="4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833" name="Oval 9"/>
            <p:cNvSpPr>
              <a:spLocks noChangeArrowheads="1"/>
            </p:cNvSpPr>
            <p:nvPr/>
          </p:nvSpPr>
          <p:spPr bwMode="auto">
            <a:xfrm>
              <a:off x="4560" y="1680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3</a:t>
              </a:r>
              <a:endParaRPr lang="es-ES" altLang="es-MX" sz="2700" dirty="0"/>
            </a:p>
          </p:txBody>
        </p:sp>
        <p:cxnSp>
          <p:nvCxnSpPr>
            <p:cNvPr id="33834" name="AutoShape 10"/>
            <p:cNvCxnSpPr>
              <a:cxnSpLocks noChangeShapeType="1"/>
              <a:stCxn id="33829" idx="5"/>
              <a:endCxn id="33833" idx="0"/>
            </p:cNvCxnSpPr>
            <p:nvPr/>
          </p:nvCxnSpPr>
          <p:spPr bwMode="auto">
            <a:xfrm>
              <a:off x="4285" y="1213"/>
              <a:ext cx="395" cy="4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835" name="Oval 11"/>
            <p:cNvSpPr>
              <a:spLocks noChangeArrowheads="1"/>
            </p:cNvSpPr>
            <p:nvPr/>
          </p:nvSpPr>
          <p:spPr bwMode="auto">
            <a:xfrm>
              <a:off x="3792" y="2208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5</a:t>
              </a:r>
              <a:endParaRPr lang="es-ES" altLang="es-MX" sz="2700" dirty="0"/>
            </a:p>
          </p:txBody>
        </p:sp>
        <p:sp>
          <p:nvSpPr>
            <p:cNvPr id="33836" name="Oval 12"/>
            <p:cNvSpPr>
              <a:spLocks noChangeArrowheads="1"/>
            </p:cNvSpPr>
            <p:nvPr/>
          </p:nvSpPr>
          <p:spPr bwMode="auto">
            <a:xfrm>
              <a:off x="4272" y="2208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9</a:t>
              </a:r>
              <a:endParaRPr lang="es-ES" altLang="es-MX" sz="2700" dirty="0"/>
            </a:p>
          </p:txBody>
        </p:sp>
        <p:sp>
          <p:nvSpPr>
            <p:cNvPr id="33837" name="Oval 13"/>
            <p:cNvSpPr>
              <a:spLocks noChangeArrowheads="1"/>
            </p:cNvSpPr>
            <p:nvPr/>
          </p:nvSpPr>
          <p:spPr bwMode="auto">
            <a:xfrm>
              <a:off x="3408" y="2784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6</a:t>
              </a:r>
              <a:endParaRPr lang="es-ES" altLang="es-MX" sz="2700" dirty="0"/>
            </a:p>
          </p:txBody>
        </p:sp>
        <p:sp>
          <p:nvSpPr>
            <p:cNvPr id="33838" name="Oval 14"/>
            <p:cNvSpPr>
              <a:spLocks noChangeArrowheads="1"/>
            </p:cNvSpPr>
            <p:nvPr/>
          </p:nvSpPr>
          <p:spPr bwMode="auto">
            <a:xfrm>
              <a:off x="3792" y="2784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7</a:t>
              </a:r>
              <a:endParaRPr lang="es-ES" altLang="es-MX" sz="2700" dirty="0"/>
            </a:p>
          </p:txBody>
        </p:sp>
        <p:sp>
          <p:nvSpPr>
            <p:cNvPr id="33839" name="Oval 15"/>
            <p:cNvSpPr>
              <a:spLocks noChangeArrowheads="1"/>
            </p:cNvSpPr>
            <p:nvPr/>
          </p:nvSpPr>
          <p:spPr bwMode="auto">
            <a:xfrm>
              <a:off x="4128" y="2784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8</a:t>
              </a:r>
              <a:endParaRPr lang="es-ES" altLang="es-MX" sz="2700" dirty="0"/>
            </a:p>
          </p:txBody>
        </p:sp>
        <p:sp>
          <p:nvSpPr>
            <p:cNvPr id="33840" name="Oval 16"/>
            <p:cNvSpPr>
              <a:spLocks noChangeArrowheads="1"/>
            </p:cNvSpPr>
            <p:nvPr/>
          </p:nvSpPr>
          <p:spPr bwMode="auto">
            <a:xfrm>
              <a:off x="4944" y="2208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10</a:t>
              </a:r>
              <a:endParaRPr lang="es-ES" altLang="es-MX" sz="2700" dirty="0"/>
            </a:p>
          </p:txBody>
        </p:sp>
        <p:cxnSp>
          <p:nvCxnSpPr>
            <p:cNvPr id="33841" name="AutoShape 17"/>
            <p:cNvCxnSpPr>
              <a:cxnSpLocks noChangeShapeType="1"/>
              <a:stCxn id="33831" idx="0"/>
              <a:endCxn id="33830" idx="3"/>
            </p:cNvCxnSpPr>
            <p:nvPr/>
          </p:nvCxnSpPr>
          <p:spPr bwMode="auto">
            <a:xfrm flipV="1">
              <a:off x="3384" y="1885"/>
              <a:ext cx="203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42" name="AutoShape 18"/>
            <p:cNvCxnSpPr>
              <a:cxnSpLocks noChangeShapeType="1"/>
              <a:stCxn id="33833" idx="3"/>
              <a:endCxn id="33836" idx="0"/>
            </p:cNvCxnSpPr>
            <p:nvPr/>
          </p:nvCxnSpPr>
          <p:spPr bwMode="auto">
            <a:xfrm flipH="1">
              <a:off x="4392" y="1885"/>
              <a:ext cx="203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43" name="AutoShape 19"/>
            <p:cNvCxnSpPr>
              <a:cxnSpLocks noChangeShapeType="1"/>
              <a:stCxn id="33833" idx="5"/>
              <a:endCxn id="33840" idx="0"/>
            </p:cNvCxnSpPr>
            <p:nvPr/>
          </p:nvCxnSpPr>
          <p:spPr bwMode="auto">
            <a:xfrm>
              <a:off x="4765" y="1885"/>
              <a:ext cx="299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44" name="AutoShape 20"/>
            <p:cNvCxnSpPr>
              <a:cxnSpLocks noChangeShapeType="1"/>
              <a:stCxn id="33835" idx="3"/>
              <a:endCxn id="33837" idx="0"/>
            </p:cNvCxnSpPr>
            <p:nvPr/>
          </p:nvCxnSpPr>
          <p:spPr bwMode="auto">
            <a:xfrm flipH="1">
              <a:off x="3528" y="2413"/>
              <a:ext cx="299" cy="3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45" name="AutoShape 21"/>
            <p:cNvCxnSpPr>
              <a:cxnSpLocks noChangeShapeType="1"/>
              <a:stCxn id="33835" idx="4"/>
              <a:endCxn id="33838" idx="0"/>
            </p:cNvCxnSpPr>
            <p:nvPr/>
          </p:nvCxnSpPr>
          <p:spPr bwMode="auto">
            <a:xfrm>
              <a:off x="3912" y="2448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46" name="AutoShape 22"/>
            <p:cNvCxnSpPr>
              <a:cxnSpLocks noChangeShapeType="1"/>
              <a:stCxn id="33835" idx="5"/>
              <a:endCxn id="33839" idx="0"/>
            </p:cNvCxnSpPr>
            <p:nvPr/>
          </p:nvCxnSpPr>
          <p:spPr bwMode="auto">
            <a:xfrm>
              <a:off x="3997" y="2413"/>
              <a:ext cx="251" cy="3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47" name="AutoShape 23"/>
            <p:cNvCxnSpPr>
              <a:cxnSpLocks noChangeShapeType="1"/>
              <a:stCxn id="33830" idx="5"/>
              <a:endCxn id="33835" idx="0"/>
            </p:cNvCxnSpPr>
            <p:nvPr/>
          </p:nvCxnSpPr>
          <p:spPr bwMode="auto">
            <a:xfrm>
              <a:off x="3757" y="1885"/>
              <a:ext cx="155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798" name="Group 62"/>
          <p:cNvGrpSpPr>
            <a:grpSpLocks/>
          </p:cNvGrpSpPr>
          <p:nvPr/>
        </p:nvGrpSpPr>
        <p:grpSpPr bwMode="auto">
          <a:xfrm>
            <a:off x="2606972" y="4081407"/>
            <a:ext cx="6456455" cy="3370104"/>
            <a:chOff x="1680" y="2400"/>
            <a:chExt cx="3702" cy="1872"/>
          </a:xfrm>
        </p:grpSpPr>
        <p:graphicFrame>
          <p:nvGraphicFramePr>
            <p:cNvPr id="33800" name="Object 26"/>
            <p:cNvGraphicFramePr>
              <a:graphicFrameLocks noChangeAspect="1"/>
            </p:cNvGraphicFramePr>
            <p:nvPr/>
          </p:nvGraphicFramePr>
          <p:xfrm>
            <a:off x="1680" y="2400"/>
            <a:ext cx="3702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Hoja de cálculo" r:id="rId4" imgW="3686627" imgH="333654" progId="Excel.Sheet.8">
                    <p:embed/>
                  </p:oleObj>
                </mc:Choice>
                <mc:Fallback>
                  <p:oleObj name="Hoja de cálculo" r:id="rId4" imgW="3686627" imgH="333654" progId="Excel.Shee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400"/>
                          <a:ext cx="3702" cy="34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1" name="Oval 28"/>
            <p:cNvSpPr>
              <a:spLocks noChangeArrowheads="1"/>
            </p:cNvSpPr>
            <p:nvPr/>
          </p:nvSpPr>
          <p:spPr bwMode="auto">
            <a:xfrm>
              <a:off x="1920" y="29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2</a:t>
              </a:r>
              <a:endParaRPr lang="es-ES" altLang="es-MX" sz="2700" dirty="0"/>
            </a:p>
          </p:txBody>
        </p:sp>
        <p:sp>
          <p:nvSpPr>
            <p:cNvPr id="33802" name="Line 30"/>
            <p:cNvSpPr>
              <a:spLocks noChangeShapeType="1"/>
            </p:cNvSpPr>
            <p:nvPr/>
          </p:nvSpPr>
          <p:spPr bwMode="auto">
            <a:xfrm flipH="1">
              <a:off x="2016" y="2688"/>
              <a:ext cx="0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33803" name="Line 31"/>
            <p:cNvSpPr>
              <a:spLocks noChangeShapeType="1"/>
            </p:cNvSpPr>
            <p:nvPr/>
          </p:nvSpPr>
          <p:spPr bwMode="auto">
            <a:xfrm>
              <a:off x="3072" y="2688"/>
              <a:ext cx="0" cy="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33804" name="Oval 35"/>
            <p:cNvSpPr>
              <a:spLocks noChangeArrowheads="1"/>
            </p:cNvSpPr>
            <p:nvPr/>
          </p:nvSpPr>
          <p:spPr bwMode="auto">
            <a:xfrm>
              <a:off x="1920" y="34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3</a:t>
              </a:r>
              <a:endParaRPr lang="es-ES" altLang="es-MX" sz="2700" dirty="0"/>
            </a:p>
          </p:txBody>
        </p:sp>
        <p:sp>
          <p:nvSpPr>
            <p:cNvPr id="33805" name="Line 36"/>
            <p:cNvSpPr>
              <a:spLocks noChangeShapeType="1"/>
            </p:cNvSpPr>
            <p:nvPr/>
          </p:nvSpPr>
          <p:spPr bwMode="auto">
            <a:xfrm flipH="1">
              <a:off x="2016" y="3168"/>
              <a:ext cx="0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33806" name="Line 37"/>
            <p:cNvSpPr>
              <a:spLocks noChangeShapeType="1"/>
            </p:cNvSpPr>
            <p:nvPr/>
          </p:nvSpPr>
          <p:spPr bwMode="auto">
            <a:xfrm>
              <a:off x="2016" y="3648"/>
              <a:ext cx="0" cy="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33807" name="Oval 38"/>
            <p:cNvSpPr>
              <a:spLocks noChangeArrowheads="1"/>
            </p:cNvSpPr>
            <p:nvPr/>
          </p:nvSpPr>
          <p:spPr bwMode="auto">
            <a:xfrm>
              <a:off x="2304" y="29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4</a:t>
              </a:r>
              <a:endParaRPr lang="es-ES" altLang="es-MX" sz="2700" dirty="0"/>
            </a:p>
          </p:txBody>
        </p:sp>
        <p:sp>
          <p:nvSpPr>
            <p:cNvPr id="33808" name="Line 39"/>
            <p:cNvSpPr>
              <a:spLocks noChangeShapeType="1"/>
            </p:cNvSpPr>
            <p:nvPr/>
          </p:nvSpPr>
          <p:spPr bwMode="auto">
            <a:xfrm flipH="1">
              <a:off x="2400" y="2688"/>
              <a:ext cx="0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33809" name="Oval 40"/>
            <p:cNvSpPr>
              <a:spLocks noChangeArrowheads="1"/>
            </p:cNvSpPr>
            <p:nvPr/>
          </p:nvSpPr>
          <p:spPr bwMode="auto">
            <a:xfrm>
              <a:off x="2304" y="34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5</a:t>
              </a:r>
              <a:endParaRPr lang="es-ES" altLang="es-MX" sz="2700" dirty="0"/>
            </a:p>
          </p:txBody>
        </p:sp>
        <p:sp>
          <p:nvSpPr>
            <p:cNvPr id="33810" name="Line 41"/>
            <p:cNvSpPr>
              <a:spLocks noChangeShapeType="1"/>
            </p:cNvSpPr>
            <p:nvPr/>
          </p:nvSpPr>
          <p:spPr bwMode="auto">
            <a:xfrm flipH="1">
              <a:off x="2400" y="3168"/>
              <a:ext cx="0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33811" name="Line 42"/>
            <p:cNvSpPr>
              <a:spLocks noChangeShapeType="1"/>
            </p:cNvSpPr>
            <p:nvPr/>
          </p:nvSpPr>
          <p:spPr bwMode="auto">
            <a:xfrm>
              <a:off x="2400" y="3648"/>
              <a:ext cx="0" cy="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33812" name="Oval 43"/>
            <p:cNvSpPr>
              <a:spLocks noChangeArrowheads="1"/>
            </p:cNvSpPr>
            <p:nvPr/>
          </p:nvSpPr>
          <p:spPr bwMode="auto">
            <a:xfrm>
              <a:off x="2640" y="29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9</a:t>
              </a:r>
              <a:endParaRPr lang="es-ES" altLang="es-MX" sz="2700" dirty="0"/>
            </a:p>
          </p:txBody>
        </p:sp>
        <p:sp>
          <p:nvSpPr>
            <p:cNvPr id="33813" name="Line 44"/>
            <p:cNvSpPr>
              <a:spLocks noChangeShapeType="1"/>
            </p:cNvSpPr>
            <p:nvPr/>
          </p:nvSpPr>
          <p:spPr bwMode="auto">
            <a:xfrm flipH="1">
              <a:off x="2736" y="2688"/>
              <a:ext cx="0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33814" name="Oval 45"/>
            <p:cNvSpPr>
              <a:spLocks noChangeArrowheads="1"/>
            </p:cNvSpPr>
            <p:nvPr/>
          </p:nvSpPr>
          <p:spPr bwMode="auto">
            <a:xfrm>
              <a:off x="2640" y="34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10</a:t>
              </a:r>
              <a:endParaRPr lang="es-ES" altLang="es-MX" sz="2700" dirty="0"/>
            </a:p>
          </p:txBody>
        </p:sp>
        <p:sp>
          <p:nvSpPr>
            <p:cNvPr id="33815" name="Line 46"/>
            <p:cNvSpPr>
              <a:spLocks noChangeShapeType="1"/>
            </p:cNvSpPr>
            <p:nvPr/>
          </p:nvSpPr>
          <p:spPr bwMode="auto">
            <a:xfrm flipH="1">
              <a:off x="2736" y="3168"/>
              <a:ext cx="0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33816" name="Line 47"/>
            <p:cNvSpPr>
              <a:spLocks noChangeShapeType="1"/>
            </p:cNvSpPr>
            <p:nvPr/>
          </p:nvSpPr>
          <p:spPr bwMode="auto">
            <a:xfrm>
              <a:off x="2736" y="3648"/>
              <a:ext cx="0" cy="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33817" name="Oval 48"/>
            <p:cNvSpPr>
              <a:spLocks noChangeArrowheads="1"/>
            </p:cNvSpPr>
            <p:nvPr/>
          </p:nvSpPr>
          <p:spPr bwMode="auto">
            <a:xfrm>
              <a:off x="3312" y="29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6</a:t>
              </a:r>
              <a:endParaRPr lang="es-ES" altLang="es-MX" sz="2700" dirty="0"/>
            </a:p>
          </p:txBody>
        </p:sp>
        <p:sp>
          <p:nvSpPr>
            <p:cNvPr id="33818" name="Line 49"/>
            <p:cNvSpPr>
              <a:spLocks noChangeShapeType="1"/>
            </p:cNvSpPr>
            <p:nvPr/>
          </p:nvSpPr>
          <p:spPr bwMode="auto">
            <a:xfrm flipH="1">
              <a:off x="3408" y="2688"/>
              <a:ext cx="0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33819" name="Oval 50"/>
            <p:cNvSpPr>
              <a:spLocks noChangeArrowheads="1"/>
            </p:cNvSpPr>
            <p:nvPr/>
          </p:nvSpPr>
          <p:spPr bwMode="auto">
            <a:xfrm>
              <a:off x="3312" y="34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7</a:t>
              </a:r>
              <a:endParaRPr lang="es-ES" altLang="es-MX" sz="2700" dirty="0"/>
            </a:p>
          </p:txBody>
        </p:sp>
        <p:sp>
          <p:nvSpPr>
            <p:cNvPr id="33820" name="Line 51"/>
            <p:cNvSpPr>
              <a:spLocks noChangeShapeType="1"/>
            </p:cNvSpPr>
            <p:nvPr/>
          </p:nvSpPr>
          <p:spPr bwMode="auto">
            <a:xfrm flipH="1">
              <a:off x="3408" y="3168"/>
              <a:ext cx="0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33821" name="Oval 53"/>
            <p:cNvSpPr>
              <a:spLocks noChangeArrowheads="1"/>
            </p:cNvSpPr>
            <p:nvPr/>
          </p:nvSpPr>
          <p:spPr bwMode="auto">
            <a:xfrm>
              <a:off x="3312" y="388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8</a:t>
              </a:r>
              <a:endParaRPr lang="es-ES" altLang="es-MX" sz="2700" dirty="0"/>
            </a:p>
          </p:txBody>
        </p:sp>
        <p:sp>
          <p:nvSpPr>
            <p:cNvPr id="33822" name="Line 54"/>
            <p:cNvSpPr>
              <a:spLocks noChangeShapeType="1"/>
            </p:cNvSpPr>
            <p:nvPr/>
          </p:nvSpPr>
          <p:spPr bwMode="auto">
            <a:xfrm flipH="1">
              <a:off x="3408" y="3648"/>
              <a:ext cx="0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33823" name="Line 55"/>
            <p:cNvSpPr>
              <a:spLocks noChangeShapeType="1"/>
            </p:cNvSpPr>
            <p:nvPr/>
          </p:nvSpPr>
          <p:spPr bwMode="auto">
            <a:xfrm>
              <a:off x="3408" y="4128"/>
              <a:ext cx="0" cy="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33824" name="Line 56"/>
            <p:cNvSpPr>
              <a:spLocks noChangeShapeType="1"/>
            </p:cNvSpPr>
            <p:nvPr/>
          </p:nvSpPr>
          <p:spPr bwMode="auto">
            <a:xfrm>
              <a:off x="3792" y="2688"/>
              <a:ext cx="0" cy="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33825" name="Line 57"/>
            <p:cNvSpPr>
              <a:spLocks noChangeShapeType="1"/>
            </p:cNvSpPr>
            <p:nvPr/>
          </p:nvSpPr>
          <p:spPr bwMode="auto">
            <a:xfrm>
              <a:off x="4128" y="2688"/>
              <a:ext cx="0" cy="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33826" name="Line 58"/>
            <p:cNvSpPr>
              <a:spLocks noChangeShapeType="1"/>
            </p:cNvSpPr>
            <p:nvPr/>
          </p:nvSpPr>
          <p:spPr bwMode="auto">
            <a:xfrm>
              <a:off x="4512" y="2688"/>
              <a:ext cx="0" cy="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33827" name="Line 59"/>
            <p:cNvSpPr>
              <a:spLocks noChangeShapeType="1"/>
            </p:cNvSpPr>
            <p:nvPr/>
          </p:nvSpPr>
          <p:spPr bwMode="auto">
            <a:xfrm>
              <a:off x="4848" y="2688"/>
              <a:ext cx="0" cy="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33828" name="Line 60"/>
            <p:cNvSpPr>
              <a:spLocks noChangeShapeType="1"/>
            </p:cNvSpPr>
            <p:nvPr/>
          </p:nvSpPr>
          <p:spPr bwMode="auto">
            <a:xfrm>
              <a:off x="5184" y="2688"/>
              <a:ext cx="0" cy="144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sp>
        <p:nvSpPr>
          <p:cNvPr id="33799" name="Text Box 61"/>
          <p:cNvSpPr txBox="1">
            <a:spLocks noChangeArrowheads="1"/>
          </p:cNvSpPr>
          <p:nvPr/>
        </p:nvSpPr>
        <p:spPr bwMode="auto">
          <a:xfrm>
            <a:off x="6362276" y="5271189"/>
            <a:ext cx="3427503" cy="218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Se puede combinar con la anterior, y así se puede recorrer hacia arriba o hacia abajo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307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97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Nodos </a:t>
            </a:r>
            <a:r>
              <a:rPr lang="es-ES_tradnl" dirty="0" smtClean="0"/>
              <a:t>Enlazados a través de Punteros: </a:t>
            </a:r>
            <a:r>
              <a:rPr lang="es-ES_tradnl" dirty="0" smtClean="0"/>
              <a:t>dos Alternativas</a:t>
            </a:r>
            <a:endParaRPr lang="en-US" dirty="0" smtClean="0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285940" y="1850677"/>
            <a:ext cx="4375810" cy="150142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b="1" dirty="0">
                <a:latin typeface="Courier New" pitchFamily="49" charset="0"/>
              </a:rPr>
              <a:t>struct nodo 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{	tipo dato;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	int numHijos;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	struct nodo **hijos;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};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864141" y="1850677"/>
            <a:ext cx="5097843" cy="261039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b="1" dirty="0">
                <a:latin typeface="Courier New" pitchFamily="49" charset="0"/>
              </a:rPr>
              <a:t>struct nodoHijo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{	struct nodoHijo *siguiente;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	</a:t>
            </a:r>
            <a:r>
              <a:rPr lang="es-ES_tradnl" altLang="es-MX" sz="1800" b="1" dirty="0" smtClean="0">
                <a:latin typeface="Courier New" pitchFamily="49" charset="0"/>
              </a:rPr>
              <a:t>struct nodo </a:t>
            </a:r>
            <a:r>
              <a:rPr lang="es-ES_tradnl" altLang="es-MX" sz="1800" b="1" dirty="0">
                <a:latin typeface="Courier New" pitchFamily="49" charset="0"/>
              </a:rPr>
              <a:t>*hijo;</a:t>
            </a:r>
          </a:p>
          <a:p>
            <a:pPr algn="l"/>
            <a:r>
              <a:rPr lang="es-ES_tradnl" altLang="es-MX" sz="1800" b="1" dirty="0" smtClean="0">
                <a:latin typeface="Courier New" pitchFamily="49" charset="0"/>
              </a:rPr>
              <a:t>};</a:t>
            </a:r>
            <a:endParaRPr lang="es-ES_tradnl" altLang="es-MX" sz="1800" b="1" dirty="0">
              <a:latin typeface="Courier New" pitchFamily="49" charset="0"/>
            </a:endParaRPr>
          </a:p>
          <a:p>
            <a:pPr algn="l"/>
            <a:endParaRPr lang="es-ES_tradnl" altLang="es-MX" sz="1800" b="1" dirty="0">
              <a:latin typeface="Courier New" pitchFamily="49" charset="0"/>
            </a:endParaRP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struct nodo 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{	tipo dato;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	struct nodoHijo *listaHijos;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};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290762" y="3478215"/>
            <a:ext cx="4063625" cy="218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Se reemplaza el puntero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siguiente </a:t>
            </a:r>
            <a:r>
              <a:rPr lang="es-ES_tradnl" altLang="es-MX" sz="2700" dirty="0">
                <a:latin typeface="Calibri" panose="020F0502020204030204" pitchFamily="34" charset="0"/>
              </a:rPr>
              <a:t>que se solía tener por un arreglo dinámico de punteros a los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hijos</a:t>
            </a:r>
            <a:endParaRPr lang="es-ES_tradnl" altLang="es-MX" sz="2700" dirty="0">
              <a:latin typeface="Calibri" panose="020F0502020204030204" pitchFamily="34" charset="0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4864141" y="4723352"/>
            <a:ext cx="4904255" cy="933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Se reemplaza por una lista enlazada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763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0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Almacenamiento por Nodos </a:t>
            </a:r>
            <a:r>
              <a:rPr lang="es-ES_tradnl" dirty="0" smtClean="0"/>
              <a:t>Enlazados a través de Punteros</a:t>
            </a:r>
            <a:endParaRPr lang="en-US" dirty="0" smtClean="0"/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604801" y="2016373"/>
            <a:ext cx="9103916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 smtClean="0">
                <a:latin typeface="Calibri" panose="020F0502020204030204" pitchFamily="34" charset="0"/>
              </a:rPr>
              <a:t>Para árboles </a:t>
            </a:r>
            <a:r>
              <a:rPr lang="es-ES_tradnl" altLang="es-MX" sz="27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binarios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 se utiliza </a:t>
            </a:r>
            <a:r>
              <a:rPr lang="es-ES_tradnl" altLang="es-MX" sz="2700" dirty="0">
                <a:latin typeface="Calibri" panose="020F0502020204030204" pitchFamily="34" charset="0"/>
              </a:rPr>
              <a:t>algo más simple:</a:t>
            </a:r>
          </a:p>
        </p:txBody>
      </p:sp>
      <p:sp>
        <p:nvSpPr>
          <p:cNvPr id="35845" name="Text Box 8"/>
          <p:cNvSpPr txBox="1">
            <a:spLocks noChangeArrowheads="1"/>
          </p:cNvSpPr>
          <p:nvPr/>
        </p:nvSpPr>
        <p:spPr bwMode="auto">
          <a:xfrm>
            <a:off x="896266" y="2880469"/>
            <a:ext cx="5035058" cy="1672451"/>
          </a:xfrm>
          <a:prstGeom prst="rect">
            <a:avLst/>
          </a:prstGeom>
          <a:noFill/>
          <a:ln w="9525">
            <a:solidFill>
              <a:srgbClr val="6D6F7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000" b="1" dirty="0">
                <a:latin typeface="Courier New" pitchFamily="49" charset="0"/>
              </a:rPr>
              <a:t>struct nodo </a:t>
            </a:r>
          </a:p>
          <a:p>
            <a:pPr algn="l"/>
            <a:r>
              <a:rPr lang="es-ES_tradnl" altLang="es-MX" sz="2000" b="1" dirty="0">
                <a:latin typeface="Courier New" pitchFamily="49" charset="0"/>
              </a:rPr>
              <a:t>{	tipo dato;</a:t>
            </a:r>
          </a:p>
          <a:p>
            <a:pPr algn="l"/>
            <a:r>
              <a:rPr lang="es-ES_tradnl" altLang="es-MX" sz="2000" b="1" dirty="0">
                <a:latin typeface="Courier New" pitchFamily="49" charset="0"/>
              </a:rPr>
              <a:t>	struct nodo *izq;</a:t>
            </a:r>
          </a:p>
          <a:p>
            <a:pPr algn="l"/>
            <a:r>
              <a:rPr lang="es-ES_tradnl" altLang="es-MX" sz="2000" b="1" dirty="0">
                <a:latin typeface="Courier New" pitchFamily="49" charset="0"/>
              </a:rPr>
              <a:t>	struct nodo *der;</a:t>
            </a:r>
          </a:p>
          <a:p>
            <a:pPr algn="l"/>
            <a:r>
              <a:rPr lang="es-ES_tradnl" altLang="es-MX" sz="2000" b="1" dirty="0">
                <a:latin typeface="Courier New" pitchFamily="49" charset="0"/>
              </a:rPr>
              <a:t>};</a:t>
            </a:r>
          </a:p>
        </p:txBody>
      </p:sp>
      <p:grpSp>
        <p:nvGrpSpPr>
          <p:cNvPr id="35846" name="Group 13"/>
          <p:cNvGrpSpPr>
            <a:grpSpLocks/>
          </p:cNvGrpSpPr>
          <p:nvPr/>
        </p:nvGrpSpPr>
        <p:grpSpPr bwMode="auto">
          <a:xfrm>
            <a:off x="4944369" y="3717556"/>
            <a:ext cx="4614743" cy="3415110"/>
            <a:chOff x="2832" y="2090"/>
            <a:chExt cx="2646" cy="1897"/>
          </a:xfrm>
        </p:grpSpPr>
        <p:sp>
          <p:nvSpPr>
            <p:cNvPr id="35847" name="Text Box 11"/>
            <p:cNvSpPr txBox="1">
              <a:spLocks noChangeArrowheads="1"/>
            </p:cNvSpPr>
            <p:nvPr/>
          </p:nvSpPr>
          <p:spPr bwMode="auto">
            <a:xfrm>
              <a:off x="2832" y="3474"/>
              <a:ext cx="2646" cy="513"/>
            </a:xfrm>
            <a:prstGeom prst="rect">
              <a:avLst/>
            </a:prstGeom>
            <a:noFill/>
            <a:ln w="9525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8000"/>
                      </a:gs>
                      <a:gs pos="50000">
                        <a:srgbClr val="000000"/>
                      </a:gs>
                      <a:gs pos="100000">
                        <a:srgbClr val="008000"/>
                      </a:gs>
                    </a:gsLst>
                    <a:lin ang="189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altLang="es-MX" sz="2700" dirty="0">
                  <a:latin typeface="+mn-lt"/>
                </a:rPr>
                <a:t>Opcional: agregar en </a:t>
              </a:r>
              <a:r>
                <a:rPr lang="es-ES_tradnl" altLang="es-MX" sz="2700" dirty="0" smtClean="0">
                  <a:latin typeface="+mn-lt"/>
                </a:rPr>
                <a:t>cada </a:t>
              </a:r>
              <a:r>
                <a:rPr lang="es-ES_tradnl" altLang="es-MX" sz="2700" dirty="0">
                  <a:latin typeface="+mn-lt"/>
                </a:rPr>
                <a:t>nodo</a:t>
              </a:r>
            </a:p>
            <a:p>
              <a:pPr algn="ctr"/>
              <a:r>
                <a:rPr lang="es-ES_tradnl" altLang="es-MX" sz="2700" b="1" dirty="0">
                  <a:latin typeface="+mn-lt"/>
                </a:rPr>
                <a:t> </a:t>
              </a:r>
              <a:r>
                <a:rPr lang="es-ES_tradnl" altLang="es-MX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struct nodo *padre;</a:t>
              </a:r>
              <a:endParaRPr lang="es-ES_tradnl" altLang="es-MX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848" name="AutoShape 12"/>
            <p:cNvCxnSpPr>
              <a:cxnSpLocks noChangeShapeType="1"/>
              <a:stCxn id="35845" idx="3"/>
              <a:endCxn id="35847" idx="1"/>
            </p:cNvCxnSpPr>
            <p:nvPr/>
          </p:nvCxnSpPr>
          <p:spPr bwMode="auto">
            <a:xfrm flipH="1">
              <a:off x="2832" y="2090"/>
              <a:ext cx="566" cy="1641"/>
            </a:xfrm>
            <a:prstGeom prst="bentConnector5">
              <a:avLst>
                <a:gd name="adj1" fmla="val -23162"/>
                <a:gd name="adj2" fmla="val 56338"/>
                <a:gd name="adj3" fmla="val 12316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469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074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Funciones para Árboles con Almacenamiento </a:t>
            </a:r>
            <a:r>
              <a:rPr lang="es-ES_tradnl" dirty="0" smtClean="0"/>
              <a:t>por Nodos Enlazados</a:t>
            </a:r>
            <a:endParaRPr lang="en-US" dirty="0" smtClean="0"/>
          </a:p>
        </p:txBody>
      </p:sp>
      <p:sp>
        <p:nvSpPr>
          <p:cNvPr id="36868" name="Text Box 7"/>
          <p:cNvSpPr txBox="1">
            <a:spLocks noChangeArrowheads="1"/>
          </p:cNvSpPr>
          <p:nvPr/>
        </p:nvSpPr>
        <p:spPr bwMode="auto">
          <a:xfrm>
            <a:off x="427291" y="2016373"/>
            <a:ext cx="4428131" cy="178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b="1" dirty="0">
                <a:latin typeface="Courier New" pitchFamily="49" charset="0"/>
              </a:rPr>
              <a:t>void preOrd(struct nodo *a)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{	if(!a) return;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	cout &lt;&lt; a-&gt;dato;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	preOrd(a-&gt;izq);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	preOrd(a-&gt;der);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36869" name="Text Box 8"/>
          <p:cNvSpPr txBox="1">
            <a:spLocks noChangeArrowheads="1"/>
          </p:cNvSpPr>
          <p:nvPr/>
        </p:nvSpPr>
        <p:spPr bwMode="auto">
          <a:xfrm>
            <a:off x="5180533" y="3024485"/>
            <a:ext cx="4132123" cy="1780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b="1" dirty="0">
                <a:latin typeface="Courier New" pitchFamily="49" charset="0"/>
              </a:rPr>
              <a:t>void ordSim(struct nodo *a)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{	if(!a) return;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	ordSim(a-&gt;izq);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	cout &lt;&lt; a-&gt;dato;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	ordSim(a-&gt;der);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36870" name="Text Box 10"/>
          <p:cNvSpPr txBox="1">
            <a:spLocks noChangeArrowheads="1"/>
          </p:cNvSpPr>
          <p:nvPr/>
        </p:nvSpPr>
        <p:spPr bwMode="auto">
          <a:xfrm>
            <a:off x="423824" y="4176613"/>
            <a:ext cx="5854759" cy="231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1800" b="1" dirty="0">
                <a:latin typeface="Courier New" pitchFamily="49" charset="0"/>
              </a:rPr>
              <a:t>int </a:t>
            </a:r>
            <a:r>
              <a:rPr lang="es-ES_tradnl" altLang="es-MX" sz="1800" b="1" dirty="0">
                <a:solidFill>
                  <a:srgbClr val="FF0000"/>
                </a:solidFill>
                <a:latin typeface="Courier New" pitchFamily="49" charset="0"/>
              </a:rPr>
              <a:t>altura</a:t>
            </a:r>
            <a:r>
              <a:rPr lang="es-ES_tradnl" altLang="es-MX" sz="1800" b="1" dirty="0">
                <a:latin typeface="Courier New" pitchFamily="49" charset="0"/>
              </a:rPr>
              <a:t>(struct nodo *a)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{  int altIzq, altDer;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   if(!a) return 0;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   altIzq = </a:t>
            </a:r>
            <a:r>
              <a:rPr lang="es-ES_tradnl" altLang="es-MX" sz="1800" b="1" dirty="0">
                <a:solidFill>
                  <a:srgbClr val="FF0000"/>
                </a:solidFill>
                <a:latin typeface="Courier New" pitchFamily="49" charset="0"/>
              </a:rPr>
              <a:t>altura</a:t>
            </a:r>
            <a:r>
              <a:rPr lang="es-ES_tradnl" altLang="es-MX" sz="1800" b="1" dirty="0">
                <a:latin typeface="Courier New" pitchFamily="49" charset="0"/>
              </a:rPr>
              <a:t>(a-&gt;izq);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   altDer = </a:t>
            </a:r>
            <a:r>
              <a:rPr lang="es-ES_tradnl" altLang="es-MX" sz="1800" b="1" dirty="0">
                <a:solidFill>
                  <a:srgbClr val="FF0000"/>
                </a:solidFill>
                <a:latin typeface="Courier New" pitchFamily="49" charset="0"/>
              </a:rPr>
              <a:t>altura</a:t>
            </a:r>
            <a:r>
              <a:rPr lang="es-ES_tradnl" altLang="es-MX" sz="1800" b="1" dirty="0">
                <a:latin typeface="Courier New" pitchFamily="49" charset="0"/>
              </a:rPr>
              <a:t>(a-&gt;der);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   if(altIzq &gt; altDer) return altIzq + 1;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   else	</a:t>
            </a:r>
            <a:r>
              <a:rPr lang="es-ES_tradnl" altLang="es-MX" sz="1800" b="1" dirty="0" smtClean="0">
                <a:latin typeface="Courier New" pitchFamily="49" charset="0"/>
              </a:rPr>
              <a:t>	   return </a:t>
            </a:r>
            <a:r>
              <a:rPr lang="es-ES_tradnl" altLang="es-MX" sz="1800" b="1" dirty="0">
                <a:latin typeface="Courier New" pitchFamily="49" charset="0"/>
              </a:rPr>
              <a:t>altDer + 1;</a:t>
            </a:r>
          </a:p>
          <a:p>
            <a:pPr algn="l"/>
            <a:r>
              <a:rPr lang="es-ES_tradnl" altLang="es-MX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48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22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Recorrido </a:t>
            </a:r>
            <a:r>
              <a:rPr lang="es-ES_tradnl" dirty="0" smtClean="0"/>
              <a:t>de un Árbol Binario en </a:t>
            </a:r>
            <a:r>
              <a:rPr lang="es-ES_tradnl" dirty="0" smtClean="0"/>
              <a:t>Orden de Nivel</a:t>
            </a:r>
            <a:endParaRPr lang="en-US" dirty="0" smtClean="0"/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846386" y="3024485"/>
            <a:ext cx="6091950" cy="3985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CL" altLang="es-MX" sz="1800" b="1" dirty="0" smtClean="0">
                <a:latin typeface="Courier New" pitchFamily="49" charset="0"/>
              </a:rPr>
              <a:t>void ordenNivel(struct nodo *a)</a:t>
            </a:r>
          </a:p>
          <a:p>
            <a:pPr algn="l"/>
            <a:r>
              <a:rPr lang="es-CL" altLang="es-MX" sz="1800" b="1" dirty="0" smtClean="0">
                <a:latin typeface="Courier New" pitchFamily="49" charset="0"/>
              </a:rPr>
              <a:t>{  </a:t>
            </a:r>
            <a:r>
              <a:rPr lang="es-CL" altLang="es-MX" sz="1800" b="1" dirty="0" smtClean="0">
                <a:latin typeface="Courier New" pitchFamily="49" charset="0"/>
              </a:rPr>
              <a:t>tipoCola </a:t>
            </a:r>
            <a:r>
              <a:rPr lang="es-CL" altLang="es-MX" sz="1800" b="1" dirty="0" smtClean="0">
                <a:latin typeface="Courier New" pitchFamily="49" charset="0"/>
              </a:rPr>
              <a:t>cola;</a:t>
            </a:r>
          </a:p>
          <a:p>
            <a:pPr algn="l"/>
            <a:r>
              <a:rPr lang="es-CL" altLang="es-MX" sz="1800" b="1" dirty="0" smtClean="0">
                <a:latin typeface="Courier New" pitchFamily="49" charset="0"/>
              </a:rPr>
              <a:t>   struct nodo *p;</a:t>
            </a:r>
          </a:p>
          <a:p>
            <a:pPr algn="l"/>
            <a:endParaRPr lang="es-CL" altLang="es-MX" sz="1800" b="1" dirty="0" smtClean="0">
              <a:latin typeface="Courier New" pitchFamily="49" charset="0"/>
            </a:endParaRPr>
          </a:p>
          <a:p>
            <a:pPr algn="l"/>
            <a:r>
              <a:rPr lang="es-CL" altLang="es-MX" sz="1800" b="1" dirty="0" smtClean="0">
                <a:latin typeface="Courier New" pitchFamily="49" charset="0"/>
              </a:rPr>
              <a:t>   cola = creaCola();</a:t>
            </a:r>
          </a:p>
          <a:p>
            <a:pPr algn="l"/>
            <a:r>
              <a:rPr lang="es-CL" altLang="es-MX" sz="1800" b="1" dirty="0" smtClean="0">
                <a:latin typeface="Courier New" pitchFamily="49" charset="0"/>
              </a:rPr>
              <a:t>   ponerEnCola(a, cola);</a:t>
            </a:r>
          </a:p>
          <a:p>
            <a:pPr algn="l"/>
            <a:endParaRPr lang="es-CL" altLang="es-MX" sz="1800" b="1" dirty="0" smtClean="0">
              <a:latin typeface="Courier New" pitchFamily="49" charset="0"/>
            </a:endParaRPr>
          </a:p>
          <a:p>
            <a:pPr algn="l"/>
            <a:r>
              <a:rPr lang="es-CL" altLang="es-MX" sz="1800" b="1" dirty="0" smtClean="0">
                <a:latin typeface="Courier New" pitchFamily="49" charset="0"/>
              </a:rPr>
              <a:t>   while(!vacia(cola))</a:t>
            </a:r>
          </a:p>
          <a:p>
            <a:pPr algn="l"/>
            <a:r>
              <a:rPr lang="es-CL" altLang="es-MX" sz="1800" b="1" dirty="0" smtClean="0">
                <a:latin typeface="Courier New" pitchFamily="49" charset="0"/>
              </a:rPr>
              <a:t>   {  p = sacarDeCola(cola);</a:t>
            </a:r>
          </a:p>
          <a:p>
            <a:pPr algn="l"/>
            <a:r>
              <a:rPr lang="es-CL" altLang="es-MX" sz="1800" b="1" dirty="0" smtClean="0">
                <a:latin typeface="Courier New" pitchFamily="49" charset="0"/>
              </a:rPr>
              <a:t>      cout &lt;&lt; p-&gt;dato;</a:t>
            </a:r>
          </a:p>
          <a:p>
            <a:pPr algn="l"/>
            <a:r>
              <a:rPr lang="es-CL" altLang="es-MX" sz="1800" b="1" dirty="0" smtClean="0">
                <a:latin typeface="Courier New" pitchFamily="49" charset="0"/>
              </a:rPr>
              <a:t>      if(p-&gt;izq) ponerEnCola(p-&gt;izq, cola);</a:t>
            </a:r>
          </a:p>
          <a:p>
            <a:pPr algn="l"/>
            <a:r>
              <a:rPr lang="es-CL" altLang="es-MX" sz="1800" b="1" dirty="0" smtClean="0">
                <a:latin typeface="Courier New" pitchFamily="49" charset="0"/>
              </a:rPr>
              <a:t>      if(p-&gt;der) ponerEnCola(p-&gt;der, cola);</a:t>
            </a:r>
          </a:p>
          <a:p>
            <a:pPr algn="l"/>
            <a:r>
              <a:rPr lang="es-CL" altLang="es-MX" sz="1800" b="1" dirty="0" smtClean="0">
                <a:latin typeface="Courier New" pitchFamily="49" charset="0"/>
              </a:rPr>
              <a:t>   }</a:t>
            </a:r>
          </a:p>
          <a:p>
            <a:pPr algn="l"/>
            <a:r>
              <a:rPr lang="es-CL" altLang="es-MX" sz="1800" b="1" dirty="0" smtClean="0">
                <a:latin typeface="Courier New" pitchFamily="49" charset="0"/>
              </a:rPr>
              <a:t>}</a:t>
            </a:r>
            <a:endParaRPr lang="es-CL" altLang="es-MX" sz="1800" b="1" dirty="0">
              <a:latin typeface="Courier New" pitchFamily="49" charset="0"/>
            </a:endParaRP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630362" y="1721101"/>
            <a:ext cx="8784976" cy="94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Recorrido en Orden de Nivel: Se n</a:t>
            </a:r>
            <a:r>
              <a:rPr lang="es-ES_tradnl" altLang="es-MX" sz="2700" dirty="0">
                <a:latin typeface="Calibri" panose="020F0502020204030204" pitchFamily="34" charset="0"/>
              </a:rPr>
              <a:t>ecesita una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</a:rPr>
              <a:t>cola</a:t>
            </a:r>
            <a:r>
              <a:rPr lang="es-ES_tradnl" altLang="es-MX" sz="2700" dirty="0">
                <a:latin typeface="Calibri" panose="020F0502020204030204" pitchFamily="34" charset="0"/>
              </a:rPr>
              <a:t>, cuyos datos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son del </a:t>
            </a:r>
            <a:r>
              <a:rPr lang="es-ES_tradnl" altLang="es-MX" sz="2700" dirty="0">
                <a:latin typeface="Calibri" panose="020F0502020204030204" pitchFamily="34" charset="0"/>
              </a:rPr>
              <a:t>tipo </a:t>
            </a:r>
            <a:r>
              <a:rPr lang="es-ES_tradnl" altLang="es-MX" sz="2700" dirty="0" smtClean="0">
                <a:latin typeface="Calibri" panose="020F0502020204030204" pitchFamily="34" charset="0"/>
              </a:rPr>
              <a:t>puntero a nodo</a:t>
            </a:r>
            <a:endParaRPr lang="es-ES_tradnl" altLang="es-MX" sz="2700" dirty="0">
              <a:latin typeface="Calibri" panose="020F0502020204030204" pitchFamily="34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08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78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 Binario</a:t>
            </a:r>
            <a:endParaRPr lang="en-US" dirty="0" smtClean="0"/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437295" y="1881950"/>
            <a:ext cx="4829260" cy="259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En árboles binarios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</a:rPr>
              <a:t>cada nodo puede tener 0, 1 o </a:t>
            </a:r>
            <a:r>
              <a:rPr lang="es-ES_tradnl" altLang="es-MX" sz="27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2 hijos</a:t>
            </a:r>
            <a:endParaRPr lang="es-ES_tradnl" altLang="es-MX" sz="270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l"/>
            <a:endParaRPr lang="es-ES_tradnl" altLang="es-MX" sz="2700" dirty="0">
              <a:solidFill>
                <a:srgbClr val="333399"/>
              </a:solidFill>
              <a:latin typeface="Comic Sans MS" pitchFamily="66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Esto simplifica el almacenamiento, la programación y el análisis</a:t>
            </a: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4269423" y="3888582"/>
            <a:ext cx="1506855" cy="3283691"/>
            <a:chOff x="3360" y="1104"/>
            <a:chExt cx="864" cy="1824"/>
          </a:xfrm>
        </p:grpSpPr>
        <p:sp>
          <p:nvSpPr>
            <p:cNvPr id="38938" name="Oval 5"/>
            <p:cNvSpPr>
              <a:spLocks noChangeArrowheads="1"/>
            </p:cNvSpPr>
            <p:nvPr/>
          </p:nvSpPr>
          <p:spPr bwMode="auto">
            <a:xfrm>
              <a:off x="3984" y="1104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</a:t>
              </a:r>
              <a:endParaRPr lang="es-ES" altLang="es-MX" sz="2700" dirty="0"/>
            </a:p>
          </p:txBody>
        </p:sp>
        <p:sp>
          <p:nvSpPr>
            <p:cNvPr id="38939" name="Oval 6"/>
            <p:cNvSpPr>
              <a:spLocks noChangeArrowheads="1"/>
            </p:cNvSpPr>
            <p:nvPr/>
          </p:nvSpPr>
          <p:spPr bwMode="auto">
            <a:xfrm>
              <a:off x="3648" y="1584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2</a:t>
              </a:r>
              <a:endParaRPr lang="es-ES" altLang="es-MX" sz="2700" dirty="0"/>
            </a:p>
          </p:txBody>
        </p:sp>
        <p:sp>
          <p:nvSpPr>
            <p:cNvPr id="38940" name="Oval 7"/>
            <p:cNvSpPr>
              <a:spLocks noChangeArrowheads="1"/>
            </p:cNvSpPr>
            <p:nvPr/>
          </p:nvSpPr>
          <p:spPr bwMode="auto">
            <a:xfrm>
              <a:off x="3360" y="2112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3</a:t>
              </a:r>
              <a:endParaRPr lang="es-ES" altLang="es-MX" sz="2700" dirty="0"/>
            </a:p>
          </p:txBody>
        </p:sp>
        <p:cxnSp>
          <p:nvCxnSpPr>
            <p:cNvPr id="38941" name="AutoShape 8"/>
            <p:cNvCxnSpPr>
              <a:cxnSpLocks noChangeShapeType="1"/>
              <a:stCxn id="38938" idx="3"/>
              <a:endCxn id="38939" idx="7"/>
            </p:cNvCxnSpPr>
            <p:nvPr/>
          </p:nvCxnSpPr>
          <p:spPr bwMode="auto">
            <a:xfrm flipH="1">
              <a:off x="3853" y="1309"/>
              <a:ext cx="166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42" name="Oval 9"/>
            <p:cNvSpPr>
              <a:spLocks noChangeArrowheads="1"/>
            </p:cNvSpPr>
            <p:nvPr/>
          </p:nvSpPr>
          <p:spPr bwMode="auto">
            <a:xfrm>
              <a:off x="3888" y="2112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4</a:t>
              </a:r>
              <a:endParaRPr lang="es-ES" altLang="es-MX" sz="2700" dirty="0"/>
            </a:p>
          </p:txBody>
        </p:sp>
        <p:sp>
          <p:nvSpPr>
            <p:cNvPr id="38943" name="Oval 10"/>
            <p:cNvSpPr>
              <a:spLocks noChangeArrowheads="1"/>
            </p:cNvSpPr>
            <p:nvPr/>
          </p:nvSpPr>
          <p:spPr bwMode="auto">
            <a:xfrm>
              <a:off x="3648" y="2688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5</a:t>
              </a:r>
              <a:endParaRPr lang="es-ES" altLang="es-MX" sz="2700" dirty="0"/>
            </a:p>
          </p:txBody>
        </p:sp>
        <p:cxnSp>
          <p:nvCxnSpPr>
            <p:cNvPr id="38944" name="AutoShape 11"/>
            <p:cNvCxnSpPr>
              <a:cxnSpLocks noChangeShapeType="1"/>
              <a:stCxn id="38940" idx="0"/>
              <a:endCxn id="38939" idx="3"/>
            </p:cNvCxnSpPr>
            <p:nvPr/>
          </p:nvCxnSpPr>
          <p:spPr bwMode="auto">
            <a:xfrm flipV="1">
              <a:off x="3480" y="1789"/>
              <a:ext cx="203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45" name="AutoShape 12"/>
            <p:cNvCxnSpPr>
              <a:cxnSpLocks noChangeShapeType="1"/>
              <a:stCxn id="38940" idx="5"/>
              <a:endCxn id="38943" idx="0"/>
            </p:cNvCxnSpPr>
            <p:nvPr/>
          </p:nvCxnSpPr>
          <p:spPr bwMode="auto">
            <a:xfrm>
              <a:off x="3565" y="2317"/>
              <a:ext cx="203" cy="3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46" name="AutoShape 13"/>
            <p:cNvCxnSpPr>
              <a:cxnSpLocks noChangeShapeType="1"/>
              <a:stCxn id="38939" idx="5"/>
              <a:endCxn id="38942" idx="0"/>
            </p:cNvCxnSpPr>
            <p:nvPr/>
          </p:nvCxnSpPr>
          <p:spPr bwMode="auto">
            <a:xfrm>
              <a:off x="3853" y="1789"/>
              <a:ext cx="155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918" name="Group 14"/>
          <p:cNvGrpSpPr>
            <a:grpSpLocks/>
          </p:cNvGrpSpPr>
          <p:nvPr/>
        </p:nvGrpSpPr>
        <p:grpSpPr bwMode="auto">
          <a:xfrm>
            <a:off x="6362277" y="1814671"/>
            <a:ext cx="2009140" cy="3370104"/>
            <a:chOff x="4128" y="864"/>
            <a:chExt cx="1152" cy="1872"/>
          </a:xfrm>
        </p:grpSpPr>
        <p:sp>
          <p:nvSpPr>
            <p:cNvPr id="38929" name="Oval 15"/>
            <p:cNvSpPr>
              <a:spLocks noChangeArrowheads="1"/>
            </p:cNvSpPr>
            <p:nvPr/>
          </p:nvSpPr>
          <p:spPr bwMode="auto">
            <a:xfrm>
              <a:off x="5040" y="864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</a:t>
              </a:r>
              <a:endParaRPr lang="es-ES" altLang="es-MX" sz="2700" dirty="0"/>
            </a:p>
          </p:txBody>
        </p:sp>
        <p:sp>
          <p:nvSpPr>
            <p:cNvPr id="38930" name="Oval 16"/>
            <p:cNvSpPr>
              <a:spLocks noChangeArrowheads="1"/>
            </p:cNvSpPr>
            <p:nvPr/>
          </p:nvSpPr>
          <p:spPr bwMode="auto">
            <a:xfrm>
              <a:off x="4704" y="1344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2</a:t>
              </a:r>
              <a:endParaRPr lang="es-ES" altLang="es-MX" sz="2700" dirty="0"/>
            </a:p>
          </p:txBody>
        </p:sp>
        <p:sp>
          <p:nvSpPr>
            <p:cNvPr id="38931" name="Oval 17"/>
            <p:cNvSpPr>
              <a:spLocks noChangeArrowheads="1"/>
            </p:cNvSpPr>
            <p:nvPr/>
          </p:nvSpPr>
          <p:spPr bwMode="auto">
            <a:xfrm>
              <a:off x="4416" y="1872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3</a:t>
              </a:r>
              <a:endParaRPr lang="es-ES" altLang="es-MX" sz="2700" dirty="0"/>
            </a:p>
          </p:txBody>
        </p:sp>
        <p:cxnSp>
          <p:nvCxnSpPr>
            <p:cNvPr id="38932" name="AutoShape 18"/>
            <p:cNvCxnSpPr>
              <a:cxnSpLocks noChangeShapeType="1"/>
              <a:stCxn id="38929" idx="3"/>
              <a:endCxn id="38930" idx="0"/>
            </p:cNvCxnSpPr>
            <p:nvPr/>
          </p:nvCxnSpPr>
          <p:spPr bwMode="auto">
            <a:xfrm flipH="1">
              <a:off x="4824" y="1069"/>
              <a:ext cx="251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33" name="Oval 19"/>
            <p:cNvSpPr>
              <a:spLocks noChangeArrowheads="1"/>
            </p:cNvSpPr>
            <p:nvPr/>
          </p:nvSpPr>
          <p:spPr bwMode="auto">
            <a:xfrm>
              <a:off x="4944" y="1872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4</a:t>
              </a:r>
              <a:endParaRPr lang="es-ES" altLang="es-MX" sz="2700" dirty="0"/>
            </a:p>
          </p:txBody>
        </p:sp>
        <p:sp>
          <p:nvSpPr>
            <p:cNvPr id="38934" name="Oval 20"/>
            <p:cNvSpPr>
              <a:spLocks noChangeArrowheads="1"/>
            </p:cNvSpPr>
            <p:nvPr/>
          </p:nvSpPr>
          <p:spPr bwMode="auto">
            <a:xfrm>
              <a:off x="4128" y="2496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5</a:t>
              </a:r>
              <a:endParaRPr lang="es-ES" altLang="es-MX" sz="2700" dirty="0"/>
            </a:p>
          </p:txBody>
        </p:sp>
        <p:cxnSp>
          <p:nvCxnSpPr>
            <p:cNvPr id="38935" name="AutoShape 21"/>
            <p:cNvCxnSpPr>
              <a:cxnSpLocks noChangeShapeType="1"/>
              <a:stCxn id="38931" idx="0"/>
              <a:endCxn id="38930" idx="3"/>
            </p:cNvCxnSpPr>
            <p:nvPr/>
          </p:nvCxnSpPr>
          <p:spPr bwMode="auto">
            <a:xfrm flipV="1">
              <a:off x="4536" y="1549"/>
              <a:ext cx="203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6" name="AutoShape 22"/>
            <p:cNvCxnSpPr>
              <a:cxnSpLocks noChangeShapeType="1"/>
              <a:stCxn id="38931" idx="3"/>
              <a:endCxn id="38934" idx="0"/>
            </p:cNvCxnSpPr>
            <p:nvPr/>
          </p:nvCxnSpPr>
          <p:spPr bwMode="auto">
            <a:xfrm flipH="1">
              <a:off x="4248" y="2077"/>
              <a:ext cx="203" cy="4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7" name="AutoShape 23"/>
            <p:cNvCxnSpPr>
              <a:cxnSpLocks noChangeShapeType="1"/>
              <a:stCxn id="38930" idx="5"/>
              <a:endCxn id="38933" idx="0"/>
            </p:cNvCxnSpPr>
            <p:nvPr/>
          </p:nvCxnSpPr>
          <p:spPr bwMode="auto">
            <a:xfrm>
              <a:off x="4909" y="1549"/>
              <a:ext cx="155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919" name="Group 24"/>
          <p:cNvGrpSpPr>
            <a:grpSpLocks/>
          </p:cNvGrpSpPr>
          <p:nvPr/>
        </p:nvGrpSpPr>
        <p:grpSpPr bwMode="auto">
          <a:xfrm>
            <a:off x="8455131" y="3197278"/>
            <a:ext cx="1339427" cy="3370104"/>
            <a:chOff x="4368" y="2256"/>
            <a:chExt cx="768" cy="1872"/>
          </a:xfrm>
        </p:grpSpPr>
        <p:sp>
          <p:nvSpPr>
            <p:cNvPr id="38920" name="Oval 25"/>
            <p:cNvSpPr>
              <a:spLocks noChangeArrowheads="1"/>
            </p:cNvSpPr>
            <p:nvPr/>
          </p:nvSpPr>
          <p:spPr bwMode="auto">
            <a:xfrm>
              <a:off x="4656" y="2256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</a:t>
              </a:r>
              <a:endParaRPr lang="es-ES" altLang="es-MX" sz="2700" dirty="0"/>
            </a:p>
          </p:txBody>
        </p:sp>
        <p:sp>
          <p:nvSpPr>
            <p:cNvPr id="38921" name="Oval 26"/>
            <p:cNvSpPr>
              <a:spLocks noChangeArrowheads="1"/>
            </p:cNvSpPr>
            <p:nvPr/>
          </p:nvSpPr>
          <p:spPr bwMode="auto">
            <a:xfrm>
              <a:off x="4656" y="2784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2</a:t>
              </a:r>
              <a:endParaRPr lang="es-ES" altLang="es-MX" sz="2700" dirty="0"/>
            </a:p>
          </p:txBody>
        </p:sp>
        <p:sp>
          <p:nvSpPr>
            <p:cNvPr id="38922" name="Oval 27"/>
            <p:cNvSpPr>
              <a:spLocks noChangeArrowheads="1"/>
            </p:cNvSpPr>
            <p:nvPr/>
          </p:nvSpPr>
          <p:spPr bwMode="auto">
            <a:xfrm>
              <a:off x="4368" y="3312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3</a:t>
              </a:r>
              <a:endParaRPr lang="es-ES" altLang="es-MX" sz="2700" dirty="0"/>
            </a:p>
          </p:txBody>
        </p:sp>
        <p:cxnSp>
          <p:nvCxnSpPr>
            <p:cNvPr id="38923" name="AutoShape 28"/>
            <p:cNvCxnSpPr>
              <a:cxnSpLocks noChangeShapeType="1"/>
              <a:stCxn id="38920" idx="4"/>
              <a:endCxn id="38921" idx="0"/>
            </p:cNvCxnSpPr>
            <p:nvPr/>
          </p:nvCxnSpPr>
          <p:spPr bwMode="auto">
            <a:xfrm>
              <a:off x="4776" y="2496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24" name="Oval 29"/>
            <p:cNvSpPr>
              <a:spLocks noChangeArrowheads="1"/>
            </p:cNvSpPr>
            <p:nvPr/>
          </p:nvSpPr>
          <p:spPr bwMode="auto">
            <a:xfrm>
              <a:off x="4896" y="3312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4</a:t>
              </a:r>
              <a:endParaRPr lang="es-ES" altLang="es-MX" sz="2700" dirty="0"/>
            </a:p>
          </p:txBody>
        </p:sp>
        <p:sp>
          <p:nvSpPr>
            <p:cNvPr id="38925" name="Oval 30"/>
            <p:cNvSpPr>
              <a:spLocks noChangeArrowheads="1"/>
            </p:cNvSpPr>
            <p:nvPr/>
          </p:nvSpPr>
          <p:spPr bwMode="auto">
            <a:xfrm>
              <a:off x="4368" y="3888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5</a:t>
              </a:r>
              <a:endParaRPr lang="es-ES" altLang="es-MX" sz="2700" dirty="0"/>
            </a:p>
          </p:txBody>
        </p:sp>
        <p:cxnSp>
          <p:nvCxnSpPr>
            <p:cNvPr id="38926" name="AutoShape 31"/>
            <p:cNvCxnSpPr>
              <a:cxnSpLocks noChangeShapeType="1"/>
              <a:stCxn id="38922" idx="0"/>
              <a:endCxn id="38921" idx="3"/>
            </p:cNvCxnSpPr>
            <p:nvPr/>
          </p:nvCxnSpPr>
          <p:spPr bwMode="auto">
            <a:xfrm flipV="1">
              <a:off x="4488" y="2989"/>
              <a:ext cx="203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7" name="AutoShape 32"/>
            <p:cNvCxnSpPr>
              <a:cxnSpLocks noChangeShapeType="1"/>
              <a:stCxn id="38922" idx="4"/>
              <a:endCxn id="38925" idx="0"/>
            </p:cNvCxnSpPr>
            <p:nvPr/>
          </p:nvCxnSpPr>
          <p:spPr bwMode="auto">
            <a:xfrm>
              <a:off x="4488" y="3552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8" name="AutoShape 33"/>
            <p:cNvCxnSpPr>
              <a:cxnSpLocks noChangeShapeType="1"/>
              <a:stCxn id="38921" idx="5"/>
              <a:endCxn id="38924" idx="0"/>
            </p:cNvCxnSpPr>
            <p:nvPr/>
          </p:nvCxnSpPr>
          <p:spPr bwMode="auto">
            <a:xfrm>
              <a:off x="4861" y="2989"/>
              <a:ext cx="155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577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521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 Binario</a:t>
            </a:r>
            <a:endParaRPr lang="en-US" dirty="0" smtClean="0"/>
          </a:p>
        </p:txBody>
      </p:sp>
      <p:sp>
        <p:nvSpPr>
          <p:cNvPr id="39940" name="Text Box 34"/>
          <p:cNvSpPr txBox="1">
            <a:spLocks noChangeArrowheads="1"/>
          </p:cNvSpPr>
          <p:nvPr/>
        </p:nvSpPr>
        <p:spPr bwMode="auto">
          <a:xfrm>
            <a:off x="502285" y="1296194"/>
            <a:ext cx="9208558" cy="259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La 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restricción </a:t>
            </a: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binario no 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limita las posibilidades de representación de información: es posible representar un árbol general, no binario, mediante un árbol </a:t>
            </a: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binario</a:t>
            </a:r>
            <a:endParaRPr lang="es-ES_tradnl" altLang="es-MX" sz="2700" dirty="0">
              <a:latin typeface="Calibri" panose="020F0502020204030204" pitchFamily="34" charset="0"/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Transformación de un árbol general a binario</a:t>
            </a: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:</a:t>
            </a:r>
            <a:endParaRPr lang="es-ES_tradnl" altLang="es-MX" sz="2700" dirty="0">
              <a:latin typeface="Calibri" panose="020F0502020204030204" pitchFamily="34" charset="0"/>
              <a:sym typeface="Wingdings" pitchFamily="2" charset="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Hermano a la derecha  hijo derecho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Hijo izquierdo  hijo </a:t>
            </a: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izquierdo</a:t>
            </a:r>
            <a:endParaRPr lang="es-ES_tradnl" altLang="es-MX" sz="2700" dirty="0">
              <a:latin typeface="Calibri" panose="020F0502020204030204" pitchFamily="34" charset="0"/>
              <a:sym typeface="Wingdings" pitchFamily="2" charset="2"/>
            </a:endParaRPr>
          </a:p>
        </p:txBody>
      </p:sp>
      <p:grpSp>
        <p:nvGrpSpPr>
          <p:cNvPr id="39941" name="Group 75"/>
          <p:cNvGrpSpPr>
            <a:grpSpLocks/>
          </p:cNvGrpSpPr>
          <p:nvPr/>
        </p:nvGrpSpPr>
        <p:grpSpPr bwMode="auto">
          <a:xfrm>
            <a:off x="6858467" y="2752614"/>
            <a:ext cx="2009140" cy="4147820"/>
            <a:chOff x="4368" y="1920"/>
            <a:chExt cx="1152" cy="2304"/>
          </a:xfrm>
        </p:grpSpPr>
        <p:sp>
          <p:nvSpPr>
            <p:cNvPr id="39959" name="Oval 36"/>
            <p:cNvSpPr>
              <a:spLocks noChangeArrowheads="1"/>
            </p:cNvSpPr>
            <p:nvPr/>
          </p:nvSpPr>
          <p:spPr bwMode="auto">
            <a:xfrm>
              <a:off x="5088" y="1920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" altLang="es-MX" sz="2700" dirty="0"/>
                <a:t>A</a:t>
              </a:r>
            </a:p>
          </p:txBody>
        </p:sp>
        <p:sp>
          <p:nvSpPr>
            <p:cNvPr id="39960" name="Oval 37"/>
            <p:cNvSpPr>
              <a:spLocks noChangeArrowheads="1"/>
            </p:cNvSpPr>
            <p:nvPr/>
          </p:nvSpPr>
          <p:spPr bwMode="auto">
            <a:xfrm>
              <a:off x="4656" y="2352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B</a:t>
              </a:r>
              <a:endParaRPr lang="es-ES" altLang="es-MX" sz="2700" dirty="0"/>
            </a:p>
          </p:txBody>
        </p:sp>
        <p:sp>
          <p:nvSpPr>
            <p:cNvPr id="39961" name="Oval 38"/>
            <p:cNvSpPr>
              <a:spLocks noChangeArrowheads="1"/>
            </p:cNvSpPr>
            <p:nvPr/>
          </p:nvSpPr>
          <p:spPr bwMode="auto">
            <a:xfrm>
              <a:off x="4368" y="2736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E</a:t>
              </a:r>
              <a:endParaRPr lang="es-ES" altLang="es-MX" sz="2700" dirty="0"/>
            </a:p>
          </p:txBody>
        </p:sp>
        <p:cxnSp>
          <p:nvCxnSpPr>
            <p:cNvPr id="39962" name="AutoShape 39"/>
            <p:cNvCxnSpPr>
              <a:cxnSpLocks noChangeShapeType="1"/>
              <a:stCxn id="39959" idx="3"/>
              <a:endCxn id="39960" idx="0"/>
            </p:cNvCxnSpPr>
            <p:nvPr/>
          </p:nvCxnSpPr>
          <p:spPr bwMode="auto">
            <a:xfrm flipH="1">
              <a:off x="4776" y="2125"/>
              <a:ext cx="347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3" name="Oval 40"/>
            <p:cNvSpPr>
              <a:spLocks noChangeArrowheads="1"/>
            </p:cNvSpPr>
            <p:nvPr/>
          </p:nvSpPr>
          <p:spPr bwMode="auto">
            <a:xfrm>
              <a:off x="4944" y="2736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C</a:t>
              </a:r>
              <a:endParaRPr lang="es-ES" altLang="es-MX" sz="2700" dirty="0"/>
            </a:p>
          </p:txBody>
        </p:sp>
        <p:cxnSp>
          <p:nvCxnSpPr>
            <p:cNvPr id="39964" name="AutoShape 42"/>
            <p:cNvCxnSpPr>
              <a:cxnSpLocks noChangeShapeType="1"/>
              <a:stCxn id="39961" idx="0"/>
              <a:endCxn id="39960" idx="3"/>
            </p:cNvCxnSpPr>
            <p:nvPr/>
          </p:nvCxnSpPr>
          <p:spPr bwMode="auto">
            <a:xfrm flipV="1">
              <a:off x="4488" y="2557"/>
              <a:ext cx="203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65" name="AutoShape 44"/>
            <p:cNvCxnSpPr>
              <a:cxnSpLocks noChangeShapeType="1"/>
              <a:stCxn id="39960" idx="5"/>
              <a:endCxn id="39963" idx="0"/>
            </p:cNvCxnSpPr>
            <p:nvPr/>
          </p:nvCxnSpPr>
          <p:spPr bwMode="auto">
            <a:xfrm>
              <a:off x="4861" y="2557"/>
              <a:ext cx="203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6" name="Oval 46"/>
            <p:cNvSpPr>
              <a:spLocks noChangeArrowheads="1"/>
            </p:cNvSpPr>
            <p:nvPr/>
          </p:nvSpPr>
          <p:spPr bwMode="auto">
            <a:xfrm>
              <a:off x="4560" y="3936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H</a:t>
              </a:r>
              <a:endParaRPr lang="es-ES" altLang="es-MX" sz="2700" dirty="0"/>
            </a:p>
          </p:txBody>
        </p:sp>
        <p:cxnSp>
          <p:nvCxnSpPr>
            <p:cNvPr id="39967" name="AutoShape 47"/>
            <p:cNvCxnSpPr>
              <a:cxnSpLocks noChangeShapeType="1"/>
              <a:stCxn id="39972" idx="3"/>
              <a:endCxn id="39966" idx="0"/>
            </p:cNvCxnSpPr>
            <p:nvPr/>
          </p:nvCxnSpPr>
          <p:spPr bwMode="auto">
            <a:xfrm flipH="1">
              <a:off x="4680" y="3757"/>
              <a:ext cx="251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8" name="Oval 48"/>
            <p:cNvSpPr>
              <a:spLocks noChangeArrowheads="1"/>
            </p:cNvSpPr>
            <p:nvPr/>
          </p:nvSpPr>
          <p:spPr bwMode="auto">
            <a:xfrm>
              <a:off x="5184" y="3168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D</a:t>
              </a:r>
              <a:endParaRPr lang="es-ES" altLang="es-MX" sz="2700" dirty="0"/>
            </a:p>
          </p:txBody>
        </p:sp>
        <p:sp>
          <p:nvSpPr>
            <p:cNvPr id="39969" name="Oval 49"/>
            <p:cNvSpPr>
              <a:spLocks noChangeArrowheads="1"/>
            </p:cNvSpPr>
            <p:nvPr/>
          </p:nvSpPr>
          <p:spPr bwMode="auto">
            <a:xfrm>
              <a:off x="5280" y="3984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" altLang="es-MX" sz="2700" dirty="0"/>
                <a:t>G</a:t>
              </a:r>
            </a:p>
          </p:txBody>
        </p:sp>
        <p:cxnSp>
          <p:nvCxnSpPr>
            <p:cNvPr id="39970" name="AutoShape 50"/>
            <p:cNvCxnSpPr>
              <a:cxnSpLocks noChangeShapeType="1"/>
              <a:stCxn id="39972" idx="5"/>
              <a:endCxn id="39969" idx="0"/>
            </p:cNvCxnSpPr>
            <p:nvPr/>
          </p:nvCxnSpPr>
          <p:spPr bwMode="auto">
            <a:xfrm>
              <a:off x="5101" y="3757"/>
              <a:ext cx="299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71" name="AutoShape 51"/>
            <p:cNvCxnSpPr>
              <a:cxnSpLocks noChangeShapeType="1"/>
              <a:stCxn id="39963" idx="5"/>
              <a:endCxn id="39968" idx="0"/>
            </p:cNvCxnSpPr>
            <p:nvPr/>
          </p:nvCxnSpPr>
          <p:spPr bwMode="auto">
            <a:xfrm>
              <a:off x="5149" y="2941"/>
              <a:ext cx="155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72" name="Oval 52"/>
            <p:cNvSpPr>
              <a:spLocks noChangeArrowheads="1"/>
            </p:cNvSpPr>
            <p:nvPr/>
          </p:nvSpPr>
          <p:spPr bwMode="auto">
            <a:xfrm>
              <a:off x="4896" y="3552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F</a:t>
              </a:r>
              <a:endParaRPr lang="es-ES" altLang="es-MX" sz="2700" dirty="0"/>
            </a:p>
          </p:txBody>
        </p:sp>
        <p:cxnSp>
          <p:nvCxnSpPr>
            <p:cNvPr id="39973" name="AutoShape 53"/>
            <p:cNvCxnSpPr>
              <a:cxnSpLocks noChangeShapeType="1"/>
              <a:stCxn id="39968" idx="3"/>
              <a:endCxn id="39972" idx="0"/>
            </p:cNvCxnSpPr>
            <p:nvPr/>
          </p:nvCxnSpPr>
          <p:spPr bwMode="auto">
            <a:xfrm flipH="1">
              <a:off x="5016" y="3373"/>
              <a:ext cx="203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9942" name="Group 73"/>
          <p:cNvGrpSpPr>
            <a:grpSpLocks/>
          </p:cNvGrpSpPr>
          <p:nvPr/>
        </p:nvGrpSpPr>
        <p:grpSpPr bwMode="auto">
          <a:xfrm>
            <a:off x="2650948" y="4095614"/>
            <a:ext cx="2762568" cy="2711205"/>
            <a:chOff x="1344" y="2570"/>
            <a:chExt cx="1584" cy="1506"/>
          </a:xfrm>
        </p:grpSpPr>
        <p:sp>
          <p:nvSpPr>
            <p:cNvPr id="39944" name="Oval 58"/>
            <p:cNvSpPr>
              <a:spLocks noChangeArrowheads="1"/>
            </p:cNvSpPr>
            <p:nvPr/>
          </p:nvSpPr>
          <p:spPr bwMode="auto">
            <a:xfrm>
              <a:off x="1920" y="2570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" altLang="es-MX" sz="2700" dirty="0"/>
                <a:t>A</a:t>
              </a:r>
            </a:p>
          </p:txBody>
        </p:sp>
        <p:sp>
          <p:nvSpPr>
            <p:cNvPr id="39945" name="Oval 59"/>
            <p:cNvSpPr>
              <a:spLocks noChangeArrowheads="1"/>
            </p:cNvSpPr>
            <p:nvPr/>
          </p:nvSpPr>
          <p:spPr bwMode="auto">
            <a:xfrm>
              <a:off x="1344" y="3024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B</a:t>
              </a:r>
              <a:endParaRPr lang="es-ES" altLang="es-MX" sz="2700" dirty="0"/>
            </a:p>
          </p:txBody>
        </p:sp>
        <p:sp>
          <p:nvSpPr>
            <p:cNvPr id="39946" name="Oval 60"/>
            <p:cNvSpPr>
              <a:spLocks noChangeArrowheads="1"/>
            </p:cNvSpPr>
            <p:nvPr/>
          </p:nvSpPr>
          <p:spPr bwMode="auto">
            <a:xfrm>
              <a:off x="1344" y="3430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E</a:t>
              </a:r>
              <a:endParaRPr lang="es-ES" altLang="es-MX" sz="2700" dirty="0"/>
            </a:p>
          </p:txBody>
        </p:sp>
        <p:cxnSp>
          <p:nvCxnSpPr>
            <p:cNvPr id="39947" name="AutoShape 61"/>
            <p:cNvCxnSpPr>
              <a:cxnSpLocks noChangeShapeType="1"/>
              <a:stCxn id="39944" idx="3"/>
              <a:endCxn id="39945" idx="0"/>
            </p:cNvCxnSpPr>
            <p:nvPr/>
          </p:nvCxnSpPr>
          <p:spPr bwMode="auto">
            <a:xfrm flipH="1">
              <a:off x="1464" y="2775"/>
              <a:ext cx="491" cy="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48" name="Oval 62"/>
            <p:cNvSpPr>
              <a:spLocks noChangeArrowheads="1"/>
            </p:cNvSpPr>
            <p:nvPr/>
          </p:nvSpPr>
          <p:spPr bwMode="auto">
            <a:xfrm>
              <a:off x="1920" y="2976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C</a:t>
              </a:r>
              <a:endParaRPr lang="es-ES" altLang="es-MX" sz="2700" dirty="0"/>
            </a:p>
          </p:txBody>
        </p:sp>
        <p:cxnSp>
          <p:nvCxnSpPr>
            <p:cNvPr id="39949" name="AutoShape 63"/>
            <p:cNvCxnSpPr>
              <a:cxnSpLocks noChangeShapeType="1"/>
              <a:stCxn id="39946" idx="0"/>
              <a:endCxn id="39945" idx="4"/>
            </p:cNvCxnSpPr>
            <p:nvPr/>
          </p:nvCxnSpPr>
          <p:spPr bwMode="auto">
            <a:xfrm flipV="1">
              <a:off x="1464" y="3264"/>
              <a:ext cx="0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0" name="AutoShape 64"/>
            <p:cNvCxnSpPr>
              <a:cxnSpLocks noChangeShapeType="1"/>
              <a:stCxn id="39944" idx="4"/>
              <a:endCxn id="39948" idx="0"/>
            </p:cNvCxnSpPr>
            <p:nvPr/>
          </p:nvCxnSpPr>
          <p:spPr bwMode="auto">
            <a:xfrm>
              <a:off x="2040" y="2810"/>
              <a:ext cx="0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51" name="Oval 65"/>
            <p:cNvSpPr>
              <a:spLocks noChangeArrowheads="1"/>
            </p:cNvSpPr>
            <p:nvPr/>
          </p:nvSpPr>
          <p:spPr bwMode="auto">
            <a:xfrm>
              <a:off x="2112" y="3836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H</a:t>
              </a:r>
              <a:endParaRPr lang="es-ES" altLang="es-MX" sz="2700" dirty="0"/>
            </a:p>
          </p:txBody>
        </p:sp>
        <p:cxnSp>
          <p:nvCxnSpPr>
            <p:cNvPr id="39952" name="AutoShape 66"/>
            <p:cNvCxnSpPr>
              <a:cxnSpLocks noChangeShapeType="1"/>
              <a:stCxn id="39957" idx="4"/>
              <a:endCxn id="39951" idx="0"/>
            </p:cNvCxnSpPr>
            <p:nvPr/>
          </p:nvCxnSpPr>
          <p:spPr bwMode="auto">
            <a:xfrm>
              <a:off x="2232" y="3670"/>
              <a:ext cx="0" cy="1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53" name="Oval 67"/>
            <p:cNvSpPr>
              <a:spLocks noChangeArrowheads="1"/>
            </p:cNvSpPr>
            <p:nvPr/>
          </p:nvSpPr>
          <p:spPr bwMode="auto">
            <a:xfrm>
              <a:off x="2352" y="2976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D</a:t>
              </a:r>
              <a:endParaRPr lang="es-ES" altLang="es-MX" sz="2700" dirty="0"/>
            </a:p>
          </p:txBody>
        </p:sp>
        <p:sp>
          <p:nvSpPr>
            <p:cNvPr id="39954" name="Oval 68"/>
            <p:cNvSpPr>
              <a:spLocks noChangeArrowheads="1"/>
            </p:cNvSpPr>
            <p:nvPr/>
          </p:nvSpPr>
          <p:spPr bwMode="auto">
            <a:xfrm>
              <a:off x="2688" y="3430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" altLang="es-MX" sz="2700" dirty="0"/>
                <a:t>G</a:t>
              </a:r>
            </a:p>
          </p:txBody>
        </p:sp>
        <p:cxnSp>
          <p:nvCxnSpPr>
            <p:cNvPr id="39955" name="AutoShape 69"/>
            <p:cNvCxnSpPr>
              <a:cxnSpLocks noChangeShapeType="1"/>
              <a:stCxn id="39953" idx="5"/>
              <a:endCxn id="39954" idx="0"/>
            </p:cNvCxnSpPr>
            <p:nvPr/>
          </p:nvCxnSpPr>
          <p:spPr bwMode="auto">
            <a:xfrm>
              <a:off x="2557" y="3181"/>
              <a:ext cx="251" cy="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956" name="AutoShape 70"/>
            <p:cNvCxnSpPr>
              <a:cxnSpLocks noChangeShapeType="1"/>
              <a:stCxn id="39944" idx="5"/>
              <a:endCxn id="39953" idx="0"/>
            </p:cNvCxnSpPr>
            <p:nvPr/>
          </p:nvCxnSpPr>
          <p:spPr bwMode="auto">
            <a:xfrm>
              <a:off x="2125" y="2775"/>
              <a:ext cx="347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57" name="Oval 71"/>
            <p:cNvSpPr>
              <a:spLocks noChangeArrowheads="1"/>
            </p:cNvSpPr>
            <p:nvPr/>
          </p:nvSpPr>
          <p:spPr bwMode="auto">
            <a:xfrm>
              <a:off x="2112" y="3430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F</a:t>
              </a:r>
              <a:endParaRPr lang="es-ES" altLang="es-MX" sz="2700" dirty="0"/>
            </a:p>
          </p:txBody>
        </p:sp>
        <p:cxnSp>
          <p:nvCxnSpPr>
            <p:cNvPr id="39958" name="AutoShape 72"/>
            <p:cNvCxnSpPr>
              <a:cxnSpLocks noChangeShapeType="1"/>
              <a:stCxn id="39953" idx="3"/>
              <a:endCxn id="39957" idx="0"/>
            </p:cNvCxnSpPr>
            <p:nvPr/>
          </p:nvCxnSpPr>
          <p:spPr bwMode="auto">
            <a:xfrm flipH="1">
              <a:off x="2232" y="3181"/>
              <a:ext cx="155" cy="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943" name="AutoShape 74"/>
          <p:cNvSpPr>
            <a:spLocks noChangeArrowheads="1"/>
          </p:cNvSpPr>
          <p:nvPr/>
        </p:nvSpPr>
        <p:spPr bwMode="auto">
          <a:xfrm>
            <a:off x="5204229" y="4656031"/>
            <a:ext cx="1654237" cy="777716"/>
          </a:xfrm>
          <a:prstGeom prst="rightArrow">
            <a:avLst>
              <a:gd name="adj1" fmla="val 50000"/>
              <a:gd name="adj2" fmla="val 305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694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dirty="0" smtClean="0"/>
              <a:t>Árbol </a:t>
            </a:r>
            <a:r>
              <a:rPr lang="es-ES_tradnl" dirty="0"/>
              <a:t>de Búsqueda </a:t>
            </a:r>
            <a:r>
              <a:rPr lang="es-ES_tradnl" dirty="0" smtClean="0"/>
              <a:t>Binaria - ABB</a:t>
            </a:r>
            <a:endParaRPr lang="es-CL" dirty="0"/>
          </a:p>
        </p:txBody>
      </p:sp>
      <p:sp>
        <p:nvSpPr>
          <p:cNvPr id="40964" name="Rectangle 3" descr="Parchment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Los datos a guardar son resumidos siempre en una variable 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dato</a:t>
            </a:r>
            <a:r>
              <a:rPr lang="es-ES_tradnl" altLang="es-MX" sz="2700" dirty="0">
                <a:sym typeface="Wingdings" pitchFamily="2" charset="2"/>
              </a:rPr>
              <a:t>, de tipo </a:t>
            </a:r>
            <a:r>
              <a:rPr lang="es-ES_tradnl" altLang="es-MX" sz="2700" dirty="0" smtClean="0">
                <a:solidFill>
                  <a:srgbClr val="FF0000"/>
                </a:solidFill>
                <a:sym typeface="Wingdings" pitchFamily="2" charset="2"/>
              </a:rPr>
              <a:t>tipoDato</a:t>
            </a:r>
            <a:endParaRPr lang="es-ES_tradnl" altLang="es-MX" sz="2700" dirty="0">
              <a:solidFill>
                <a:srgbClr val="333399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Por lo general ese tipo será una estructura, que a su vez contendrá diversos campos</a:t>
            </a:r>
          </a:p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Interesa ahora precisar que exista al menos un campo que sea único para cada elemento, y por lo tanto permita distinguir un nodo de otro</a:t>
            </a:r>
          </a:p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El campo único se llama 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key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ym typeface="Wingdings" pitchFamily="2" charset="2"/>
              </a:rPr>
              <a:t>o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clave</a:t>
            </a:r>
            <a:r>
              <a:rPr lang="es-ES_tradnl" altLang="es-MX" sz="2700" dirty="0">
                <a:sym typeface="Wingdings" pitchFamily="2" charset="2"/>
              </a:rPr>
              <a:t>; es importante que: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s-ES_tradnl" altLang="es-MX" sz="2700" dirty="0">
                <a:sym typeface="Wingdings" pitchFamily="2" charset="2"/>
              </a:rPr>
              <a:t>Siempre exista al menos ese campo en cada nodo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s-ES_tradnl" altLang="es-MX" sz="2700" dirty="0">
                <a:sym typeface="Wingdings" pitchFamily="2" charset="2"/>
              </a:rPr>
              <a:t>Sea de un tipo que admite comparación de orden (char, int, char *, </a:t>
            </a:r>
            <a:r>
              <a:rPr lang="es-ES_tradnl" altLang="es-MX" sz="2700" dirty="0" smtClean="0">
                <a:sym typeface="Wingdings" pitchFamily="2" charset="2"/>
              </a:rPr>
              <a:t>etc</a:t>
            </a:r>
            <a:r>
              <a:rPr lang="es-ES_tradnl" altLang="es-MX" sz="2700" dirty="0" smtClean="0">
                <a:sym typeface="Wingdings" pitchFamily="2" charset="2"/>
              </a:rPr>
              <a:t>.)</a:t>
            </a:r>
            <a:endParaRPr lang="es-ES_tradnl" altLang="es-MX" sz="2700" dirty="0">
              <a:sym typeface="Wingdings" pitchFamily="2" charset="2"/>
            </a:endParaRPr>
          </a:p>
          <a:p>
            <a:pPr marL="971550" lvl="1" indent="-514350">
              <a:lnSpc>
                <a:spcPct val="90000"/>
              </a:lnSpc>
              <a:buFont typeface="+mj-lt"/>
              <a:buAutoNum type="arabicPeriod"/>
            </a:pPr>
            <a:r>
              <a:rPr lang="es-ES_tradnl" altLang="es-MX" sz="2700" dirty="0">
                <a:sym typeface="Wingdings" pitchFamily="2" charset="2"/>
              </a:rPr>
              <a:t>No se repita la misma clave </a:t>
            </a:r>
            <a:r>
              <a:rPr lang="es-ES_tradnl" altLang="es-MX" sz="2700" dirty="0">
                <a:sym typeface="Symbol" pitchFamily="18" charset="2"/>
              </a:rPr>
              <a:t> </a:t>
            </a:r>
            <a:r>
              <a:rPr lang="es-ES_tradnl" altLang="es-MX" sz="2700" dirty="0" smtClean="0">
                <a:sym typeface="Symbol" pitchFamily="18" charset="2"/>
              </a:rPr>
              <a:t>sería el </a:t>
            </a:r>
            <a:r>
              <a:rPr lang="es-ES_tradnl" altLang="es-MX" sz="2700" dirty="0">
                <a:sym typeface="Symbol" pitchFamily="18" charset="2"/>
              </a:rPr>
              <a:t>mismo nodo</a:t>
            </a:r>
            <a:endParaRPr lang="es-CL" altLang="es-MX" sz="27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39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67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615" y="305251"/>
            <a:ext cx="9042400" cy="1296988"/>
          </a:xfrm>
        </p:spPr>
        <p:txBody>
          <a:bodyPr/>
          <a:lstStyle/>
          <a:p>
            <a:pPr>
              <a:defRPr/>
            </a:pPr>
            <a:r>
              <a:rPr lang="es-CL" dirty="0" smtClean="0"/>
              <a:t>Árbol - Tree</a:t>
            </a:r>
            <a:endParaRPr lang="es-CL" dirty="0"/>
          </a:p>
        </p:txBody>
      </p:sp>
      <p:sp>
        <p:nvSpPr>
          <p:cNvPr id="5124" name="Rectangle 3" descr="Parchment"/>
          <p:cNvSpPr>
            <a:spLocks noGrp="1" noChangeArrowheads="1"/>
          </p:cNvSpPr>
          <p:nvPr>
            <p:ph type="body" idx="1"/>
          </p:nvPr>
        </p:nvSpPr>
        <p:spPr>
          <a:xfrm>
            <a:off x="572284" y="1656333"/>
            <a:ext cx="9042400" cy="5135829"/>
          </a:xfrm>
        </p:spPr>
        <p:txBody>
          <a:bodyPr/>
          <a:lstStyle/>
          <a:p>
            <a:endParaRPr lang="es-ES_tradnl" altLang="es-MX" dirty="0" smtClean="0">
              <a:solidFill>
                <a:srgbClr val="333399"/>
              </a:solidFill>
            </a:endParaRPr>
          </a:p>
          <a:p>
            <a:endParaRPr lang="es-ES_tradnl" altLang="es-MX" dirty="0" smtClean="0">
              <a:solidFill>
                <a:srgbClr val="333399"/>
              </a:solidFill>
            </a:endParaRPr>
          </a:p>
          <a:p>
            <a:endParaRPr lang="es-ES_tradnl" altLang="es-MX" dirty="0" smtClean="0"/>
          </a:p>
          <a:p>
            <a:r>
              <a:rPr lang="es-ES_tradnl" altLang="es-MX" dirty="0" smtClean="0"/>
              <a:t>En un árbol puede haber más de un sucesor por nodo</a:t>
            </a:r>
          </a:p>
          <a:p>
            <a:r>
              <a:rPr lang="es-ES_tradnl" altLang="es-MX" dirty="0" smtClean="0"/>
              <a:t>Ningún nodo puede ser descendiente de si mismo</a:t>
            </a:r>
          </a:p>
          <a:p>
            <a:r>
              <a:rPr lang="es-ES_tradnl" altLang="es-MX" dirty="0" smtClean="0"/>
              <a:t>Un nodo y sólo uno que es antepasado de todos los demás, la raíz</a:t>
            </a:r>
          </a:p>
          <a:p>
            <a:r>
              <a:rPr lang="es-ES_tradnl" altLang="es-MX" dirty="0" smtClean="0"/>
              <a:t>Este tipo de estructura no lineal se denomina árbol</a:t>
            </a:r>
            <a:endParaRPr lang="es-CL" altLang="es-MX" dirty="0" smtClean="0"/>
          </a:p>
        </p:txBody>
      </p:sp>
      <p:grpSp>
        <p:nvGrpSpPr>
          <p:cNvPr id="3" name="2 Grupo"/>
          <p:cNvGrpSpPr/>
          <p:nvPr/>
        </p:nvGrpSpPr>
        <p:grpSpPr>
          <a:xfrm>
            <a:off x="3320763" y="1563579"/>
            <a:ext cx="2867210" cy="1787668"/>
            <a:chOff x="3360776" y="1029754"/>
            <a:chExt cx="2867210" cy="1787668"/>
          </a:xfrm>
        </p:grpSpPr>
        <p:sp>
          <p:nvSpPr>
            <p:cNvPr id="5125" name="Oval 13"/>
            <p:cNvSpPr>
              <a:spLocks noChangeArrowheads="1"/>
            </p:cNvSpPr>
            <p:nvPr/>
          </p:nvSpPr>
          <p:spPr bwMode="auto">
            <a:xfrm>
              <a:off x="3360776" y="1602239"/>
              <a:ext cx="415083" cy="448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37" tIns="50918" rIns="101837" bIns="50918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5126" name="Oval 14"/>
            <p:cNvSpPr>
              <a:spLocks noChangeArrowheads="1"/>
            </p:cNvSpPr>
            <p:nvPr/>
          </p:nvSpPr>
          <p:spPr bwMode="auto">
            <a:xfrm>
              <a:off x="4135132" y="1602239"/>
              <a:ext cx="413338" cy="448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37" tIns="50918" rIns="101837" bIns="50918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5127" name="Line 15"/>
            <p:cNvSpPr>
              <a:spLocks noChangeShapeType="1"/>
            </p:cNvSpPr>
            <p:nvPr/>
          </p:nvSpPr>
          <p:spPr bwMode="auto">
            <a:xfrm>
              <a:off x="3786323" y="1841676"/>
              <a:ext cx="347064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837" tIns="50918" rIns="101837" bIns="50918"/>
            <a:lstStyle/>
            <a:p>
              <a:endParaRPr lang="es-MX" dirty="0"/>
            </a:p>
          </p:txBody>
        </p:sp>
        <p:sp>
          <p:nvSpPr>
            <p:cNvPr id="5128" name="Line 16"/>
            <p:cNvSpPr>
              <a:spLocks noChangeShapeType="1"/>
            </p:cNvSpPr>
            <p:nvPr/>
          </p:nvSpPr>
          <p:spPr bwMode="auto">
            <a:xfrm>
              <a:off x="4548470" y="1811071"/>
              <a:ext cx="347066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837" tIns="50918" rIns="101837" bIns="50918"/>
            <a:lstStyle/>
            <a:p>
              <a:endParaRPr lang="es-MX" dirty="0"/>
            </a:p>
          </p:txBody>
        </p:sp>
        <p:sp>
          <p:nvSpPr>
            <p:cNvPr id="5129" name="Oval 17"/>
            <p:cNvSpPr>
              <a:spLocks noChangeArrowheads="1"/>
            </p:cNvSpPr>
            <p:nvPr/>
          </p:nvSpPr>
          <p:spPr bwMode="auto">
            <a:xfrm>
              <a:off x="4886815" y="1602239"/>
              <a:ext cx="413339" cy="44826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37" tIns="50918" rIns="101837" bIns="50918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5130" name="Line 18"/>
            <p:cNvSpPr>
              <a:spLocks noChangeShapeType="1"/>
            </p:cNvSpPr>
            <p:nvPr/>
          </p:nvSpPr>
          <p:spPr bwMode="auto">
            <a:xfrm>
              <a:off x="5300154" y="1811072"/>
              <a:ext cx="297725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837" tIns="50918" rIns="101837" bIns="50918"/>
            <a:lstStyle/>
            <a:p>
              <a:endParaRPr lang="es-MX" dirty="0"/>
            </a:p>
          </p:txBody>
        </p:sp>
        <p:sp>
          <p:nvSpPr>
            <p:cNvPr id="5131" name="Oval 20"/>
            <p:cNvSpPr>
              <a:spLocks noChangeArrowheads="1"/>
            </p:cNvSpPr>
            <p:nvPr/>
          </p:nvSpPr>
          <p:spPr bwMode="auto">
            <a:xfrm>
              <a:off x="5577456" y="2163923"/>
              <a:ext cx="415083" cy="4464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37" tIns="50918" rIns="101837" bIns="50918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5132" name="Oval 21"/>
            <p:cNvSpPr>
              <a:spLocks noChangeArrowheads="1"/>
            </p:cNvSpPr>
            <p:nvPr/>
          </p:nvSpPr>
          <p:spPr bwMode="auto">
            <a:xfrm>
              <a:off x="5577456" y="1602239"/>
              <a:ext cx="413339" cy="4464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37" tIns="50918" rIns="101837" bIns="50918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5133" name="Line 22"/>
            <p:cNvSpPr>
              <a:spLocks noChangeShapeType="1"/>
            </p:cNvSpPr>
            <p:nvPr/>
          </p:nvSpPr>
          <p:spPr bwMode="auto">
            <a:xfrm>
              <a:off x="5992540" y="2370955"/>
              <a:ext cx="235446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837" tIns="50918" rIns="101837" bIns="50918"/>
            <a:lstStyle/>
            <a:p>
              <a:endParaRPr lang="es-MX" dirty="0"/>
            </a:p>
          </p:txBody>
        </p:sp>
        <p:sp>
          <p:nvSpPr>
            <p:cNvPr id="5134" name="Line 23"/>
            <p:cNvSpPr>
              <a:spLocks noChangeShapeType="1"/>
            </p:cNvSpPr>
            <p:nvPr/>
          </p:nvSpPr>
          <p:spPr bwMode="auto">
            <a:xfrm>
              <a:off x="5993411" y="1821470"/>
              <a:ext cx="234575" cy="400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837" tIns="50918" rIns="101837" bIns="50918"/>
            <a:lstStyle/>
            <a:p>
              <a:endParaRPr lang="es-MX" dirty="0"/>
            </a:p>
          </p:txBody>
        </p:sp>
        <p:sp>
          <p:nvSpPr>
            <p:cNvPr id="5135" name="Oval 24"/>
            <p:cNvSpPr>
              <a:spLocks noChangeArrowheads="1"/>
            </p:cNvSpPr>
            <p:nvPr/>
          </p:nvSpPr>
          <p:spPr bwMode="auto">
            <a:xfrm>
              <a:off x="4037466" y="2370955"/>
              <a:ext cx="413338" cy="4464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37" tIns="50918" rIns="101837" bIns="50918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5136" name="Line 25"/>
            <p:cNvSpPr>
              <a:spLocks noChangeShapeType="1"/>
            </p:cNvSpPr>
            <p:nvPr/>
          </p:nvSpPr>
          <p:spPr bwMode="auto">
            <a:xfrm>
              <a:off x="4447408" y="2610390"/>
              <a:ext cx="219750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837" tIns="50918" rIns="101837" bIns="50918"/>
            <a:lstStyle/>
            <a:p>
              <a:endParaRPr lang="es-MX" dirty="0"/>
            </a:p>
          </p:txBody>
        </p:sp>
        <p:sp>
          <p:nvSpPr>
            <p:cNvPr id="5137" name="Line 26"/>
            <p:cNvSpPr>
              <a:spLocks noChangeShapeType="1"/>
            </p:cNvSpPr>
            <p:nvPr/>
          </p:nvSpPr>
          <p:spPr bwMode="auto">
            <a:xfrm>
              <a:off x="3636335" y="2045106"/>
              <a:ext cx="458651" cy="40506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837" tIns="50918" rIns="101837" bIns="50918"/>
            <a:lstStyle/>
            <a:p>
              <a:endParaRPr lang="es-MX" dirty="0"/>
            </a:p>
          </p:txBody>
        </p:sp>
        <p:sp>
          <p:nvSpPr>
            <p:cNvPr id="5138" name="Oval 27"/>
            <p:cNvSpPr>
              <a:spLocks noChangeArrowheads="1"/>
            </p:cNvSpPr>
            <p:nvPr/>
          </p:nvSpPr>
          <p:spPr bwMode="auto">
            <a:xfrm>
              <a:off x="5577457" y="1029754"/>
              <a:ext cx="415083" cy="4464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837" tIns="50918" rIns="101837" bIns="50918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5139" name="Line 28"/>
            <p:cNvSpPr>
              <a:spLocks noChangeShapeType="1"/>
            </p:cNvSpPr>
            <p:nvPr/>
          </p:nvSpPr>
          <p:spPr bwMode="auto">
            <a:xfrm>
              <a:off x="5990795" y="1252987"/>
              <a:ext cx="235447" cy="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837" tIns="50918" rIns="101837" bIns="50918"/>
            <a:lstStyle/>
            <a:p>
              <a:endParaRPr lang="es-MX" dirty="0"/>
            </a:p>
          </p:txBody>
        </p:sp>
        <p:sp>
          <p:nvSpPr>
            <p:cNvPr id="5140" name="Line 29"/>
            <p:cNvSpPr>
              <a:spLocks noChangeShapeType="1"/>
            </p:cNvSpPr>
            <p:nvPr/>
          </p:nvSpPr>
          <p:spPr bwMode="auto">
            <a:xfrm flipV="1">
              <a:off x="5230392" y="1338652"/>
              <a:ext cx="367487" cy="286412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837" tIns="50918" rIns="101837" bIns="50918"/>
            <a:lstStyle/>
            <a:p>
              <a:endParaRPr lang="es-MX" dirty="0"/>
            </a:p>
          </p:txBody>
        </p:sp>
        <p:sp>
          <p:nvSpPr>
            <p:cNvPr id="5141" name="Line 30"/>
            <p:cNvSpPr>
              <a:spLocks noChangeShapeType="1"/>
            </p:cNvSpPr>
            <p:nvPr/>
          </p:nvSpPr>
          <p:spPr bwMode="auto">
            <a:xfrm>
              <a:off x="5230392" y="1982097"/>
              <a:ext cx="367487" cy="291039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1837" tIns="50918" rIns="101837" bIns="50918"/>
            <a:lstStyle/>
            <a:p>
              <a:endParaRPr lang="es-MX" dirty="0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526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3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 de Búsqueda Binaria - ABB</a:t>
            </a:r>
            <a:endParaRPr lang="en-US" dirty="0" smtClean="0"/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502285" y="1296194"/>
            <a:ext cx="9208558" cy="2693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 marL="457200" indent="-457200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buFontTx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Un</a:t>
            </a:r>
            <a:r>
              <a:rPr lang="es-ES_tradnl" altLang="es-MX" sz="2700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  <a:sym typeface="Wingdings" pitchFamily="2" charset="2"/>
              </a:rPr>
              <a:t>Á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rbol de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  <a:sym typeface="Wingdings" pitchFamily="2" charset="2"/>
              </a:rPr>
              <a:t>B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úsqueda</a:t>
            </a:r>
            <a:r>
              <a:rPr lang="es-ES_tradnl" altLang="es-MX" sz="2700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  <a:sym typeface="Wingdings" pitchFamily="2" charset="2"/>
              </a:rPr>
              <a:t>B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inaria</a:t>
            </a:r>
            <a:r>
              <a:rPr lang="es-ES_tradnl" altLang="es-MX" sz="2700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(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  <a:sym typeface="Wingdings" pitchFamily="2" charset="2"/>
              </a:rPr>
              <a:t>ABB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) es un árbol binario en </a:t>
            </a: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el cual 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la clave verifica que en cada nodo:</a:t>
            </a:r>
            <a:endParaRPr lang="es-ES_tradnl" altLang="es-MX" sz="1300" dirty="0">
              <a:latin typeface="Calibri" panose="020F0502020204030204" pitchFamily="34" charset="0"/>
              <a:sym typeface="Wingdings" pitchFamily="2" charset="2"/>
            </a:endParaRPr>
          </a:p>
          <a:p>
            <a:pPr lvl="1" algn="l">
              <a:buFontTx/>
              <a:buAutoNum type="arabicPeriod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La clave es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  <a:sym typeface="Symbol" pitchFamily="18" charset="2"/>
              </a:rPr>
              <a:t>mayor</a:t>
            </a:r>
            <a:r>
              <a:rPr lang="es-ES_tradnl" altLang="es-MX" sz="2700" dirty="0">
                <a:solidFill>
                  <a:srgbClr val="333399"/>
                </a:solidFill>
                <a:latin typeface="Calibri" panose="020F0502020204030204" pitchFamily="34" charset="0"/>
                <a:sym typeface="Symbol" pitchFamily="18" charset="2"/>
              </a:rPr>
              <a:t> </a:t>
            </a:r>
            <a:r>
              <a:rPr lang="es-ES_tradnl" altLang="es-MX" sz="2700" dirty="0">
                <a:latin typeface="Calibri" panose="020F0502020204030204" pitchFamily="34" charset="0"/>
                <a:sym typeface="Symbol" pitchFamily="18" charset="2"/>
              </a:rPr>
              <a:t>que la de su hijo izquierdo y las de todos los descendientes del hijo izquierdo</a:t>
            </a:r>
            <a:endParaRPr lang="es-ES_tradnl" altLang="es-MX" sz="700" dirty="0">
              <a:latin typeface="Calibri" panose="020F0502020204030204" pitchFamily="34" charset="0"/>
              <a:sym typeface="Symbol" pitchFamily="18" charset="2"/>
            </a:endParaRPr>
          </a:p>
          <a:p>
            <a:pPr lvl="1" algn="l">
              <a:buFontTx/>
              <a:buAutoNum type="arabicPeriod"/>
            </a:pPr>
            <a:endParaRPr lang="es-ES_tradnl" altLang="es-MX" sz="700" dirty="0">
              <a:latin typeface="Calibri" panose="020F0502020204030204" pitchFamily="34" charset="0"/>
              <a:sym typeface="Symbol" pitchFamily="18" charset="2"/>
            </a:endParaRPr>
          </a:p>
          <a:p>
            <a:pPr lvl="1" algn="l">
              <a:buFontTx/>
              <a:buAutoNum type="arabicPeriod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La clave es</a:t>
            </a:r>
            <a:r>
              <a:rPr lang="es-ES_tradnl" altLang="es-MX" sz="2700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  <a:sym typeface="Symbol" pitchFamily="18" charset="2"/>
              </a:rPr>
              <a:t>menor</a:t>
            </a:r>
            <a:r>
              <a:rPr lang="es-ES_tradnl" altLang="es-MX" sz="2700" dirty="0">
                <a:solidFill>
                  <a:srgbClr val="333399"/>
                </a:solidFill>
                <a:latin typeface="Calibri" panose="020F0502020204030204" pitchFamily="34" charset="0"/>
                <a:sym typeface="Symbol" pitchFamily="18" charset="2"/>
              </a:rPr>
              <a:t> </a:t>
            </a:r>
            <a:r>
              <a:rPr lang="es-ES_tradnl" altLang="es-MX" sz="2700" dirty="0">
                <a:latin typeface="Calibri" panose="020F0502020204030204" pitchFamily="34" charset="0"/>
                <a:sym typeface="Symbol" pitchFamily="18" charset="2"/>
              </a:rPr>
              <a:t>que la de su hijo derecho y las de todos los descendientes del hijo derecho</a:t>
            </a:r>
            <a:endParaRPr lang="es-ES_tradnl" altLang="es-MX" sz="2700" dirty="0">
              <a:latin typeface="Calibri" panose="020F0502020204030204" pitchFamily="34" charset="0"/>
              <a:sym typeface="Wingdings" pitchFamily="2" charset="2"/>
            </a:endParaRPr>
          </a:p>
        </p:txBody>
      </p:sp>
      <p:grpSp>
        <p:nvGrpSpPr>
          <p:cNvPr id="41989" name="Group 4"/>
          <p:cNvGrpSpPr>
            <a:grpSpLocks/>
          </p:cNvGrpSpPr>
          <p:nvPr/>
        </p:nvGrpSpPr>
        <p:grpSpPr bwMode="auto">
          <a:xfrm>
            <a:off x="2788770" y="4041605"/>
            <a:ext cx="4436851" cy="3110865"/>
            <a:chOff x="1488" y="1296"/>
            <a:chExt cx="2544" cy="1728"/>
          </a:xfrm>
        </p:grpSpPr>
        <p:sp>
          <p:nvSpPr>
            <p:cNvPr id="41990" name="Oval 5"/>
            <p:cNvSpPr>
              <a:spLocks noChangeArrowheads="1"/>
            </p:cNvSpPr>
            <p:nvPr/>
          </p:nvSpPr>
          <p:spPr bwMode="auto">
            <a:xfrm>
              <a:off x="2736" y="12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20</a:t>
              </a:r>
              <a:endParaRPr lang="es-ES" altLang="es-MX" sz="2700" dirty="0"/>
            </a:p>
          </p:txBody>
        </p:sp>
        <p:sp>
          <p:nvSpPr>
            <p:cNvPr id="41991" name="Oval 6"/>
            <p:cNvSpPr>
              <a:spLocks noChangeArrowheads="1"/>
            </p:cNvSpPr>
            <p:nvPr/>
          </p:nvSpPr>
          <p:spPr bwMode="auto">
            <a:xfrm>
              <a:off x="2160" y="17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9</a:t>
              </a:r>
              <a:endParaRPr lang="es-ES" altLang="es-MX" sz="2700" dirty="0"/>
            </a:p>
          </p:txBody>
        </p:sp>
        <p:sp>
          <p:nvSpPr>
            <p:cNvPr id="41992" name="Oval 7"/>
            <p:cNvSpPr>
              <a:spLocks noChangeArrowheads="1"/>
            </p:cNvSpPr>
            <p:nvPr/>
          </p:nvSpPr>
          <p:spPr bwMode="auto">
            <a:xfrm>
              <a:off x="1776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5</a:t>
              </a:r>
              <a:endParaRPr lang="es-ES" altLang="es-MX" sz="2700" dirty="0"/>
            </a:p>
          </p:txBody>
        </p:sp>
        <p:cxnSp>
          <p:nvCxnSpPr>
            <p:cNvPr id="41993" name="AutoShape 8"/>
            <p:cNvCxnSpPr>
              <a:cxnSpLocks noChangeShapeType="1"/>
              <a:stCxn id="41990" idx="3"/>
              <a:endCxn id="41991" idx="0"/>
            </p:cNvCxnSpPr>
            <p:nvPr/>
          </p:nvCxnSpPr>
          <p:spPr bwMode="auto">
            <a:xfrm flipH="1">
              <a:off x="2280" y="1501"/>
              <a:ext cx="491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994" name="Oval 9"/>
            <p:cNvSpPr>
              <a:spLocks noChangeArrowheads="1"/>
            </p:cNvSpPr>
            <p:nvPr/>
          </p:nvSpPr>
          <p:spPr bwMode="auto">
            <a:xfrm>
              <a:off x="2592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15</a:t>
              </a:r>
              <a:endParaRPr lang="es-ES" altLang="es-MX" sz="2700" dirty="0"/>
            </a:p>
          </p:txBody>
        </p:sp>
        <p:sp>
          <p:nvSpPr>
            <p:cNvPr id="41995" name="Oval 10"/>
            <p:cNvSpPr>
              <a:spLocks noChangeArrowheads="1"/>
            </p:cNvSpPr>
            <p:nvPr/>
          </p:nvSpPr>
          <p:spPr bwMode="auto">
            <a:xfrm>
              <a:off x="1968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7</a:t>
              </a:r>
              <a:endParaRPr lang="es-ES" altLang="es-MX" sz="2700" dirty="0"/>
            </a:p>
          </p:txBody>
        </p:sp>
        <p:cxnSp>
          <p:nvCxnSpPr>
            <p:cNvPr id="41996" name="AutoShape 11"/>
            <p:cNvCxnSpPr>
              <a:cxnSpLocks noChangeShapeType="1"/>
              <a:stCxn id="41992" idx="0"/>
              <a:endCxn id="41991" idx="3"/>
            </p:cNvCxnSpPr>
            <p:nvPr/>
          </p:nvCxnSpPr>
          <p:spPr bwMode="auto">
            <a:xfrm flipV="1">
              <a:off x="1896" y="1981"/>
              <a:ext cx="299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97" name="AutoShape 12"/>
            <p:cNvCxnSpPr>
              <a:cxnSpLocks noChangeShapeType="1"/>
              <a:stCxn id="41992" idx="5"/>
              <a:endCxn id="41995" idx="0"/>
            </p:cNvCxnSpPr>
            <p:nvPr/>
          </p:nvCxnSpPr>
          <p:spPr bwMode="auto">
            <a:xfrm>
              <a:off x="1981" y="2509"/>
              <a:ext cx="107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998" name="AutoShape 13"/>
            <p:cNvCxnSpPr>
              <a:cxnSpLocks noChangeShapeType="1"/>
              <a:stCxn id="41991" idx="5"/>
              <a:endCxn id="41994" idx="0"/>
            </p:cNvCxnSpPr>
            <p:nvPr/>
          </p:nvCxnSpPr>
          <p:spPr bwMode="auto">
            <a:xfrm>
              <a:off x="2365" y="1981"/>
              <a:ext cx="347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999" name="Oval 14"/>
            <p:cNvSpPr>
              <a:spLocks noChangeArrowheads="1"/>
            </p:cNvSpPr>
            <p:nvPr/>
          </p:nvSpPr>
          <p:spPr bwMode="auto">
            <a:xfrm>
              <a:off x="1488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</a:t>
              </a:r>
              <a:endParaRPr lang="es-ES" altLang="es-MX" sz="2700" dirty="0"/>
            </a:p>
          </p:txBody>
        </p:sp>
        <p:cxnSp>
          <p:nvCxnSpPr>
            <p:cNvPr id="42000" name="AutoShape 15"/>
            <p:cNvCxnSpPr>
              <a:cxnSpLocks noChangeShapeType="1"/>
              <a:stCxn id="41992" idx="3"/>
              <a:endCxn id="41999" idx="0"/>
            </p:cNvCxnSpPr>
            <p:nvPr/>
          </p:nvCxnSpPr>
          <p:spPr bwMode="auto">
            <a:xfrm flipH="1">
              <a:off x="1608" y="2509"/>
              <a:ext cx="203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01" name="Oval 16"/>
            <p:cNvSpPr>
              <a:spLocks noChangeArrowheads="1"/>
            </p:cNvSpPr>
            <p:nvPr/>
          </p:nvSpPr>
          <p:spPr bwMode="auto">
            <a:xfrm>
              <a:off x="2304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11</a:t>
              </a:r>
              <a:endParaRPr lang="es-ES" altLang="es-MX" sz="2700" dirty="0"/>
            </a:p>
          </p:txBody>
        </p:sp>
        <p:cxnSp>
          <p:nvCxnSpPr>
            <p:cNvPr id="42002" name="AutoShape 17"/>
            <p:cNvCxnSpPr>
              <a:cxnSpLocks noChangeShapeType="1"/>
              <a:stCxn id="41994" idx="3"/>
              <a:endCxn id="42001" idx="0"/>
            </p:cNvCxnSpPr>
            <p:nvPr/>
          </p:nvCxnSpPr>
          <p:spPr bwMode="auto">
            <a:xfrm flipH="1">
              <a:off x="2424" y="2509"/>
              <a:ext cx="203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03" name="Oval 18"/>
            <p:cNvSpPr>
              <a:spLocks noChangeArrowheads="1"/>
            </p:cNvSpPr>
            <p:nvPr/>
          </p:nvSpPr>
          <p:spPr bwMode="auto">
            <a:xfrm>
              <a:off x="3360" y="18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53</a:t>
              </a:r>
              <a:endParaRPr lang="es-ES" altLang="es-MX" sz="2700" dirty="0"/>
            </a:p>
          </p:txBody>
        </p:sp>
        <p:sp>
          <p:nvSpPr>
            <p:cNvPr id="42004" name="Oval 19"/>
            <p:cNvSpPr>
              <a:spLocks noChangeArrowheads="1"/>
            </p:cNvSpPr>
            <p:nvPr/>
          </p:nvSpPr>
          <p:spPr bwMode="auto">
            <a:xfrm>
              <a:off x="3792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79</a:t>
              </a:r>
              <a:endParaRPr lang="es-ES" altLang="es-MX" sz="2700" dirty="0"/>
            </a:p>
          </p:txBody>
        </p:sp>
        <p:cxnSp>
          <p:nvCxnSpPr>
            <p:cNvPr id="42005" name="AutoShape 20"/>
            <p:cNvCxnSpPr>
              <a:cxnSpLocks noChangeShapeType="1"/>
              <a:stCxn id="42003" idx="5"/>
              <a:endCxn id="42004" idx="0"/>
            </p:cNvCxnSpPr>
            <p:nvPr/>
          </p:nvCxnSpPr>
          <p:spPr bwMode="auto">
            <a:xfrm>
              <a:off x="3565" y="2029"/>
              <a:ext cx="347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06" name="AutoShape 21"/>
            <p:cNvCxnSpPr>
              <a:cxnSpLocks noChangeShapeType="1"/>
              <a:stCxn id="41990" idx="5"/>
              <a:endCxn id="42003" idx="0"/>
            </p:cNvCxnSpPr>
            <p:nvPr/>
          </p:nvCxnSpPr>
          <p:spPr bwMode="auto">
            <a:xfrm>
              <a:off x="2941" y="1501"/>
              <a:ext cx="539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007" name="Oval 22"/>
            <p:cNvSpPr>
              <a:spLocks noChangeArrowheads="1"/>
            </p:cNvSpPr>
            <p:nvPr/>
          </p:nvSpPr>
          <p:spPr bwMode="auto">
            <a:xfrm>
              <a:off x="3120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44</a:t>
              </a:r>
              <a:endParaRPr lang="es-ES" altLang="es-MX" sz="2700" dirty="0"/>
            </a:p>
          </p:txBody>
        </p:sp>
        <p:cxnSp>
          <p:nvCxnSpPr>
            <p:cNvPr id="42008" name="AutoShape 23"/>
            <p:cNvCxnSpPr>
              <a:cxnSpLocks noChangeShapeType="1"/>
              <a:stCxn id="42003" idx="3"/>
              <a:endCxn id="42007" idx="0"/>
            </p:cNvCxnSpPr>
            <p:nvPr/>
          </p:nvCxnSpPr>
          <p:spPr bwMode="auto">
            <a:xfrm flipH="1">
              <a:off x="3240" y="2029"/>
              <a:ext cx="155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146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434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 de Búsqueda Binaria - ABB</a:t>
            </a:r>
            <a:endParaRPr lang="en-US" dirty="0" smtClean="0"/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502285" y="1296194"/>
            <a:ext cx="9208558" cy="2595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Para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  <a:sym typeface="Wingdings" pitchFamily="2" charset="2"/>
              </a:rPr>
              <a:t>BUSCAR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 un elemento con cierta clave</a:t>
            </a: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:</a:t>
            </a:r>
            <a:endParaRPr lang="es-ES_tradnl" altLang="es-MX" sz="1800" dirty="0">
              <a:latin typeface="Calibri" panose="020F0502020204030204" pitchFamily="34" charset="0"/>
              <a:sym typeface="Wingdings" pitchFamily="2" charset="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Se parte por la raíz y se baja un nivel a la vez</a:t>
            </a:r>
            <a:endParaRPr lang="es-ES_tradnl" altLang="es-MX" sz="1300" dirty="0">
              <a:latin typeface="Calibri" panose="020F0502020204030204" pitchFamily="34" charset="0"/>
              <a:sym typeface="Wingdings" pitchFamily="2" charset="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Se va comparando: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si el valor del nodo en que se está es menor que el valor buscado, se baja hacia la derecha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de lo contrario, se baja hacia la izquierda</a:t>
            </a:r>
          </a:p>
        </p:txBody>
      </p:sp>
      <p:grpSp>
        <p:nvGrpSpPr>
          <p:cNvPr id="43013" name="Group 44"/>
          <p:cNvGrpSpPr>
            <a:grpSpLocks/>
          </p:cNvGrpSpPr>
          <p:nvPr/>
        </p:nvGrpSpPr>
        <p:grpSpPr bwMode="auto">
          <a:xfrm>
            <a:off x="3441002" y="4297243"/>
            <a:ext cx="4436851" cy="3110865"/>
            <a:chOff x="1488" y="1296"/>
            <a:chExt cx="2544" cy="1728"/>
          </a:xfrm>
        </p:grpSpPr>
        <p:sp>
          <p:nvSpPr>
            <p:cNvPr id="43019" name="Oval 45"/>
            <p:cNvSpPr>
              <a:spLocks noChangeArrowheads="1"/>
            </p:cNvSpPr>
            <p:nvPr/>
          </p:nvSpPr>
          <p:spPr bwMode="auto">
            <a:xfrm>
              <a:off x="2736" y="12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20</a:t>
              </a:r>
              <a:endParaRPr lang="es-ES" altLang="es-MX" sz="2700" dirty="0"/>
            </a:p>
          </p:txBody>
        </p:sp>
        <p:sp>
          <p:nvSpPr>
            <p:cNvPr id="43020" name="Oval 46"/>
            <p:cNvSpPr>
              <a:spLocks noChangeArrowheads="1"/>
            </p:cNvSpPr>
            <p:nvPr/>
          </p:nvSpPr>
          <p:spPr bwMode="auto">
            <a:xfrm>
              <a:off x="2160" y="17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9</a:t>
              </a:r>
              <a:endParaRPr lang="es-ES" altLang="es-MX" sz="2700" dirty="0"/>
            </a:p>
          </p:txBody>
        </p:sp>
        <p:sp>
          <p:nvSpPr>
            <p:cNvPr id="43021" name="Oval 47"/>
            <p:cNvSpPr>
              <a:spLocks noChangeArrowheads="1"/>
            </p:cNvSpPr>
            <p:nvPr/>
          </p:nvSpPr>
          <p:spPr bwMode="auto">
            <a:xfrm>
              <a:off x="1776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5</a:t>
              </a:r>
              <a:endParaRPr lang="es-ES" altLang="es-MX" sz="2700" dirty="0"/>
            </a:p>
          </p:txBody>
        </p:sp>
        <p:cxnSp>
          <p:nvCxnSpPr>
            <p:cNvPr id="43022" name="AutoShape 48"/>
            <p:cNvCxnSpPr>
              <a:cxnSpLocks noChangeShapeType="1"/>
              <a:stCxn id="43019" idx="3"/>
              <a:endCxn id="43020" idx="0"/>
            </p:cNvCxnSpPr>
            <p:nvPr/>
          </p:nvCxnSpPr>
          <p:spPr bwMode="auto">
            <a:xfrm flipH="1">
              <a:off x="2280" y="1501"/>
              <a:ext cx="491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23" name="Oval 49"/>
            <p:cNvSpPr>
              <a:spLocks noChangeArrowheads="1"/>
            </p:cNvSpPr>
            <p:nvPr/>
          </p:nvSpPr>
          <p:spPr bwMode="auto">
            <a:xfrm>
              <a:off x="2592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15</a:t>
              </a:r>
              <a:endParaRPr lang="es-ES" altLang="es-MX" sz="2700" dirty="0"/>
            </a:p>
          </p:txBody>
        </p:sp>
        <p:sp>
          <p:nvSpPr>
            <p:cNvPr id="43024" name="Oval 50"/>
            <p:cNvSpPr>
              <a:spLocks noChangeArrowheads="1"/>
            </p:cNvSpPr>
            <p:nvPr/>
          </p:nvSpPr>
          <p:spPr bwMode="auto">
            <a:xfrm>
              <a:off x="1968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7</a:t>
              </a:r>
              <a:endParaRPr lang="es-ES" altLang="es-MX" sz="2700" dirty="0"/>
            </a:p>
          </p:txBody>
        </p:sp>
        <p:cxnSp>
          <p:nvCxnSpPr>
            <p:cNvPr id="43025" name="AutoShape 51"/>
            <p:cNvCxnSpPr>
              <a:cxnSpLocks noChangeShapeType="1"/>
              <a:stCxn id="43021" idx="0"/>
              <a:endCxn id="43020" idx="3"/>
            </p:cNvCxnSpPr>
            <p:nvPr/>
          </p:nvCxnSpPr>
          <p:spPr bwMode="auto">
            <a:xfrm flipV="1">
              <a:off x="1896" y="1981"/>
              <a:ext cx="299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6" name="AutoShape 52"/>
            <p:cNvCxnSpPr>
              <a:cxnSpLocks noChangeShapeType="1"/>
              <a:stCxn id="43021" idx="5"/>
              <a:endCxn id="43024" idx="0"/>
            </p:cNvCxnSpPr>
            <p:nvPr/>
          </p:nvCxnSpPr>
          <p:spPr bwMode="auto">
            <a:xfrm>
              <a:off x="1981" y="2509"/>
              <a:ext cx="107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27" name="AutoShape 53"/>
            <p:cNvCxnSpPr>
              <a:cxnSpLocks noChangeShapeType="1"/>
              <a:stCxn id="43020" idx="5"/>
              <a:endCxn id="43023" idx="0"/>
            </p:cNvCxnSpPr>
            <p:nvPr/>
          </p:nvCxnSpPr>
          <p:spPr bwMode="auto">
            <a:xfrm>
              <a:off x="2365" y="1981"/>
              <a:ext cx="347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28" name="Oval 54"/>
            <p:cNvSpPr>
              <a:spLocks noChangeArrowheads="1"/>
            </p:cNvSpPr>
            <p:nvPr/>
          </p:nvSpPr>
          <p:spPr bwMode="auto">
            <a:xfrm>
              <a:off x="1488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</a:t>
              </a:r>
              <a:endParaRPr lang="es-ES" altLang="es-MX" sz="2700" dirty="0"/>
            </a:p>
          </p:txBody>
        </p:sp>
        <p:cxnSp>
          <p:nvCxnSpPr>
            <p:cNvPr id="43029" name="AutoShape 55"/>
            <p:cNvCxnSpPr>
              <a:cxnSpLocks noChangeShapeType="1"/>
              <a:stCxn id="43021" idx="3"/>
              <a:endCxn id="43028" idx="0"/>
            </p:cNvCxnSpPr>
            <p:nvPr/>
          </p:nvCxnSpPr>
          <p:spPr bwMode="auto">
            <a:xfrm flipH="1">
              <a:off x="1608" y="2509"/>
              <a:ext cx="203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30" name="Oval 56"/>
            <p:cNvSpPr>
              <a:spLocks noChangeArrowheads="1"/>
            </p:cNvSpPr>
            <p:nvPr/>
          </p:nvSpPr>
          <p:spPr bwMode="auto">
            <a:xfrm>
              <a:off x="2304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11</a:t>
              </a:r>
              <a:endParaRPr lang="es-ES" altLang="es-MX" sz="2700" dirty="0"/>
            </a:p>
          </p:txBody>
        </p:sp>
        <p:cxnSp>
          <p:nvCxnSpPr>
            <p:cNvPr id="43031" name="AutoShape 57"/>
            <p:cNvCxnSpPr>
              <a:cxnSpLocks noChangeShapeType="1"/>
              <a:stCxn id="43023" idx="3"/>
              <a:endCxn id="43030" idx="0"/>
            </p:cNvCxnSpPr>
            <p:nvPr/>
          </p:nvCxnSpPr>
          <p:spPr bwMode="auto">
            <a:xfrm flipH="1">
              <a:off x="2424" y="2509"/>
              <a:ext cx="203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32" name="Oval 58"/>
            <p:cNvSpPr>
              <a:spLocks noChangeArrowheads="1"/>
            </p:cNvSpPr>
            <p:nvPr/>
          </p:nvSpPr>
          <p:spPr bwMode="auto">
            <a:xfrm>
              <a:off x="3360" y="18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53</a:t>
              </a:r>
              <a:endParaRPr lang="es-ES" altLang="es-MX" sz="2700" dirty="0"/>
            </a:p>
          </p:txBody>
        </p:sp>
        <p:sp>
          <p:nvSpPr>
            <p:cNvPr id="43033" name="Oval 59"/>
            <p:cNvSpPr>
              <a:spLocks noChangeArrowheads="1"/>
            </p:cNvSpPr>
            <p:nvPr/>
          </p:nvSpPr>
          <p:spPr bwMode="auto">
            <a:xfrm>
              <a:off x="3792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79</a:t>
              </a:r>
              <a:endParaRPr lang="es-ES" altLang="es-MX" sz="2700" dirty="0"/>
            </a:p>
          </p:txBody>
        </p:sp>
        <p:cxnSp>
          <p:nvCxnSpPr>
            <p:cNvPr id="43034" name="AutoShape 60"/>
            <p:cNvCxnSpPr>
              <a:cxnSpLocks noChangeShapeType="1"/>
              <a:stCxn id="43032" idx="5"/>
              <a:endCxn id="43033" idx="0"/>
            </p:cNvCxnSpPr>
            <p:nvPr/>
          </p:nvCxnSpPr>
          <p:spPr bwMode="auto">
            <a:xfrm>
              <a:off x="3565" y="2029"/>
              <a:ext cx="347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35" name="AutoShape 61"/>
            <p:cNvCxnSpPr>
              <a:cxnSpLocks noChangeShapeType="1"/>
              <a:stCxn id="43019" idx="5"/>
              <a:endCxn id="43032" idx="0"/>
            </p:cNvCxnSpPr>
            <p:nvPr/>
          </p:nvCxnSpPr>
          <p:spPr bwMode="auto">
            <a:xfrm>
              <a:off x="2941" y="1501"/>
              <a:ext cx="539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36" name="Oval 62"/>
            <p:cNvSpPr>
              <a:spLocks noChangeArrowheads="1"/>
            </p:cNvSpPr>
            <p:nvPr/>
          </p:nvSpPr>
          <p:spPr bwMode="auto">
            <a:xfrm>
              <a:off x="3120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44</a:t>
              </a:r>
              <a:endParaRPr lang="es-ES" altLang="es-MX" sz="2700" dirty="0"/>
            </a:p>
          </p:txBody>
        </p:sp>
        <p:cxnSp>
          <p:nvCxnSpPr>
            <p:cNvPr id="43037" name="AutoShape 63"/>
            <p:cNvCxnSpPr>
              <a:cxnSpLocks noChangeShapeType="1"/>
              <a:stCxn id="43032" idx="3"/>
              <a:endCxn id="43036" idx="0"/>
            </p:cNvCxnSpPr>
            <p:nvPr/>
          </p:nvCxnSpPr>
          <p:spPr bwMode="auto">
            <a:xfrm flipH="1">
              <a:off x="3240" y="2029"/>
              <a:ext cx="155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3014" name="Text Box 64"/>
          <p:cNvSpPr txBox="1">
            <a:spLocks noChangeArrowheads="1"/>
          </p:cNvSpPr>
          <p:nvPr/>
        </p:nvSpPr>
        <p:spPr bwMode="auto">
          <a:xfrm>
            <a:off x="502284" y="4313958"/>
            <a:ext cx="4748164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Para buscar el nodo con </a:t>
            </a: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clave 15</a:t>
            </a:r>
            <a:endParaRPr lang="es-ES_tradnl" altLang="es-MX" sz="2700" dirty="0">
              <a:latin typeface="Calibri" panose="020F0502020204030204" pitchFamily="34" charset="0"/>
              <a:sym typeface="Wingdings" pitchFamily="2" charset="2"/>
            </a:endParaRPr>
          </a:p>
        </p:txBody>
      </p:sp>
      <p:grpSp>
        <p:nvGrpSpPr>
          <p:cNvPr id="43015" name="Group 67"/>
          <p:cNvGrpSpPr>
            <a:grpSpLocks/>
          </p:cNvGrpSpPr>
          <p:nvPr/>
        </p:nvGrpSpPr>
        <p:grpSpPr bwMode="auto">
          <a:xfrm>
            <a:off x="4864142" y="4623091"/>
            <a:ext cx="837142" cy="1382607"/>
            <a:chOff x="3408" y="2688"/>
            <a:chExt cx="480" cy="768"/>
          </a:xfrm>
        </p:grpSpPr>
        <p:sp>
          <p:nvSpPr>
            <p:cNvPr id="43017" name="Line 65"/>
            <p:cNvSpPr>
              <a:spLocks noChangeShapeType="1"/>
            </p:cNvSpPr>
            <p:nvPr/>
          </p:nvSpPr>
          <p:spPr bwMode="auto">
            <a:xfrm flipH="1">
              <a:off x="3408" y="2688"/>
              <a:ext cx="480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43018" name="Line 66"/>
            <p:cNvSpPr>
              <a:spLocks noChangeShapeType="1"/>
            </p:cNvSpPr>
            <p:nvPr/>
          </p:nvSpPr>
          <p:spPr bwMode="auto">
            <a:xfrm>
              <a:off x="3504" y="3168"/>
              <a:ext cx="288" cy="2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sp>
        <p:nvSpPr>
          <p:cNvPr id="43016" name="Oval 68"/>
          <p:cNvSpPr>
            <a:spLocks noChangeArrowheads="1"/>
          </p:cNvSpPr>
          <p:nvPr/>
        </p:nvSpPr>
        <p:spPr bwMode="auto">
          <a:xfrm>
            <a:off x="5260040" y="6011100"/>
            <a:ext cx="585999" cy="604890"/>
          </a:xfrm>
          <a:prstGeom prst="ellips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41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991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57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 de Búsqueda Binaria - ABB</a:t>
            </a:r>
            <a:endParaRPr lang="en-US" dirty="0" smtClean="0"/>
          </a:p>
        </p:txBody>
      </p:sp>
      <p:sp>
        <p:nvSpPr>
          <p:cNvPr id="44037" name="Text Box 3"/>
          <p:cNvSpPr txBox="1">
            <a:spLocks noChangeArrowheads="1"/>
          </p:cNvSpPr>
          <p:nvPr/>
        </p:nvSpPr>
        <p:spPr bwMode="auto">
          <a:xfrm>
            <a:off x="502285" y="1296195"/>
            <a:ext cx="9208558" cy="3272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s-ES_tradnl" sz="2700" dirty="0">
                <a:latin typeface="Calibri" panose="020F0502020204030204" pitchFamily="34" charset="0"/>
                <a:sym typeface="Wingdings" pitchFamily="2" charset="2"/>
              </a:rPr>
              <a:t>Para</a:t>
            </a:r>
            <a:r>
              <a:rPr lang="es-ES_tradnl" sz="2700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s-ES_tradnl" sz="2700" dirty="0">
                <a:solidFill>
                  <a:srgbClr val="FF3300"/>
                </a:solidFill>
                <a:latin typeface="Calibri" panose="020F0502020204030204" pitchFamily="34" charset="0"/>
                <a:sym typeface="Wingdings" pitchFamily="2" charset="2"/>
              </a:rPr>
              <a:t>INSERTAR</a:t>
            </a:r>
            <a:r>
              <a:rPr lang="es-ES_tradnl" sz="2700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s-ES_tradnl" sz="2700" dirty="0">
                <a:latin typeface="Calibri" panose="020F0502020204030204" pitchFamily="34" charset="0"/>
                <a:sym typeface="Wingdings" pitchFamily="2" charset="2"/>
              </a:rPr>
              <a:t>un nuevo nodo con cierta clave:</a:t>
            </a:r>
            <a:endParaRPr lang="es-ES_tradnl" sz="1800" dirty="0">
              <a:latin typeface="Calibri" panose="020F0502020204030204" pitchFamily="34" charset="0"/>
              <a:sym typeface="Wingdings" pitchFamily="2" charset="2"/>
            </a:endParaRPr>
          </a:p>
          <a:p>
            <a:pPr algn="l">
              <a:defRPr/>
            </a:pPr>
            <a:endParaRPr lang="es-ES_tradnl" sz="1800" dirty="0">
              <a:latin typeface="Calibri" panose="020F0502020204030204" pitchFamily="34" charset="0"/>
              <a:sym typeface="Wingdings" pitchFamily="2" charset="2"/>
            </a:endParaRPr>
          </a:p>
          <a:p>
            <a:pPr marL="891071" lvl="1" indent="-381888">
              <a:buFont typeface="Arial" pitchFamily="34" charset="0"/>
              <a:buChar char="•"/>
              <a:defRPr/>
            </a:pPr>
            <a:r>
              <a:rPr lang="es-ES_tradnl" sz="2700" dirty="0">
                <a:latin typeface="Calibri" panose="020F0502020204030204" pitchFamily="34" charset="0"/>
                <a:sym typeface="Wingdings" pitchFamily="2" charset="2"/>
              </a:rPr>
              <a:t>Se baja de la misma forma que al BUSCAR</a:t>
            </a:r>
            <a:endParaRPr lang="es-ES_tradnl" sz="1300" dirty="0">
              <a:latin typeface="Calibri" panose="020F0502020204030204" pitchFamily="34" charset="0"/>
              <a:sym typeface="Wingdings" pitchFamily="2" charset="2"/>
            </a:endParaRPr>
          </a:p>
          <a:p>
            <a:pPr lvl="1" algn="l">
              <a:buFontTx/>
              <a:buChar char="•"/>
              <a:defRPr/>
            </a:pPr>
            <a:endParaRPr lang="es-ES_tradnl" sz="1300" dirty="0">
              <a:latin typeface="Calibri" panose="020F0502020204030204" pitchFamily="34" charset="0"/>
              <a:sym typeface="Wingdings" pitchFamily="2" charset="2"/>
            </a:endParaRPr>
          </a:p>
          <a:p>
            <a:pPr marL="891071" lvl="1" indent="-381888">
              <a:buFont typeface="Arial" pitchFamily="34" charset="0"/>
              <a:buChar char="•"/>
              <a:defRPr/>
            </a:pPr>
            <a:r>
              <a:rPr lang="es-ES_tradnl" sz="2700" dirty="0">
                <a:latin typeface="Calibri" panose="020F0502020204030204" pitchFamily="34" charset="0"/>
                <a:sym typeface="Wingdings" pitchFamily="2" charset="2"/>
              </a:rPr>
              <a:t>Si se encuentra un nodo con el valor, no se hace nada, pues no se repiten claves</a:t>
            </a:r>
            <a:endParaRPr lang="es-ES_tradnl" sz="1300" dirty="0">
              <a:latin typeface="Calibri" panose="020F0502020204030204" pitchFamily="34" charset="0"/>
              <a:sym typeface="Wingdings" pitchFamily="2" charset="2"/>
            </a:endParaRPr>
          </a:p>
          <a:p>
            <a:pPr lvl="1" algn="l">
              <a:buFontTx/>
              <a:buChar char="•"/>
              <a:defRPr/>
            </a:pPr>
            <a:endParaRPr lang="es-ES_tradnl" sz="1300" dirty="0">
              <a:latin typeface="Calibri" panose="020F0502020204030204" pitchFamily="34" charset="0"/>
              <a:sym typeface="Wingdings" pitchFamily="2" charset="2"/>
            </a:endParaRPr>
          </a:p>
          <a:p>
            <a:pPr marL="891071" lvl="1" indent="-381888">
              <a:buFont typeface="Arial" pitchFamily="34" charset="0"/>
              <a:buChar char="•"/>
              <a:defRPr/>
            </a:pPr>
            <a:r>
              <a:rPr lang="es-ES_tradnl" sz="2700" dirty="0">
                <a:latin typeface="Calibri" panose="020F0502020204030204" pitchFamily="34" charset="0"/>
                <a:sym typeface="Wingdings" pitchFamily="2" charset="2"/>
              </a:rPr>
              <a:t>Si no se encuentra, se pone un nuevo nodo con el valor como hoja en el lugar donde debió haber estado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20565" y="4493472"/>
            <a:ext cx="4436851" cy="3110865"/>
            <a:chOff x="1488" y="1296"/>
            <a:chExt cx="2544" cy="1728"/>
          </a:xfrm>
        </p:grpSpPr>
        <p:sp>
          <p:nvSpPr>
            <p:cNvPr id="44046" name="Oval 5"/>
            <p:cNvSpPr>
              <a:spLocks noChangeArrowheads="1"/>
            </p:cNvSpPr>
            <p:nvPr/>
          </p:nvSpPr>
          <p:spPr bwMode="auto">
            <a:xfrm>
              <a:off x="2736" y="12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20</a:t>
              </a:r>
              <a:endParaRPr lang="es-ES" altLang="es-MX" sz="2700" dirty="0"/>
            </a:p>
          </p:txBody>
        </p:sp>
        <p:sp>
          <p:nvSpPr>
            <p:cNvPr id="44047" name="Oval 6"/>
            <p:cNvSpPr>
              <a:spLocks noChangeArrowheads="1"/>
            </p:cNvSpPr>
            <p:nvPr/>
          </p:nvSpPr>
          <p:spPr bwMode="auto">
            <a:xfrm>
              <a:off x="2160" y="17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9</a:t>
              </a:r>
              <a:endParaRPr lang="es-ES" altLang="es-MX" sz="2700" dirty="0"/>
            </a:p>
          </p:txBody>
        </p:sp>
        <p:sp>
          <p:nvSpPr>
            <p:cNvPr id="44048" name="Oval 7"/>
            <p:cNvSpPr>
              <a:spLocks noChangeArrowheads="1"/>
            </p:cNvSpPr>
            <p:nvPr/>
          </p:nvSpPr>
          <p:spPr bwMode="auto">
            <a:xfrm>
              <a:off x="1776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5</a:t>
              </a:r>
              <a:endParaRPr lang="es-ES" altLang="es-MX" sz="2700" dirty="0"/>
            </a:p>
          </p:txBody>
        </p:sp>
        <p:cxnSp>
          <p:nvCxnSpPr>
            <p:cNvPr id="44049" name="AutoShape 8"/>
            <p:cNvCxnSpPr>
              <a:cxnSpLocks noChangeShapeType="1"/>
              <a:stCxn id="44046" idx="3"/>
              <a:endCxn id="44047" idx="0"/>
            </p:cNvCxnSpPr>
            <p:nvPr/>
          </p:nvCxnSpPr>
          <p:spPr bwMode="auto">
            <a:xfrm flipH="1">
              <a:off x="2280" y="1501"/>
              <a:ext cx="491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50" name="Oval 9"/>
            <p:cNvSpPr>
              <a:spLocks noChangeArrowheads="1"/>
            </p:cNvSpPr>
            <p:nvPr/>
          </p:nvSpPr>
          <p:spPr bwMode="auto">
            <a:xfrm>
              <a:off x="2592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15</a:t>
              </a:r>
              <a:endParaRPr lang="es-ES" altLang="es-MX" sz="2700" dirty="0"/>
            </a:p>
          </p:txBody>
        </p:sp>
        <p:sp>
          <p:nvSpPr>
            <p:cNvPr id="44051" name="Oval 10"/>
            <p:cNvSpPr>
              <a:spLocks noChangeArrowheads="1"/>
            </p:cNvSpPr>
            <p:nvPr/>
          </p:nvSpPr>
          <p:spPr bwMode="auto">
            <a:xfrm>
              <a:off x="1968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7</a:t>
              </a:r>
              <a:endParaRPr lang="es-ES" altLang="es-MX" sz="2700" dirty="0"/>
            </a:p>
          </p:txBody>
        </p:sp>
        <p:cxnSp>
          <p:nvCxnSpPr>
            <p:cNvPr id="44052" name="AutoShape 11"/>
            <p:cNvCxnSpPr>
              <a:cxnSpLocks noChangeShapeType="1"/>
              <a:stCxn id="44048" idx="0"/>
              <a:endCxn id="44047" idx="3"/>
            </p:cNvCxnSpPr>
            <p:nvPr/>
          </p:nvCxnSpPr>
          <p:spPr bwMode="auto">
            <a:xfrm flipV="1">
              <a:off x="1896" y="1981"/>
              <a:ext cx="299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53" name="AutoShape 12"/>
            <p:cNvCxnSpPr>
              <a:cxnSpLocks noChangeShapeType="1"/>
              <a:stCxn id="44048" idx="5"/>
              <a:endCxn id="44051" idx="0"/>
            </p:cNvCxnSpPr>
            <p:nvPr/>
          </p:nvCxnSpPr>
          <p:spPr bwMode="auto">
            <a:xfrm>
              <a:off x="1981" y="2509"/>
              <a:ext cx="107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54" name="AutoShape 13"/>
            <p:cNvCxnSpPr>
              <a:cxnSpLocks noChangeShapeType="1"/>
              <a:stCxn id="44047" idx="5"/>
              <a:endCxn id="44050" idx="0"/>
            </p:cNvCxnSpPr>
            <p:nvPr/>
          </p:nvCxnSpPr>
          <p:spPr bwMode="auto">
            <a:xfrm>
              <a:off x="2365" y="1981"/>
              <a:ext cx="347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55" name="Oval 14"/>
            <p:cNvSpPr>
              <a:spLocks noChangeArrowheads="1"/>
            </p:cNvSpPr>
            <p:nvPr/>
          </p:nvSpPr>
          <p:spPr bwMode="auto">
            <a:xfrm>
              <a:off x="1488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</a:t>
              </a:r>
              <a:endParaRPr lang="es-ES" altLang="es-MX" sz="2700" dirty="0"/>
            </a:p>
          </p:txBody>
        </p:sp>
        <p:cxnSp>
          <p:nvCxnSpPr>
            <p:cNvPr id="44056" name="AutoShape 15"/>
            <p:cNvCxnSpPr>
              <a:cxnSpLocks noChangeShapeType="1"/>
              <a:stCxn id="44048" idx="3"/>
              <a:endCxn id="44055" idx="0"/>
            </p:cNvCxnSpPr>
            <p:nvPr/>
          </p:nvCxnSpPr>
          <p:spPr bwMode="auto">
            <a:xfrm flipH="1">
              <a:off x="1608" y="2509"/>
              <a:ext cx="203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57" name="Oval 16"/>
            <p:cNvSpPr>
              <a:spLocks noChangeArrowheads="1"/>
            </p:cNvSpPr>
            <p:nvPr/>
          </p:nvSpPr>
          <p:spPr bwMode="auto">
            <a:xfrm>
              <a:off x="2304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11</a:t>
              </a:r>
              <a:endParaRPr lang="es-ES" altLang="es-MX" sz="2700" dirty="0"/>
            </a:p>
          </p:txBody>
        </p:sp>
        <p:cxnSp>
          <p:nvCxnSpPr>
            <p:cNvPr id="44058" name="AutoShape 17"/>
            <p:cNvCxnSpPr>
              <a:cxnSpLocks noChangeShapeType="1"/>
              <a:stCxn id="44050" idx="3"/>
              <a:endCxn id="44057" idx="0"/>
            </p:cNvCxnSpPr>
            <p:nvPr/>
          </p:nvCxnSpPr>
          <p:spPr bwMode="auto">
            <a:xfrm flipH="1">
              <a:off x="2424" y="2509"/>
              <a:ext cx="203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59" name="Oval 18"/>
            <p:cNvSpPr>
              <a:spLocks noChangeArrowheads="1"/>
            </p:cNvSpPr>
            <p:nvPr/>
          </p:nvSpPr>
          <p:spPr bwMode="auto">
            <a:xfrm>
              <a:off x="3360" y="18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53</a:t>
              </a:r>
              <a:endParaRPr lang="es-ES" altLang="es-MX" sz="2700" dirty="0"/>
            </a:p>
          </p:txBody>
        </p:sp>
        <p:sp>
          <p:nvSpPr>
            <p:cNvPr id="44060" name="Oval 19"/>
            <p:cNvSpPr>
              <a:spLocks noChangeArrowheads="1"/>
            </p:cNvSpPr>
            <p:nvPr/>
          </p:nvSpPr>
          <p:spPr bwMode="auto">
            <a:xfrm>
              <a:off x="3792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79</a:t>
              </a:r>
              <a:endParaRPr lang="es-ES" altLang="es-MX" sz="2700" dirty="0"/>
            </a:p>
          </p:txBody>
        </p:sp>
        <p:cxnSp>
          <p:nvCxnSpPr>
            <p:cNvPr id="44061" name="AutoShape 20"/>
            <p:cNvCxnSpPr>
              <a:cxnSpLocks noChangeShapeType="1"/>
              <a:stCxn id="44059" idx="5"/>
              <a:endCxn id="44060" idx="0"/>
            </p:cNvCxnSpPr>
            <p:nvPr/>
          </p:nvCxnSpPr>
          <p:spPr bwMode="auto">
            <a:xfrm>
              <a:off x="3565" y="2029"/>
              <a:ext cx="347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62" name="AutoShape 21"/>
            <p:cNvCxnSpPr>
              <a:cxnSpLocks noChangeShapeType="1"/>
              <a:stCxn id="44046" idx="5"/>
              <a:endCxn id="44059" idx="0"/>
            </p:cNvCxnSpPr>
            <p:nvPr/>
          </p:nvCxnSpPr>
          <p:spPr bwMode="auto">
            <a:xfrm>
              <a:off x="2941" y="1501"/>
              <a:ext cx="539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63" name="Oval 22"/>
            <p:cNvSpPr>
              <a:spLocks noChangeArrowheads="1"/>
            </p:cNvSpPr>
            <p:nvPr/>
          </p:nvSpPr>
          <p:spPr bwMode="auto">
            <a:xfrm>
              <a:off x="3120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44</a:t>
              </a:r>
              <a:endParaRPr lang="es-ES" altLang="es-MX" sz="2700" dirty="0"/>
            </a:p>
          </p:txBody>
        </p:sp>
        <p:cxnSp>
          <p:nvCxnSpPr>
            <p:cNvPr id="44064" name="AutoShape 23"/>
            <p:cNvCxnSpPr>
              <a:cxnSpLocks noChangeShapeType="1"/>
              <a:stCxn id="44059" idx="3"/>
              <a:endCxn id="44063" idx="0"/>
            </p:cNvCxnSpPr>
            <p:nvPr/>
          </p:nvCxnSpPr>
          <p:spPr bwMode="auto">
            <a:xfrm flipH="1">
              <a:off x="3240" y="2029"/>
              <a:ext cx="155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038" name="Line 26"/>
          <p:cNvSpPr>
            <a:spLocks noChangeShapeType="1"/>
          </p:cNvSpPr>
          <p:nvPr/>
        </p:nvSpPr>
        <p:spPr bwMode="auto">
          <a:xfrm flipH="1">
            <a:off x="7617989" y="5876078"/>
            <a:ext cx="251143" cy="51847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44039" name="Line 27"/>
          <p:cNvSpPr>
            <a:spLocks noChangeShapeType="1"/>
          </p:cNvSpPr>
          <p:nvPr/>
        </p:nvSpPr>
        <p:spPr bwMode="auto">
          <a:xfrm>
            <a:off x="7031990" y="4925536"/>
            <a:ext cx="837142" cy="51847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44040" name="Line 28"/>
          <p:cNvSpPr>
            <a:spLocks noChangeShapeType="1"/>
          </p:cNvSpPr>
          <p:nvPr/>
        </p:nvSpPr>
        <p:spPr bwMode="auto">
          <a:xfrm>
            <a:off x="7701703" y="6826621"/>
            <a:ext cx="251143" cy="25923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grpSp>
        <p:nvGrpSpPr>
          <p:cNvPr id="44041" name="Group 31"/>
          <p:cNvGrpSpPr>
            <a:grpSpLocks/>
          </p:cNvGrpSpPr>
          <p:nvPr/>
        </p:nvGrpSpPr>
        <p:grpSpPr bwMode="auto">
          <a:xfrm>
            <a:off x="7724377" y="6763612"/>
            <a:ext cx="647040" cy="754312"/>
            <a:chOff x="4429" y="3757"/>
            <a:chExt cx="371" cy="419"/>
          </a:xfrm>
        </p:grpSpPr>
        <p:sp>
          <p:nvSpPr>
            <p:cNvPr id="44044" name="Oval 29"/>
            <p:cNvSpPr>
              <a:spLocks noChangeArrowheads="1"/>
            </p:cNvSpPr>
            <p:nvPr/>
          </p:nvSpPr>
          <p:spPr bwMode="auto">
            <a:xfrm>
              <a:off x="4560" y="393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50</a:t>
              </a:r>
              <a:endParaRPr lang="es-ES" altLang="es-MX" sz="2700" dirty="0"/>
            </a:p>
          </p:txBody>
        </p:sp>
        <p:cxnSp>
          <p:nvCxnSpPr>
            <p:cNvPr id="44045" name="AutoShape 30"/>
            <p:cNvCxnSpPr>
              <a:cxnSpLocks noChangeShapeType="1"/>
              <a:stCxn id="44063" idx="5"/>
              <a:endCxn id="44044" idx="1"/>
            </p:cNvCxnSpPr>
            <p:nvPr/>
          </p:nvCxnSpPr>
          <p:spPr bwMode="auto">
            <a:xfrm>
              <a:off x="4429" y="3757"/>
              <a:ext cx="166" cy="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042" name="Text Box 24"/>
          <p:cNvSpPr txBox="1">
            <a:spLocks noChangeArrowheads="1"/>
          </p:cNvSpPr>
          <p:nvPr/>
        </p:nvSpPr>
        <p:spPr bwMode="auto">
          <a:xfrm>
            <a:off x="502284" y="4879242"/>
            <a:ext cx="5064707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Para insertar el nodo con </a:t>
            </a: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clave 50</a:t>
            </a:r>
            <a:endParaRPr lang="es-ES_tradnl" altLang="es-MX" sz="2700" dirty="0">
              <a:latin typeface="Calibri" panose="020F0502020204030204" pitchFamily="34" charset="0"/>
              <a:sym typeface="Wingdings" pitchFamily="2" charset="2"/>
            </a:endParaRPr>
          </a:p>
        </p:txBody>
      </p:sp>
      <p:sp>
        <p:nvSpPr>
          <p:cNvPr id="44043" name="Oval 33"/>
          <p:cNvSpPr>
            <a:spLocks noChangeArrowheads="1"/>
          </p:cNvSpPr>
          <p:nvPr/>
        </p:nvSpPr>
        <p:spPr bwMode="auto">
          <a:xfrm>
            <a:off x="3374728" y="6381956"/>
            <a:ext cx="495309" cy="52747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ES_tradnl" altLang="es-MX" sz="2700" dirty="0"/>
              <a:t>50</a:t>
            </a:r>
            <a:endParaRPr lang="es-ES" altLang="es-MX" sz="27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42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67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62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 de Búsqueda Binaria - ABB</a:t>
            </a:r>
            <a:endParaRPr lang="en-US" dirty="0" smtClean="0"/>
          </a:p>
        </p:txBody>
      </p:sp>
      <p:sp>
        <p:nvSpPr>
          <p:cNvPr id="45061" name="Text Box 3"/>
          <p:cNvSpPr txBox="1">
            <a:spLocks noChangeArrowheads="1"/>
          </p:cNvSpPr>
          <p:nvPr/>
        </p:nvSpPr>
        <p:spPr bwMode="auto">
          <a:xfrm>
            <a:off x="502285" y="1296194"/>
            <a:ext cx="9208558" cy="3703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es-ES_tradnl" sz="2700" dirty="0">
                <a:latin typeface="Calibri" panose="020F0502020204030204" pitchFamily="34" charset="0"/>
                <a:sym typeface="Wingdings" pitchFamily="2" charset="2"/>
              </a:rPr>
              <a:t>Para</a:t>
            </a:r>
            <a:r>
              <a:rPr lang="es-ES_tradnl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s-ES_tradnl" sz="2700" dirty="0">
                <a:solidFill>
                  <a:srgbClr val="FF3300"/>
                </a:solidFill>
                <a:latin typeface="+mj-lt"/>
                <a:sym typeface="Wingdings" pitchFamily="2" charset="2"/>
              </a:rPr>
              <a:t>ELIMINAR</a:t>
            </a:r>
            <a:r>
              <a:rPr lang="es-ES_tradnl" sz="2700" dirty="0">
                <a:solidFill>
                  <a:srgbClr val="333399"/>
                </a:solidFill>
                <a:latin typeface="+mj-lt"/>
                <a:sym typeface="Wingdings" pitchFamily="2" charset="2"/>
              </a:rPr>
              <a:t> </a:t>
            </a:r>
            <a:r>
              <a:rPr lang="es-ES_tradnl" sz="2700" dirty="0">
                <a:latin typeface="+mj-lt"/>
                <a:sym typeface="Wingdings" pitchFamily="2" charset="2"/>
              </a:rPr>
              <a:t>u</a:t>
            </a:r>
            <a:r>
              <a:rPr lang="es-ES_tradnl" sz="2700" dirty="0">
                <a:latin typeface="Calibri" panose="020F0502020204030204" pitchFamily="34" charset="0"/>
                <a:sym typeface="Wingdings" pitchFamily="2" charset="2"/>
              </a:rPr>
              <a:t>n nodo A con cierta </a:t>
            </a:r>
            <a:r>
              <a:rPr lang="es-ES_tradnl" sz="2700" dirty="0" smtClean="0">
                <a:latin typeface="Calibri" panose="020F0502020204030204" pitchFamily="34" charset="0"/>
                <a:sym typeface="Wingdings" pitchFamily="2" charset="2"/>
              </a:rPr>
              <a:t>clave, se supone que nodo existe:</a:t>
            </a:r>
            <a:endParaRPr lang="es-ES_tradnl" sz="1600" dirty="0">
              <a:latin typeface="Calibri" panose="020F0502020204030204" pitchFamily="34" charset="0"/>
              <a:sym typeface="Wingdings" pitchFamily="2" charset="2"/>
            </a:endParaRPr>
          </a:p>
          <a:p>
            <a:pPr algn="l">
              <a:defRPr/>
            </a:pPr>
            <a:endParaRPr lang="es-ES_tradnl" sz="1600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  <a:p>
            <a:pPr marL="891071" lvl="1" indent="-381888">
              <a:buFont typeface="Arial" pitchFamily="34" charset="0"/>
              <a:buChar char="•"/>
              <a:defRPr/>
            </a:pPr>
            <a:r>
              <a:rPr lang="es-ES_tradnl" sz="2700" dirty="0">
                <a:latin typeface="Calibri" panose="020F0502020204030204" pitchFamily="34" charset="0"/>
                <a:sym typeface="Wingdings" pitchFamily="2" charset="2"/>
              </a:rPr>
              <a:t>Primero se busca el nodo A</a:t>
            </a:r>
            <a:endParaRPr lang="es-ES_tradnl" sz="1100" dirty="0">
              <a:latin typeface="Calibri" panose="020F0502020204030204" pitchFamily="34" charset="0"/>
              <a:sym typeface="Wingdings" pitchFamily="2" charset="2"/>
            </a:endParaRPr>
          </a:p>
          <a:p>
            <a:pPr lvl="1" algn="l">
              <a:buFontTx/>
              <a:buChar char="•"/>
              <a:defRPr/>
            </a:pPr>
            <a:endParaRPr lang="es-ES_tradnl" sz="1100" dirty="0">
              <a:solidFill>
                <a:srgbClr val="333399"/>
              </a:solidFill>
              <a:latin typeface="Comic Sans MS" pitchFamily="66" charset="0"/>
              <a:sym typeface="Wingdings" pitchFamily="2" charset="2"/>
            </a:endParaRPr>
          </a:p>
          <a:p>
            <a:pPr marL="891071" lvl="1" indent="-381888">
              <a:buFont typeface="Arial" pitchFamily="34" charset="0"/>
              <a:buChar char="•"/>
              <a:defRPr/>
            </a:pPr>
            <a:r>
              <a:rPr lang="es-ES_tradnl" sz="2700" dirty="0">
                <a:latin typeface="Calibri" panose="020F0502020204030204" pitchFamily="34" charset="0"/>
                <a:sym typeface="Wingdings" pitchFamily="2" charset="2"/>
              </a:rPr>
              <a:t>Hay tres casos, </a:t>
            </a:r>
            <a:r>
              <a:rPr lang="es-ES_tradnl" sz="2700" dirty="0">
                <a:solidFill>
                  <a:srgbClr val="FF3300"/>
                </a:solidFill>
                <a:latin typeface="Calibri" panose="020F0502020204030204" pitchFamily="34" charset="0"/>
                <a:sym typeface="Wingdings" pitchFamily="2" charset="2"/>
              </a:rPr>
              <a:t>dos casos simples</a:t>
            </a:r>
            <a:r>
              <a:rPr lang="es-ES_tradnl" sz="2700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rPr>
              <a:t>:</a:t>
            </a:r>
            <a:endParaRPr lang="es-ES_tradnl" sz="1100" dirty="0">
              <a:solidFill>
                <a:srgbClr val="333399"/>
              </a:solidFill>
              <a:latin typeface="Calibri" panose="020F0502020204030204" pitchFamily="34" charset="0"/>
              <a:sym typeface="Wingdings" pitchFamily="2" charset="2"/>
            </a:endParaRPr>
          </a:p>
          <a:p>
            <a:pPr lvl="1" algn="l">
              <a:buFontTx/>
              <a:buChar char="•"/>
              <a:defRPr/>
            </a:pPr>
            <a:endParaRPr lang="es-ES_tradnl" sz="1100" dirty="0">
              <a:solidFill>
                <a:srgbClr val="333399"/>
              </a:solidFill>
              <a:latin typeface="Calibri" panose="020F0502020204030204" pitchFamily="34" charset="0"/>
              <a:sym typeface="Wingdings" pitchFamily="2" charset="2"/>
            </a:endParaRPr>
          </a:p>
          <a:p>
            <a:pPr marL="1400255" lvl="2" indent="-381888">
              <a:buFont typeface="Arial" pitchFamily="34" charset="0"/>
              <a:buChar char="•"/>
              <a:defRPr/>
            </a:pPr>
            <a:r>
              <a:rPr lang="es-ES_tradnl" sz="2700" dirty="0">
                <a:latin typeface="Calibri" panose="020F0502020204030204" pitchFamily="34" charset="0"/>
                <a:sym typeface="Wingdings" pitchFamily="2" charset="2"/>
              </a:rPr>
              <a:t>Si A es una hoja, se elimina</a:t>
            </a:r>
            <a:endParaRPr lang="es-ES_tradnl" sz="700" dirty="0">
              <a:latin typeface="Calibri" panose="020F0502020204030204" pitchFamily="34" charset="0"/>
              <a:sym typeface="Wingdings" pitchFamily="2" charset="2"/>
            </a:endParaRPr>
          </a:p>
          <a:p>
            <a:pPr lvl="2" algn="l">
              <a:buFontTx/>
              <a:buChar char="•"/>
              <a:defRPr/>
            </a:pPr>
            <a:endParaRPr lang="es-ES_tradnl" sz="700" dirty="0">
              <a:latin typeface="Calibri" panose="020F0502020204030204" pitchFamily="34" charset="0"/>
              <a:sym typeface="Wingdings" pitchFamily="2" charset="2"/>
            </a:endParaRPr>
          </a:p>
          <a:p>
            <a:pPr marL="1400255" lvl="2" indent="-381888">
              <a:buFont typeface="Arial" pitchFamily="34" charset="0"/>
              <a:buChar char="•"/>
              <a:defRPr/>
            </a:pPr>
            <a:r>
              <a:rPr lang="es-ES_tradnl" sz="2700" dirty="0">
                <a:latin typeface="Calibri" panose="020F0502020204030204" pitchFamily="34" charset="0"/>
                <a:sym typeface="Wingdings" pitchFamily="2" charset="2"/>
              </a:rPr>
              <a:t>Si A tiene sólo un hijo B, entonces el padre de A </a:t>
            </a:r>
            <a:r>
              <a:rPr lang="es-ES_tradnl" sz="2700" dirty="0" smtClean="0">
                <a:latin typeface="Calibri" panose="020F0502020204030204" pitchFamily="34" charset="0"/>
                <a:sym typeface="Wingdings" pitchFamily="2" charset="2"/>
              </a:rPr>
              <a:t>será el  </a:t>
            </a:r>
            <a:r>
              <a:rPr lang="es-ES_tradnl" sz="2700" dirty="0">
                <a:latin typeface="Calibri" panose="020F0502020204030204" pitchFamily="34" charset="0"/>
                <a:sym typeface="Wingdings" pitchFamily="2" charset="2"/>
              </a:rPr>
              <a:t>padre de B y se elimina el nodo A</a:t>
            </a:r>
            <a:endParaRPr lang="es-ES_tradnl" sz="1300" dirty="0">
              <a:latin typeface="Calibri" panose="020F0502020204030204" pitchFamily="34" charset="0"/>
              <a:sym typeface="Wingdings" pitchFamily="2" charset="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251317" y="4557147"/>
            <a:ext cx="4436851" cy="3110865"/>
            <a:chOff x="1488" y="1296"/>
            <a:chExt cx="2544" cy="1728"/>
          </a:xfrm>
        </p:grpSpPr>
        <p:sp>
          <p:nvSpPr>
            <p:cNvPr id="45070" name="Oval 34"/>
            <p:cNvSpPr>
              <a:spLocks noChangeArrowheads="1"/>
            </p:cNvSpPr>
            <p:nvPr/>
          </p:nvSpPr>
          <p:spPr bwMode="auto">
            <a:xfrm>
              <a:off x="2736" y="12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20</a:t>
              </a:r>
              <a:endParaRPr lang="es-ES" altLang="es-MX" sz="2700" dirty="0"/>
            </a:p>
          </p:txBody>
        </p:sp>
        <p:sp>
          <p:nvSpPr>
            <p:cNvPr id="45071" name="Oval 35"/>
            <p:cNvSpPr>
              <a:spLocks noChangeArrowheads="1"/>
            </p:cNvSpPr>
            <p:nvPr/>
          </p:nvSpPr>
          <p:spPr bwMode="auto">
            <a:xfrm>
              <a:off x="2160" y="17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9</a:t>
              </a:r>
              <a:endParaRPr lang="es-ES" altLang="es-MX" sz="2700" dirty="0"/>
            </a:p>
          </p:txBody>
        </p:sp>
        <p:sp>
          <p:nvSpPr>
            <p:cNvPr id="45072" name="Oval 36"/>
            <p:cNvSpPr>
              <a:spLocks noChangeArrowheads="1"/>
            </p:cNvSpPr>
            <p:nvPr/>
          </p:nvSpPr>
          <p:spPr bwMode="auto">
            <a:xfrm>
              <a:off x="1776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5</a:t>
              </a:r>
              <a:endParaRPr lang="es-ES" altLang="es-MX" sz="2700" dirty="0"/>
            </a:p>
          </p:txBody>
        </p:sp>
        <p:cxnSp>
          <p:nvCxnSpPr>
            <p:cNvPr id="45073" name="AutoShape 37"/>
            <p:cNvCxnSpPr>
              <a:cxnSpLocks noChangeShapeType="1"/>
              <a:stCxn id="45070" idx="3"/>
              <a:endCxn id="45071" idx="0"/>
            </p:cNvCxnSpPr>
            <p:nvPr/>
          </p:nvCxnSpPr>
          <p:spPr bwMode="auto">
            <a:xfrm flipH="1">
              <a:off x="2280" y="1501"/>
              <a:ext cx="491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74" name="Oval 38"/>
            <p:cNvSpPr>
              <a:spLocks noChangeArrowheads="1"/>
            </p:cNvSpPr>
            <p:nvPr/>
          </p:nvSpPr>
          <p:spPr bwMode="auto">
            <a:xfrm>
              <a:off x="2592" y="23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15</a:t>
              </a:r>
              <a:endParaRPr lang="es-ES" altLang="es-MX" sz="2700" dirty="0"/>
            </a:p>
          </p:txBody>
        </p:sp>
        <p:sp>
          <p:nvSpPr>
            <p:cNvPr id="45075" name="Oval 39"/>
            <p:cNvSpPr>
              <a:spLocks noChangeArrowheads="1"/>
            </p:cNvSpPr>
            <p:nvPr/>
          </p:nvSpPr>
          <p:spPr bwMode="auto">
            <a:xfrm>
              <a:off x="1968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7</a:t>
              </a:r>
              <a:endParaRPr lang="es-ES" altLang="es-MX" sz="2700" dirty="0"/>
            </a:p>
          </p:txBody>
        </p:sp>
        <p:cxnSp>
          <p:nvCxnSpPr>
            <p:cNvPr id="45076" name="AutoShape 40"/>
            <p:cNvCxnSpPr>
              <a:cxnSpLocks noChangeShapeType="1"/>
              <a:stCxn id="45072" idx="0"/>
              <a:endCxn id="45071" idx="3"/>
            </p:cNvCxnSpPr>
            <p:nvPr/>
          </p:nvCxnSpPr>
          <p:spPr bwMode="auto">
            <a:xfrm flipV="1">
              <a:off x="1896" y="1981"/>
              <a:ext cx="299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77" name="AutoShape 41"/>
            <p:cNvCxnSpPr>
              <a:cxnSpLocks noChangeShapeType="1"/>
              <a:stCxn id="45072" idx="5"/>
              <a:endCxn id="45075" idx="0"/>
            </p:cNvCxnSpPr>
            <p:nvPr/>
          </p:nvCxnSpPr>
          <p:spPr bwMode="auto">
            <a:xfrm>
              <a:off x="1981" y="2509"/>
              <a:ext cx="107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78" name="AutoShape 42"/>
            <p:cNvCxnSpPr>
              <a:cxnSpLocks noChangeShapeType="1"/>
              <a:stCxn id="45071" idx="5"/>
              <a:endCxn id="45074" idx="0"/>
            </p:cNvCxnSpPr>
            <p:nvPr/>
          </p:nvCxnSpPr>
          <p:spPr bwMode="auto">
            <a:xfrm>
              <a:off x="2365" y="1981"/>
              <a:ext cx="347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79" name="Oval 43"/>
            <p:cNvSpPr>
              <a:spLocks noChangeArrowheads="1"/>
            </p:cNvSpPr>
            <p:nvPr/>
          </p:nvSpPr>
          <p:spPr bwMode="auto">
            <a:xfrm>
              <a:off x="1488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</a:t>
              </a:r>
              <a:endParaRPr lang="es-ES" altLang="es-MX" sz="2700" dirty="0"/>
            </a:p>
          </p:txBody>
        </p:sp>
        <p:cxnSp>
          <p:nvCxnSpPr>
            <p:cNvPr id="45080" name="AutoShape 44"/>
            <p:cNvCxnSpPr>
              <a:cxnSpLocks noChangeShapeType="1"/>
              <a:stCxn id="45072" idx="3"/>
              <a:endCxn id="45079" idx="0"/>
            </p:cNvCxnSpPr>
            <p:nvPr/>
          </p:nvCxnSpPr>
          <p:spPr bwMode="auto">
            <a:xfrm flipH="1">
              <a:off x="1608" y="2509"/>
              <a:ext cx="203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81" name="Oval 45"/>
            <p:cNvSpPr>
              <a:spLocks noChangeArrowheads="1"/>
            </p:cNvSpPr>
            <p:nvPr/>
          </p:nvSpPr>
          <p:spPr bwMode="auto">
            <a:xfrm>
              <a:off x="2304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11</a:t>
              </a:r>
              <a:endParaRPr lang="es-ES" altLang="es-MX" sz="2700" dirty="0"/>
            </a:p>
          </p:txBody>
        </p:sp>
        <p:cxnSp>
          <p:nvCxnSpPr>
            <p:cNvPr id="45082" name="AutoShape 46"/>
            <p:cNvCxnSpPr>
              <a:cxnSpLocks noChangeShapeType="1"/>
              <a:stCxn id="45074" idx="3"/>
              <a:endCxn id="45081" idx="0"/>
            </p:cNvCxnSpPr>
            <p:nvPr/>
          </p:nvCxnSpPr>
          <p:spPr bwMode="auto">
            <a:xfrm flipH="1">
              <a:off x="2424" y="2509"/>
              <a:ext cx="203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83" name="Oval 47"/>
            <p:cNvSpPr>
              <a:spLocks noChangeArrowheads="1"/>
            </p:cNvSpPr>
            <p:nvPr/>
          </p:nvSpPr>
          <p:spPr bwMode="auto">
            <a:xfrm>
              <a:off x="3360" y="18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53</a:t>
              </a:r>
              <a:endParaRPr lang="es-ES" altLang="es-MX" sz="2700" dirty="0"/>
            </a:p>
          </p:txBody>
        </p:sp>
        <p:sp>
          <p:nvSpPr>
            <p:cNvPr id="45084" name="Oval 48"/>
            <p:cNvSpPr>
              <a:spLocks noChangeArrowheads="1"/>
            </p:cNvSpPr>
            <p:nvPr/>
          </p:nvSpPr>
          <p:spPr bwMode="auto">
            <a:xfrm>
              <a:off x="3792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79</a:t>
              </a:r>
              <a:endParaRPr lang="es-ES" altLang="es-MX" sz="2700" dirty="0"/>
            </a:p>
          </p:txBody>
        </p:sp>
        <p:cxnSp>
          <p:nvCxnSpPr>
            <p:cNvPr id="45085" name="AutoShape 49"/>
            <p:cNvCxnSpPr>
              <a:cxnSpLocks noChangeShapeType="1"/>
              <a:stCxn id="45083" idx="5"/>
              <a:endCxn id="45084" idx="0"/>
            </p:cNvCxnSpPr>
            <p:nvPr/>
          </p:nvCxnSpPr>
          <p:spPr bwMode="auto">
            <a:xfrm>
              <a:off x="3565" y="2029"/>
              <a:ext cx="347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86" name="AutoShape 50"/>
            <p:cNvCxnSpPr>
              <a:cxnSpLocks noChangeShapeType="1"/>
              <a:stCxn id="45070" idx="5"/>
              <a:endCxn id="45083" idx="0"/>
            </p:cNvCxnSpPr>
            <p:nvPr/>
          </p:nvCxnSpPr>
          <p:spPr bwMode="auto">
            <a:xfrm>
              <a:off x="2941" y="1501"/>
              <a:ext cx="539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87" name="Oval 51"/>
            <p:cNvSpPr>
              <a:spLocks noChangeArrowheads="1"/>
            </p:cNvSpPr>
            <p:nvPr/>
          </p:nvSpPr>
          <p:spPr bwMode="auto">
            <a:xfrm>
              <a:off x="3120" y="235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44</a:t>
              </a:r>
              <a:endParaRPr lang="es-ES" altLang="es-MX" sz="2700" dirty="0"/>
            </a:p>
          </p:txBody>
        </p:sp>
        <p:cxnSp>
          <p:nvCxnSpPr>
            <p:cNvPr id="45088" name="AutoShape 52"/>
            <p:cNvCxnSpPr>
              <a:cxnSpLocks noChangeShapeType="1"/>
              <a:stCxn id="45083" idx="3"/>
              <a:endCxn id="45087" idx="0"/>
            </p:cNvCxnSpPr>
            <p:nvPr/>
          </p:nvCxnSpPr>
          <p:spPr bwMode="auto">
            <a:xfrm flipH="1">
              <a:off x="3240" y="2029"/>
              <a:ext cx="155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062" name="Text Box 54"/>
          <p:cNvSpPr txBox="1">
            <a:spLocks noChangeArrowheads="1"/>
          </p:cNvSpPr>
          <p:nvPr/>
        </p:nvSpPr>
        <p:spPr bwMode="auto">
          <a:xfrm>
            <a:off x="502285" y="5162187"/>
            <a:ext cx="4520565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Eliminar el nodo con clave 44</a:t>
            </a:r>
          </a:p>
        </p:txBody>
      </p:sp>
      <p:sp>
        <p:nvSpPr>
          <p:cNvPr id="45063" name="Text Box 56"/>
          <p:cNvSpPr txBox="1">
            <a:spLocks noChangeArrowheads="1"/>
          </p:cNvSpPr>
          <p:nvPr/>
        </p:nvSpPr>
        <p:spPr bwMode="auto">
          <a:xfrm>
            <a:off x="502284" y="5766929"/>
            <a:ext cx="4520565" cy="518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Eliminar el nodo con clave 15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43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225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dirty="0" smtClean="0"/>
              <a:t>Árbol </a:t>
            </a:r>
            <a:r>
              <a:rPr lang="es-ES_tradnl" dirty="0"/>
              <a:t>de Búsqueda Binaria: Eliminar un Nodo</a:t>
            </a:r>
            <a:endParaRPr lang="es-CL" dirty="0"/>
          </a:p>
        </p:txBody>
      </p:sp>
      <p:sp>
        <p:nvSpPr>
          <p:cNvPr id="46084" name="Rectangle 3" descr="Parchment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Para </a:t>
            </a:r>
            <a:r>
              <a:rPr lang="es-ES_tradnl" altLang="es-MX" sz="2700" dirty="0">
                <a:solidFill>
                  <a:srgbClr val="FF3300"/>
                </a:solidFill>
                <a:sym typeface="Wingdings" pitchFamily="2" charset="2"/>
              </a:rPr>
              <a:t>ELIMINAR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ym typeface="Wingdings" pitchFamily="2" charset="2"/>
              </a:rPr>
              <a:t>un nodo A con cierta </a:t>
            </a:r>
            <a:r>
              <a:rPr lang="es-ES_tradnl" altLang="es-MX" sz="2700" dirty="0" smtClean="0">
                <a:sym typeface="Wingdings" pitchFamily="2" charset="2"/>
              </a:rPr>
              <a:t>clave, se supone que el nodo existe</a:t>
            </a:r>
            <a:endParaRPr lang="es-ES_tradnl" altLang="es-MX" sz="27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endParaRPr lang="es-ES_tradnl" altLang="es-MX" sz="2700" dirty="0">
              <a:solidFill>
                <a:srgbClr val="333399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El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olidFill>
                  <a:srgbClr val="FF3300"/>
                </a:solidFill>
                <a:sym typeface="Wingdings" pitchFamily="2" charset="2"/>
              </a:rPr>
              <a:t>caso complejo</a:t>
            </a:r>
            <a:r>
              <a:rPr lang="es-ES_tradnl" altLang="es-MX" sz="2700" dirty="0">
                <a:sym typeface="Wingdings" pitchFamily="2" charset="2"/>
              </a:rPr>
              <a:t>, si 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A tiene dos hijos</a:t>
            </a:r>
            <a:r>
              <a:rPr lang="es-ES_tradnl" altLang="es-MX" sz="2700" dirty="0" smtClean="0">
                <a:sym typeface="Wingdings" pitchFamily="2" charset="2"/>
              </a:rPr>
              <a:t>:</a:t>
            </a:r>
            <a:endParaRPr lang="es-ES_tradnl" altLang="es-MX" sz="2200" dirty="0">
              <a:sym typeface="Wingdings" pitchFamily="2" charset="2"/>
            </a:endParaRPr>
          </a:p>
          <a:p>
            <a:pPr lvl="1"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Se localiza el nodo B, el nodo con la menor clave dentro del subárbol derecho de A</a:t>
            </a:r>
          </a:p>
          <a:p>
            <a:pPr lvl="1"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Se copia los datos de B en A</a:t>
            </a:r>
          </a:p>
          <a:p>
            <a:pPr lvl="1"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Se elimina el nodo B en el subárbol derecho de A, eso es simple, pues B no puede tener hijo izquierdo, contra </a:t>
            </a:r>
            <a:r>
              <a:rPr lang="es-ES_tradnl" altLang="es-MX" sz="2700" dirty="0" smtClean="0">
                <a:sym typeface="Wingdings" pitchFamily="2" charset="2"/>
              </a:rPr>
              <a:t>la </a:t>
            </a:r>
            <a:r>
              <a:rPr lang="es-ES_tradnl" altLang="es-MX" sz="2700" dirty="0">
                <a:sym typeface="Wingdings" pitchFamily="2" charset="2"/>
              </a:rPr>
              <a:t>minimalidad de </a:t>
            </a:r>
            <a:r>
              <a:rPr lang="es-ES_tradnl" altLang="es-MX" sz="2700" dirty="0" smtClean="0">
                <a:sym typeface="Wingdings" pitchFamily="2" charset="2"/>
              </a:rPr>
              <a:t>B</a:t>
            </a:r>
            <a:endParaRPr lang="es-ES_tradnl" altLang="es-MX" sz="27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Naturalmente, también se podría hacer lo simétrico, eligiendo B como el mayor del subárbol izquierdo</a:t>
            </a:r>
            <a:endParaRPr lang="es-CL" altLang="es-MX" sz="2700" dirty="0">
              <a:sym typeface="Wingdings" pitchFamily="2" charset="2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44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10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6722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 de Búsqueda Binaria</a:t>
            </a:r>
            <a:endParaRPr lang="en-US" dirty="0" smtClean="0"/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502285" y="1296194"/>
            <a:ext cx="9208558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Eliminar el nodo 5</a:t>
            </a:r>
            <a:endParaRPr lang="es-ES_tradnl" altLang="es-MX" sz="2200" dirty="0">
              <a:latin typeface="Calibri" panose="020F0502020204030204" pitchFamily="34" charset="0"/>
              <a:sym typeface="Wingdings" pitchFamily="2" charset="2"/>
            </a:endParaRPr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669713" y="2246736"/>
            <a:ext cx="2511425" cy="2073910"/>
            <a:chOff x="1248" y="864"/>
            <a:chExt cx="1440" cy="1152"/>
          </a:xfrm>
        </p:grpSpPr>
        <p:sp>
          <p:nvSpPr>
            <p:cNvPr id="47187" name="Oval 6"/>
            <p:cNvSpPr>
              <a:spLocks noChangeArrowheads="1"/>
            </p:cNvSpPr>
            <p:nvPr/>
          </p:nvSpPr>
          <p:spPr bwMode="auto">
            <a:xfrm>
              <a:off x="1776" y="864"/>
              <a:ext cx="19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1800" dirty="0">
                  <a:solidFill>
                    <a:schemeClr val="bg2"/>
                  </a:solidFill>
                </a:rPr>
                <a:t>15</a:t>
              </a:r>
            </a:p>
          </p:txBody>
        </p:sp>
        <p:sp>
          <p:nvSpPr>
            <p:cNvPr id="47188" name="Oval 7"/>
            <p:cNvSpPr>
              <a:spLocks noChangeArrowheads="1"/>
            </p:cNvSpPr>
            <p:nvPr/>
          </p:nvSpPr>
          <p:spPr bwMode="auto">
            <a:xfrm>
              <a:off x="1536" y="1056"/>
              <a:ext cx="192" cy="144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1800" dirty="0"/>
                <a:t>5</a:t>
              </a:r>
            </a:p>
          </p:txBody>
        </p:sp>
        <p:sp>
          <p:nvSpPr>
            <p:cNvPr id="47189" name="Oval 8"/>
            <p:cNvSpPr>
              <a:spLocks noChangeArrowheads="1"/>
            </p:cNvSpPr>
            <p:nvPr/>
          </p:nvSpPr>
          <p:spPr bwMode="auto">
            <a:xfrm>
              <a:off x="2064" y="1056"/>
              <a:ext cx="19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1800" dirty="0">
                  <a:solidFill>
                    <a:schemeClr val="bg2"/>
                  </a:solidFill>
                </a:rPr>
                <a:t>16</a:t>
              </a:r>
            </a:p>
          </p:txBody>
        </p:sp>
        <p:sp>
          <p:nvSpPr>
            <p:cNvPr id="47190" name="Oval 9"/>
            <p:cNvSpPr>
              <a:spLocks noChangeArrowheads="1"/>
            </p:cNvSpPr>
            <p:nvPr/>
          </p:nvSpPr>
          <p:spPr bwMode="auto">
            <a:xfrm>
              <a:off x="1248" y="1200"/>
              <a:ext cx="19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1800" dirty="0">
                  <a:solidFill>
                    <a:schemeClr val="bg2"/>
                  </a:solidFill>
                </a:rPr>
                <a:t>3</a:t>
              </a:r>
            </a:p>
          </p:txBody>
        </p:sp>
        <p:sp>
          <p:nvSpPr>
            <p:cNvPr id="47191" name="Oval 10"/>
            <p:cNvSpPr>
              <a:spLocks noChangeArrowheads="1"/>
            </p:cNvSpPr>
            <p:nvPr/>
          </p:nvSpPr>
          <p:spPr bwMode="auto">
            <a:xfrm>
              <a:off x="1728" y="1248"/>
              <a:ext cx="19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1800" dirty="0">
                  <a:solidFill>
                    <a:schemeClr val="bg2"/>
                  </a:solidFill>
                </a:rPr>
                <a:t>12</a:t>
              </a:r>
            </a:p>
          </p:txBody>
        </p:sp>
        <p:sp>
          <p:nvSpPr>
            <p:cNvPr id="47192" name="Oval 11"/>
            <p:cNvSpPr>
              <a:spLocks noChangeArrowheads="1"/>
            </p:cNvSpPr>
            <p:nvPr/>
          </p:nvSpPr>
          <p:spPr bwMode="auto">
            <a:xfrm>
              <a:off x="2304" y="1248"/>
              <a:ext cx="19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1800" dirty="0">
                  <a:solidFill>
                    <a:schemeClr val="bg2"/>
                  </a:solidFill>
                </a:rPr>
                <a:t>20</a:t>
              </a:r>
            </a:p>
          </p:txBody>
        </p:sp>
        <p:sp>
          <p:nvSpPr>
            <p:cNvPr id="47193" name="Oval 12"/>
            <p:cNvSpPr>
              <a:spLocks noChangeArrowheads="1"/>
            </p:cNvSpPr>
            <p:nvPr/>
          </p:nvSpPr>
          <p:spPr bwMode="auto">
            <a:xfrm>
              <a:off x="1824" y="1488"/>
              <a:ext cx="19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1800" dirty="0">
                  <a:solidFill>
                    <a:schemeClr val="bg2"/>
                  </a:solidFill>
                </a:rPr>
                <a:t>13</a:t>
              </a:r>
            </a:p>
          </p:txBody>
        </p:sp>
        <p:sp>
          <p:nvSpPr>
            <p:cNvPr id="47194" name="Oval 13"/>
            <p:cNvSpPr>
              <a:spLocks noChangeArrowheads="1"/>
            </p:cNvSpPr>
            <p:nvPr/>
          </p:nvSpPr>
          <p:spPr bwMode="auto">
            <a:xfrm>
              <a:off x="2160" y="1488"/>
              <a:ext cx="19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1800" dirty="0">
                  <a:solidFill>
                    <a:schemeClr val="bg2"/>
                  </a:solidFill>
                </a:rPr>
                <a:t>18</a:t>
              </a:r>
            </a:p>
          </p:txBody>
        </p:sp>
        <p:sp>
          <p:nvSpPr>
            <p:cNvPr id="47195" name="Oval 14"/>
            <p:cNvSpPr>
              <a:spLocks noChangeArrowheads="1"/>
            </p:cNvSpPr>
            <p:nvPr/>
          </p:nvSpPr>
          <p:spPr bwMode="auto">
            <a:xfrm>
              <a:off x="1488" y="1488"/>
              <a:ext cx="19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1800" dirty="0">
                  <a:solidFill>
                    <a:schemeClr val="bg2"/>
                  </a:solidFill>
                </a:rPr>
                <a:t>10</a:t>
              </a:r>
            </a:p>
          </p:txBody>
        </p:sp>
        <p:sp>
          <p:nvSpPr>
            <p:cNvPr id="47196" name="Oval 15"/>
            <p:cNvSpPr>
              <a:spLocks noChangeArrowheads="1"/>
            </p:cNvSpPr>
            <p:nvPr/>
          </p:nvSpPr>
          <p:spPr bwMode="auto">
            <a:xfrm>
              <a:off x="2496" y="1488"/>
              <a:ext cx="19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1800" dirty="0">
                  <a:solidFill>
                    <a:schemeClr val="bg2"/>
                  </a:solidFill>
                </a:rPr>
                <a:t>23</a:t>
              </a:r>
            </a:p>
          </p:txBody>
        </p:sp>
        <p:sp>
          <p:nvSpPr>
            <p:cNvPr id="47197" name="Oval 16"/>
            <p:cNvSpPr>
              <a:spLocks noChangeArrowheads="1"/>
            </p:cNvSpPr>
            <p:nvPr/>
          </p:nvSpPr>
          <p:spPr bwMode="auto">
            <a:xfrm>
              <a:off x="1296" y="1680"/>
              <a:ext cx="19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1800" dirty="0">
                  <a:solidFill>
                    <a:schemeClr val="bg2"/>
                  </a:solidFill>
                </a:rPr>
                <a:t>6</a:t>
              </a:r>
            </a:p>
          </p:txBody>
        </p:sp>
        <p:sp>
          <p:nvSpPr>
            <p:cNvPr id="47198" name="Oval 17"/>
            <p:cNvSpPr>
              <a:spLocks noChangeArrowheads="1"/>
            </p:cNvSpPr>
            <p:nvPr/>
          </p:nvSpPr>
          <p:spPr bwMode="auto">
            <a:xfrm>
              <a:off x="1488" y="1872"/>
              <a:ext cx="192" cy="14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1800" dirty="0">
                  <a:solidFill>
                    <a:schemeClr val="bg2"/>
                  </a:solidFill>
                </a:rPr>
                <a:t>7</a:t>
              </a:r>
            </a:p>
          </p:txBody>
        </p:sp>
        <p:sp>
          <p:nvSpPr>
            <p:cNvPr id="47199" name="Line 18"/>
            <p:cNvSpPr>
              <a:spLocks noChangeShapeType="1"/>
            </p:cNvSpPr>
            <p:nvPr/>
          </p:nvSpPr>
          <p:spPr bwMode="auto">
            <a:xfrm flipH="1">
              <a:off x="1680" y="96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47200" name="Line 19"/>
            <p:cNvSpPr>
              <a:spLocks noChangeShapeType="1"/>
            </p:cNvSpPr>
            <p:nvPr/>
          </p:nvSpPr>
          <p:spPr bwMode="auto">
            <a:xfrm>
              <a:off x="1968" y="960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47201" name="Line 20"/>
            <p:cNvSpPr>
              <a:spLocks noChangeShapeType="1"/>
            </p:cNvSpPr>
            <p:nvPr/>
          </p:nvSpPr>
          <p:spPr bwMode="auto">
            <a:xfrm>
              <a:off x="2256" y="115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47202" name="Line 21"/>
            <p:cNvSpPr>
              <a:spLocks noChangeShapeType="1"/>
            </p:cNvSpPr>
            <p:nvPr/>
          </p:nvSpPr>
          <p:spPr bwMode="auto">
            <a:xfrm>
              <a:off x="2448" y="139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47203" name="Line 22"/>
            <p:cNvSpPr>
              <a:spLocks noChangeShapeType="1"/>
            </p:cNvSpPr>
            <p:nvPr/>
          </p:nvSpPr>
          <p:spPr bwMode="auto">
            <a:xfrm flipH="1">
              <a:off x="2256" y="139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47204" name="Line 23"/>
            <p:cNvSpPr>
              <a:spLocks noChangeShapeType="1"/>
            </p:cNvSpPr>
            <p:nvPr/>
          </p:nvSpPr>
          <p:spPr bwMode="auto">
            <a:xfrm>
              <a:off x="1680" y="1200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47205" name="Line 24"/>
            <p:cNvSpPr>
              <a:spLocks noChangeShapeType="1"/>
            </p:cNvSpPr>
            <p:nvPr/>
          </p:nvSpPr>
          <p:spPr bwMode="auto">
            <a:xfrm flipH="1">
              <a:off x="1440" y="115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47206" name="Line 25"/>
            <p:cNvSpPr>
              <a:spLocks noChangeShapeType="1"/>
            </p:cNvSpPr>
            <p:nvPr/>
          </p:nvSpPr>
          <p:spPr bwMode="auto">
            <a:xfrm>
              <a:off x="1824" y="1392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47207" name="Line 26"/>
            <p:cNvSpPr>
              <a:spLocks noChangeShapeType="1"/>
            </p:cNvSpPr>
            <p:nvPr/>
          </p:nvSpPr>
          <p:spPr bwMode="auto">
            <a:xfrm flipH="1">
              <a:off x="1632" y="139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47208" name="Line 27"/>
            <p:cNvSpPr>
              <a:spLocks noChangeShapeType="1"/>
            </p:cNvSpPr>
            <p:nvPr/>
          </p:nvSpPr>
          <p:spPr bwMode="auto">
            <a:xfrm flipH="1">
              <a:off x="1440" y="1584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47209" name="Line 28"/>
            <p:cNvSpPr>
              <a:spLocks noChangeShapeType="1"/>
            </p:cNvSpPr>
            <p:nvPr/>
          </p:nvSpPr>
          <p:spPr bwMode="auto">
            <a:xfrm>
              <a:off x="1440" y="182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47210" name="Text Box 29"/>
            <p:cNvSpPr txBox="1">
              <a:spLocks noChangeArrowheads="1"/>
            </p:cNvSpPr>
            <p:nvPr/>
          </p:nvSpPr>
          <p:spPr bwMode="auto">
            <a:xfrm>
              <a:off x="1344" y="86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altLang="es-MX" sz="1800" dirty="0"/>
                <a:t>A</a:t>
              </a:r>
            </a:p>
          </p:txBody>
        </p:sp>
      </p:grpSp>
      <p:grpSp>
        <p:nvGrpSpPr>
          <p:cNvPr id="47110" name="Group 104"/>
          <p:cNvGrpSpPr>
            <a:grpSpLocks/>
          </p:cNvGrpSpPr>
          <p:nvPr/>
        </p:nvGrpSpPr>
        <p:grpSpPr bwMode="auto">
          <a:xfrm>
            <a:off x="3432281" y="2333149"/>
            <a:ext cx="3850852" cy="2073910"/>
            <a:chOff x="1968" y="1296"/>
            <a:chExt cx="2208" cy="1152"/>
          </a:xfrm>
        </p:grpSpPr>
        <p:sp>
          <p:nvSpPr>
            <p:cNvPr id="47161" name="Line 4"/>
            <p:cNvSpPr>
              <a:spLocks noChangeShapeType="1"/>
            </p:cNvSpPr>
            <p:nvPr/>
          </p:nvSpPr>
          <p:spPr bwMode="auto">
            <a:xfrm>
              <a:off x="1968" y="168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grpSp>
          <p:nvGrpSpPr>
            <p:cNvPr id="47162" name="Group 31"/>
            <p:cNvGrpSpPr>
              <a:grpSpLocks/>
            </p:cNvGrpSpPr>
            <p:nvPr/>
          </p:nvGrpSpPr>
          <p:grpSpPr bwMode="auto">
            <a:xfrm>
              <a:off x="2736" y="1296"/>
              <a:ext cx="1440" cy="1152"/>
              <a:chOff x="3600" y="912"/>
              <a:chExt cx="1440" cy="1152"/>
            </a:xfrm>
          </p:grpSpPr>
          <p:sp>
            <p:nvSpPr>
              <p:cNvPr id="47163" name="Oval 32"/>
              <p:cNvSpPr>
                <a:spLocks noChangeArrowheads="1"/>
              </p:cNvSpPr>
              <p:nvPr/>
            </p:nvSpPr>
            <p:spPr bwMode="auto">
              <a:xfrm>
                <a:off x="3840" y="1920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7</a:t>
                </a:r>
              </a:p>
            </p:txBody>
          </p:sp>
          <p:sp>
            <p:nvSpPr>
              <p:cNvPr id="47164" name="Line 33"/>
              <p:cNvSpPr>
                <a:spLocks noChangeShapeType="1"/>
              </p:cNvSpPr>
              <p:nvPr/>
            </p:nvSpPr>
            <p:spPr bwMode="auto">
              <a:xfrm>
                <a:off x="3792" y="1872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65" name="Oval 34"/>
              <p:cNvSpPr>
                <a:spLocks noChangeArrowheads="1"/>
              </p:cNvSpPr>
              <p:nvPr/>
            </p:nvSpPr>
            <p:spPr bwMode="auto">
              <a:xfrm>
                <a:off x="4128" y="912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15</a:t>
                </a:r>
              </a:p>
            </p:txBody>
          </p:sp>
          <p:sp>
            <p:nvSpPr>
              <p:cNvPr id="47166" name="Oval 35"/>
              <p:cNvSpPr>
                <a:spLocks noChangeArrowheads="1"/>
              </p:cNvSpPr>
              <p:nvPr/>
            </p:nvSpPr>
            <p:spPr bwMode="auto">
              <a:xfrm>
                <a:off x="3888" y="1104"/>
                <a:ext cx="192" cy="144"/>
              </a:xfrm>
              <a:prstGeom prst="ellipse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/>
                  <a:t>5</a:t>
                </a:r>
              </a:p>
            </p:txBody>
          </p:sp>
          <p:sp>
            <p:nvSpPr>
              <p:cNvPr id="47167" name="Oval 36"/>
              <p:cNvSpPr>
                <a:spLocks noChangeArrowheads="1"/>
              </p:cNvSpPr>
              <p:nvPr/>
            </p:nvSpPr>
            <p:spPr bwMode="auto">
              <a:xfrm>
                <a:off x="4416" y="1104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16</a:t>
                </a:r>
              </a:p>
            </p:txBody>
          </p:sp>
          <p:sp>
            <p:nvSpPr>
              <p:cNvPr id="47168" name="Oval 37"/>
              <p:cNvSpPr>
                <a:spLocks noChangeArrowheads="1"/>
              </p:cNvSpPr>
              <p:nvPr/>
            </p:nvSpPr>
            <p:spPr bwMode="auto">
              <a:xfrm>
                <a:off x="3600" y="1248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3</a:t>
                </a:r>
              </a:p>
            </p:txBody>
          </p:sp>
          <p:sp>
            <p:nvSpPr>
              <p:cNvPr id="47169" name="Oval 38"/>
              <p:cNvSpPr>
                <a:spLocks noChangeArrowheads="1"/>
              </p:cNvSpPr>
              <p:nvPr/>
            </p:nvSpPr>
            <p:spPr bwMode="auto">
              <a:xfrm>
                <a:off x="4080" y="1296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12</a:t>
                </a:r>
              </a:p>
            </p:txBody>
          </p:sp>
          <p:sp>
            <p:nvSpPr>
              <p:cNvPr id="47170" name="Oval 39"/>
              <p:cNvSpPr>
                <a:spLocks noChangeArrowheads="1"/>
              </p:cNvSpPr>
              <p:nvPr/>
            </p:nvSpPr>
            <p:spPr bwMode="auto">
              <a:xfrm>
                <a:off x="4656" y="1296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20</a:t>
                </a:r>
              </a:p>
            </p:txBody>
          </p:sp>
          <p:sp>
            <p:nvSpPr>
              <p:cNvPr id="47171" name="Oval 40"/>
              <p:cNvSpPr>
                <a:spLocks noChangeArrowheads="1"/>
              </p:cNvSpPr>
              <p:nvPr/>
            </p:nvSpPr>
            <p:spPr bwMode="auto">
              <a:xfrm>
                <a:off x="4176" y="1536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13</a:t>
                </a:r>
              </a:p>
            </p:txBody>
          </p:sp>
          <p:sp>
            <p:nvSpPr>
              <p:cNvPr id="47172" name="Oval 41"/>
              <p:cNvSpPr>
                <a:spLocks noChangeArrowheads="1"/>
              </p:cNvSpPr>
              <p:nvPr/>
            </p:nvSpPr>
            <p:spPr bwMode="auto">
              <a:xfrm>
                <a:off x="4512" y="1536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18</a:t>
                </a:r>
              </a:p>
            </p:txBody>
          </p:sp>
          <p:sp>
            <p:nvSpPr>
              <p:cNvPr id="47173" name="Oval 42"/>
              <p:cNvSpPr>
                <a:spLocks noChangeArrowheads="1"/>
              </p:cNvSpPr>
              <p:nvPr/>
            </p:nvSpPr>
            <p:spPr bwMode="auto">
              <a:xfrm>
                <a:off x="3840" y="1536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10</a:t>
                </a:r>
              </a:p>
            </p:txBody>
          </p:sp>
          <p:sp>
            <p:nvSpPr>
              <p:cNvPr id="47174" name="Oval 43"/>
              <p:cNvSpPr>
                <a:spLocks noChangeArrowheads="1"/>
              </p:cNvSpPr>
              <p:nvPr/>
            </p:nvSpPr>
            <p:spPr bwMode="auto">
              <a:xfrm>
                <a:off x="4848" y="1536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23</a:t>
                </a:r>
              </a:p>
            </p:txBody>
          </p:sp>
          <p:sp>
            <p:nvSpPr>
              <p:cNvPr id="47175" name="Oval 44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92" cy="144"/>
              </a:xfrm>
              <a:prstGeom prst="ellipse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/>
                  <a:t>6</a:t>
                </a:r>
              </a:p>
            </p:txBody>
          </p:sp>
          <p:sp>
            <p:nvSpPr>
              <p:cNvPr id="47176" name="Line 45"/>
              <p:cNvSpPr>
                <a:spLocks noChangeShapeType="1"/>
              </p:cNvSpPr>
              <p:nvPr/>
            </p:nvSpPr>
            <p:spPr bwMode="auto">
              <a:xfrm flipH="1">
                <a:off x="4032" y="1008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77" name="Line 46"/>
              <p:cNvSpPr>
                <a:spLocks noChangeShapeType="1"/>
              </p:cNvSpPr>
              <p:nvPr/>
            </p:nvSpPr>
            <p:spPr bwMode="auto">
              <a:xfrm>
                <a:off x="4320" y="1008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78" name="Line 47"/>
              <p:cNvSpPr>
                <a:spLocks noChangeShapeType="1"/>
              </p:cNvSpPr>
              <p:nvPr/>
            </p:nvSpPr>
            <p:spPr bwMode="auto">
              <a:xfrm>
                <a:off x="4608" y="120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79" name="Line 48"/>
              <p:cNvSpPr>
                <a:spLocks noChangeShapeType="1"/>
              </p:cNvSpPr>
              <p:nvPr/>
            </p:nvSpPr>
            <p:spPr bwMode="auto">
              <a:xfrm>
                <a:off x="4800" y="144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80" name="Line 49"/>
              <p:cNvSpPr>
                <a:spLocks noChangeShapeType="1"/>
              </p:cNvSpPr>
              <p:nvPr/>
            </p:nvSpPr>
            <p:spPr bwMode="auto">
              <a:xfrm flipH="1">
                <a:off x="4608" y="144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81" name="Line 50"/>
              <p:cNvSpPr>
                <a:spLocks noChangeShapeType="1"/>
              </p:cNvSpPr>
              <p:nvPr/>
            </p:nvSpPr>
            <p:spPr bwMode="auto">
              <a:xfrm>
                <a:off x="4032" y="1248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82" name="Line 51"/>
              <p:cNvSpPr>
                <a:spLocks noChangeShapeType="1"/>
              </p:cNvSpPr>
              <p:nvPr/>
            </p:nvSpPr>
            <p:spPr bwMode="auto">
              <a:xfrm flipH="1">
                <a:off x="3792" y="120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83" name="Line 52"/>
              <p:cNvSpPr>
                <a:spLocks noChangeShapeType="1"/>
              </p:cNvSpPr>
              <p:nvPr/>
            </p:nvSpPr>
            <p:spPr bwMode="auto">
              <a:xfrm>
                <a:off x="4176" y="1440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84" name="Line 53"/>
              <p:cNvSpPr>
                <a:spLocks noChangeShapeType="1"/>
              </p:cNvSpPr>
              <p:nvPr/>
            </p:nvSpPr>
            <p:spPr bwMode="auto">
              <a:xfrm flipH="1">
                <a:off x="3984" y="144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85" name="Line 54"/>
              <p:cNvSpPr>
                <a:spLocks noChangeShapeType="1"/>
              </p:cNvSpPr>
              <p:nvPr/>
            </p:nvSpPr>
            <p:spPr bwMode="auto">
              <a:xfrm flipH="1">
                <a:off x="3792" y="163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86" name="Text Box 55"/>
              <p:cNvSpPr txBox="1">
                <a:spLocks noChangeArrowheads="1"/>
              </p:cNvSpPr>
              <p:nvPr/>
            </p:nvSpPr>
            <p:spPr bwMode="auto">
              <a:xfrm>
                <a:off x="3696" y="912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s-ES_tradnl" altLang="es-MX" sz="1800" dirty="0"/>
                  <a:t>A</a:t>
                </a:r>
              </a:p>
            </p:txBody>
          </p:sp>
        </p:grpSp>
      </p:grpSp>
      <p:grpSp>
        <p:nvGrpSpPr>
          <p:cNvPr id="47111" name="Group 105"/>
          <p:cNvGrpSpPr>
            <a:grpSpLocks/>
          </p:cNvGrpSpPr>
          <p:nvPr/>
        </p:nvGrpSpPr>
        <p:grpSpPr bwMode="auto">
          <a:xfrm>
            <a:off x="2427711" y="3110865"/>
            <a:ext cx="5608849" cy="3715756"/>
            <a:chOff x="1392" y="1728"/>
            <a:chExt cx="3216" cy="2064"/>
          </a:xfrm>
        </p:grpSpPr>
        <p:sp>
          <p:nvSpPr>
            <p:cNvPr id="47136" name="Line 30"/>
            <p:cNvSpPr>
              <a:spLocks noChangeShapeType="1"/>
            </p:cNvSpPr>
            <p:nvPr/>
          </p:nvSpPr>
          <p:spPr bwMode="auto">
            <a:xfrm>
              <a:off x="4128" y="1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grpSp>
          <p:nvGrpSpPr>
            <p:cNvPr id="47137" name="Group 56"/>
            <p:cNvGrpSpPr>
              <a:grpSpLocks/>
            </p:cNvGrpSpPr>
            <p:nvPr/>
          </p:nvGrpSpPr>
          <p:grpSpPr bwMode="auto">
            <a:xfrm>
              <a:off x="1392" y="2832"/>
              <a:ext cx="1440" cy="960"/>
              <a:chOff x="960" y="2304"/>
              <a:chExt cx="1440" cy="960"/>
            </a:xfrm>
          </p:grpSpPr>
          <p:sp>
            <p:nvSpPr>
              <p:cNvPr id="47138" name="Oval 57"/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15</a:t>
                </a:r>
              </a:p>
            </p:txBody>
          </p:sp>
          <p:sp>
            <p:nvSpPr>
              <p:cNvPr id="47139" name="Oval 58"/>
              <p:cNvSpPr>
                <a:spLocks noChangeArrowheads="1"/>
              </p:cNvSpPr>
              <p:nvPr/>
            </p:nvSpPr>
            <p:spPr bwMode="auto">
              <a:xfrm>
                <a:off x="1248" y="2496"/>
                <a:ext cx="192" cy="144"/>
              </a:xfrm>
              <a:prstGeom prst="ellipse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/>
                  <a:t>5</a:t>
                </a:r>
              </a:p>
            </p:txBody>
          </p:sp>
          <p:sp>
            <p:nvSpPr>
              <p:cNvPr id="47140" name="Oval 59"/>
              <p:cNvSpPr>
                <a:spLocks noChangeArrowheads="1"/>
              </p:cNvSpPr>
              <p:nvPr/>
            </p:nvSpPr>
            <p:spPr bwMode="auto">
              <a:xfrm>
                <a:off x="1776" y="2496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16</a:t>
                </a:r>
              </a:p>
            </p:txBody>
          </p:sp>
          <p:sp>
            <p:nvSpPr>
              <p:cNvPr id="47141" name="Oval 60"/>
              <p:cNvSpPr>
                <a:spLocks noChangeArrowheads="1"/>
              </p:cNvSpPr>
              <p:nvPr/>
            </p:nvSpPr>
            <p:spPr bwMode="auto">
              <a:xfrm>
                <a:off x="960" y="2640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3</a:t>
                </a:r>
              </a:p>
            </p:txBody>
          </p:sp>
          <p:sp>
            <p:nvSpPr>
              <p:cNvPr id="47142" name="Oval 61"/>
              <p:cNvSpPr>
                <a:spLocks noChangeArrowheads="1"/>
              </p:cNvSpPr>
              <p:nvPr/>
            </p:nvSpPr>
            <p:spPr bwMode="auto">
              <a:xfrm>
                <a:off x="1440" y="2688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12</a:t>
                </a:r>
              </a:p>
            </p:txBody>
          </p:sp>
          <p:sp>
            <p:nvSpPr>
              <p:cNvPr id="47143" name="Oval 62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20</a:t>
                </a:r>
              </a:p>
            </p:txBody>
          </p:sp>
          <p:sp>
            <p:nvSpPr>
              <p:cNvPr id="47144" name="Oval 63"/>
              <p:cNvSpPr>
                <a:spLocks noChangeArrowheads="1"/>
              </p:cNvSpPr>
              <p:nvPr/>
            </p:nvSpPr>
            <p:spPr bwMode="auto">
              <a:xfrm>
                <a:off x="1536" y="2928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13</a:t>
                </a:r>
              </a:p>
            </p:txBody>
          </p:sp>
          <p:sp>
            <p:nvSpPr>
              <p:cNvPr id="47145" name="Oval 64"/>
              <p:cNvSpPr>
                <a:spLocks noChangeArrowheads="1"/>
              </p:cNvSpPr>
              <p:nvPr/>
            </p:nvSpPr>
            <p:spPr bwMode="auto">
              <a:xfrm>
                <a:off x="1872" y="2928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18</a:t>
                </a:r>
              </a:p>
            </p:txBody>
          </p:sp>
          <p:sp>
            <p:nvSpPr>
              <p:cNvPr id="47146" name="Oval 65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10</a:t>
                </a:r>
              </a:p>
            </p:txBody>
          </p:sp>
          <p:sp>
            <p:nvSpPr>
              <p:cNvPr id="47147" name="Oval 66"/>
              <p:cNvSpPr>
                <a:spLocks noChangeArrowheads="1"/>
              </p:cNvSpPr>
              <p:nvPr/>
            </p:nvSpPr>
            <p:spPr bwMode="auto">
              <a:xfrm>
                <a:off x="2208" y="2928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23</a:t>
                </a:r>
              </a:p>
            </p:txBody>
          </p:sp>
          <p:sp>
            <p:nvSpPr>
              <p:cNvPr id="47148" name="Oval 67"/>
              <p:cNvSpPr>
                <a:spLocks noChangeArrowheads="1"/>
              </p:cNvSpPr>
              <p:nvPr/>
            </p:nvSpPr>
            <p:spPr bwMode="auto">
              <a:xfrm>
                <a:off x="1008" y="3120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7</a:t>
                </a:r>
              </a:p>
            </p:txBody>
          </p:sp>
          <p:sp>
            <p:nvSpPr>
              <p:cNvPr id="47149" name="Line 68"/>
              <p:cNvSpPr>
                <a:spLocks noChangeShapeType="1"/>
              </p:cNvSpPr>
              <p:nvPr/>
            </p:nvSpPr>
            <p:spPr bwMode="auto">
              <a:xfrm flipH="1">
                <a:off x="1392" y="2400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50" name="Line 69"/>
              <p:cNvSpPr>
                <a:spLocks noChangeShapeType="1"/>
              </p:cNvSpPr>
              <p:nvPr/>
            </p:nvSpPr>
            <p:spPr bwMode="auto">
              <a:xfrm>
                <a:off x="1680" y="2400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51" name="Line 70"/>
              <p:cNvSpPr>
                <a:spLocks noChangeShapeType="1"/>
              </p:cNvSpPr>
              <p:nvPr/>
            </p:nvSpPr>
            <p:spPr bwMode="auto">
              <a:xfrm>
                <a:off x="1968" y="259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52" name="Line 71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53" name="Line 72"/>
              <p:cNvSpPr>
                <a:spLocks noChangeShapeType="1"/>
              </p:cNvSpPr>
              <p:nvPr/>
            </p:nvSpPr>
            <p:spPr bwMode="auto">
              <a:xfrm flipH="1">
                <a:off x="1968" y="283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54" name="Line 73"/>
              <p:cNvSpPr>
                <a:spLocks noChangeShapeType="1"/>
              </p:cNvSpPr>
              <p:nvPr/>
            </p:nvSpPr>
            <p:spPr bwMode="auto">
              <a:xfrm>
                <a:off x="1392" y="264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55" name="Line 74"/>
              <p:cNvSpPr>
                <a:spLocks noChangeShapeType="1"/>
              </p:cNvSpPr>
              <p:nvPr/>
            </p:nvSpPr>
            <p:spPr bwMode="auto">
              <a:xfrm flipH="1">
                <a:off x="1152" y="259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56" name="Line 75"/>
              <p:cNvSpPr>
                <a:spLocks noChangeShapeType="1"/>
              </p:cNvSpPr>
              <p:nvPr/>
            </p:nvSpPr>
            <p:spPr bwMode="auto">
              <a:xfrm>
                <a:off x="1536" y="2832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57" name="Line 76"/>
              <p:cNvSpPr>
                <a:spLocks noChangeShapeType="1"/>
              </p:cNvSpPr>
              <p:nvPr/>
            </p:nvSpPr>
            <p:spPr bwMode="auto">
              <a:xfrm flipH="1">
                <a:off x="1344" y="283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58" name="Line 77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59" name="Text Box 78"/>
              <p:cNvSpPr txBox="1">
                <a:spLocks noChangeArrowheads="1"/>
              </p:cNvSpPr>
              <p:nvPr/>
            </p:nvSpPr>
            <p:spPr bwMode="auto">
              <a:xfrm>
                <a:off x="1056" y="2304"/>
                <a:ext cx="2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s-ES_tradnl" altLang="es-MX" sz="1800" dirty="0"/>
                  <a:t>A</a:t>
                </a:r>
              </a:p>
            </p:txBody>
          </p:sp>
          <p:sp>
            <p:nvSpPr>
              <p:cNvPr id="47160" name="Oval 7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192" cy="144"/>
              </a:xfrm>
              <a:prstGeom prst="ellipse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/>
                  <a:t>6</a:t>
                </a:r>
              </a:p>
            </p:txBody>
          </p:sp>
        </p:grpSp>
      </p:grpSp>
      <p:grpSp>
        <p:nvGrpSpPr>
          <p:cNvPr id="47112" name="Group 106"/>
          <p:cNvGrpSpPr>
            <a:grpSpLocks/>
          </p:cNvGrpSpPr>
          <p:nvPr/>
        </p:nvGrpSpPr>
        <p:grpSpPr bwMode="auto">
          <a:xfrm>
            <a:off x="5273993" y="5184776"/>
            <a:ext cx="4101994" cy="1728258"/>
            <a:chOff x="3024" y="2880"/>
            <a:chExt cx="2352" cy="960"/>
          </a:xfrm>
        </p:grpSpPr>
        <p:sp>
          <p:nvSpPr>
            <p:cNvPr id="47113" name="Line 80"/>
            <p:cNvSpPr>
              <a:spLocks noChangeShapeType="1"/>
            </p:cNvSpPr>
            <p:nvPr/>
          </p:nvSpPr>
          <p:spPr bwMode="auto">
            <a:xfrm>
              <a:off x="3024" y="31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grpSp>
          <p:nvGrpSpPr>
            <p:cNvPr id="47114" name="Group 81"/>
            <p:cNvGrpSpPr>
              <a:grpSpLocks/>
            </p:cNvGrpSpPr>
            <p:nvPr/>
          </p:nvGrpSpPr>
          <p:grpSpPr bwMode="auto">
            <a:xfrm>
              <a:off x="3936" y="2880"/>
              <a:ext cx="1440" cy="960"/>
              <a:chOff x="3504" y="2352"/>
              <a:chExt cx="1440" cy="960"/>
            </a:xfrm>
          </p:grpSpPr>
          <p:sp>
            <p:nvSpPr>
              <p:cNvPr id="47115" name="Oval 82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15</a:t>
                </a:r>
              </a:p>
            </p:txBody>
          </p:sp>
          <p:sp>
            <p:nvSpPr>
              <p:cNvPr id="47116" name="Oval 83"/>
              <p:cNvSpPr>
                <a:spLocks noChangeArrowheads="1"/>
              </p:cNvSpPr>
              <p:nvPr/>
            </p:nvSpPr>
            <p:spPr bwMode="auto">
              <a:xfrm>
                <a:off x="3792" y="2544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6</a:t>
                </a:r>
              </a:p>
            </p:txBody>
          </p:sp>
          <p:sp>
            <p:nvSpPr>
              <p:cNvPr id="47117" name="Oval 84"/>
              <p:cNvSpPr>
                <a:spLocks noChangeArrowheads="1"/>
              </p:cNvSpPr>
              <p:nvPr/>
            </p:nvSpPr>
            <p:spPr bwMode="auto">
              <a:xfrm>
                <a:off x="4320" y="2544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16</a:t>
                </a:r>
              </a:p>
            </p:txBody>
          </p:sp>
          <p:sp>
            <p:nvSpPr>
              <p:cNvPr id="47118" name="Oval 85"/>
              <p:cNvSpPr>
                <a:spLocks noChangeArrowheads="1"/>
              </p:cNvSpPr>
              <p:nvPr/>
            </p:nvSpPr>
            <p:spPr bwMode="auto">
              <a:xfrm>
                <a:off x="3504" y="2688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3</a:t>
                </a:r>
              </a:p>
            </p:txBody>
          </p:sp>
          <p:sp>
            <p:nvSpPr>
              <p:cNvPr id="47119" name="Oval 86"/>
              <p:cNvSpPr>
                <a:spLocks noChangeArrowheads="1"/>
              </p:cNvSpPr>
              <p:nvPr/>
            </p:nvSpPr>
            <p:spPr bwMode="auto">
              <a:xfrm>
                <a:off x="3984" y="2736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12</a:t>
                </a:r>
              </a:p>
            </p:txBody>
          </p:sp>
          <p:sp>
            <p:nvSpPr>
              <p:cNvPr id="47120" name="Oval 87"/>
              <p:cNvSpPr>
                <a:spLocks noChangeArrowheads="1"/>
              </p:cNvSpPr>
              <p:nvPr/>
            </p:nvSpPr>
            <p:spPr bwMode="auto">
              <a:xfrm>
                <a:off x="4560" y="2736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20</a:t>
                </a:r>
              </a:p>
            </p:txBody>
          </p:sp>
          <p:sp>
            <p:nvSpPr>
              <p:cNvPr id="47121" name="Oval 88"/>
              <p:cNvSpPr>
                <a:spLocks noChangeArrowheads="1"/>
              </p:cNvSpPr>
              <p:nvPr/>
            </p:nvSpPr>
            <p:spPr bwMode="auto">
              <a:xfrm>
                <a:off x="4080" y="2976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13</a:t>
                </a:r>
              </a:p>
            </p:txBody>
          </p:sp>
          <p:sp>
            <p:nvSpPr>
              <p:cNvPr id="47122" name="Oval 89"/>
              <p:cNvSpPr>
                <a:spLocks noChangeArrowheads="1"/>
              </p:cNvSpPr>
              <p:nvPr/>
            </p:nvSpPr>
            <p:spPr bwMode="auto">
              <a:xfrm>
                <a:off x="4416" y="2976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18</a:t>
                </a:r>
              </a:p>
            </p:txBody>
          </p:sp>
          <p:sp>
            <p:nvSpPr>
              <p:cNvPr id="47123" name="Oval 90"/>
              <p:cNvSpPr>
                <a:spLocks noChangeArrowheads="1"/>
              </p:cNvSpPr>
              <p:nvPr/>
            </p:nvSpPr>
            <p:spPr bwMode="auto">
              <a:xfrm>
                <a:off x="3744" y="2976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10</a:t>
                </a:r>
              </a:p>
            </p:txBody>
          </p:sp>
          <p:sp>
            <p:nvSpPr>
              <p:cNvPr id="47124" name="Oval 91"/>
              <p:cNvSpPr>
                <a:spLocks noChangeArrowheads="1"/>
              </p:cNvSpPr>
              <p:nvPr/>
            </p:nvSpPr>
            <p:spPr bwMode="auto">
              <a:xfrm>
                <a:off x="4752" y="2976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23</a:t>
                </a:r>
              </a:p>
            </p:txBody>
          </p:sp>
          <p:sp>
            <p:nvSpPr>
              <p:cNvPr id="47125" name="Oval 92"/>
              <p:cNvSpPr>
                <a:spLocks noChangeArrowheads="1"/>
              </p:cNvSpPr>
              <p:nvPr/>
            </p:nvSpPr>
            <p:spPr bwMode="auto">
              <a:xfrm>
                <a:off x="3552" y="3168"/>
                <a:ext cx="192" cy="14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ES_tradnl" altLang="es-MX" sz="1800" dirty="0">
                    <a:solidFill>
                      <a:schemeClr val="bg2"/>
                    </a:solidFill>
                  </a:rPr>
                  <a:t>7</a:t>
                </a:r>
              </a:p>
            </p:txBody>
          </p:sp>
          <p:sp>
            <p:nvSpPr>
              <p:cNvPr id="47126" name="Line 93"/>
              <p:cNvSpPr>
                <a:spLocks noChangeShapeType="1"/>
              </p:cNvSpPr>
              <p:nvPr/>
            </p:nvSpPr>
            <p:spPr bwMode="auto">
              <a:xfrm flipH="1">
                <a:off x="3936" y="2448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27" name="Line 94"/>
              <p:cNvSpPr>
                <a:spLocks noChangeShapeType="1"/>
              </p:cNvSpPr>
              <p:nvPr/>
            </p:nvSpPr>
            <p:spPr bwMode="auto">
              <a:xfrm>
                <a:off x="4224" y="2448"/>
                <a:ext cx="1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28" name="Line 95"/>
              <p:cNvSpPr>
                <a:spLocks noChangeShapeType="1"/>
              </p:cNvSpPr>
              <p:nvPr/>
            </p:nvSpPr>
            <p:spPr bwMode="auto">
              <a:xfrm>
                <a:off x="4512" y="264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29" name="Line 96"/>
              <p:cNvSpPr>
                <a:spLocks noChangeShapeType="1"/>
              </p:cNvSpPr>
              <p:nvPr/>
            </p:nvSpPr>
            <p:spPr bwMode="auto">
              <a:xfrm>
                <a:off x="4704" y="288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30" name="Line 97"/>
              <p:cNvSpPr>
                <a:spLocks noChangeShapeType="1"/>
              </p:cNvSpPr>
              <p:nvPr/>
            </p:nvSpPr>
            <p:spPr bwMode="auto">
              <a:xfrm flipH="1">
                <a:off x="4512" y="288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31" name="Line 98"/>
              <p:cNvSpPr>
                <a:spLocks noChangeShapeType="1"/>
              </p:cNvSpPr>
              <p:nvPr/>
            </p:nvSpPr>
            <p:spPr bwMode="auto">
              <a:xfrm>
                <a:off x="3936" y="2688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32" name="Line 99"/>
              <p:cNvSpPr>
                <a:spLocks noChangeShapeType="1"/>
              </p:cNvSpPr>
              <p:nvPr/>
            </p:nvSpPr>
            <p:spPr bwMode="auto">
              <a:xfrm flipH="1">
                <a:off x="3696" y="264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33" name="Line 100"/>
              <p:cNvSpPr>
                <a:spLocks noChangeShapeType="1"/>
              </p:cNvSpPr>
              <p:nvPr/>
            </p:nvSpPr>
            <p:spPr bwMode="auto">
              <a:xfrm>
                <a:off x="4080" y="2880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34" name="Line 101"/>
              <p:cNvSpPr>
                <a:spLocks noChangeShapeType="1"/>
              </p:cNvSpPr>
              <p:nvPr/>
            </p:nvSpPr>
            <p:spPr bwMode="auto">
              <a:xfrm flipH="1">
                <a:off x="3888" y="2880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47135" name="Line 102"/>
              <p:cNvSpPr>
                <a:spLocks noChangeShapeType="1"/>
              </p:cNvSpPr>
              <p:nvPr/>
            </p:nvSpPr>
            <p:spPr bwMode="auto">
              <a:xfrm flipH="1">
                <a:off x="3696" y="3072"/>
                <a:ext cx="9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45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408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sz="4200" dirty="0" smtClean="0"/>
              <a:t>Funciones </a:t>
            </a:r>
            <a:r>
              <a:rPr lang="es-ES" altLang="es-MX" sz="4200" dirty="0"/>
              <a:t>para Administrar </a:t>
            </a:r>
            <a:r>
              <a:rPr lang="es-ES" altLang="es-MX" sz="4200" dirty="0" smtClean="0"/>
              <a:t>un Árbol </a:t>
            </a:r>
            <a:r>
              <a:rPr lang="es-ES" altLang="es-MX" sz="4200" dirty="0" smtClean="0"/>
              <a:t>Binario </a:t>
            </a:r>
            <a:r>
              <a:rPr lang="es-ES" altLang="es-MX" sz="4200" dirty="0"/>
              <a:t>de </a:t>
            </a:r>
            <a:r>
              <a:rPr lang="es-ES" altLang="es-MX" sz="4200" dirty="0" smtClean="0"/>
              <a:t>Búsqueda (1/7)</a:t>
            </a:r>
            <a:endParaRPr lang="es-ES" altLang="es-MX" sz="4200" dirty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1800" dirty="0"/>
              <a:t>//	Universidad Tecnica Federico Santa Maria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1800" dirty="0"/>
              <a:t>//	Departamento de Informatica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1800" dirty="0"/>
              <a:t>//	Asignatura </a:t>
            </a:r>
            <a:r>
              <a:rPr lang="es-ES_tradnl" altLang="es-MX" sz="1800" dirty="0" smtClean="0"/>
              <a:t>INF-134 </a:t>
            </a:r>
            <a:r>
              <a:rPr lang="es-ES_tradnl" altLang="es-MX" sz="1800" dirty="0"/>
              <a:t>Estructura de Datos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1800" dirty="0"/>
              <a:t>//	Profesor Hubert Hoffmann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1800" dirty="0"/>
              <a:t>//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1800" dirty="0"/>
              <a:t>//	Programa para construir un arbol binario </a:t>
            </a:r>
            <a:r>
              <a:rPr lang="es-ES_tradnl" altLang="es-MX" sz="1800" dirty="0" smtClean="0"/>
              <a:t>de busqueda </a:t>
            </a:r>
            <a:r>
              <a:rPr lang="es-ES_tradnl" altLang="es-MX" sz="1800" dirty="0"/>
              <a:t>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1800" dirty="0"/>
              <a:t>//	eliminar nodos identificados por la etiqueta del nodo a eliminar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altLang="es-MX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1800" dirty="0"/>
              <a:t>#include &lt;stdlib.h&gt;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1800" dirty="0"/>
              <a:t>#include &lt;</a:t>
            </a:r>
            <a:r>
              <a:rPr lang="es-ES_tradnl" altLang="es-MX" sz="1800" dirty="0" smtClean="0"/>
              <a:t>iostream&gt;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altLang="es-MX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1800" dirty="0" smtClean="0"/>
              <a:t>using namespace std;</a:t>
            </a:r>
            <a:endParaRPr lang="es-ES_tradnl" altLang="es-MX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altLang="es-MX" sz="1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1800" dirty="0" smtClean="0"/>
              <a:t>#</a:t>
            </a:r>
            <a:r>
              <a:rPr lang="es-ES_tradnl" altLang="es-MX" sz="1800" dirty="0"/>
              <a:t>define maxDatos 10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altLang="es-MX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1800" dirty="0"/>
              <a:t>struct nodo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1800" dirty="0"/>
              <a:t>{	int dato;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1800" dirty="0"/>
              <a:t>	nodo *izq, *der;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1800" dirty="0"/>
              <a:t>};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46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026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sz="4200" dirty="0"/>
              <a:t>Programas para Administrar </a:t>
            </a:r>
            <a:r>
              <a:rPr lang="es-ES" altLang="es-MX" sz="4200" dirty="0" smtClean="0"/>
              <a:t>un Árbol </a:t>
            </a:r>
            <a:r>
              <a:rPr lang="es-ES" altLang="es-MX" sz="4200" dirty="0" smtClean="0"/>
              <a:t>Binario </a:t>
            </a:r>
            <a:r>
              <a:rPr lang="es-ES" altLang="es-MX" sz="4200" dirty="0"/>
              <a:t>de </a:t>
            </a:r>
            <a:r>
              <a:rPr lang="es-ES" altLang="es-MX" sz="4200" dirty="0" smtClean="0"/>
              <a:t>Búsqueda (2/7)</a:t>
            </a:r>
            <a:endParaRPr lang="es-ES" altLang="es-MX" sz="4200" dirty="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ES_tradnl" altLang="es-MX" dirty="0" smtClean="0"/>
              <a:t>//	Recorrido en orden simetrico</a:t>
            </a:r>
          </a:p>
          <a:p>
            <a:pPr eaLnBrk="1" hangingPunct="1">
              <a:buFontTx/>
              <a:buNone/>
            </a:pPr>
            <a:r>
              <a:rPr lang="es-ES_tradnl" altLang="es-MX" dirty="0" smtClean="0"/>
              <a:t>void ordSim(nodo *n)</a:t>
            </a:r>
          </a:p>
          <a:p>
            <a:pPr eaLnBrk="1" hangingPunct="1">
              <a:buFontTx/>
              <a:buNone/>
            </a:pPr>
            <a:r>
              <a:rPr lang="es-ES_tradnl" altLang="es-MX" dirty="0" smtClean="0"/>
              <a:t>{		if(n != NULL)</a:t>
            </a:r>
          </a:p>
          <a:p>
            <a:pPr eaLnBrk="1" hangingPunct="1">
              <a:buFontTx/>
              <a:buNone/>
            </a:pPr>
            <a:r>
              <a:rPr lang="es-ES_tradnl" altLang="es-MX" dirty="0" smtClean="0"/>
              <a:t>		{	if(n-&gt;izq != NULL) ordSim(n-&gt;izq);</a:t>
            </a:r>
          </a:p>
          <a:p>
            <a:pPr eaLnBrk="1" hangingPunct="1">
              <a:buFontTx/>
              <a:buNone/>
            </a:pPr>
            <a:r>
              <a:rPr lang="es-ES_tradnl" altLang="es-MX" dirty="0" smtClean="0"/>
              <a:t>			cout &lt;&lt; n-&gt;dato &lt;&lt; endl;</a:t>
            </a:r>
          </a:p>
          <a:p>
            <a:pPr eaLnBrk="1" hangingPunct="1">
              <a:buFontTx/>
              <a:buNone/>
            </a:pPr>
            <a:r>
              <a:rPr lang="es-ES_tradnl" altLang="es-MX" dirty="0" smtClean="0"/>
              <a:t>			if(n-&gt;der != NULL) ordSim(n-&gt;der);</a:t>
            </a:r>
          </a:p>
          <a:p>
            <a:pPr eaLnBrk="1" hangingPunct="1">
              <a:buFontTx/>
              <a:buNone/>
            </a:pPr>
            <a:r>
              <a:rPr lang="es-ES_tradnl" altLang="es-MX" dirty="0" smtClean="0"/>
              <a:t>		}</a:t>
            </a:r>
          </a:p>
          <a:p>
            <a:pPr eaLnBrk="1" hangingPunct="1">
              <a:buFontTx/>
              <a:buNone/>
            </a:pPr>
            <a:r>
              <a:rPr lang="es-ES_tradnl" altLang="es-MX" dirty="0" smtClean="0"/>
              <a:t>}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47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13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sz="4200" dirty="0"/>
              <a:t>Programas para Administrar </a:t>
            </a:r>
            <a:r>
              <a:rPr lang="es-ES" altLang="es-MX" sz="4200" dirty="0" smtClean="0"/>
              <a:t>un Árbol </a:t>
            </a:r>
            <a:r>
              <a:rPr lang="es-ES" altLang="es-MX" sz="4200" dirty="0" smtClean="0"/>
              <a:t>Binario </a:t>
            </a:r>
            <a:r>
              <a:rPr lang="es-ES" altLang="es-MX" sz="4200" dirty="0"/>
              <a:t>de </a:t>
            </a:r>
            <a:r>
              <a:rPr lang="es-ES" altLang="es-MX" sz="4200" dirty="0" smtClean="0"/>
              <a:t>Búsqueda (3/7)</a:t>
            </a:r>
            <a:endParaRPr lang="es-ES" altLang="es-MX" sz="4200" dirty="0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100" dirty="0"/>
              <a:t>void main(void)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100" dirty="0"/>
              <a:t>{	int i, j;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100" dirty="0"/>
              <a:t>//	Etiquetas del arbol binario </a:t>
            </a:r>
            <a:r>
              <a:rPr lang="es-ES_tradnl" altLang="es-MX" sz="2100" dirty="0" smtClean="0"/>
              <a:t>de busqueda</a:t>
            </a:r>
            <a:endParaRPr lang="es-ES_tradnl" altLang="es-MX" sz="21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100" dirty="0"/>
              <a:t>	int datos[10] = {12, 24, 9, 45, 6, 7, 80, 50, 22, 20};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100" dirty="0"/>
              <a:t>	nodo *n;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altLang="es-MX" sz="21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100" dirty="0" smtClean="0"/>
              <a:t>//</a:t>
            </a:r>
            <a:r>
              <a:rPr lang="es-ES_tradnl" altLang="es-MX" sz="2100" dirty="0"/>
              <a:t>	Construccion del arbol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100" dirty="0"/>
              <a:t>	n = NULL;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100" dirty="0"/>
              <a:t>	for(i = 0; i &lt; maxDatos; i++) { j = datos[i]; insertar(j, n);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100" dirty="0"/>
              <a:t>	ordSim(n);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100" dirty="0"/>
              <a:t>	cout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altLang="es-MX" sz="21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100" dirty="0" smtClean="0"/>
              <a:t>//</a:t>
            </a:r>
            <a:r>
              <a:rPr lang="es-ES_tradnl" altLang="es-MX" sz="2100" dirty="0"/>
              <a:t>	Eliminacion del nodo con etiqueta (12)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100" dirty="0"/>
              <a:t>	suprime(12, n);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100" dirty="0"/>
              <a:t>	ordSim(n);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100" dirty="0"/>
              <a:t>	cout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100" dirty="0"/>
              <a:t>}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48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818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sz="4200" dirty="0" smtClean="0"/>
              <a:t>Funciones para </a:t>
            </a:r>
            <a:r>
              <a:rPr lang="es-ES" altLang="es-MX" sz="4200" dirty="0"/>
              <a:t>Administrar </a:t>
            </a:r>
            <a:r>
              <a:rPr lang="es-ES" altLang="es-MX" sz="4200" dirty="0" smtClean="0"/>
              <a:t>un Árbol </a:t>
            </a:r>
            <a:r>
              <a:rPr lang="es-ES" altLang="es-MX" sz="4200" dirty="0" smtClean="0"/>
              <a:t>Binario </a:t>
            </a:r>
            <a:r>
              <a:rPr lang="es-ES" altLang="es-MX" sz="4200" dirty="0"/>
              <a:t>de </a:t>
            </a:r>
            <a:r>
              <a:rPr lang="es-ES" altLang="es-MX" sz="4200" dirty="0" smtClean="0"/>
              <a:t>Búsqueda (4/7)</a:t>
            </a:r>
            <a:endParaRPr lang="es-ES" altLang="es-MX" sz="4200" dirty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s-ES_tradnl" altLang="es-MX" dirty="0" smtClean="0"/>
              <a:t>//	Revisa si el </a:t>
            </a:r>
            <a:r>
              <a:rPr lang="es-ES_tradnl" altLang="es-MX" dirty="0" smtClean="0"/>
              <a:t>(sub)arbol </a:t>
            </a:r>
            <a:r>
              <a:rPr lang="es-ES_tradnl" altLang="es-MX" dirty="0" smtClean="0"/>
              <a:t>n tiene un nodo con</a:t>
            </a:r>
          </a:p>
          <a:p>
            <a:pPr eaLnBrk="1" hangingPunct="1">
              <a:buFontTx/>
              <a:buNone/>
            </a:pPr>
            <a:r>
              <a:rPr lang="es-ES_tradnl" altLang="es-MX" dirty="0" smtClean="0"/>
              <a:t>//	etiqueta x</a:t>
            </a:r>
          </a:p>
          <a:p>
            <a:pPr eaLnBrk="1" hangingPunct="1">
              <a:buFontTx/>
              <a:buNone/>
            </a:pPr>
            <a:endParaRPr lang="es-ES_tradnl" altLang="es-MX" dirty="0" smtClean="0"/>
          </a:p>
          <a:p>
            <a:pPr eaLnBrk="1" hangingPunct="1">
              <a:buFontTx/>
              <a:buNone/>
            </a:pPr>
            <a:r>
              <a:rPr lang="es-ES_tradnl" altLang="es-MX" dirty="0" smtClean="0"/>
              <a:t>bool miembro(int x, nodo *n)</a:t>
            </a:r>
          </a:p>
          <a:p>
            <a:pPr eaLnBrk="1" hangingPunct="1">
              <a:buFontTx/>
              <a:buNone/>
            </a:pPr>
            <a:r>
              <a:rPr lang="es-ES_tradnl" altLang="es-MX" dirty="0" smtClean="0"/>
              <a:t>{		if(n == </a:t>
            </a:r>
            <a:r>
              <a:rPr lang="es-ES_tradnl" altLang="es-MX" dirty="0" smtClean="0"/>
              <a:t>NULL)	return </a:t>
            </a:r>
            <a:r>
              <a:rPr lang="es-ES_tradnl" altLang="es-MX" dirty="0" smtClean="0"/>
              <a:t>false;</a:t>
            </a:r>
          </a:p>
          <a:p>
            <a:pPr eaLnBrk="1" hangingPunct="1">
              <a:buFontTx/>
              <a:buNone/>
            </a:pPr>
            <a:r>
              <a:rPr lang="es-ES_tradnl" altLang="es-MX" dirty="0" smtClean="0"/>
              <a:t>		if(x == n-&gt;</a:t>
            </a:r>
            <a:r>
              <a:rPr lang="es-ES_tradnl" altLang="es-MX" dirty="0" smtClean="0"/>
              <a:t>dato)	return </a:t>
            </a:r>
            <a:r>
              <a:rPr lang="es-ES_tradnl" altLang="es-MX" dirty="0" smtClean="0"/>
              <a:t>true;</a:t>
            </a:r>
          </a:p>
          <a:p>
            <a:pPr eaLnBrk="1" hangingPunct="1">
              <a:buFontTx/>
              <a:buNone/>
            </a:pPr>
            <a:r>
              <a:rPr lang="es-ES_tradnl" altLang="es-MX" dirty="0" smtClean="0"/>
              <a:t>		if(x &lt; n-&gt;</a:t>
            </a:r>
            <a:r>
              <a:rPr lang="es-ES_tradnl" altLang="es-MX" dirty="0" smtClean="0"/>
              <a:t>dato)	return </a:t>
            </a:r>
            <a:r>
              <a:rPr lang="es-ES_tradnl" altLang="es-MX" dirty="0" smtClean="0"/>
              <a:t>miembro(x, n-&gt;izq);</a:t>
            </a:r>
          </a:p>
          <a:p>
            <a:pPr eaLnBrk="1" hangingPunct="1">
              <a:buFontTx/>
              <a:buNone/>
            </a:pPr>
            <a:r>
              <a:rPr lang="es-ES_tradnl" altLang="es-MX" dirty="0" smtClean="0"/>
              <a:t>		else </a:t>
            </a:r>
            <a:r>
              <a:rPr lang="es-ES_tradnl" altLang="es-MX" dirty="0" smtClean="0"/>
              <a:t>			return </a:t>
            </a:r>
            <a:r>
              <a:rPr lang="es-ES_tradnl" altLang="es-MX" dirty="0" smtClean="0"/>
              <a:t>miembro(x, n-&gt;der);</a:t>
            </a:r>
          </a:p>
          <a:p>
            <a:pPr eaLnBrk="1" hangingPunct="1">
              <a:buFontTx/>
              <a:buNone/>
            </a:pPr>
            <a:r>
              <a:rPr lang="es-ES_tradnl" altLang="es-MX" dirty="0" smtClean="0"/>
              <a:t>}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49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477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L" dirty="0"/>
              <a:t>Nodos en </a:t>
            </a:r>
            <a:r>
              <a:rPr lang="es-CL" dirty="0" smtClean="0"/>
              <a:t>Árbol</a:t>
            </a:r>
            <a:endParaRPr lang="es-CL" dirty="0"/>
          </a:p>
        </p:txBody>
      </p:sp>
      <p:sp>
        <p:nvSpPr>
          <p:cNvPr id="6148" name="Rectangle 3" descr="Parchment"/>
          <p:cNvSpPr>
            <a:spLocks noGrp="1" noChangeArrowheads="1"/>
          </p:cNvSpPr>
          <p:nvPr>
            <p:ph type="body" idx="1"/>
          </p:nvPr>
        </p:nvSpPr>
        <p:spPr>
          <a:xfrm>
            <a:off x="824934" y="1743561"/>
            <a:ext cx="6733758" cy="55304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MX" sz="3000" dirty="0"/>
              <a:t>Por convención, se dibuja la </a:t>
            </a:r>
            <a:r>
              <a:rPr lang="es-ES_tradnl" altLang="es-MX" sz="3000" b="1" u="sng" dirty="0">
                <a:solidFill>
                  <a:srgbClr val="FF0000"/>
                </a:solidFill>
              </a:rPr>
              <a:t>raíz</a:t>
            </a:r>
            <a:r>
              <a:rPr lang="es-ES_tradnl" altLang="es-MX" sz="3000" dirty="0">
                <a:solidFill>
                  <a:srgbClr val="333399"/>
                </a:solidFill>
              </a:rPr>
              <a:t> </a:t>
            </a:r>
            <a:r>
              <a:rPr lang="es-ES_tradnl" altLang="es-MX" sz="3000" dirty="0"/>
              <a:t>arriba</a:t>
            </a:r>
          </a:p>
          <a:p>
            <a:pPr>
              <a:lnSpc>
                <a:spcPct val="90000"/>
              </a:lnSpc>
            </a:pPr>
            <a:r>
              <a:rPr lang="es-ES_tradnl" altLang="es-MX" sz="3000" b="1" u="sng" dirty="0">
                <a:solidFill>
                  <a:srgbClr val="800080"/>
                </a:solidFill>
              </a:rPr>
              <a:t>Hojas</a:t>
            </a:r>
            <a:r>
              <a:rPr lang="es-ES_tradnl" altLang="es-MX" sz="3000" dirty="0">
                <a:solidFill>
                  <a:srgbClr val="333399"/>
                </a:solidFill>
              </a:rPr>
              <a:t> </a:t>
            </a:r>
            <a:r>
              <a:rPr lang="es-ES_tradnl" altLang="es-MX" sz="3000" dirty="0"/>
              <a:t>se llaman los nodos que no tienen </a:t>
            </a:r>
            <a:r>
              <a:rPr lang="es-ES_tradnl" altLang="es-MX" sz="3000" dirty="0" smtClean="0"/>
              <a:t>sucesores, llamados hijos</a:t>
            </a:r>
            <a:endParaRPr lang="es-ES_tradnl" altLang="es-MX" sz="3000" dirty="0"/>
          </a:p>
          <a:p>
            <a:pPr>
              <a:lnSpc>
                <a:spcPct val="90000"/>
              </a:lnSpc>
            </a:pPr>
            <a:r>
              <a:rPr lang="es-ES_tradnl" altLang="es-MX" sz="3000" dirty="0"/>
              <a:t>Los nodos que no sean hojas son nodos </a:t>
            </a:r>
            <a:r>
              <a:rPr lang="es-ES_tradnl" altLang="es-MX" sz="3000" b="1" u="sng" dirty="0">
                <a:solidFill>
                  <a:srgbClr val="F37920"/>
                </a:solidFill>
              </a:rPr>
              <a:t>interiores</a:t>
            </a:r>
          </a:p>
          <a:p>
            <a:pPr>
              <a:lnSpc>
                <a:spcPct val="90000"/>
              </a:lnSpc>
            </a:pPr>
            <a:r>
              <a:rPr lang="es-ES_tradnl" altLang="es-MX" sz="3000" dirty="0"/>
              <a:t>Hay nodos </a:t>
            </a:r>
            <a:r>
              <a:rPr lang="es-ES_tradnl" altLang="es-MX" sz="3000" dirty="0" smtClean="0"/>
              <a:t>hijos, nietos, descendientes, padre, abuelos, primos, antepasados (ancestros o antecesores), hermanos, </a:t>
            </a:r>
            <a:r>
              <a:rPr lang="es-ES_tradnl" altLang="es-MX" sz="3000" dirty="0"/>
              <a:t>etc., con la interpretación evidente</a:t>
            </a:r>
          </a:p>
          <a:p>
            <a:pPr>
              <a:spcBef>
                <a:spcPct val="0"/>
              </a:spcBef>
            </a:pPr>
            <a:r>
              <a:rPr lang="es-ES_tradnl" altLang="es-MX" sz="3000" dirty="0"/>
              <a:t>Un árbol </a:t>
            </a:r>
            <a:r>
              <a:rPr lang="es-ES_tradnl" altLang="es-MX" sz="3000" dirty="0" smtClean="0"/>
              <a:t>está </a:t>
            </a:r>
            <a:r>
              <a:rPr lang="es-ES_tradnl" altLang="es-MX" sz="3000" dirty="0"/>
              <a:t>vacío </a:t>
            </a:r>
            <a:r>
              <a:rPr lang="es-ES_tradnl" altLang="es-MX" sz="3000" dirty="0" smtClean="0"/>
              <a:t>si </a:t>
            </a:r>
            <a:r>
              <a:rPr lang="es-ES_tradnl" altLang="es-MX" sz="3000" dirty="0"/>
              <a:t>no contiene ningún nodo</a:t>
            </a:r>
            <a:endParaRPr lang="es-CL" altLang="es-MX" sz="3000" dirty="0"/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7173995" y="2454469"/>
            <a:ext cx="2558514" cy="3721156"/>
            <a:chOff x="3957" y="912"/>
            <a:chExt cx="1467" cy="2067"/>
          </a:xfrm>
        </p:grpSpPr>
        <p:sp>
          <p:nvSpPr>
            <p:cNvPr id="6150" name="Oval 5"/>
            <p:cNvSpPr>
              <a:spLocks noChangeArrowheads="1"/>
            </p:cNvSpPr>
            <p:nvPr/>
          </p:nvSpPr>
          <p:spPr bwMode="auto">
            <a:xfrm>
              <a:off x="4293" y="912"/>
              <a:ext cx="363" cy="33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6151" name="Oval 6"/>
            <p:cNvSpPr>
              <a:spLocks noChangeArrowheads="1"/>
            </p:cNvSpPr>
            <p:nvPr/>
          </p:nvSpPr>
          <p:spPr bwMode="auto">
            <a:xfrm>
              <a:off x="3958" y="1488"/>
              <a:ext cx="362" cy="33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6152" name="Line 7"/>
            <p:cNvSpPr>
              <a:spLocks noChangeShapeType="1"/>
            </p:cNvSpPr>
            <p:nvPr/>
          </p:nvSpPr>
          <p:spPr bwMode="auto">
            <a:xfrm flipH="1">
              <a:off x="4224" y="1248"/>
              <a:ext cx="240" cy="28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153" name="Line 8"/>
            <p:cNvSpPr>
              <a:spLocks noChangeShapeType="1"/>
            </p:cNvSpPr>
            <p:nvPr/>
          </p:nvSpPr>
          <p:spPr bwMode="auto">
            <a:xfrm>
              <a:off x="4464" y="1248"/>
              <a:ext cx="240" cy="28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154" name="Oval 9"/>
            <p:cNvSpPr>
              <a:spLocks noChangeArrowheads="1"/>
            </p:cNvSpPr>
            <p:nvPr/>
          </p:nvSpPr>
          <p:spPr bwMode="auto">
            <a:xfrm>
              <a:off x="4608" y="1488"/>
              <a:ext cx="362" cy="33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6155" name="Line 10"/>
            <p:cNvSpPr>
              <a:spLocks noChangeShapeType="1"/>
            </p:cNvSpPr>
            <p:nvPr/>
          </p:nvSpPr>
          <p:spPr bwMode="auto">
            <a:xfrm>
              <a:off x="4800" y="1824"/>
              <a:ext cx="0" cy="240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156" name="Oval 11"/>
            <p:cNvSpPr>
              <a:spLocks noChangeArrowheads="1"/>
            </p:cNvSpPr>
            <p:nvPr/>
          </p:nvSpPr>
          <p:spPr bwMode="auto">
            <a:xfrm>
              <a:off x="5062" y="2637"/>
              <a:ext cx="362" cy="33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6157" name="Oval 12"/>
            <p:cNvSpPr>
              <a:spLocks noChangeArrowheads="1"/>
            </p:cNvSpPr>
            <p:nvPr/>
          </p:nvSpPr>
          <p:spPr bwMode="auto">
            <a:xfrm>
              <a:off x="4128" y="2637"/>
              <a:ext cx="361" cy="33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6158" name="Oval 13"/>
            <p:cNvSpPr>
              <a:spLocks noChangeArrowheads="1"/>
            </p:cNvSpPr>
            <p:nvPr/>
          </p:nvSpPr>
          <p:spPr bwMode="auto">
            <a:xfrm>
              <a:off x="4608" y="2637"/>
              <a:ext cx="361" cy="33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6159" name="Line 14"/>
            <p:cNvSpPr>
              <a:spLocks noChangeShapeType="1"/>
            </p:cNvSpPr>
            <p:nvPr/>
          </p:nvSpPr>
          <p:spPr bwMode="auto">
            <a:xfrm flipH="1">
              <a:off x="4416" y="2400"/>
              <a:ext cx="384" cy="28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160" name="Oval 15"/>
            <p:cNvSpPr>
              <a:spLocks noChangeArrowheads="1"/>
            </p:cNvSpPr>
            <p:nvPr/>
          </p:nvSpPr>
          <p:spPr bwMode="auto">
            <a:xfrm>
              <a:off x="4608" y="2064"/>
              <a:ext cx="362" cy="33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6161" name="Line 16"/>
            <p:cNvSpPr>
              <a:spLocks noChangeShapeType="1"/>
            </p:cNvSpPr>
            <p:nvPr/>
          </p:nvSpPr>
          <p:spPr bwMode="auto">
            <a:xfrm>
              <a:off x="4800" y="2411"/>
              <a:ext cx="0" cy="229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162" name="Line 17"/>
            <p:cNvSpPr>
              <a:spLocks noChangeShapeType="1"/>
            </p:cNvSpPr>
            <p:nvPr/>
          </p:nvSpPr>
          <p:spPr bwMode="auto">
            <a:xfrm>
              <a:off x="4800" y="2400"/>
              <a:ext cx="336" cy="288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163" name="Oval 18"/>
            <p:cNvSpPr>
              <a:spLocks noChangeArrowheads="1"/>
            </p:cNvSpPr>
            <p:nvPr/>
          </p:nvSpPr>
          <p:spPr bwMode="auto">
            <a:xfrm>
              <a:off x="4293" y="912"/>
              <a:ext cx="363" cy="33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grpSp>
          <p:nvGrpSpPr>
            <p:cNvPr id="6164" name="Group 19"/>
            <p:cNvGrpSpPr>
              <a:grpSpLocks/>
            </p:cNvGrpSpPr>
            <p:nvPr/>
          </p:nvGrpSpPr>
          <p:grpSpPr bwMode="auto">
            <a:xfrm>
              <a:off x="3957" y="1488"/>
              <a:ext cx="1467" cy="1491"/>
              <a:chOff x="3957" y="1488"/>
              <a:chExt cx="1467" cy="1491"/>
            </a:xfrm>
          </p:grpSpPr>
          <p:sp>
            <p:nvSpPr>
              <p:cNvPr id="6165" name="Oval 20"/>
              <p:cNvSpPr>
                <a:spLocks noChangeArrowheads="1"/>
              </p:cNvSpPr>
              <p:nvPr/>
            </p:nvSpPr>
            <p:spPr bwMode="auto">
              <a:xfrm>
                <a:off x="3957" y="1488"/>
                <a:ext cx="363" cy="339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s-ES" altLang="es-MX" sz="2900" baseline="-25000" dirty="0">
                  <a:solidFill>
                    <a:srgbClr val="333399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166" name="Oval 21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363" cy="339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s-ES" altLang="es-MX" sz="2900" baseline="-25000" dirty="0">
                  <a:solidFill>
                    <a:srgbClr val="333399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167" name="Oval 22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63" cy="339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s-ES" altLang="es-MX" sz="2900" baseline="-25000" dirty="0">
                  <a:solidFill>
                    <a:srgbClr val="333399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6168" name="Oval 23"/>
              <p:cNvSpPr>
                <a:spLocks noChangeArrowheads="1"/>
              </p:cNvSpPr>
              <p:nvPr/>
            </p:nvSpPr>
            <p:spPr bwMode="auto">
              <a:xfrm>
                <a:off x="5061" y="2640"/>
                <a:ext cx="363" cy="339"/>
              </a:xfrm>
              <a:prstGeom prst="ellipse">
                <a:avLst/>
              </a:prstGeom>
              <a:solidFill>
                <a:srgbClr val="9933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s-ES" altLang="es-MX" sz="2900" baseline="-25000" dirty="0">
                  <a:solidFill>
                    <a:srgbClr val="333399"/>
                  </a:solidFill>
                  <a:latin typeface="Comic Sans MS" pitchFamily="66" charset="0"/>
                </a:endParaRPr>
              </a:p>
            </p:txBody>
          </p:sp>
        </p:grp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511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sz="4200" dirty="0" smtClean="0"/>
              <a:t>Funciones </a:t>
            </a:r>
            <a:r>
              <a:rPr lang="es-ES" altLang="es-MX" sz="4200" dirty="0"/>
              <a:t>para Administrar </a:t>
            </a:r>
            <a:r>
              <a:rPr lang="es-ES" altLang="es-MX" sz="4200" dirty="0" smtClean="0"/>
              <a:t>un Árbol </a:t>
            </a:r>
            <a:r>
              <a:rPr lang="es-ES" altLang="es-MX" sz="4200" dirty="0" smtClean="0"/>
              <a:t>Binario </a:t>
            </a:r>
            <a:r>
              <a:rPr lang="es-ES" altLang="es-MX" sz="4200" dirty="0"/>
              <a:t>de </a:t>
            </a:r>
            <a:r>
              <a:rPr lang="es-ES" altLang="es-MX" sz="4200" dirty="0" smtClean="0"/>
              <a:t>Búsqueda (5/7)</a:t>
            </a:r>
            <a:endParaRPr lang="es-ES" altLang="es-MX" sz="4200" dirty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700" dirty="0"/>
              <a:t>//	Crea un nodo con etiqueta x y lo inserta en el arbol 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altLang="es-MX" sz="27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700" dirty="0"/>
              <a:t>void insertar(int x, nodo *&amp;n)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700" dirty="0"/>
              <a:t>{	if(n == NULL)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700" dirty="0"/>
              <a:t>	{	</a:t>
            </a:r>
            <a:r>
              <a:rPr lang="es-ES_tradnl" altLang="es-MX" sz="2700" dirty="0" smtClean="0"/>
              <a:t>n		= </a:t>
            </a:r>
            <a:r>
              <a:rPr lang="es-ES_tradnl" altLang="es-MX" sz="2700" dirty="0"/>
              <a:t>new nodo;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700" dirty="0"/>
              <a:t>		n-&gt;</a:t>
            </a:r>
            <a:r>
              <a:rPr lang="es-ES_tradnl" altLang="es-MX" sz="2700" dirty="0" smtClean="0"/>
              <a:t>dato	= </a:t>
            </a:r>
            <a:r>
              <a:rPr lang="es-ES_tradnl" altLang="es-MX" sz="2700" dirty="0"/>
              <a:t>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700" dirty="0"/>
              <a:t>		n-&gt;</a:t>
            </a:r>
            <a:r>
              <a:rPr lang="es-ES_tradnl" altLang="es-MX" sz="2700" dirty="0" smtClean="0"/>
              <a:t>izq		= </a:t>
            </a:r>
            <a:r>
              <a:rPr lang="es-ES_tradnl" altLang="es-MX" sz="2700" dirty="0"/>
              <a:t>NULL;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700" dirty="0"/>
              <a:t>		n-&gt;</a:t>
            </a:r>
            <a:r>
              <a:rPr lang="es-ES_tradnl" altLang="es-MX" sz="2700" dirty="0" smtClean="0"/>
              <a:t>der	= </a:t>
            </a:r>
            <a:r>
              <a:rPr lang="es-ES_tradnl" altLang="es-MX" sz="2700" dirty="0"/>
              <a:t>NULL;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700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700" dirty="0"/>
              <a:t>	else		if(x &lt; n-&gt;dato) insertar(x, n-&gt;izq);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700" dirty="0"/>
              <a:t>			else	if(x &gt; n-&gt;dato) insertar(x, n-&gt;der);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700" dirty="0"/>
              <a:t>}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50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49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sz="4200" dirty="0"/>
              <a:t>Programas para Administrar </a:t>
            </a:r>
            <a:r>
              <a:rPr lang="es-ES" altLang="es-MX" sz="4200" dirty="0" smtClean="0"/>
              <a:t>un Árbol </a:t>
            </a:r>
            <a:r>
              <a:rPr lang="es-ES" altLang="es-MX" sz="4200" dirty="0" smtClean="0"/>
              <a:t>Binario </a:t>
            </a:r>
            <a:r>
              <a:rPr lang="es-ES" altLang="es-MX" sz="4200" dirty="0"/>
              <a:t>de </a:t>
            </a:r>
            <a:r>
              <a:rPr lang="es-ES" altLang="es-MX" sz="4200" dirty="0" smtClean="0"/>
              <a:t>Búsqueda (6/7)</a:t>
            </a:r>
            <a:endParaRPr lang="es-ES" altLang="es-MX" sz="4200" dirty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458" y="1814672"/>
            <a:ext cx="9177166" cy="513796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altLang="es-MX" sz="2400" dirty="0"/>
              <a:t>//	Elimina del arbol n el nodo con la etiqueta x</a:t>
            </a:r>
          </a:p>
          <a:p>
            <a:pPr eaLnBrk="1" hangingPunct="1">
              <a:buFontTx/>
              <a:buNone/>
            </a:pPr>
            <a:endParaRPr lang="es-ES_tradnl" altLang="es-MX" sz="2400" dirty="0"/>
          </a:p>
          <a:p>
            <a:pPr eaLnBrk="1" hangingPunct="1">
              <a:buFontTx/>
              <a:buNone/>
            </a:pPr>
            <a:r>
              <a:rPr lang="es-ES_tradnl" altLang="es-MX" sz="2400" dirty="0"/>
              <a:t>void suprime(int x, nodo *&amp;n)</a:t>
            </a:r>
          </a:p>
          <a:p>
            <a:pPr eaLnBrk="1" hangingPunct="1">
              <a:buFontTx/>
              <a:buNone/>
            </a:pPr>
            <a:r>
              <a:rPr lang="es-ES_tradnl" altLang="es-MX" sz="2400" dirty="0"/>
              <a:t>{	if(n != NULL)</a:t>
            </a:r>
          </a:p>
          <a:p>
            <a:pPr eaLnBrk="1" hangingPunct="1">
              <a:buFontTx/>
              <a:buNone/>
            </a:pPr>
            <a:r>
              <a:rPr lang="es-ES_tradnl" altLang="es-MX" sz="2400" dirty="0"/>
              <a:t>		if(x &lt; n-&gt;dato) suprime(x, n-&gt;izq);</a:t>
            </a:r>
          </a:p>
          <a:p>
            <a:pPr eaLnBrk="1" hangingPunct="1">
              <a:buFontTx/>
              <a:buNone/>
            </a:pPr>
            <a:r>
              <a:rPr lang="es-ES_tradnl" altLang="es-MX" sz="2400" dirty="0"/>
              <a:t>		else if(x &gt; n-&gt;dato) suprime(x, n-&gt;der);</a:t>
            </a:r>
          </a:p>
          <a:p>
            <a:pPr eaLnBrk="1" hangingPunct="1">
              <a:buFontTx/>
              <a:buNone/>
            </a:pPr>
            <a:r>
              <a:rPr lang="es-ES_tradnl" altLang="es-MX" sz="2400" dirty="0"/>
              <a:t>			else if(n-&gt;izq == NULL &amp;&amp; n-&gt;der == NULL) n = NULL;</a:t>
            </a:r>
          </a:p>
          <a:p>
            <a:pPr eaLnBrk="1" hangingPunct="1">
              <a:buFontTx/>
              <a:buNone/>
            </a:pPr>
            <a:r>
              <a:rPr lang="es-ES_tradnl" altLang="es-MX" sz="2400" dirty="0"/>
              <a:t>				else if(n-&gt;izq == NULL) n = n-&gt;der;</a:t>
            </a:r>
          </a:p>
          <a:p>
            <a:pPr eaLnBrk="1" hangingPunct="1">
              <a:buFontTx/>
              <a:buNone/>
            </a:pPr>
            <a:r>
              <a:rPr lang="es-ES_tradnl" altLang="es-MX" sz="2400" dirty="0"/>
              <a:t>					else	if(n-&gt;der == NULL) n = n-&gt;izq;</a:t>
            </a:r>
          </a:p>
          <a:p>
            <a:pPr eaLnBrk="1" hangingPunct="1">
              <a:buFontTx/>
              <a:buNone/>
            </a:pPr>
            <a:r>
              <a:rPr lang="es-ES_tradnl" altLang="es-MX" sz="2400" dirty="0"/>
              <a:t>						else n-&gt;dato = suprimeMin(n-&gt;der);</a:t>
            </a:r>
          </a:p>
          <a:p>
            <a:pPr eaLnBrk="1" hangingPunct="1">
              <a:buFontTx/>
              <a:buNone/>
            </a:pPr>
            <a:r>
              <a:rPr lang="es-ES_tradnl" altLang="es-MX" sz="2400" dirty="0"/>
              <a:t>}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51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04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MX" sz="4200" dirty="0"/>
              <a:t>Programas para Administrar </a:t>
            </a:r>
            <a:r>
              <a:rPr lang="es-ES" altLang="es-MX" sz="4200" dirty="0" smtClean="0"/>
              <a:t>un Árbol </a:t>
            </a:r>
            <a:r>
              <a:rPr lang="es-ES" altLang="es-MX" sz="4200" dirty="0" smtClean="0"/>
              <a:t>Binario </a:t>
            </a:r>
            <a:r>
              <a:rPr lang="es-ES" altLang="es-MX" sz="4200" dirty="0"/>
              <a:t>de </a:t>
            </a:r>
            <a:r>
              <a:rPr lang="es-ES" altLang="es-MX" sz="4200" dirty="0" smtClean="0"/>
              <a:t>Búsqueda (7/7)</a:t>
            </a:r>
            <a:endParaRPr lang="es-ES" altLang="es-MX" sz="4200" dirty="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4571" y="1814672"/>
            <a:ext cx="8844053" cy="513796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500" dirty="0"/>
              <a:t>//	Reemplaza el nodo a eliminar por el sucesor en orden </a:t>
            </a:r>
            <a:r>
              <a:rPr lang="es-ES_tradnl" altLang="es-MX" sz="2500" dirty="0" smtClean="0"/>
              <a:t>simetrico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s-ES_tradnl" altLang="es-MX" sz="25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500" dirty="0"/>
              <a:t>int suprimeMin(nodo *&amp;n)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500" dirty="0"/>
              <a:t>{	int temp;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500" dirty="0"/>
              <a:t>	if(n-&gt;izq == NULL)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500" dirty="0"/>
              <a:t>	{	temp = n-&gt;dato;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500" dirty="0"/>
              <a:t>	</a:t>
            </a:r>
            <a:endParaRPr lang="es-ES_tradnl" altLang="es-MX" sz="25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500" dirty="0"/>
              <a:t>	</a:t>
            </a:r>
            <a:r>
              <a:rPr lang="es-ES_tradnl" altLang="es-MX" sz="2500" dirty="0" smtClean="0"/>
              <a:t>//</a:t>
            </a:r>
            <a:r>
              <a:rPr lang="es-ES_tradnl" altLang="es-MX" sz="2500" dirty="0"/>
              <a:t>	Reemplaza el nodo apuntado por n por su hijo derecho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500" dirty="0"/>
              <a:t>		n = n-&gt;der;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500" dirty="0"/>
              <a:t>		return temp;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500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500" dirty="0"/>
              <a:t>	else return suprimeMin(n-&gt;izq);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s-ES_tradnl" altLang="es-MX" sz="2500" dirty="0"/>
              <a:t>}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52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32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2285" y="216173"/>
            <a:ext cx="9042400" cy="129698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 </a:t>
            </a:r>
            <a:r>
              <a:rPr lang="es-ES_tradnl" dirty="0" smtClean="0"/>
              <a:t>Binario de Búsqueda</a:t>
            </a:r>
            <a:endParaRPr lang="en-US" dirty="0" smtClean="0"/>
          </a:p>
        </p:txBody>
      </p:sp>
      <p:sp>
        <p:nvSpPr>
          <p:cNvPr id="48132" name="Text Box 28"/>
          <p:cNvSpPr txBox="1">
            <a:spLocks noChangeArrowheads="1"/>
          </p:cNvSpPr>
          <p:nvPr/>
        </p:nvSpPr>
        <p:spPr bwMode="auto">
          <a:xfrm>
            <a:off x="502285" y="1296195"/>
            <a:ext cx="9208558" cy="2180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Pregunta: ¿De qué orden son las operaciones anteriores?</a:t>
            </a:r>
          </a:p>
          <a:p>
            <a:pPr algn="l"/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Respuesta: Todas son O(h), donde h es la altura del árbol</a:t>
            </a:r>
          </a:p>
          <a:p>
            <a:pPr lvl="1" algn="l">
              <a:buFont typeface="Arial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Se sabe que (log n) &lt; h &lt; n</a:t>
            </a:r>
          </a:p>
          <a:p>
            <a:pPr lvl="1" algn="l">
              <a:buFont typeface="Arial" charset="0"/>
              <a:buChar char="•"/>
            </a:pP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Por 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lo tanto, se quiere que h sea (log n), es decir que el árbol esté lo más cerca posible de un árbol completo</a:t>
            </a:r>
          </a:p>
        </p:txBody>
      </p:sp>
      <p:grpSp>
        <p:nvGrpSpPr>
          <p:cNvPr id="48133" name="Group 50"/>
          <p:cNvGrpSpPr>
            <a:grpSpLocks/>
          </p:cNvGrpSpPr>
          <p:nvPr/>
        </p:nvGrpSpPr>
        <p:grpSpPr bwMode="auto">
          <a:xfrm>
            <a:off x="5814647" y="4133418"/>
            <a:ext cx="3683423" cy="3110865"/>
            <a:chOff x="3600" y="2496"/>
            <a:chExt cx="2112" cy="1728"/>
          </a:xfrm>
        </p:grpSpPr>
        <p:sp>
          <p:nvSpPr>
            <p:cNvPr id="2" name="Oval 30"/>
            <p:cNvSpPr>
              <a:spLocks noChangeArrowheads="1"/>
            </p:cNvSpPr>
            <p:nvPr/>
          </p:nvSpPr>
          <p:spPr bwMode="auto">
            <a:xfrm>
              <a:off x="4848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20</a:t>
              </a:r>
              <a:endParaRPr lang="es-ES" altLang="es-MX" sz="2700" dirty="0"/>
            </a:p>
          </p:txBody>
        </p:sp>
        <p:sp>
          <p:nvSpPr>
            <p:cNvPr id="48136" name="Oval 31"/>
            <p:cNvSpPr>
              <a:spLocks noChangeArrowheads="1"/>
            </p:cNvSpPr>
            <p:nvPr/>
          </p:nvSpPr>
          <p:spPr bwMode="auto">
            <a:xfrm>
              <a:off x="4272" y="297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9</a:t>
              </a:r>
              <a:endParaRPr lang="es-ES" altLang="es-MX" sz="2700" dirty="0"/>
            </a:p>
          </p:txBody>
        </p:sp>
        <p:sp>
          <p:nvSpPr>
            <p:cNvPr id="48137" name="Oval 32"/>
            <p:cNvSpPr>
              <a:spLocks noChangeArrowheads="1"/>
            </p:cNvSpPr>
            <p:nvPr/>
          </p:nvSpPr>
          <p:spPr bwMode="auto">
            <a:xfrm>
              <a:off x="3888" y="350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5</a:t>
              </a:r>
              <a:endParaRPr lang="es-ES" altLang="es-MX" sz="2700" dirty="0"/>
            </a:p>
          </p:txBody>
        </p:sp>
        <p:cxnSp>
          <p:nvCxnSpPr>
            <p:cNvPr id="48138" name="AutoShape 33"/>
            <p:cNvCxnSpPr>
              <a:cxnSpLocks noChangeShapeType="1"/>
              <a:endCxn id="48136" idx="0"/>
            </p:cNvCxnSpPr>
            <p:nvPr/>
          </p:nvCxnSpPr>
          <p:spPr bwMode="auto">
            <a:xfrm flipH="1">
              <a:off x="4392" y="2701"/>
              <a:ext cx="491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39" name="AutoShape 36"/>
            <p:cNvCxnSpPr>
              <a:cxnSpLocks noChangeShapeType="1"/>
              <a:stCxn id="48137" idx="0"/>
              <a:endCxn id="48136" idx="3"/>
            </p:cNvCxnSpPr>
            <p:nvPr/>
          </p:nvCxnSpPr>
          <p:spPr bwMode="auto">
            <a:xfrm flipV="1">
              <a:off x="4008" y="3181"/>
              <a:ext cx="299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140" name="Oval 39"/>
            <p:cNvSpPr>
              <a:spLocks noChangeArrowheads="1"/>
            </p:cNvSpPr>
            <p:nvPr/>
          </p:nvSpPr>
          <p:spPr bwMode="auto">
            <a:xfrm>
              <a:off x="3600" y="398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</a:t>
              </a:r>
              <a:endParaRPr lang="es-ES" altLang="es-MX" sz="2700" dirty="0"/>
            </a:p>
          </p:txBody>
        </p:sp>
        <p:cxnSp>
          <p:nvCxnSpPr>
            <p:cNvPr id="48141" name="AutoShape 40"/>
            <p:cNvCxnSpPr>
              <a:cxnSpLocks noChangeShapeType="1"/>
              <a:stCxn id="48137" idx="3"/>
              <a:endCxn id="48140" idx="0"/>
            </p:cNvCxnSpPr>
            <p:nvPr/>
          </p:nvCxnSpPr>
          <p:spPr bwMode="auto">
            <a:xfrm flipH="1">
              <a:off x="3720" y="3709"/>
              <a:ext cx="203" cy="2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142" name="Oval 43"/>
            <p:cNvSpPr>
              <a:spLocks noChangeArrowheads="1"/>
            </p:cNvSpPr>
            <p:nvPr/>
          </p:nvSpPr>
          <p:spPr bwMode="auto">
            <a:xfrm>
              <a:off x="5472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53</a:t>
              </a:r>
              <a:endParaRPr lang="es-ES" altLang="es-MX" sz="2700" dirty="0"/>
            </a:p>
          </p:txBody>
        </p:sp>
        <p:cxnSp>
          <p:nvCxnSpPr>
            <p:cNvPr id="48143" name="AutoShape 46"/>
            <p:cNvCxnSpPr>
              <a:cxnSpLocks noChangeShapeType="1"/>
              <a:endCxn id="48142" idx="0"/>
            </p:cNvCxnSpPr>
            <p:nvPr/>
          </p:nvCxnSpPr>
          <p:spPr bwMode="auto">
            <a:xfrm>
              <a:off x="5053" y="2701"/>
              <a:ext cx="539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8135" name="Text Box 49"/>
          <p:cNvSpPr txBox="1">
            <a:spLocks noChangeArrowheads="1"/>
          </p:cNvSpPr>
          <p:nvPr/>
        </p:nvSpPr>
        <p:spPr bwMode="auto">
          <a:xfrm>
            <a:off x="502285" y="4119017"/>
            <a:ext cx="5692563" cy="276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81888" indent="-381888">
              <a:buFont typeface="Arial" pitchFamily="34" charset="0"/>
              <a:buChar char="•"/>
              <a:defRPr/>
            </a:pPr>
            <a:r>
              <a:rPr lang="es-ES_tradnl" sz="2700" dirty="0">
                <a:latin typeface="Calibri" panose="020F0502020204030204" pitchFamily="34" charset="0"/>
                <a:sym typeface="Wingdings" pitchFamily="2" charset="2"/>
              </a:rPr>
              <a:t>Si el árbol se crea agregando nodos en orden aleatorio, tiende a quedar de altura O(log n).</a:t>
            </a:r>
            <a:endParaRPr lang="es-ES_tradnl" sz="1100" dirty="0">
              <a:latin typeface="Calibri" panose="020F0502020204030204" pitchFamily="34" charset="0"/>
              <a:sym typeface="Wingdings" pitchFamily="2" charset="2"/>
            </a:endParaRPr>
          </a:p>
          <a:p>
            <a:pPr algn="l">
              <a:buFontTx/>
              <a:buChar char="•"/>
              <a:defRPr/>
            </a:pPr>
            <a:endParaRPr lang="es-ES_tradnl" sz="1100" dirty="0">
              <a:latin typeface="Calibri" panose="020F0502020204030204" pitchFamily="34" charset="0"/>
              <a:sym typeface="Wingdings" pitchFamily="2" charset="2"/>
            </a:endParaRPr>
          </a:p>
          <a:p>
            <a:pPr marL="381888" indent="-381888">
              <a:buFont typeface="Arial" pitchFamily="34" charset="0"/>
              <a:buChar char="•"/>
              <a:defRPr/>
            </a:pPr>
            <a:r>
              <a:rPr lang="es-ES_tradnl" sz="2700" dirty="0">
                <a:latin typeface="Calibri" panose="020F0502020204030204" pitchFamily="34" charset="0"/>
                <a:sym typeface="Wingdings" pitchFamily="2" charset="2"/>
              </a:rPr>
              <a:t>Pero no siempre será así: incluso puede que los datos ingresen ya ordenados y dará altura n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53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504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dirty="0" smtClean="0"/>
              <a:t>Árbol Auto-Balanceado</a:t>
            </a:r>
            <a:endParaRPr lang="es-CL" dirty="0"/>
          </a:p>
        </p:txBody>
      </p:sp>
      <p:sp>
        <p:nvSpPr>
          <p:cNvPr id="49156" name="Rectangle 3" descr="Parchment"/>
          <p:cNvSpPr>
            <a:spLocks noGrp="1" noChangeArrowheads="1"/>
          </p:cNvSpPr>
          <p:nvPr>
            <p:ph type="body" idx="1"/>
          </p:nvPr>
        </p:nvSpPr>
        <p:spPr>
          <a:xfrm>
            <a:off x="486346" y="1584325"/>
            <a:ext cx="9042400" cy="5132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Un árbol binario está 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balanceado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ym typeface="Wingdings" pitchFamily="2" charset="2"/>
              </a:rPr>
              <a:t>si su altura es O(log n)</a:t>
            </a:r>
          </a:p>
          <a:p>
            <a:pPr>
              <a:lnSpc>
                <a:spcPct val="90000"/>
              </a:lnSpc>
            </a:pPr>
            <a:endParaRPr lang="es-ES_tradnl" altLang="es-MX" sz="2700" dirty="0">
              <a:solidFill>
                <a:srgbClr val="333399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Á</a:t>
            </a:r>
            <a:r>
              <a:rPr lang="es-ES_tradnl" altLang="es-MX" sz="2700" dirty="0">
                <a:sym typeface="Wingdings" pitchFamily="2" charset="2"/>
              </a:rPr>
              <a:t>rboles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A</a:t>
            </a:r>
            <a:r>
              <a:rPr lang="es-ES_tradnl" altLang="es-MX" sz="2700" dirty="0">
                <a:sym typeface="Wingdings" pitchFamily="2" charset="2"/>
              </a:rPr>
              <a:t>uto-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s-ES_tradnl" altLang="es-MX" sz="2700" dirty="0">
                <a:sym typeface="Wingdings" pitchFamily="2" charset="2"/>
              </a:rPr>
              <a:t>alanceados (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AAB</a:t>
            </a:r>
            <a:r>
              <a:rPr lang="es-ES_tradnl" altLang="es-MX" sz="2700" dirty="0">
                <a:sym typeface="Wingdings" pitchFamily="2" charset="2"/>
              </a:rPr>
              <a:t>) son árboles binarios en que las operaciones INSERTAR y ELIMINAR hacen ajustes en el árbol para </a:t>
            </a:r>
            <a:r>
              <a:rPr lang="es-ES_tradnl" altLang="es-MX" sz="2700" dirty="0">
                <a:solidFill>
                  <a:srgbClr val="FF3300"/>
                </a:solidFill>
                <a:sym typeface="Wingdings" pitchFamily="2" charset="2"/>
              </a:rPr>
              <a:t>mantenerlo siempre balanceado</a:t>
            </a:r>
          </a:p>
          <a:p>
            <a:pPr>
              <a:lnSpc>
                <a:spcPct val="90000"/>
              </a:lnSpc>
            </a:pPr>
            <a:endParaRPr lang="es-ES_tradnl" altLang="es-MX" sz="2700" dirty="0">
              <a:solidFill>
                <a:srgbClr val="333399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Por lo tanto, en un 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AAB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 smtClean="0">
                <a:sym typeface="Wingdings" pitchFamily="2" charset="2"/>
              </a:rPr>
              <a:t>las funciones INSERTAR, ELIMINAR y BUSCAR son todas O(log n)</a:t>
            </a:r>
            <a:endParaRPr lang="es-ES_tradnl" altLang="es-MX" sz="27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endParaRPr lang="es-ES_tradnl" altLang="es-MX" sz="2700" dirty="0">
              <a:solidFill>
                <a:srgbClr val="333399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Otra cosa frecuente con 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AAB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ym typeface="Wingdings" pitchFamily="2" charset="2"/>
              </a:rPr>
              <a:t>es pedir el i-ésimo elemento en orden. Esto en general sería O(n), pero en un 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AAB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ym typeface="Wingdings" pitchFamily="2" charset="2"/>
              </a:rPr>
              <a:t>se puede obtener en O(log n) si se almacena en cada nodo, el tamaño de su subárbol</a:t>
            </a:r>
            <a:endParaRPr lang="es-CL" altLang="es-MX" sz="27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54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910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dirty="0" smtClean="0"/>
              <a:t>Árbol Auto-Balanceado: </a:t>
            </a:r>
            <a:r>
              <a:rPr lang="es-ES_tradnl" dirty="0"/>
              <a:t>Treesort</a:t>
            </a:r>
            <a:endParaRPr lang="es-CL" dirty="0"/>
          </a:p>
        </p:txBody>
      </p:sp>
      <p:sp>
        <p:nvSpPr>
          <p:cNvPr id="50180" name="Rectangle 3" descr="Parchment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MX" sz="2700" dirty="0">
                <a:sym typeface="Wingdings" pitchFamily="2" charset="2"/>
              </a:rPr>
              <a:t>Una aplicación de un AAB es </a:t>
            </a:r>
            <a:r>
              <a:rPr lang="es-ES_tradnl" altLang="es-MX" sz="2700" dirty="0">
                <a:solidFill>
                  <a:srgbClr val="FF3300"/>
                </a:solidFill>
                <a:sym typeface="Wingdings" pitchFamily="2" charset="2"/>
              </a:rPr>
              <a:t>treesort</a:t>
            </a:r>
          </a:p>
          <a:p>
            <a:pPr>
              <a:lnSpc>
                <a:spcPct val="80000"/>
              </a:lnSpc>
            </a:pPr>
            <a:endParaRPr lang="es-ES_tradnl" altLang="es-MX" sz="2700" dirty="0">
              <a:solidFill>
                <a:srgbClr val="333399"/>
              </a:solidFill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s-ES_tradnl" altLang="es-MX" sz="2700" dirty="0">
                <a:sym typeface="Wingdings" pitchFamily="2" charset="2"/>
              </a:rPr>
              <a:t>Dada una secuencia de elementos que se quiere ordenar:</a:t>
            </a:r>
          </a:p>
          <a:p>
            <a:pPr lvl="1">
              <a:lnSpc>
                <a:spcPct val="80000"/>
              </a:lnSpc>
            </a:pPr>
            <a:r>
              <a:rPr lang="es-ES_tradnl" altLang="es-MX" sz="2700" dirty="0">
                <a:sym typeface="Wingdings" pitchFamily="2" charset="2"/>
              </a:rPr>
              <a:t>se ingresan todos los elementos en un AAB inicialmente vacío</a:t>
            </a:r>
          </a:p>
          <a:p>
            <a:pPr lvl="1">
              <a:lnSpc>
                <a:spcPct val="80000"/>
              </a:lnSpc>
            </a:pPr>
            <a:r>
              <a:rPr lang="es-ES_tradnl" altLang="es-MX" sz="2700" dirty="0">
                <a:sym typeface="Wingdings" pitchFamily="2" charset="2"/>
              </a:rPr>
              <a:t>se recorre el AAB en orden simétrico</a:t>
            </a:r>
          </a:p>
          <a:p>
            <a:pPr>
              <a:lnSpc>
                <a:spcPct val="80000"/>
              </a:lnSpc>
            </a:pPr>
            <a:endParaRPr lang="es-ES_tradnl" altLang="es-MX" sz="2700" dirty="0"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s-ES_tradnl" altLang="es-MX" sz="2700" dirty="0">
                <a:sym typeface="Wingdings" pitchFamily="2" charset="2"/>
              </a:rPr>
              <a:t>Resultado: la secuencia de elementos ordenada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s-ES_tradnl" altLang="es-MX" sz="2700" dirty="0">
              <a:sym typeface="Wingdings" pitchFamily="2" charset="2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s-ES_tradnl" altLang="es-MX" sz="2700" dirty="0">
                <a:sym typeface="Wingdings" pitchFamily="2" charset="2"/>
              </a:rPr>
              <a:t>La creación de un AAB es O(n log n) y la creación del listado es O(n), por lo tanto, da un algoritmo de ordenamiento O(n log n), mejor, por ejemplo, que O(n</a:t>
            </a:r>
            <a:r>
              <a:rPr lang="es-ES_tradnl" altLang="es-MX" sz="2700" baseline="44000" dirty="0">
                <a:sym typeface="Wingdings" pitchFamily="2" charset="2"/>
              </a:rPr>
              <a:t>2</a:t>
            </a:r>
            <a:r>
              <a:rPr lang="es-ES_tradnl" altLang="es-MX" sz="2700" dirty="0">
                <a:sym typeface="Wingdings" pitchFamily="2" charset="2"/>
              </a:rPr>
              <a:t>) de bubble sort</a:t>
            </a:r>
            <a:endParaRPr lang="es-CL" altLang="es-MX" sz="2700" dirty="0">
              <a:sym typeface="Wingdings" pitchFamily="2" charset="2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55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209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dirty="0" smtClean="0"/>
              <a:t>Árbol </a:t>
            </a:r>
            <a:r>
              <a:rPr lang="es-ES_tradnl" dirty="0"/>
              <a:t>AVL: Definición</a:t>
            </a:r>
            <a:endParaRPr lang="es-CL" dirty="0"/>
          </a:p>
        </p:txBody>
      </p:sp>
      <p:sp>
        <p:nvSpPr>
          <p:cNvPr id="51204" name="Rectangle 3" descr="Parchment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Existen varios tipos de AAB. Los más antiguos (1962), son los árboles </a:t>
            </a:r>
            <a:r>
              <a:rPr lang="es-ES_tradnl" altLang="es-MX" sz="2700" b="1" dirty="0">
                <a:solidFill>
                  <a:srgbClr val="FF0000"/>
                </a:solidFill>
                <a:sym typeface="Wingdings" pitchFamily="2" charset="2"/>
              </a:rPr>
              <a:t>AVL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ym typeface="Wingdings" pitchFamily="2" charset="2"/>
              </a:rPr>
              <a:t>(</a:t>
            </a:r>
            <a:r>
              <a:rPr lang="es-ES_tradnl" altLang="es-MX" sz="2700" b="1" dirty="0">
                <a:solidFill>
                  <a:srgbClr val="FF0000"/>
                </a:solidFill>
                <a:sym typeface="Wingdings" pitchFamily="2" charset="2"/>
              </a:rPr>
              <a:t>A</a:t>
            </a:r>
            <a:r>
              <a:rPr lang="es-ES_tradnl" altLang="es-MX" sz="2700" dirty="0">
                <a:sym typeface="Wingdings" pitchFamily="2" charset="2"/>
              </a:rPr>
              <a:t>delson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b="1" dirty="0">
                <a:solidFill>
                  <a:srgbClr val="FF0000"/>
                </a:solidFill>
                <a:sym typeface="Wingdings" pitchFamily="2" charset="2"/>
              </a:rPr>
              <a:t>V</a:t>
            </a:r>
            <a:r>
              <a:rPr lang="es-ES_tradnl" altLang="es-MX" sz="2700" dirty="0">
                <a:sym typeface="Wingdings" pitchFamily="2" charset="2"/>
              </a:rPr>
              <a:t>elskii y </a:t>
            </a:r>
            <a:r>
              <a:rPr lang="es-ES_tradnl" altLang="es-MX" sz="2700" b="1" dirty="0">
                <a:solidFill>
                  <a:srgbClr val="FF0000"/>
                </a:solidFill>
                <a:sym typeface="Wingdings" pitchFamily="2" charset="2"/>
              </a:rPr>
              <a:t>L</a:t>
            </a:r>
            <a:r>
              <a:rPr lang="es-ES_tradnl" altLang="es-MX" sz="2700" dirty="0">
                <a:sym typeface="Wingdings" pitchFamily="2" charset="2"/>
              </a:rPr>
              <a:t>andis)</a:t>
            </a:r>
          </a:p>
          <a:p>
            <a:pPr>
              <a:lnSpc>
                <a:spcPct val="90000"/>
              </a:lnSpc>
            </a:pPr>
            <a:endParaRPr lang="es-ES_tradnl" altLang="es-MX" sz="2700" dirty="0">
              <a:solidFill>
                <a:srgbClr val="333399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Los árboles 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AVL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ym typeface="Wingdings" pitchFamily="2" charset="2"/>
              </a:rPr>
              <a:t>exigen que en todo momento, para todo nodo, la diferencia entre las alturas de sus subárboles izquierdo y derecho sea </a:t>
            </a:r>
            <a:r>
              <a:rPr lang="es-ES_tradnl" altLang="es-MX" sz="2700" dirty="0" smtClean="0">
                <a:sym typeface="Wingdings" pitchFamily="2" charset="2"/>
              </a:rPr>
              <a:t>-1, 0 o +1</a:t>
            </a:r>
            <a:endParaRPr lang="es-ES_tradnl" altLang="es-MX" sz="27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endParaRPr lang="es-ES_tradnl" altLang="es-MX" sz="2700" dirty="0">
              <a:solidFill>
                <a:srgbClr val="333399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El valor de esa diferencia se denomina </a:t>
            </a: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factor de balance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ym typeface="Wingdings" pitchFamily="2" charset="2"/>
              </a:rPr>
              <a:t>y se mantiene almacenado en los nodos</a:t>
            </a:r>
          </a:p>
          <a:p>
            <a:pPr>
              <a:lnSpc>
                <a:spcPct val="90000"/>
              </a:lnSpc>
            </a:pPr>
            <a:endParaRPr lang="es-ES_tradnl" altLang="es-MX" sz="2700" dirty="0">
              <a:solidFill>
                <a:srgbClr val="333399"/>
              </a:solidFill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El factor de balance de un nodo es: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(altura subárbol izquierdo) – (altura subárbol derecho)</a:t>
            </a:r>
            <a:endParaRPr lang="es-CL" altLang="es-MX" sz="2700" dirty="0">
              <a:solidFill>
                <a:srgbClr val="FF0000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56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57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6962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 AVL: Ejemplo</a:t>
            </a:r>
            <a:endParaRPr lang="en-US" dirty="0" smtClean="0"/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514494" y="5766264"/>
            <a:ext cx="9208558" cy="932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El árbol de la izquierda cumple la condición AVL, el de la derecha no</a:t>
            </a:r>
          </a:p>
        </p:txBody>
      </p:sp>
      <p:grpSp>
        <p:nvGrpSpPr>
          <p:cNvPr id="52229" name="Group 4"/>
          <p:cNvGrpSpPr>
            <a:grpSpLocks/>
          </p:cNvGrpSpPr>
          <p:nvPr/>
        </p:nvGrpSpPr>
        <p:grpSpPr bwMode="auto">
          <a:xfrm>
            <a:off x="849351" y="2376355"/>
            <a:ext cx="3522971" cy="3184677"/>
            <a:chOff x="0" y="2296"/>
            <a:chExt cx="2020" cy="1678"/>
          </a:xfrm>
        </p:grpSpPr>
        <p:sp>
          <p:nvSpPr>
            <p:cNvPr id="52262" name="Oval 5"/>
            <p:cNvSpPr>
              <a:spLocks noChangeArrowheads="1"/>
            </p:cNvSpPr>
            <p:nvPr/>
          </p:nvSpPr>
          <p:spPr bwMode="auto">
            <a:xfrm>
              <a:off x="1156" y="2296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2000" dirty="0">
                  <a:latin typeface="Arial" charset="0"/>
                </a:rPr>
                <a:t>6</a:t>
              </a:r>
            </a:p>
          </p:txBody>
        </p:sp>
        <p:sp>
          <p:nvSpPr>
            <p:cNvPr id="52263" name="Oval 6"/>
            <p:cNvSpPr>
              <a:spLocks noChangeArrowheads="1"/>
            </p:cNvSpPr>
            <p:nvPr/>
          </p:nvSpPr>
          <p:spPr bwMode="auto">
            <a:xfrm>
              <a:off x="1702" y="2704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2000" dirty="0">
                  <a:latin typeface="Arial" charset="0"/>
                </a:rPr>
                <a:t>8</a:t>
              </a:r>
            </a:p>
          </p:txBody>
        </p:sp>
        <p:sp>
          <p:nvSpPr>
            <p:cNvPr id="52264" name="Oval 7"/>
            <p:cNvSpPr>
              <a:spLocks noChangeArrowheads="1"/>
            </p:cNvSpPr>
            <p:nvPr/>
          </p:nvSpPr>
          <p:spPr bwMode="auto">
            <a:xfrm>
              <a:off x="1429" y="3203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2000" dirty="0">
                  <a:latin typeface="Arial" charset="0"/>
                </a:rPr>
                <a:t>7</a:t>
              </a:r>
            </a:p>
          </p:txBody>
        </p:sp>
        <p:sp>
          <p:nvSpPr>
            <p:cNvPr id="52265" name="Oval 8"/>
            <p:cNvSpPr>
              <a:spLocks noChangeArrowheads="1"/>
            </p:cNvSpPr>
            <p:nvPr/>
          </p:nvSpPr>
          <p:spPr bwMode="auto">
            <a:xfrm>
              <a:off x="839" y="3113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2000" dirty="0">
                  <a:latin typeface="Arial" charset="0"/>
                </a:rPr>
                <a:t>4</a:t>
              </a:r>
            </a:p>
          </p:txBody>
        </p:sp>
        <p:sp>
          <p:nvSpPr>
            <p:cNvPr id="52266" name="Oval 9"/>
            <p:cNvSpPr>
              <a:spLocks noChangeArrowheads="1"/>
            </p:cNvSpPr>
            <p:nvPr/>
          </p:nvSpPr>
          <p:spPr bwMode="auto">
            <a:xfrm>
              <a:off x="0" y="3158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2000" dirty="0">
                  <a:latin typeface="Arial" charset="0"/>
                </a:rPr>
                <a:t>1</a:t>
              </a:r>
            </a:p>
          </p:txBody>
        </p:sp>
        <p:sp>
          <p:nvSpPr>
            <p:cNvPr id="52267" name="Oval 10"/>
            <p:cNvSpPr>
              <a:spLocks noChangeArrowheads="1"/>
            </p:cNvSpPr>
            <p:nvPr/>
          </p:nvSpPr>
          <p:spPr bwMode="auto">
            <a:xfrm>
              <a:off x="431" y="2704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2000" dirty="0">
                  <a:latin typeface="Arial" charset="0"/>
                </a:rPr>
                <a:t>2</a:t>
              </a:r>
            </a:p>
          </p:txBody>
        </p:sp>
        <p:sp>
          <p:nvSpPr>
            <p:cNvPr id="52268" name="Oval 11"/>
            <p:cNvSpPr>
              <a:spLocks noChangeArrowheads="1"/>
            </p:cNvSpPr>
            <p:nvPr/>
          </p:nvSpPr>
          <p:spPr bwMode="auto">
            <a:xfrm>
              <a:off x="521" y="3657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2000" dirty="0">
                  <a:latin typeface="Arial" charset="0"/>
                </a:rPr>
                <a:t>3</a:t>
              </a:r>
            </a:p>
          </p:txBody>
        </p:sp>
        <p:sp>
          <p:nvSpPr>
            <p:cNvPr id="52269" name="Line 12"/>
            <p:cNvSpPr>
              <a:spLocks noChangeShapeType="1"/>
            </p:cNvSpPr>
            <p:nvPr/>
          </p:nvSpPr>
          <p:spPr bwMode="auto">
            <a:xfrm flipH="1">
              <a:off x="748" y="2568"/>
              <a:ext cx="408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52270" name="Line 13"/>
            <p:cNvSpPr>
              <a:spLocks noChangeShapeType="1"/>
            </p:cNvSpPr>
            <p:nvPr/>
          </p:nvSpPr>
          <p:spPr bwMode="auto">
            <a:xfrm flipH="1">
              <a:off x="204" y="3022"/>
              <a:ext cx="272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52271" name="Line 14"/>
            <p:cNvSpPr>
              <a:spLocks noChangeShapeType="1"/>
            </p:cNvSpPr>
            <p:nvPr/>
          </p:nvSpPr>
          <p:spPr bwMode="auto">
            <a:xfrm flipH="1">
              <a:off x="658" y="3431"/>
              <a:ext cx="272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52272" name="Line 15"/>
            <p:cNvSpPr>
              <a:spLocks noChangeShapeType="1"/>
            </p:cNvSpPr>
            <p:nvPr/>
          </p:nvSpPr>
          <p:spPr bwMode="auto">
            <a:xfrm flipH="1">
              <a:off x="1519" y="3022"/>
              <a:ext cx="272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52273" name="Line 16"/>
            <p:cNvSpPr>
              <a:spLocks noChangeShapeType="1"/>
            </p:cNvSpPr>
            <p:nvPr/>
          </p:nvSpPr>
          <p:spPr bwMode="auto">
            <a:xfrm>
              <a:off x="1383" y="2568"/>
              <a:ext cx="31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52274" name="Line 17"/>
            <p:cNvSpPr>
              <a:spLocks noChangeShapeType="1"/>
            </p:cNvSpPr>
            <p:nvPr/>
          </p:nvSpPr>
          <p:spPr bwMode="auto">
            <a:xfrm>
              <a:off x="703" y="3022"/>
              <a:ext cx="181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grpSp>
        <p:nvGrpSpPr>
          <p:cNvPr id="52230" name="Group 18"/>
          <p:cNvGrpSpPr>
            <a:grpSpLocks/>
          </p:cNvGrpSpPr>
          <p:nvPr/>
        </p:nvGrpSpPr>
        <p:grpSpPr bwMode="auto">
          <a:xfrm>
            <a:off x="5437933" y="2048706"/>
            <a:ext cx="3603197" cy="3184677"/>
            <a:chOff x="2677" y="2251"/>
            <a:chExt cx="2020" cy="1678"/>
          </a:xfrm>
        </p:grpSpPr>
        <p:sp>
          <p:nvSpPr>
            <p:cNvPr id="52249" name="Oval 19"/>
            <p:cNvSpPr>
              <a:spLocks noChangeArrowheads="1"/>
            </p:cNvSpPr>
            <p:nvPr/>
          </p:nvSpPr>
          <p:spPr bwMode="auto">
            <a:xfrm>
              <a:off x="3833" y="2251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2000" dirty="0">
                  <a:latin typeface="Arial" charset="0"/>
                </a:rPr>
                <a:t>6</a:t>
              </a:r>
            </a:p>
          </p:txBody>
        </p:sp>
        <p:sp>
          <p:nvSpPr>
            <p:cNvPr id="52250" name="Oval 20"/>
            <p:cNvSpPr>
              <a:spLocks noChangeArrowheads="1"/>
            </p:cNvSpPr>
            <p:nvPr/>
          </p:nvSpPr>
          <p:spPr bwMode="auto">
            <a:xfrm>
              <a:off x="4379" y="2659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2000" dirty="0">
                  <a:latin typeface="Arial" charset="0"/>
                </a:rPr>
                <a:t>8</a:t>
              </a:r>
            </a:p>
          </p:txBody>
        </p:sp>
        <p:sp>
          <p:nvSpPr>
            <p:cNvPr id="52251" name="Oval 21"/>
            <p:cNvSpPr>
              <a:spLocks noChangeArrowheads="1"/>
            </p:cNvSpPr>
            <p:nvPr/>
          </p:nvSpPr>
          <p:spPr bwMode="auto">
            <a:xfrm>
              <a:off x="3923" y="3566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2000" dirty="0">
                  <a:latin typeface="Arial" charset="0"/>
                </a:rPr>
                <a:t>7</a:t>
              </a:r>
            </a:p>
          </p:txBody>
        </p:sp>
        <p:sp>
          <p:nvSpPr>
            <p:cNvPr id="52252" name="Oval 22"/>
            <p:cNvSpPr>
              <a:spLocks noChangeArrowheads="1"/>
            </p:cNvSpPr>
            <p:nvPr/>
          </p:nvSpPr>
          <p:spPr bwMode="auto">
            <a:xfrm>
              <a:off x="3516" y="3068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2000" dirty="0">
                  <a:latin typeface="Arial" charset="0"/>
                </a:rPr>
                <a:t>4</a:t>
              </a:r>
            </a:p>
          </p:txBody>
        </p:sp>
        <p:sp>
          <p:nvSpPr>
            <p:cNvPr id="52253" name="Oval 23"/>
            <p:cNvSpPr>
              <a:spLocks noChangeArrowheads="1"/>
            </p:cNvSpPr>
            <p:nvPr/>
          </p:nvSpPr>
          <p:spPr bwMode="auto">
            <a:xfrm>
              <a:off x="2677" y="3113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2000" dirty="0">
                  <a:latin typeface="Arial" charset="0"/>
                </a:rPr>
                <a:t>1</a:t>
              </a:r>
            </a:p>
          </p:txBody>
        </p:sp>
        <p:sp>
          <p:nvSpPr>
            <p:cNvPr id="52254" name="Oval 24"/>
            <p:cNvSpPr>
              <a:spLocks noChangeArrowheads="1"/>
            </p:cNvSpPr>
            <p:nvPr/>
          </p:nvSpPr>
          <p:spPr bwMode="auto">
            <a:xfrm>
              <a:off x="3108" y="2659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2000" dirty="0">
                  <a:latin typeface="Arial" charset="0"/>
                </a:rPr>
                <a:t>2</a:t>
              </a:r>
            </a:p>
          </p:txBody>
        </p:sp>
        <p:sp>
          <p:nvSpPr>
            <p:cNvPr id="52255" name="Oval 25"/>
            <p:cNvSpPr>
              <a:spLocks noChangeArrowheads="1"/>
            </p:cNvSpPr>
            <p:nvPr/>
          </p:nvSpPr>
          <p:spPr bwMode="auto">
            <a:xfrm>
              <a:off x="3198" y="3612"/>
              <a:ext cx="318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2000" dirty="0">
                  <a:latin typeface="Arial" charset="0"/>
                </a:rPr>
                <a:t>3</a:t>
              </a:r>
            </a:p>
          </p:txBody>
        </p:sp>
        <p:sp>
          <p:nvSpPr>
            <p:cNvPr id="52256" name="Line 26"/>
            <p:cNvSpPr>
              <a:spLocks noChangeShapeType="1"/>
            </p:cNvSpPr>
            <p:nvPr/>
          </p:nvSpPr>
          <p:spPr bwMode="auto">
            <a:xfrm flipH="1">
              <a:off x="3425" y="2523"/>
              <a:ext cx="408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52257" name="Line 27"/>
            <p:cNvSpPr>
              <a:spLocks noChangeShapeType="1"/>
            </p:cNvSpPr>
            <p:nvPr/>
          </p:nvSpPr>
          <p:spPr bwMode="auto">
            <a:xfrm flipH="1">
              <a:off x="2881" y="2977"/>
              <a:ext cx="272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52258" name="Line 28"/>
            <p:cNvSpPr>
              <a:spLocks noChangeShapeType="1"/>
            </p:cNvSpPr>
            <p:nvPr/>
          </p:nvSpPr>
          <p:spPr bwMode="auto">
            <a:xfrm flipH="1">
              <a:off x="3335" y="3386"/>
              <a:ext cx="272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52259" name="Line 29"/>
            <p:cNvSpPr>
              <a:spLocks noChangeShapeType="1"/>
            </p:cNvSpPr>
            <p:nvPr/>
          </p:nvSpPr>
          <p:spPr bwMode="auto">
            <a:xfrm>
              <a:off x="4060" y="2523"/>
              <a:ext cx="31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52260" name="Line 30"/>
            <p:cNvSpPr>
              <a:spLocks noChangeShapeType="1"/>
            </p:cNvSpPr>
            <p:nvPr/>
          </p:nvSpPr>
          <p:spPr bwMode="auto">
            <a:xfrm>
              <a:off x="3379" y="2931"/>
              <a:ext cx="182" cy="1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52261" name="Line 31"/>
            <p:cNvSpPr>
              <a:spLocks noChangeShapeType="1"/>
            </p:cNvSpPr>
            <p:nvPr/>
          </p:nvSpPr>
          <p:spPr bwMode="auto">
            <a:xfrm>
              <a:off x="3787" y="3339"/>
              <a:ext cx="227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grpSp>
        <p:nvGrpSpPr>
          <p:cNvPr id="52231" name="Group 32"/>
          <p:cNvGrpSpPr>
            <a:grpSpLocks/>
          </p:cNvGrpSpPr>
          <p:nvPr/>
        </p:nvGrpSpPr>
        <p:grpSpPr bwMode="auto">
          <a:xfrm>
            <a:off x="5479790" y="1803870"/>
            <a:ext cx="3280549" cy="3593337"/>
            <a:chOff x="3176" y="799"/>
            <a:chExt cx="1881" cy="1996"/>
          </a:xfrm>
        </p:grpSpPr>
        <p:sp>
          <p:nvSpPr>
            <p:cNvPr id="52247" name="Line 33"/>
            <p:cNvSpPr>
              <a:spLocks noChangeShapeType="1"/>
            </p:cNvSpPr>
            <p:nvPr/>
          </p:nvSpPr>
          <p:spPr bwMode="auto">
            <a:xfrm>
              <a:off x="3176" y="890"/>
              <a:ext cx="1881" cy="181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52248" name="Line 34"/>
            <p:cNvSpPr>
              <a:spLocks noChangeShapeType="1"/>
            </p:cNvSpPr>
            <p:nvPr/>
          </p:nvSpPr>
          <p:spPr bwMode="auto">
            <a:xfrm flipH="1">
              <a:off x="3198" y="799"/>
              <a:ext cx="1859" cy="19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sp>
        <p:nvSpPr>
          <p:cNvPr id="52232" name="Text Box 35"/>
          <p:cNvSpPr txBox="1">
            <a:spLocks noChangeArrowheads="1"/>
          </p:cNvSpPr>
          <p:nvPr/>
        </p:nvSpPr>
        <p:spPr bwMode="auto">
          <a:xfrm>
            <a:off x="2092854" y="3949791"/>
            <a:ext cx="205728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endParaRPr lang="es-ES" altLang="es-MX" sz="2000" dirty="0">
              <a:latin typeface="Arial" charset="0"/>
            </a:endParaRPr>
          </a:p>
        </p:txBody>
      </p:sp>
      <p:sp>
        <p:nvSpPr>
          <p:cNvPr id="52233" name="Text Box 36"/>
          <p:cNvSpPr txBox="1">
            <a:spLocks noChangeArrowheads="1"/>
          </p:cNvSpPr>
          <p:nvPr/>
        </p:nvSpPr>
        <p:spPr bwMode="auto">
          <a:xfrm>
            <a:off x="1381284" y="2970445"/>
            <a:ext cx="433289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s-MX" altLang="es-MX" sz="2000" dirty="0">
                <a:latin typeface="Arial" charset="0"/>
              </a:rPr>
              <a:t>-1</a:t>
            </a:r>
          </a:p>
        </p:txBody>
      </p:sp>
      <p:sp>
        <p:nvSpPr>
          <p:cNvPr id="52234" name="Text Box 37"/>
          <p:cNvSpPr txBox="1">
            <a:spLocks noChangeArrowheads="1"/>
          </p:cNvSpPr>
          <p:nvPr/>
        </p:nvSpPr>
        <p:spPr bwMode="auto">
          <a:xfrm>
            <a:off x="1698700" y="4603289"/>
            <a:ext cx="348331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s-MX" altLang="es-MX" sz="2000" dirty="0">
                <a:latin typeface="Arial" charset="0"/>
              </a:rPr>
              <a:t>0</a:t>
            </a:r>
          </a:p>
        </p:txBody>
      </p:sp>
      <p:sp>
        <p:nvSpPr>
          <p:cNvPr id="52235" name="Text Box 38"/>
          <p:cNvSpPr txBox="1">
            <a:spLocks noChangeArrowheads="1"/>
          </p:cNvSpPr>
          <p:nvPr/>
        </p:nvSpPr>
        <p:spPr bwMode="auto">
          <a:xfrm>
            <a:off x="669713" y="3868779"/>
            <a:ext cx="348331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s-MX" altLang="es-MX" sz="2000" dirty="0">
                <a:latin typeface="Arial" charset="0"/>
              </a:rPr>
              <a:t>0</a:t>
            </a:r>
          </a:p>
        </p:txBody>
      </p:sp>
      <p:sp>
        <p:nvSpPr>
          <p:cNvPr id="52236" name="Text Box 39"/>
          <p:cNvSpPr txBox="1">
            <a:spLocks noChangeArrowheads="1"/>
          </p:cNvSpPr>
          <p:nvPr/>
        </p:nvSpPr>
        <p:spPr bwMode="auto">
          <a:xfrm>
            <a:off x="2488753" y="3623942"/>
            <a:ext cx="348331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s-MX" altLang="es-MX" sz="2000" dirty="0">
                <a:latin typeface="Arial" charset="0"/>
              </a:rPr>
              <a:t>1</a:t>
            </a:r>
          </a:p>
        </p:txBody>
      </p:sp>
      <p:sp>
        <p:nvSpPr>
          <p:cNvPr id="52237" name="Text Box 40"/>
          <p:cNvSpPr txBox="1">
            <a:spLocks noChangeArrowheads="1"/>
          </p:cNvSpPr>
          <p:nvPr/>
        </p:nvSpPr>
        <p:spPr bwMode="auto">
          <a:xfrm>
            <a:off x="3833411" y="3868779"/>
            <a:ext cx="348331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s-MX" altLang="es-MX" sz="2000" dirty="0">
                <a:latin typeface="Arial" charset="0"/>
              </a:rPr>
              <a:t>0</a:t>
            </a:r>
          </a:p>
        </p:txBody>
      </p:sp>
      <p:sp>
        <p:nvSpPr>
          <p:cNvPr id="52238" name="Text Box 41"/>
          <p:cNvSpPr txBox="1">
            <a:spLocks noChangeArrowheads="1"/>
          </p:cNvSpPr>
          <p:nvPr/>
        </p:nvSpPr>
        <p:spPr bwMode="auto">
          <a:xfrm>
            <a:off x="3992120" y="2806620"/>
            <a:ext cx="348331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s-MX" altLang="es-MX" sz="2000" dirty="0">
                <a:latin typeface="Arial" charset="0"/>
              </a:rPr>
              <a:t>1</a:t>
            </a:r>
          </a:p>
        </p:txBody>
      </p:sp>
      <p:sp>
        <p:nvSpPr>
          <p:cNvPr id="52239" name="Text Box 42"/>
          <p:cNvSpPr txBox="1">
            <a:spLocks noChangeArrowheads="1"/>
          </p:cNvSpPr>
          <p:nvPr/>
        </p:nvSpPr>
        <p:spPr bwMode="auto">
          <a:xfrm>
            <a:off x="2875931" y="1989298"/>
            <a:ext cx="348331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s-MX" altLang="es-MX" sz="2000" dirty="0">
                <a:latin typeface="Arial" charset="0"/>
              </a:rPr>
              <a:t>1</a:t>
            </a:r>
          </a:p>
        </p:txBody>
      </p:sp>
      <p:sp>
        <p:nvSpPr>
          <p:cNvPr id="52240" name="Text Box 43"/>
          <p:cNvSpPr txBox="1">
            <a:spLocks noChangeArrowheads="1"/>
          </p:cNvSpPr>
          <p:nvPr/>
        </p:nvSpPr>
        <p:spPr bwMode="auto">
          <a:xfrm>
            <a:off x="6285539" y="4358452"/>
            <a:ext cx="348331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s-MX" altLang="es-MX" sz="2000" dirty="0">
                <a:latin typeface="Arial" charset="0"/>
              </a:rPr>
              <a:t>0</a:t>
            </a:r>
          </a:p>
        </p:txBody>
      </p:sp>
      <p:sp>
        <p:nvSpPr>
          <p:cNvPr id="52241" name="Text Box 44"/>
          <p:cNvSpPr txBox="1">
            <a:spLocks noChangeArrowheads="1"/>
          </p:cNvSpPr>
          <p:nvPr/>
        </p:nvSpPr>
        <p:spPr bwMode="auto">
          <a:xfrm>
            <a:off x="7473234" y="4275640"/>
            <a:ext cx="348331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s-MX" altLang="es-MX" sz="2000" dirty="0">
                <a:latin typeface="Arial" charset="0"/>
              </a:rPr>
              <a:t>0</a:t>
            </a:r>
          </a:p>
        </p:txBody>
      </p:sp>
      <p:sp>
        <p:nvSpPr>
          <p:cNvPr id="52242" name="Text Box 45"/>
          <p:cNvSpPr txBox="1">
            <a:spLocks noChangeArrowheads="1"/>
          </p:cNvSpPr>
          <p:nvPr/>
        </p:nvSpPr>
        <p:spPr bwMode="auto">
          <a:xfrm>
            <a:off x="7019782" y="3191878"/>
            <a:ext cx="348331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s-MX" altLang="es-MX" sz="2000" dirty="0">
                <a:latin typeface="Arial" charset="0"/>
              </a:rPr>
              <a:t>0</a:t>
            </a:r>
          </a:p>
        </p:txBody>
      </p:sp>
      <p:sp>
        <p:nvSpPr>
          <p:cNvPr id="52243" name="Text Box 46"/>
          <p:cNvSpPr txBox="1">
            <a:spLocks noChangeArrowheads="1"/>
          </p:cNvSpPr>
          <p:nvPr/>
        </p:nvSpPr>
        <p:spPr bwMode="auto">
          <a:xfrm>
            <a:off x="5178070" y="3377305"/>
            <a:ext cx="348331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s-MX" altLang="es-MX" sz="2000" dirty="0">
                <a:latin typeface="Arial" charset="0"/>
              </a:rPr>
              <a:t>0</a:t>
            </a:r>
          </a:p>
        </p:txBody>
      </p:sp>
      <p:sp>
        <p:nvSpPr>
          <p:cNvPr id="52244" name="Text Box 47"/>
          <p:cNvSpPr txBox="1">
            <a:spLocks noChangeArrowheads="1"/>
          </p:cNvSpPr>
          <p:nvPr/>
        </p:nvSpPr>
        <p:spPr bwMode="auto">
          <a:xfrm>
            <a:off x="6524473" y="2480771"/>
            <a:ext cx="433289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s-MX" altLang="es-MX" sz="2000" dirty="0">
                <a:latin typeface="Arial" charset="0"/>
              </a:rPr>
              <a:t>-1</a:t>
            </a:r>
          </a:p>
        </p:txBody>
      </p:sp>
      <p:sp>
        <p:nvSpPr>
          <p:cNvPr id="52245" name="Text Box 48"/>
          <p:cNvSpPr txBox="1">
            <a:spLocks noChangeArrowheads="1"/>
          </p:cNvSpPr>
          <p:nvPr/>
        </p:nvSpPr>
        <p:spPr bwMode="auto">
          <a:xfrm>
            <a:off x="8580702" y="2316947"/>
            <a:ext cx="348331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s-MX" altLang="es-MX" sz="2000" dirty="0">
                <a:latin typeface="Arial" charset="0"/>
              </a:rPr>
              <a:t>0</a:t>
            </a:r>
          </a:p>
        </p:txBody>
      </p:sp>
      <p:sp>
        <p:nvSpPr>
          <p:cNvPr id="52246" name="Text Box 49"/>
          <p:cNvSpPr txBox="1">
            <a:spLocks noChangeArrowheads="1"/>
          </p:cNvSpPr>
          <p:nvPr/>
        </p:nvSpPr>
        <p:spPr bwMode="auto">
          <a:xfrm>
            <a:off x="7495906" y="1641846"/>
            <a:ext cx="348331" cy="410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s-MX" altLang="es-MX" sz="2000" b="1" dirty="0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57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51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901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 AVL</a:t>
            </a:r>
            <a:endParaRPr lang="en-US" dirty="0" smtClean="0"/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502285" y="1526628"/>
            <a:ext cx="9208558" cy="3830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Las funciones INSERTAR y ELIMINAR parten como antes, caso AAB general</a:t>
            </a:r>
          </a:p>
          <a:p>
            <a:pPr algn="l">
              <a:buFontTx/>
              <a:buChar char="•"/>
            </a:pPr>
            <a:endParaRPr lang="es-ES_tradnl" altLang="es-MX" sz="2700" dirty="0">
              <a:latin typeface="Calibri" panose="020F0502020204030204" pitchFamily="34" charset="0"/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Pero a continuación hacen además modificaciones en el árbol para garantizar que los factores de balance se mantengan entre –1 y 1</a:t>
            </a:r>
          </a:p>
          <a:p>
            <a:pPr algn="l"/>
            <a:endParaRPr lang="es-ES_tradnl" altLang="es-MX" sz="2700" dirty="0">
              <a:latin typeface="Calibri" panose="020F0502020204030204" pitchFamily="34" charset="0"/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Si el factor de balance de algún nodo a pasado a ser +2 o –2, se llevan a cabo</a:t>
            </a:r>
            <a:r>
              <a:rPr lang="es-ES_tradnl" altLang="es-MX" sz="2700" dirty="0">
                <a:solidFill>
                  <a:srgbClr val="333399"/>
                </a:solidFill>
                <a:latin typeface="Comic Sans MS" pitchFamily="66" charset="0"/>
                <a:sym typeface="Wingdings" pitchFamily="2" charset="2"/>
              </a:rPr>
              <a:t>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  <a:sym typeface="Wingdings" pitchFamily="2" charset="2"/>
              </a:rPr>
              <a:t>rotaciones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, de distintos tipos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58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61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dirty="0" smtClean="0"/>
              <a:t>Árbol </a:t>
            </a:r>
            <a:r>
              <a:rPr lang="es-ES_tradnl" dirty="0"/>
              <a:t>AVL</a:t>
            </a:r>
            <a:endParaRPr lang="es-CL" dirty="0"/>
          </a:p>
        </p:txBody>
      </p:sp>
      <p:sp>
        <p:nvSpPr>
          <p:cNvPr id="54276" name="Rectangle 3" descr="Parchment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MX" sz="2700" dirty="0">
                <a:sym typeface="Wingdings" pitchFamily="2" charset="2"/>
              </a:rPr>
              <a:t>Al insertar un </a:t>
            </a:r>
            <a:r>
              <a:rPr lang="es-ES_tradnl" altLang="es-MX" sz="2700" dirty="0">
                <a:solidFill>
                  <a:srgbClr val="FF3300"/>
                </a:solidFill>
                <a:sym typeface="Wingdings" pitchFamily="2" charset="2"/>
              </a:rPr>
              <a:t>nuevo nodo x</a:t>
            </a:r>
            <a:r>
              <a:rPr lang="es-ES_tradnl" altLang="es-MX" sz="2700" dirty="0">
                <a:sym typeface="Wingdings" pitchFamily="2" charset="2"/>
              </a:rPr>
              <a:t>, se busca al ancestro más cercano de </a:t>
            </a:r>
            <a:r>
              <a:rPr lang="es-ES_tradnl" altLang="es-MX" sz="2700" dirty="0">
                <a:solidFill>
                  <a:srgbClr val="FF3300"/>
                </a:solidFill>
                <a:sym typeface="Wingdings" pitchFamily="2" charset="2"/>
              </a:rPr>
              <a:t>x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ym typeface="Wingdings" pitchFamily="2" charset="2"/>
              </a:rPr>
              <a:t>cuyo factor de balance haya cambiado a 2 o –2</a:t>
            </a:r>
          </a:p>
          <a:p>
            <a:pPr marL="594048" indent="-594048"/>
            <a:endParaRPr lang="es-ES_tradnl" altLang="es-MX" sz="2700" dirty="0">
              <a:solidFill>
                <a:srgbClr val="333399"/>
              </a:solidFill>
              <a:sym typeface="Wingdings" pitchFamily="2" charset="2"/>
            </a:endParaRPr>
          </a:p>
          <a:p>
            <a:r>
              <a:rPr lang="es-ES_tradnl" altLang="es-MX" sz="2700" dirty="0">
                <a:sym typeface="Wingdings" pitchFamily="2" charset="2"/>
              </a:rPr>
              <a:t>Se distinguen cuatro casos</a:t>
            </a:r>
            <a:r>
              <a:rPr lang="es-ES_tradnl" altLang="es-MX" sz="2700" dirty="0" smtClean="0">
                <a:sym typeface="Wingdings" pitchFamily="2" charset="2"/>
              </a:rPr>
              <a:t>:</a:t>
            </a:r>
            <a:endParaRPr lang="es-ES_tradnl" altLang="es-MX" sz="2700" dirty="0">
              <a:solidFill>
                <a:srgbClr val="333399"/>
              </a:solidFill>
              <a:sym typeface="Wingdings" pitchFamily="2" charset="2"/>
            </a:endParaRPr>
          </a:p>
          <a:p>
            <a:pPr marL="1018367" lvl="1" indent="-509184">
              <a:buFont typeface="Wingdings" pitchFamily="2" charset="2"/>
              <a:buAutoNum type="arabicPeriod"/>
            </a:pPr>
            <a:r>
              <a:rPr lang="es-ES_tradnl" altLang="es-MX" sz="2700" dirty="0">
                <a:sym typeface="Wingdings" pitchFamily="2" charset="2"/>
              </a:rPr>
              <a:t>Que </a:t>
            </a:r>
            <a:r>
              <a:rPr lang="es-ES_tradnl" altLang="es-MX" sz="2700" dirty="0">
                <a:solidFill>
                  <a:srgbClr val="FF3300"/>
                </a:solidFill>
                <a:sym typeface="Wingdings" pitchFamily="2" charset="2"/>
              </a:rPr>
              <a:t>x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ym typeface="Wingdings" pitchFamily="2" charset="2"/>
              </a:rPr>
              <a:t>esté en el subárbol izquierdo del hijo izquierdo</a:t>
            </a:r>
          </a:p>
          <a:p>
            <a:pPr marL="1018367" lvl="1" indent="-509184">
              <a:buFont typeface="Wingdings" pitchFamily="2" charset="2"/>
              <a:buAutoNum type="arabicPeriod"/>
            </a:pPr>
            <a:r>
              <a:rPr lang="es-ES_tradnl" altLang="es-MX" sz="2700" dirty="0">
                <a:sym typeface="Wingdings" pitchFamily="2" charset="2"/>
              </a:rPr>
              <a:t>Que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olidFill>
                  <a:srgbClr val="FF3300"/>
                </a:solidFill>
                <a:sym typeface="Wingdings" pitchFamily="2" charset="2"/>
              </a:rPr>
              <a:t>x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ym typeface="Wingdings" pitchFamily="2" charset="2"/>
              </a:rPr>
              <a:t>esté en el subárbol derecho del hijo izquierdo</a:t>
            </a:r>
          </a:p>
          <a:p>
            <a:pPr marL="1018367" lvl="1" indent="-509184">
              <a:buFont typeface="Wingdings" pitchFamily="2" charset="2"/>
              <a:buAutoNum type="arabicPeriod"/>
            </a:pPr>
            <a:r>
              <a:rPr lang="es-ES_tradnl" altLang="es-MX" sz="2700" dirty="0">
                <a:sym typeface="Wingdings" pitchFamily="2" charset="2"/>
              </a:rPr>
              <a:t>Que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olidFill>
                  <a:srgbClr val="FF3300"/>
                </a:solidFill>
                <a:sym typeface="Wingdings" pitchFamily="2" charset="2"/>
              </a:rPr>
              <a:t>x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ym typeface="Wingdings" pitchFamily="2" charset="2"/>
              </a:rPr>
              <a:t>esté en el subárbol izquierdo del hijo derecho</a:t>
            </a:r>
          </a:p>
          <a:p>
            <a:pPr marL="1018367" lvl="1" indent="-509184">
              <a:buFont typeface="Wingdings" pitchFamily="2" charset="2"/>
              <a:buAutoNum type="arabicPeriod"/>
            </a:pPr>
            <a:r>
              <a:rPr lang="es-ES_tradnl" altLang="es-MX" sz="2700" dirty="0">
                <a:sym typeface="Wingdings" pitchFamily="2" charset="2"/>
              </a:rPr>
              <a:t>Que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olidFill>
                  <a:srgbClr val="FF3300"/>
                </a:solidFill>
                <a:sym typeface="Wingdings" pitchFamily="2" charset="2"/>
              </a:rPr>
              <a:t>x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ym typeface="Wingdings" pitchFamily="2" charset="2"/>
              </a:rPr>
              <a:t>esté en el subárbol derecho del hijo derecho</a:t>
            </a:r>
          </a:p>
          <a:p>
            <a:pPr marL="594048" indent="-594048"/>
            <a:endParaRPr lang="es-ES_tradnl" altLang="es-MX" sz="2700" dirty="0">
              <a:sym typeface="Wingdings" pitchFamily="2" charset="2"/>
            </a:endParaRPr>
          </a:p>
          <a:p>
            <a:r>
              <a:rPr lang="es-ES_tradnl" altLang="es-MX" sz="2700" dirty="0">
                <a:sym typeface="Wingdings" pitchFamily="2" charset="2"/>
              </a:rPr>
              <a:t>Para los casos 1 y 4, se usan rotaciones simples</a:t>
            </a:r>
            <a:endParaRPr lang="es-CL" altLang="es-MX" sz="2700" dirty="0">
              <a:sym typeface="Wingdings" pitchFamily="2" charset="2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59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17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L" dirty="0" smtClean="0"/>
              <a:t>Árbol: </a:t>
            </a:r>
            <a:r>
              <a:rPr lang="es-CL" dirty="0"/>
              <a:t>Definiciones</a:t>
            </a:r>
          </a:p>
        </p:txBody>
      </p:sp>
      <p:sp>
        <p:nvSpPr>
          <p:cNvPr id="7172" name="Rectangle 3" descr="Parchment"/>
          <p:cNvSpPr>
            <a:spLocks noGrp="1" noChangeArrowheads="1"/>
          </p:cNvSpPr>
          <p:nvPr>
            <p:ph type="body" idx="1"/>
          </p:nvPr>
        </p:nvSpPr>
        <p:spPr>
          <a:xfrm>
            <a:off x="355785" y="1584325"/>
            <a:ext cx="6723295" cy="55304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MX" sz="2700" dirty="0"/>
              <a:t>Una</a:t>
            </a:r>
            <a:r>
              <a:rPr lang="es-ES_tradnl" altLang="es-MX" sz="2700" dirty="0">
                <a:solidFill>
                  <a:srgbClr val="333399"/>
                </a:solidFill>
              </a:rPr>
              <a:t> </a:t>
            </a:r>
            <a:r>
              <a:rPr lang="es-ES_tradnl" altLang="es-MX" sz="2700" dirty="0">
                <a:solidFill>
                  <a:srgbClr val="FF0000"/>
                </a:solidFill>
              </a:rPr>
              <a:t>rama</a:t>
            </a:r>
            <a:r>
              <a:rPr lang="es-ES_tradnl" altLang="es-MX" sz="2700" i="1" dirty="0">
                <a:solidFill>
                  <a:srgbClr val="333399"/>
                </a:solidFill>
              </a:rPr>
              <a:t> </a:t>
            </a:r>
            <a:r>
              <a:rPr lang="es-ES_tradnl" altLang="es-MX" sz="2700" dirty="0"/>
              <a:t>es la flecha que une a un padre con uno de sus hijos</a:t>
            </a:r>
          </a:p>
          <a:p>
            <a:pPr>
              <a:lnSpc>
                <a:spcPct val="90000"/>
              </a:lnSpc>
            </a:pPr>
            <a:r>
              <a:rPr lang="es-ES_tradnl" altLang="es-MX" sz="2700" dirty="0"/>
              <a:t>Un</a:t>
            </a:r>
            <a:r>
              <a:rPr lang="es-ES_tradnl" altLang="es-MX" sz="2700" dirty="0">
                <a:solidFill>
                  <a:srgbClr val="333399"/>
                </a:solidFill>
              </a:rPr>
              <a:t> </a:t>
            </a:r>
            <a:r>
              <a:rPr lang="es-ES_tradnl" altLang="es-MX" sz="2700" dirty="0">
                <a:solidFill>
                  <a:srgbClr val="FF0000"/>
                </a:solidFill>
              </a:rPr>
              <a:t>camino</a:t>
            </a:r>
            <a:r>
              <a:rPr lang="es-ES_tradnl" altLang="es-MX" sz="2700" dirty="0">
                <a:solidFill>
                  <a:srgbClr val="333399"/>
                </a:solidFill>
              </a:rPr>
              <a:t> </a:t>
            </a:r>
            <a:r>
              <a:rPr lang="es-ES_tradnl" altLang="es-MX" sz="2700" dirty="0"/>
              <a:t>es una concatenación de ramas sucesivas padre </a:t>
            </a:r>
            <a:r>
              <a:rPr lang="es-ES_tradnl" altLang="es-MX" sz="2700" dirty="0">
                <a:sym typeface="Wingdings" pitchFamily="2" charset="2"/>
              </a:rPr>
              <a:t> hijo  nieto, etc.</a:t>
            </a:r>
          </a:p>
          <a:p>
            <a:pPr>
              <a:lnSpc>
                <a:spcPct val="90000"/>
              </a:lnSpc>
            </a:pPr>
            <a:r>
              <a:rPr lang="es-ES_tradnl" altLang="es-MX" sz="2700" dirty="0">
                <a:solidFill>
                  <a:srgbClr val="FF0000"/>
                </a:solidFill>
                <a:sym typeface="Wingdings" pitchFamily="2" charset="2"/>
              </a:rPr>
              <a:t>Longitud de camino</a:t>
            </a:r>
            <a:r>
              <a:rPr lang="es-ES_tradnl" altLang="es-MX" sz="2700" dirty="0">
                <a:solidFill>
                  <a:srgbClr val="333399"/>
                </a:solidFill>
                <a:sym typeface="Wingdings" pitchFamily="2" charset="2"/>
              </a:rPr>
              <a:t> </a:t>
            </a:r>
            <a:r>
              <a:rPr lang="es-ES_tradnl" altLang="es-MX" sz="2700" dirty="0">
                <a:sym typeface="Wingdings" pitchFamily="2" charset="2"/>
              </a:rPr>
              <a:t>es la cantidad de ramas</a:t>
            </a:r>
          </a:p>
          <a:p>
            <a:pPr lvl="1"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En el árbol de la derecha, el camino en rojo es de largo 3</a:t>
            </a:r>
          </a:p>
          <a:p>
            <a:pPr>
              <a:lnSpc>
                <a:spcPct val="90000"/>
              </a:lnSpc>
            </a:pPr>
            <a:r>
              <a:rPr lang="es-ES_tradnl" altLang="es-MX" sz="2700" dirty="0"/>
              <a:t>La</a:t>
            </a:r>
            <a:r>
              <a:rPr lang="es-ES_tradnl" altLang="es-MX" sz="2700" dirty="0">
                <a:solidFill>
                  <a:srgbClr val="333399"/>
                </a:solidFill>
              </a:rPr>
              <a:t> </a:t>
            </a:r>
            <a:r>
              <a:rPr lang="es-ES_tradnl" altLang="es-MX" sz="2700" dirty="0">
                <a:solidFill>
                  <a:srgbClr val="FF0000"/>
                </a:solidFill>
              </a:rPr>
              <a:t>altura de un nodo</a:t>
            </a:r>
            <a:r>
              <a:rPr lang="es-ES_tradnl" altLang="es-MX" sz="2700" i="1" dirty="0">
                <a:solidFill>
                  <a:srgbClr val="333399"/>
                </a:solidFill>
              </a:rPr>
              <a:t> </a:t>
            </a:r>
            <a:r>
              <a:rPr lang="es-ES_tradnl" altLang="es-MX" sz="2700" dirty="0"/>
              <a:t>es la longitud del camino más largo desde él a una hoja</a:t>
            </a:r>
          </a:p>
          <a:p>
            <a:pPr>
              <a:lnSpc>
                <a:spcPct val="90000"/>
              </a:lnSpc>
            </a:pPr>
            <a:r>
              <a:rPr lang="es-ES_tradnl" altLang="es-MX" sz="2700" dirty="0"/>
              <a:t>La</a:t>
            </a:r>
            <a:r>
              <a:rPr lang="es-ES_tradnl" altLang="es-MX" sz="2700" dirty="0">
                <a:solidFill>
                  <a:srgbClr val="333399"/>
                </a:solidFill>
              </a:rPr>
              <a:t> </a:t>
            </a:r>
            <a:r>
              <a:rPr lang="es-ES_tradnl" altLang="es-MX" sz="2700" dirty="0">
                <a:solidFill>
                  <a:srgbClr val="FF0000"/>
                </a:solidFill>
              </a:rPr>
              <a:t>altura del árbol</a:t>
            </a:r>
            <a:r>
              <a:rPr lang="es-ES_tradnl" altLang="es-MX" sz="2700" dirty="0">
                <a:solidFill>
                  <a:srgbClr val="333399"/>
                </a:solidFill>
              </a:rPr>
              <a:t> </a:t>
            </a:r>
            <a:r>
              <a:rPr lang="es-ES_tradnl" altLang="es-MX" sz="2700" dirty="0"/>
              <a:t>es la altura de su raíz</a:t>
            </a:r>
            <a:endParaRPr lang="es-CL" altLang="es-MX" sz="2700" dirty="0"/>
          </a:p>
        </p:txBody>
      </p:sp>
      <p:grpSp>
        <p:nvGrpSpPr>
          <p:cNvPr id="7173" name="Group 20"/>
          <p:cNvGrpSpPr>
            <a:grpSpLocks/>
          </p:cNvGrpSpPr>
          <p:nvPr/>
        </p:nvGrpSpPr>
        <p:grpSpPr bwMode="auto">
          <a:xfrm>
            <a:off x="7079080" y="2172925"/>
            <a:ext cx="2556770" cy="3715756"/>
            <a:chOff x="3923" y="1207"/>
            <a:chExt cx="1466" cy="2064"/>
          </a:xfrm>
        </p:grpSpPr>
        <p:sp>
          <p:nvSpPr>
            <p:cNvPr id="7174" name="Oval 5"/>
            <p:cNvSpPr>
              <a:spLocks noChangeArrowheads="1"/>
            </p:cNvSpPr>
            <p:nvPr/>
          </p:nvSpPr>
          <p:spPr bwMode="auto">
            <a:xfrm>
              <a:off x="4258" y="1207"/>
              <a:ext cx="363" cy="33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7175" name="Oval 6"/>
            <p:cNvSpPr>
              <a:spLocks noChangeArrowheads="1"/>
            </p:cNvSpPr>
            <p:nvPr/>
          </p:nvSpPr>
          <p:spPr bwMode="auto">
            <a:xfrm>
              <a:off x="3923" y="1783"/>
              <a:ext cx="362" cy="33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7176" name="Line 7"/>
            <p:cNvSpPr>
              <a:spLocks noChangeShapeType="1"/>
            </p:cNvSpPr>
            <p:nvPr/>
          </p:nvSpPr>
          <p:spPr bwMode="auto">
            <a:xfrm flipH="1">
              <a:off x="4165" y="1520"/>
              <a:ext cx="189" cy="273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4558" y="1797"/>
              <a:ext cx="362" cy="33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7178" name="Oval 11"/>
            <p:cNvSpPr>
              <a:spLocks noChangeArrowheads="1"/>
            </p:cNvSpPr>
            <p:nvPr/>
          </p:nvSpPr>
          <p:spPr bwMode="auto">
            <a:xfrm>
              <a:off x="5027" y="2932"/>
              <a:ext cx="362" cy="33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7179" name="Oval 12"/>
            <p:cNvSpPr>
              <a:spLocks noChangeArrowheads="1"/>
            </p:cNvSpPr>
            <p:nvPr/>
          </p:nvSpPr>
          <p:spPr bwMode="auto">
            <a:xfrm>
              <a:off x="4093" y="2932"/>
              <a:ext cx="361" cy="33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7180" name="Oval 13"/>
            <p:cNvSpPr>
              <a:spLocks noChangeArrowheads="1"/>
            </p:cNvSpPr>
            <p:nvPr/>
          </p:nvSpPr>
          <p:spPr bwMode="auto">
            <a:xfrm>
              <a:off x="4573" y="2932"/>
              <a:ext cx="361" cy="33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7181" name="Oval 14"/>
            <p:cNvSpPr>
              <a:spLocks noChangeArrowheads="1"/>
            </p:cNvSpPr>
            <p:nvPr/>
          </p:nvSpPr>
          <p:spPr bwMode="auto">
            <a:xfrm>
              <a:off x="4573" y="2359"/>
              <a:ext cx="362" cy="33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s-ES" altLang="es-MX" sz="2900" baseline="-25000" dirty="0">
                <a:solidFill>
                  <a:srgbClr val="333399"/>
                </a:solidFill>
                <a:latin typeface="Comic Sans MS" pitchFamily="66" charset="0"/>
              </a:endParaRPr>
            </a:p>
          </p:txBody>
        </p:sp>
        <p:sp>
          <p:nvSpPr>
            <p:cNvPr id="7182" name="Line 15"/>
            <p:cNvSpPr>
              <a:spLocks noChangeShapeType="1"/>
            </p:cNvSpPr>
            <p:nvPr/>
          </p:nvSpPr>
          <p:spPr bwMode="auto">
            <a:xfrm>
              <a:off x="4765" y="2706"/>
              <a:ext cx="0" cy="229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7183" name="Line 16"/>
            <p:cNvSpPr>
              <a:spLocks noChangeShapeType="1"/>
            </p:cNvSpPr>
            <p:nvPr/>
          </p:nvSpPr>
          <p:spPr bwMode="auto">
            <a:xfrm>
              <a:off x="4765" y="2695"/>
              <a:ext cx="336" cy="265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7184" name="Line 19"/>
            <p:cNvSpPr>
              <a:spLocks noChangeShapeType="1"/>
            </p:cNvSpPr>
            <p:nvPr/>
          </p:nvSpPr>
          <p:spPr bwMode="auto">
            <a:xfrm>
              <a:off x="4519" y="1520"/>
              <a:ext cx="124" cy="320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7185" name="Line 20"/>
            <p:cNvSpPr>
              <a:spLocks noChangeShapeType="1"/>
            </p:cNvSpPr>
            <p:nvPr/>
          </p:nvSpPr>
          <p:spPr bwMode="auto">
            <a:xfrm>
              <a:off x="4739" y="2136"/>
              <a:ext cx="0" cy="231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7186" name="Line 21"/>
            <p:cNvSpPr>
              <a:spLocks noChangeShapeType="1"/>
            </p:cNvSpPr>
            <p:nvPr/>
          </p:nvSpPr>
          <p:spPr bwMode="auto">
            <a:xfrm flipH="1">
              <a:off x="4396" y="2698"/>
              <a:ext cx="365" cy="285"/>
            </a:xfrm>
            <a:prstGeom prst="line">
              <a:avLst/>
            </a:prstGeom>
            <a:noFill/>
            <a:ln w="44450">
              <a:solidFill>
                <a:srgbClr val="FF0000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884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310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 AVL</a:t>
            </a:r>
            <a:endParaRPr lang="en-US" dirty="0" smtClean="0"/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502285" y="1526628"/>
            <a:ext cx="9208558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Rotación simple hacia la derecha (Caso 1):</a:t>
            </a:r>
          </a:p>
        </p:txBody>
      </p:sp>
      <p:graphicFrame>
        <p:nvGraphicFramePr>
          <p:cNvPr id="55301" name="Object 4"/>
          <p:cNvGraphicFramePr>
            <a:graphicFrameLocks noChangeAspect="1"/>
          </p:cNvGraphicFramePr>
          <p:nvPr/>
        </p:nvGraphicFramePr>
        <p:xfrm>
          <a:off x="830166" y="2172926"/>
          <a:ext cx="8622559" cy="4491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6" r:id="rId4" imgW="11134725" imgH="7372350" progId="AutoCAD.Drawing.16">
                  <p:embed/>
                </p:oleObj>
              </mc:Choice>
              <mc:Fallback>
                <p:oleObj r:id="rId4" imgW="11134725" imgH="7372350" progId="AutoCAD.Drawing.1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945" t="5563" r="24400" b="60344"/>
                      <a:stretch>
                        <a:fillRect/>
                      </a:stretch>
                    </p:blipFill>
                    <p:spPr bwMode="auto">
                      <a:xfrm>
                        <a:off x="830166" y="2172926"/>
                        <a:ext cx="8622559" cy="4491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60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025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154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 AVL</a:t>
            </a:r>
            <a:endParaRPr lang="en-US" dirty="0" smtClean="0"/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502285" y="1526628"/>
            <a:ext cx="9208558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Rotación simple, ejemplo:</a:t>
            </a:r>
          </a:p>
        </p:txBody>
      </p:sp>
      <p:pic>
        <p:nvPicPr>
          <p:cNvPr id="56325" name="Picture 5" descr="tree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76" y="2091913"/>
            <a:ext cx="3521228" cy="473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 descr="tree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040" y="2172926"/>
            <a:ext cx="3634590" cy="4410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61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353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346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 AVL</a:t>
            </a:r>
            <a:endParaRPr lang="en-US" dirty="0" smtClean="0"/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502285" y="1526629"/>
            <a:ext cx="9208558" cy="210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Para los otros casos, se hace una </a:t>
            </a:r>
            <a:r>
              <a:rPr lang="es-ES_tradnl" altLang="es-MX" sz="2700" dirty="0">
                <a:solidFill>
                  <a:srgbClr val="FF3300"/>
                </a:solidFill>
                <a:latin typeface="Calibri" panose="020F0502020204030204" pitchFamily="34" charset="0"/>
                <a:sym typeface="Wingdings" pitchFamily="2" charset="2"/>
              </a:rPr>
              <a:t>rotación doble</a:t>
            </a:r>
            <a:r>
              <a:rPr lang="es-ES_tradnl" altLang="es-MX" sz="2700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rPr>
              <a:t>:</a:t>
            </a:r>
            <a:endParaRPr lang="es-ES_tradnl" altLang="es-MX" sz="2200" dirty="0">
              <a:solidFill>
                <a:srgbClr val="333399"/>
              </a:solidFill>
              <a:latin typeface="Calibri" panose="020F0502020204030204" pitchFamily="34" charset="0"/>
              <a:sym typeface="Wingdings" pitchFamily="2" charset="2"/>
            </a:endParaRPr>
          </a:p>
          <a:p>
            <a:pPr algn="l"/>
            <a:endParaRPr lang="es-ES_tradnl" altLang="es-MX" sz="2200" dirty="0">
              <a:solidFill>
                <a:srgbClr val="333399"/>
              </a:solidFill>
              <a:latin typeface="Calibri" panose="020F0502020204030204" pitchFamily="34" charset="0"/>
              <a:sym typeface="Wingdings" pitchFamily="2" charset="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Primero una rotación simple entre el nieto y el hijo del ancestro desbalanceado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Luego una rotación simple entre el ancestro y su hijo</a:t>
            </a:r>
          </a:p>
        </p:txBody>
      </p:sp>
      <p:graphicFrame>
        <p:nvGraphicFramePr>
          <p:cNvPr id="57349" name="Object 4"/>
          <p:cNvGraphicFramePr>
            <a:graphicFrameLocks noChangeAspect="1"/>
          </p:cNvGraphicFramePr>
          <p:nvPr/>
        </p:nvGraphicFramePr>
        <p:xfrm>
          <a:off x="2174825" y="3724758"/>
          <a:ext cx="5912313" cy="3492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r:id="rId4" imgW="11134725" imgH="7372350" progId="AutoCAD.Drawing.16">
                  <p:embed/>
                </p:oleObj>
              </mc:Choice>
              <mc:Fallback>
                <p:oleObj r:id="rId4" imgW="11134725" imgH="7372350" progId="AutoCAD.Drawing.1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95" t="24669" r="25723" b="35223"/>
                      <a:stretch>
                        <a:fillRect/>
                      </a:stretch>
                    </p:blipFill>
                    <p:spPr bwMode="auto">
                      <a:xfrm>
                        <a:off x="2174825" y="3724758"/>
                        <a:ext cx="5912313" cy="3492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62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61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1" name="Group 70"/>
          <p:cNvGrpSpPr>
            <a:grpSpLocks/>
          </p:cNvGrpSpPr>
          <p:nvPr/>
        </p:nvGrpSpPr>
        <p:grpSpPr bwMode="auto">
          <a:xfrm>
            <a:off x="83714" y="237635"/>
            <a:ext cx="3767138" cy="3542930"/>
            <a:chOff x="0" y="432"/>
            <a:chExt cx="2160" cy="1968"/>
          </a:xfrm>
        </p:grpSpPr>
        <p:grpSp>
          <p:nvGrpSpPr>
            <p:cNvPr id="58417" name="Group 61"/>
            <p:cNvGrpSpPr>
              <a:grpSpLocks/>
            </p:cNvGrpSpPr>
            <p:nvPr/>
          </p:nvGrpSpPr>
          <p:grpSpPr bwMode="auto">
            <a:xfrm>
              <a:off x="0" y="1920"/>
              <a:ext cx="2160" cy="480"/>
              <a:chOff x="0" y="1920"/>
              <a:chExt cx="2160" cy="480"/>
            </a:xfrm>
          </p:grpSpPr>
          <p:sp>
            <p:nvSpPr>
              <p:cNvPr id="58431" name="Line 58"/>
              <p:cNvSpPr>
                <a:spLocks noChangeShapeType="1"/>
              </p:cNvSpPr>
              <p:nvPr/>
            </p:nvSpPr>
            <p:spPr bwMode="auto">
              <a:xfrm flipH="1">
                <a:off x="0" y="1920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  <p:sp>
            <p:nvSpPr>
              <p:cNvPr id="58432" name="Line 59"/>
              <p:cNvSpPr>
                <a:spLocks noChangeShapeType="1"/>
              </p:cNvSpPr>
              <p:nvPr/>
            </p:nvSpPr>
            <p:spPr bwMode="auto">
              <a:xfrm flipH="1">
                <a:off x="0" y="2160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  <p:sp>
            <p:nvSpPr>
              <p:cNvPr id="58433" name="Line 60"/>
              <p:cNvSpPr>
                <a:spLocks noChangeShapeType="1"/>
              </p:cNvSpPr>
              <p:nvPr/>
            </p:nvSpPr>
            <p:spPr bwMode="auto">
              <a:xfrm flipH="1">
                <a:off x="0" y="2400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</p:grpSp>
        <p:sp>
          <p:nvSpPr>
            <p:cNvPr id="58418" name="AutoShape 16"/>
            <p:cNvSpPr>
              <a:spLocks noChangeArrowheads="1"/>
            </p:cNvSpPr>
            <p:nvPr/>
          </p:nvSpPr>
          <p:spPr bwMode="auto">
            <a:xfrm>
              <a:off x="558" y="1920"/>
              <a:ext cx="420" cy="480"/>
            </a:xfrm>
            <a:prstGeom prst="triangle">
              <a:avLst>
                <a:gd name="adj" fmla="val 50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B</a:t>
              </a:r>
              <a:endParaRPr lang="es-ES" altLang="es-MX" sz="2700" dirty="0"/>
            </a:p>
          </p:txBody>
        </p:sp>
        <p:sp>
          <p:nvSpPr>
            <p:cNvPr id="58419" name="AutoShape 17"/>
            <p:cNvSpPr>
              <a:spLocks noChangeArrowheads="1"/>
            </p:cNvSpPr>
            <p:nvPr/>
          </p:nvSpPr>
          <p:spPr bwMode="auto">
            <a:xfrm>
              <a:off x="1038" y="1920"/>
              <a:ext cx="420" cy="480"/>
            </a:xfrm>
            <a:prstGeom prst="triangle">
              <a:avLst>
                <a:gd name="adj" fmla="val 50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C</a:t>
              </a:r>
              <a:endParaRPr lang="es-ES" altLang="es-MX" sz="2700" dirty="0"/>
            </a:p>
          </p:txBody>
        </p:sp>
        <p:sp>
          <p:nvSpPr>
            <p:cNvPr id="58420" name="AutoShape 18"/>
            <p:cNvSpPr>
              <a:spLocks noChangeArrowheads="1"/>
            </p:cNvSpPr>
            <p:nvPr/>
          </p:nvSpPr>
          <p:spPr bwMode="auto">
            <a:xfrm>
              <a:off x="1548" y="1452"/>
              <a:ext cx="420" cy="480"/>
            </a:xfrm>
            <a:prstGeom prst="triangle">
              <a:avLst>
                <a:gd name="adj" fmla="val 50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D</a:t>
              </a:r>
              <a:endParaRPr lang="es-ES" altLang="es-MX" sz="2700" dirty="0"/>
            </a:p>
          </p:txBody>
        </p:sp>
        <p:cxnSp>
          <p:nvCxnSpPr>
            <p:cNvPr id="58421" name="AutoShape 12"/>
            <p:cNvCxnSpPr>
              <a:cxnSpLocks noChangeShapeType="1"/>
              <a:stCxn id="58418" idx="0"/>
              <a:endCxn id="58428" idx="3"/>
            </p:cNvCxnSpPr>
            <p:nvPr/>
          </p:nvCxnSpPr>
          <p:spPr bwMode="auto">
            <a:xfrm flipV="1">
              <a:off x="768" y="1645"/>
              <a:ext cx="131" cy="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422" name="AutoShape 13"/>
            <p:cNvCxnSpPr>
              <a:cxnSpLocks noChangeShapeType="1"/>
              <a:stCxn id="58419" idx="0"/>
              <a:endCxn id="58428" idx="5"/>
            </p:cNvCxnSpPr>
            <p:nvPr/>
          </p:nvCxnSpPr>
          <p:spPr bwMode="auto">
            <a:xfrm flipH="1" flipV="1">
              <a:off x="1069" y="1645"/>
              <a:ext cx="179" cy="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423" name="AutoShape 14"/>
            <p:cNvCxnSpPr>
              <a:cxnSpLocks noChangeShapeType="1"/>
              <a:stCxn id="58424" idx="5"/>
              <a:endCxn id="58420" idx="0"/>
            </p:cNvCxnSpPr>
            <p:nvPr/>
          </p:nvCxnSpPr>
          <p:spPr bwMode="auto">
            <a:xfrm>
              <a:off x="1093" y="637"/>
              <a:ext cx="665" cy="81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424" name="Oval 19"/>
            <p:cNvSpPr>
              <a:spLocks noChangeArrowheads="1"/>
            </p:cNvSpPr>
            <p:nvPr/>
          </p:nvSpPr>
          <p:spPr bwMode="auto">
            <a:xfrm>
              <a:off x="888" y="432"/>
              <a:ext cx="240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3</a:t>
              </a:r>
              <a:endParaRPr lang="es-ES" altLang="es-MX" sz="2700" dirty="0"/>
            </a:p>
          </p:txBody>
        </p:sp>
        <p:sp>
          <p:nvSpPr>
            <p:cNvPr id="58425" name="AutoShape 21"/>
            <p:cNvSpPr>
              <a:spLocks noChangeArrowheads="1"/>
            </p:cNvSpPr>
            <p:nvPr/>
          </p:nvSpPr>
          <p:spPr bwMode="auto">
            <a:xfrm>
              <a:off x="108" y="1680"/>
              <a:ext cx="420" cy="480"/>
            </a:xfrm>
            <a:prstGeom prst="triangle">
              <a:avLst>
                <a:gd name="adj" fmla="val 50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A</a:t>
              </a:r>
              <a:endParaRPr lang="es-ES" altLang="es-MX" sz="2700" dirty="0"/>
            </a:p>
          </p:txBody>
        </p:sp>
        <p:cxnSp>
          <p:nvCxnSpPr>
            <p:cNvPr id="58426" name="AutoShape 24"/>
            <p:cNvCxnSpPr>
              <a:cxnSpLocks noChangeShapeType="1"/>
              <a:stCxn id="58425" idx="0"/>
              <a:endCxn id="58429" idx="3"/>
            </p:cNvCxnSpPr>
            <p:nvPr/>
          </p:nvCxnSpPr>
          <p:spPr bwMode="auto">
            <a:xfrm flipV="1">
              <a:off x="318" y="1117"/>
              <a:ext cx="341" cy="5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427" name="AutoShape 25"/>
            <p:cNvCxnSpPr>
              <a:cxnSpLocks noChangeShapeType="1"/>
              <a:stCxn id="58429" idx="0"/>
              <a:endCxn id="58424" idx="3"/>
            </p:cNvCxnSpPr>
            <p:nvPr/>
          </p:nvCxnSpPr>
          <p:spPr bwMode="auto">
            <a:xfrm flipV="1">
              <a:off x="744" y="637"/>
              <a:ext cx="179" cy="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428" name="Oval 26"/>
            <p:cNvSpPr>
              <a:spLocks noChangeArrowheads="1"/>
            </p:cNvSpPr>
            <p:nvPr/>
          </p:nvSpPr>
          <p:spPr bwMode="auto">
            <a:xfrm>
              <a:off x="864" y="1440"/>
              <a:ext cx="240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2</a:t>
              </a:r>
              <a:endParaRPr lang="es-ES" altLang="es-MX" sz="2700" dirty="0"/>
            </a:p>
          </p:txBody>
        </p:sp>
        <p:sp>
          <p:nvSpPr>
            <p:cNvPr id="58429" name="Oval 27"/>
            <p:cNvSpPr>
              <a:spLocks noChangeArrowheads="1"/>
            </p:cNvSpPr>
            <p:nvPr/>
          </p:nvSpPr>
          <p:spPr bwMode="auto">
            <a:xfrm>
              <a:off x="624" y="912"/>
              <a:ext cx="240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1</a:t>
              </a:r>
              <a:endParaRPr lang="es-ES" altLang="es-MX" sz="2700" dirty="0"/>
            </a:p>
          </p:txBody>
        </p:sp>
        <p:cxnSp>
          <p:nvCxnSpPr>
            <p:cNvPr id="58430" name="AutoShape 28"/>
            <p:cNvCxnSpPr>
              <a:cxnSpLocks noChangeShapeType="1"/>
              <a:stCxn id="58428" idx="0"/>
              <a:endCxn id="58429" idx="5"/>
            </p:cNvCxnSpPr>
            <p:nvPr/>
          </p:nvCxnSpPr>
          <p:spPr bwMode="auto">
            <a:xfrm flipH="1" flipV="1">
              <a:off x="829" y="1117"/>
              <a:ext cx="155" cy="32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8372" name="Group 71"/>
          <p:cNvGrpSpPr>
            <a:grpSpLocks/>
          </p:cNvGrpSpPr>
          <p:nvPr/>
        </p:nvGrpSpPr>
        <p:grpSpPr bwMode="auto">
          <a:xfrm>
            <a:off x="2846281" y="3780565"/>
            <a:ext cx="3767138" cy="3305294"/>
            <a:chOff x="3216" y="564"/>
            <a:chExt cx="2160" cy="1836"/>
          </a:xfrm>
        </p:grpSpPr>
        <p:grpSp>
          <p:nvGrpSpPr>
            <p:cNvPr id="58400" name="Group 62"/>
            <p:cNvGrpSpPr>
              <a:grpSpLocks/>
            </p:cNvGrpSpPr>
            <p:nvPr/>
          </p:nvGrpSpPr>
          <p:grpSpPr bwMode="auto">
            <a:xfrm>
              <a:off x="3216" y="1920"/>
              <a:ext cx="2160" cy="480"/>
              <a:chOff x="0" y="1920"/>
              <a:chExt cx="2160" cy="480"/>
            </a:xfrm>
          </p:grpSpPr>
          <p:sp>
            <p:nvSpPr>
              <p:cNvPr id="58414" name="Line 63"/>
              <p:cNvSpPr>
                <a:spLocks noChangeShapeType="1"/>
              </p:cNvSpPr>
              <p:nvPr/>
            </p:nvSpPr>
            <p:spPr bwMode="auto">
              <a:xfrm flipH="1">
                <a:off x="0" y="1920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  <p:sp>
            <p:nvSpPr>
              <p:cNvPr id="58415" name="Line 64"/>
              <p:cNvSpPr>
                <a:spLocks noChangeShapeType="1"/>
              </p:cNvSpPr>
              <p:nvPr/>
            </p:nvSpPr>
            <p:spPr bwMode="auto">
              <a:xfrm flipH="1">
                <a:off x="0" y="2160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  <p:sp>
            <p:nvSpPr>
              <p:cNvPr id="58416" name="Line 65"/>
              <p:cNvSpPr>
                <a:spLocks noChangeShapeType="1"/>
              </p:cNvSpPr>
              <p:nvPr/>
            </p:nvSpPr>
            <p:spPr bwMode="auto">
              <a:xfrm flipH="1">
                <a:off x="0" y="2400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</p:grpSp>
        <p:sp>
          <p:nvSpPr>
            <p:cNvPr id="58401" name="AutoShape 31"/>
            <p:cNvSpPr>
              <a:spLocks noChangeArrowheads="1"/>
            </p:cNvSpPr>
            <p:nvPr/>
          </p:nvSpPr>
          <p:spPr bwMode="auto">
            <a:xfrm>
              <a:off x="3840" y="1920"/>
              <a:ext cx="420" cy="480"/>
            </a:xfrm>
            <a:prstGeom prst="triangle">
              <a:avLst>
                <a:gd name="adj" fmla="val 50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B</a:t>
              </a:r>
              <a:endParaRPr lang="es-ES" altLang="es-MX" sz="2700" dirty="0"/>
            </a:p>
          </p:txBody>
        </p:sp>
        <p:sp>
          <p:nvSpPr>
            <p:cNvPr id="58402" name="AutoShape 32"/>
            <p:cNvSpPr>
              <a:spLocks noChangeArrowheads="1"/>
            </p:cNvSpPr>
            <p:nvPr/>
          </p:nvSpPr>
          <p:spPr bwMode="auto">
            <a:xfrm>
              <a:off x="4320" y="1680"/>
              <a:ext cx="420" cy="480"/>
            </a:xfrm>
            <a:prstGeom prst="triangle">
              <a:avLst>
                <a:gd name="adj" fmla="val 50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C</a:t>
              </a:r>
              <a:endParaRPr lang="es-ES" altLang="es-MX" sz="2700" dirty="0"/>
            </a:p>
          </p:txBody>
        </p:sp>
        <p:sp>
          <p:nvSpPr>
            <p:cNvPr id="58403" name="AutoShape 33"/>
            <p:cNvSpPr>
              <a:spLocks noChangeArrowheads="1"/>
            </p:cNvSpPr>
            <p:nvPr/>
          </p:nvSpPr>
          <p:spPr bwMode="auto">
            <a:xfrm>
              <a:off x="4848" y="1440"/>
              <a:ext cx="420" cy="480"/>
            </a:xfrm>
            <a:prstGeom prst="triangle">
              <a:avLst>
                <a:gd name="adj" fmla="val 50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D</a:t>
              </a:r>
              <a:endParaRPr lang="es-ES" altLang="es-MX" sz="2700" dirty="0"/>
            </a:p>
          </p:txBody>
        </p:sp>
        <p:cxnSp>
          <p:nvCxnSpPr>
            <p:cNvPr id="58404" name="AutoShape 34"/>
            <p:cNvCxnSpPr>
              <a:cxnSpLocks noChangeShapeType="1"/>
              <a:stCxn id="58401" idx="0"/>
              <a:endCxn id="58412" idx="5"/>
            </p:cNvCxnSpPr>
            <p:nvPr/>
          </p:nvCxnSpPr>
          <p:spPr bwMode="auto">
            <a:xfrm flipH="1" flipV="1">
              <a:off x="3853" y="1681"/>
              <a:ext cx="197" cy="23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405" name="AutoShape 35"/>
            <p:cNvCxnSpPr>
              <a:cxnSpLocks noChangeShapeType="1"/>
              <a:stCxn id="58402" idx="0"/>
              <a:endCxn id="58411" idx="5"/>
            </p:cNvCxnSpPr>
            <p:nvPr/>
          </p:nvCxnSpPr>
          <p:spPr bwMode="auto">
            <a:xfrm flipH="1" flipV="1">
              <a:off x="4141" y="1201"/>
              <a:ext cx="389" cy="47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406" name="AutoShape 36"/>
            <p:cNvCxnSpPr>
              <a:cxnSpLocks noChangeShapeType="1"/>
              <a:stCxn id="58407" idx="5"/>
              <a:endCxn id="58403" idx="0"/>
            </p:cNvCxnSpPr>
            <p:nvPr/>
          </p:nvCxnSpPr>
          <p:spPr bwMode="auto">
            <a:xfrm>
              <a:off x="4393" y="769"/>
              <a:ext cx="665" cy="67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407" name="Oval 37"/>
            <p:cNvSpPr>
              <a:spLocks noChangeArrowheads="1"/>
            </p:cNvSpPr>
            <p:nvPr/>
          </p:nvSpPr>
          <p:spPr bwMode="auto">
            <a:xfrm>
              <a:off x="4188" y="564"/>
              <a:ext cx="240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3</a:t>
              </a:r>
              <a:endParaRPr lang="es-ES" altLang="es-MX" sz="2700" dirty="0"/>
            </a:p>
          </p:txBody>
        </p:sp>
        <p:sp>
          <p:nvSpPr>
            <p:cNvPr id="58408" name="AutoShape 38"/>
            <p:cNvSpPr>
              <a:spLocks noChangeArrowheads="1"/>
            </p:cNvSpPr>
            <p:nvPr/>
          </p:nvSpPr>
          <p:spPr bwMode="auto">
            <a:xfrm>
              <a:off x="3312" y="1920"/>
              <a:ext cx="420" cy="480"/>
            </a:xfrm>
            <a:prstGeom prst="triangle">
              <a:avLst>
                <a:gd name="adj" fmla="val 50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A</a:t>
              </a:r>
              <a:endParaRPr lang="es-ES" altLang="es-MX" sz="2700" dirty="0"/>
            </a:p>
          </p:txBody>
        </p:sp>
        <p:cxnSp>
          <p:nvCxnSpPr>
            <p:cNvPr id="58409" name="AutoShape 39"/>
            <p:cNvCxnSpPr>
              <a:cxnSpLocks noChangeShapeType="1"/>
              <a:stCxn id="58408" idx="0"/>
              <a:endCxn id="58412" idx="3"/>
            </p:cNvCxnSpPr>
            <p:nvPr/>
          </p:nvCxnSpPr>
          <p:spPr bwMode="auto">
            <a:xfrm flipV="1">
              <a:off x="3522" y="1681"/>
              <a:ext cx="161" cy="23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410" name="AutoShape 40"/>
            <p:cNvCxnSpPr>
              <a:cxnSpLocks noChangeShapeType="1"/>
              <a:stCxn id="58411" idx="0"/>
              <a:endCxn id="58407" idx="3"/>
            </p:cNvCxnSpPr>
            <p:nvPr/>
          </p:nvCxnSpPr>
          <p:spPr bwMode="auto">
            <a:xfrm flipV="1">
              <a:off x="4056" y="769"/>
              <a:ext cx="167" cy="2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411" name="Oval 41"/>
            <p:cNvSpPr>
              <a:spLocks noChangeArrowheads="1"/>
            </p:cNvSpPr>
            <p:nvPr/>
          </p:nvSpPr>
          <p:spPr bwMode="auto">
            <a:xfrm>
              <a:off x="3936" y="996"/>
              <a:ext cx="240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2</a:t>
              </a:r>
              <a:endParaRPr lang="es-ES" altLang="es-MX" sz="2700" dirty="0"/>
            </a:p>
          </p:txBody>
        </p:sp>
        <p:sp>
          <p:nvSpPr>
            <p:cNvPr id="58412" name="Oval 42"/>
            <p:cNvSpPr>
              <a:spLocks noChangeArrowheads="1"/>
            </p:cNvSpPr>
            <p:nvPr/>
          </p:nvSpPr>
          <p:spPr bwMode="auto">
            <a:xfrm>
              <a:off x="3648" y="1476"/>
              <a:ext cx="240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1</a:t>
              </a:r>
              <a:endParaRPr lang="es-ES" altLang="es-MX" sz="2700" dirty="0"/>
            </a:p>
          </p:txBody>
        </p:sp>
        <p:cxnSp>
          <p:nvCxnSpPr>
            <p:cNvPr id="58413" name="AutoShape 43"/>
            <p:cNvCxnSpPr>
              <a:cxnSpLocks noChangeShapeType="1"/>
              <a:stCxn id="58411" idx="3"/>
              <a:endCxn id="58412" idx="0"/>
            </p:cNvCxnSpPr>
            <p:nvPr/>
          </p:nvCxnSpPr>
          <p:spPr bwMode="auto">
            <a:xfrm flipH="1">
              <a:off x="3768" y="1201"/>
              <a:ext cx="203" cy="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8373" name="Group 72"/>
          <p:cNvGrpSpPr>
            <a:grpSpLocks/>
          </p:cNvGrpSpPr>
          <p:nvPr/>
        </p:nvGrpSpPr>
        <p:grpSpPr bwMode="auto">
          <a:xfrm>
            <a:off x="6111134" y="1015352"/>
            <a:ext cx="3767138" cy="2765214"/>
            <a:chOff x="1344" y="2592"/>
            <a:chExt cx="2160" cy="1536"/>
          </a:xfrm>
        </p:grpSpPr>
        <p:grpSp>
          <p:nvGrpSpPr>
            <p:cNvPr id="58383" name="Group 66"/>
            <p:cNvGrpSpPr>
              <a:grpSpLocks/>
            </p:cNvGrpSpPr>
            <p:nvPr/>
          </p:nvGrpSpPr>
          <p:grpSpPr bwMode="auto">
            <a:xfrm>
              <a:off x="1344" y="3648"/>
              <a:ext cx="2160" cy="480"/>
              <a:chOff x="0" y="1920"/>
              <a:chExt cx="2160" cy="480"/>
            </a:xfrm>
          </p:grpSpPr>
          <p:sp>
            <p:nvSpPr>
              <p:cNvPr id="58397" name="Line 67"/>
              <p:cNvSpPr>
                <a:spLocks noChangeShapeType="1"/>
              </p:cNvSpPr>
              <p:nvPr/>
            </p:nvSpPr>
            <p:spPr bwMode="auto">
              <a:xfrm flipH="1">
                <a:off x="0" y="1920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  <p:sp>
            <p:nvSpPr>
              <p:cNvPr id="58398" name="Line 68"/>
              <p:cNvSpPr>
                <a:spLocks noChangeShapeType="1"/>
              </p:cNvSpPr>
              <p:nvPr/>
            </p:nvSpPr>
            <p:spPr bwMode="auto">
              <a:xfrm flipH="1">
                <a:off x="0" y="2160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  <p:sp>
            <p:nvSpPr>
              <p:cNvPr id="58399" name="Line 69"/>
              <p:cNvSpPr>
                <a:spLocks noChangeShapeType="1"/>
              </p:cNvSpPr>
              <p:nvPr/>
            </p:nvSpPr>
            <p:spPr bwMode="auto">
              <a:xfrm flipH="1">
                <a:off x="0" y="2400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MX" dirty="0"/>
              </a:p>
            </p:txBody>
          </p:sp>
        </p:grpSp>
        <p:sp>
          <p:nvSpPr>
            <p:cNvPr id="58384" name="AutoShape 44"/>
            <p:cNvSpPr>
              <a:spLocks noChangeArrowheads="1"/>
            </p:cNvSpPr>
            <p:nvPr/>
          </p:nvSpPr>
          <p:spPr bwMode="auto">
            <a:xfrm>
              <a:off x="1968" y="3648"/>
              <a:ext cx="420" cy="480"/>
            </a:xfrm>
            <a:prstGeom prst="triangle">
              <a:avLst>
                <a:gd name="adj" fmla="val 50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B</a:t>
              </a:r>
              <a:endParaRPr lang="es-ES" altLang="es-MX" sz="2700" dirty="0"/>
            </a:p>
          </p:txBody>
        </p:sp>
        <p:sp>
          <p:nvSpPr>
            <p:cNvPr id="58385" name="AutoShape 45"/>
            <p:cNvSpPr>
              <a:spLocks noChangeArrowheads="1"/>
            </p:cNvSpPr>
            <p:nvPr/>
          </p:nvSpPr>
          <p:spPr bwMode="auto">
            <a:xfrm>
              <a:off x="2496" y="3648"/>
              <a:ext cx="420" cy="480"/>
            </a:xfrm>
            <a:prstGeom prst="triangle">
              <a:avLst>
                <a:gd name="adj" fmla="val 50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C</a:t>
              </a:r>
              <a:endParaRPr lang="es-ES" altLang="es-MX" sz="2700" dirty="0"/>
            </a:p>
          </p:txBody>
        </p:sp>
        <p:sp>
          <p:nvSpPr>
            <p:cNvPr id="58386" name="AutoShape 46"/>
            <p:cNvSpPr>
              <a:spLocks noChangeArrowheads="1"/>
            </p:cNvSpPr>
            <p:nvPr/>
          </p:nvSpPr>
          <p:spPr bwMode="auto">
            <a:xfrm>
              <a:off x="2976" y="3648"/>
              <a:ext cx="420" cy="480"/>
            </a:xfrm>
            <a:prstGeom prst="triangle">
              <a:avLst>
                <a:gd name="adj" fmla="val 50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D</a:t>
              </a:r>
              <a:endParaRPr lang="es-ES" altLang="es-MX" sz="2700" dirty="0"/>
            </a:p>
          </p:txBody>
        </p:sp>
        <p:cxnSp>
          <p:nvCxnSpPr>
            <p:cNvPr id="58387" name="AutoShape 47"/>
            <p:cNvCxnSpPr>
              <a:cxnSpLocks noChangeShapeType="1"/>
              <a:stCxn id="58384" idx="0"/>
              <a:endCxn id="58395" idx="5"/>
            </p:cNvCxnSpPr>
            <p:nvPr/>
          </p:nvCxnSpPr>
          <p:spPr bwMode="auto">
            <a:xfrm flipH="1" flipV="1">
              <a:off x="2053" y="3277"/>
              <a:ext cx="125" cy="37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388" name="AutoShape 48"/>
            <p:cNvCxnSpPr>
              <a:cxnSpLocks noChangeShapeType="1"/>
              <a:stCxn id="58385" idx="0"/>
              <a:endCxn id="58390" idx="3"/>
            </p:cNvCxnSpPr>
            <p:nvPr/>
          </p:nvCxnSpPr>
          <p:spPr bwMode="auto">
            <a:xfrm flipV="1">
              <a:off x="2706" y="3277"/>
              <a:ext cx="65" cy="37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389" name="AutoShape 49"/>
            <p:cNvCxnSpPr>
              <a:cxnSpLocks noChangeShapeType="1"/>
              <a:stCxn id="58390" idx="5"/>
              <a:endCxn id="58386" idx="0"/>
            </p:cNvCxnSpPr>
            <p:nvPr/>
          </p:nvCxnSpPr>
          <p:spPr bwMode="auto">
            <a:xfrm>
              <a:off x="2941" y="3277"/>
              <a:ext cx="245" cy="37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390" name="Oval 50"/>
            <p:cNvSpPr>
              <a:spLocks noChangeArrowheads="1"/>
            </p:cNvSpPr>
            <p:nvPr/>
          </p:nvSpPr>
          <p:spPr bwMode="auto">
            <a:xfrm>
              <a:off x="2736" y="3072"/>
              <a:ext cx="240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3</a:t>
              </a:r>
              <a:endParaRPr lang="es-ES" altLang="es-MX" sz="2700" dirty="0"/>
            </a:p>
          </p:txBody>
        </p:sp>
        <p:sp>
          <p:nvSpPr>
            <p:cNvPr id="58391" name="AutoShape 51"/>
            <p:cNvSpPr>
              <a:spLocks noChangeArrowheads="1"/>
            </p:cNvSpPr>
            <p:nvPr/>
          </p:nvSpPr>
          <p:spPr bwMode="auto">
            <a:xfrm>
              <a:off x="1488" y="3648"/>
              <a:ext cx="420" cy="480"/>
            </a:xfrm>
            <a:prstGeom prst="triangle">
              <a:avLst>
                <a:gd name="adj" fmla="val 50000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A</a:t>
              </a:r>
              <a:endParaRPr lang="es-ES" altLang="es-MX" sz="2700" dirty="0"/>
            </a:p>
          </p:txBody>
        </p:sp>
        <p:cxnSp>
          <p:nvCxnSpPr>
            <p:cNvPr id="58392" name="AutoShape 52"/>
            <p:cNvCxnSpPr>
              <a:cxnSpLocks noChangeShapeType="1"/>
              <a:stCxn id="58391" idx="0"/>
              <a:endCxn id="58395" idx="3"/>
            </p:cNvCxnSpPr>
            <p:nvPr/>
          </p:nvCxnSpPr>
          <p:spPr bwMode="auto">
            <a:xfrm flipV="1">
              <a:off x="1698" y="3277"/>
              <a:ext cx="185" cy="37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393" name="AutoShape 53"/>
            <p:cNvCxnSpPr>
              <a:cxnSpLocks noChangeShapeType="1"/>
              <a:stCxn id="58394" idx="5"/>
              <a:endCxn id="58390" idx="0"/>
            </p:cNvCxnSpPr>
            <p:nvPr/>
          </p:nvCxnSpPr>
          <p:spPr bwMode="auto">
            <a:xfrm>
              <a:off x="2509" y="2797"/>
              <a:ext cx="347" cy="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394" name="Oval 54"/>
            <p:cNvSpPr>
              <a:spLocks noChangeArrowheads="1"/>
            </p:cNvSpPr>
            <p:nvPr/>
          </p:nvSpPr>
          <p:spPr bwMode="auto">
            <a:xfrm>
              <a:off x="2304" y="2592"/>
              <a:ext cx="240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2</a:t>
              </a:r>
              <a:endParaRPr lang="es-ES" altLang="es-MX" sz="2700" dirty="0"/>
            </a:p>
          </p:txBody>
        </p:sp>
        <p:sp>
          <p:nvSpPr>
            <p:cNvPr id="58395" name="Oval 55"/>
            <p:cNvSpPr>
              <a:spLocks noChangeArrowheads="1"/>
            </p:cNvSpPr>
            <p:nvPr/>
          </p:nvSpPr>
          <p:spPr bwMode="auto">
            <a:xfrm>
              <a:off x="1848" y="3072"/>
              <a:ext cx="240" cy="240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1</a:t>
              </a:r>
              <a:endParaRPr lang="es-ES" altLang="es-MX" sz="2700" dirty="0"/>
            </a:p>
          </p:txBody>
        </p:sp>
        <p:cxnSp>
          <p:nvCxnSpPr>
            <p:cNvPr id="58396" name="AutoShape 56"/>
            <p:cNvCxnSpPr>
              <a:cxnSpLocks noChangeShapeType="1"/>
              <a:stCxn id="58394" idx="3"/>
              <a:endCxn id="58395" idx="0"/>
            </p:cNvCxnSpPr>
            <p:nvPr/>
          </p:nvCxnSpPr>
          <p:spPr bwMode="auto">
            <a:xfrm flipH="1">
              <a:off x="1968" y="2797"/>
              <a:ext cx="371" cy="27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none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8374" name="Group 76"/>
          <p:cNvGrpSpPr>
            <a:grpSpLocks/>
          </p:cNvGrpSpPr>
          <p:nvPr/>
        </p:nvGrpSpPr>
        <p:grpSpPr bwMode="auto">
          <a:xfrm>
            <a:off x="585999" y="1188178"/>
            <a:ext cx="2009140" cy="1123368"/>
            <a:chOff x="288" y="960"/>
            <a:chExt cx="1152" cy="624"/>
          </a:xfrm>
        </p:grpSpPr>
        <p:sp>
          <p:nvSpPr>
            <p:cNvPr id="58381" name="AutoShape 74"/>
            <p:cNvSpPr>
              <a:spLocks noChangeArrowheads="1"/>
            </p:cNvSpPr>
            <p:nvPr/>
          </p:nvSpPr>
          <p:spPr bwMode="auto">
            <a:xfrm>
              <a:off x="288" y="960"/>
              <a:ext cx="288" cy="624"/>
            </a:xfrm>
            <a:prstGeom prst="curvedRightArrow">
              <a:avLst>
                <a:gd name="adj1" fmla="val 43333"/>
                <a:gd name="adj2" fmla="val 8666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 dirty="0"/>
            </a:p>
          </p:txBody>
        </p:sp>
        <p:sp>
          <p:nvSpPr>
            <p:cNvPr id="58382" name="AutoShape 75"/>
            <p:cNvSpPr>
              <a:spLocks noChangeArrowheads="1"/>
            </p:cNvSpPr>
            <p:nvPr/>
          </p:nvSpPr>
          <p:spPr bwMode="auto">
            <a:xfrm rot="10800000">
              <a:off x="1152" y="960"/>
              <a:ext cx="288" cy="624"/>
            </a:xfrm>
            <a:prstGeom prst="curvedRightArrow">
              <a:avLst>
                <a:gd name="adj1" fmla="val 43333"/>
                <a:gd name="adj2" fmla="val 8666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 dirty="0"/>
            </a:p>
          </p:txBody>
        </p:sp>
      </p:grpSp>
      <p:grpSp>
        <p:nvGrpSpPr>
          <p:cNvPr id="58375" name="Group 77"/>
          <p:cNvGrpSpPr>
            <a:grpSpLocks/>
          </p:cNvGrpSpPr>
          <p:nvPr/>
        </p:nvGrpSpPr>
        <p:grpSpPr bwMode="auto">
          <a:xfrm>
            <a:off x="3515995" y="3953391"/>
            <a:ext cx="2009140" cy="1123368"/>
            <a:chOff x="288" y="960"/>
            <a:chExt cx="1152" cy="624"/>
          </a:xfrm>
        </p:grpSpPr>
        <p:sp>
          <p:nvSpPr>
            <p:cNvPr id="58379" name="AutoShape 78"/>
            <p:cNvSpPr>
              <a:spLocks noChangeArrowheads="1"/>
            </p:cNvSpPr>
            <p:nvPr/>
          </p:nvSpPr>
          <p:spPr bwMode="auto">
            <a:xfrm>
              <a:off x="288" y="960"/>
              <a:ext cx="288" cy="624"/>
            </a:xfrm>
            <a:prstGeom prst="curvedRightArrow">
              <a:avLst>
                <a:gd name="adj1" fmla="val 43333"/>
                <a:gd name="adj2" fmla="val 8666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 dirty="0"/>
            </a:p>
          </p:txBody>
        </p:sp>
        <p:sp>
          <p:nvSpPr>
            <p:cNvPr id="58380" name="AutoShape 79"/>
            <p:cNvSpPr>
              <a:spLocks noChangeArrowheads="1"/>
            </p:cNvSpPr>
            <p:nvPr/>
          </p:nvSpPr>
          <p:spPr bwMode="auto">
            <a:xfrm rot="10800000">
              <a:off x="1152" y="960"/>
              <a:ext cx="288" cy="624"/>
            </a:xfrm>
            <a:prstGeom prst="curvedRightArrow">
              <a:avLst>
                <a:gd name="adj1" fmla="val 43333"/>
                <a:gd name="adj2" fmla="val 86667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s-MX" altLang="es-MX" dirty="0"/>
            </a:p>
          </p:txBody>
        </p:sp>
      </p:grpSp>
      <p:sp>
        <p:nvSpPr>
          <p:cNvPr id="58376" name="AutoShape 81"/>
          <p:cNvSpPr>
            <a:spLocks noChangeArrowheads="1"/>
          </p:cNvSpPr>
          <p:nvPr/>
        </p:nvSpPr>
        <p:spPr bwMode="auto">
          <a:xfrm rot="2700000">
            <a:off x="1189566" y="4438108"/>
            <a:ext cx="1555433" cy="585999"/>
          </a:xfrm>
          <a:prstGeom prst="rightArrow">
            <a:avLst>
              <a:gd name="adj1" fmla="val 50000"/>
              <a:gd name="adj2" fmla="val 64286"/>
            </a:avLst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58377" name="AutoShape 84"/>
          <p:cNvSpPr>
            <a:spLocks noChangeArrowheads="1"/>
          </p:cNvSpPr>
          <p:nvPr/>
        </p:nvSpPr>
        <p:spPr bwMode="auto">
          <a:xfrm rot="-2700000">
            <a:off x="6320420" y="4428662"/>
            <a:ext cx="1506855" cy="604890"/>
          </a:xfrm>
          <a:prstGeom prst="rightArrow">
            <a:avLst>
              <a:gd name="adj1" fmla="val 50000"/>
              <a:gd name="adj2" fmla="val 64286"/>
            </a:avLst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 dirty="0"/>
          </a:p>
        </p:txBody>
      </p:sp>
      <p:sp>
        <p:nvSpPr>
          <p:cNvPr id="58378" name="Text Box 85"/>
          <p:cNvSpPr txBox="1">
            <a:spLocks noChangeArrowheads="1"/>
          </p:cNvSpPr>
          <p:nvPr/>
        </p:nvSpPr>
        <p:spPr bwMode="auto">
          <a:xfrm>
            <a:off x="3282293" y="324048"/>
            <a:ext cx="3639823" cy="1118493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200" dirty="0">
                <a:solidFill>
                  <a:srgbClr val="FF3300"/>
                </a:solidFill>
                <a:latin typeface="Calibri" panose="020F0502020204030204" pitchFamily="34" charset="0"/>
                <a:sym typeface="Wingdings" pitchFamily="2" charset="2"/>
              </a:rPr>
              <a:t>Rotación doble</a:t>
            </a:r>
            <a:r>
              <a:rPr lang="es-ES_tradnl" altLang="es-MX" sz="2200" dirty="0">
                <a:latin typeface="Calibri" panose="020F0502020204030204" pitchFamily="34" charset="0"/>
                <a:sym typeface="Wingdings" pitchFamily="2" charset="2"/>
              </a:rPr>
              <a:t>, lo mismo de la transparencia previa pero con los dos pasos separados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63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228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925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 AVL</a:t>
            </a:r>
            <a:endParaRPr lang="en-US" dirty="0" smtClean="0"/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502285" y="1526628"/>
            <a:ext cx="9208558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Rotación doble, para el caso simétrico al anterior:</a:t>
            </a: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671458" y="2010902"/>
          <a:ext cx="8781267" cy="4533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r:id="rId4" imgW="11134725" imgH="7372350" progId="AutoCAD.Drawing.16">
                  <p:embed/>
                </p:oleObj>
              </mc:Choice>
              <mc:Fallback>
                <p:oleObj r:id="rId4" imgW="11134725" imgH="7372350" progId="AutoCAD.Drawing.1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87" t="52058" r="27873" b="11479"/>
                      <a:stretch>
                        <a:fillRect/>
                      </a:stretch>
                    </p:blipFill>
                    <p:spPr bwMode="auto">
                      <a:xfrm>
                        <a:off x="671458" y="2010902"/>
                        <a:ext cx="8781267" cy="4533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64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705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129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 AVL</a:t>
            </a:r>
            <a:endParaRPr lang="en-US" dirty="0" smtClean="0"/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502285" y="1526628"/>
            <a:ext cx="9208558" cy="518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Rotación doble, ejemplo:</a:t>
            </a: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514494" y="1879481"/>
          <a:ext cx="9096939" cy="5552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r:id="rId4" imgW="11134725" imgH="7372350" progId="AutoCAD.Drawing.16">
                  <p:embed/>
                </p:oleObj>
              </mc:Choice>
              <mc:Fallback>
                <p:oleObj r:id="rId4" imgW="11134725" imgH="7372350" progId="AutoCAD.Drawing.1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4452" t="65495" r="25819"/>
                      <a:stretch>
                        <a:fillRect/>
                      </a:stretch>
                    </p:blipFill>
                    <p:spPr bwMode="auto">
                      <a:xfrm>
                        <a:off x="514494" y="1879481"/>
                        <a:ext cx="9096939" cy="5552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65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694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4000" dirty="0" smtClean="0"/>
              <a:t>Árbol </a:t>
            </a:r>
            <a:r>
              <a:rPr lang="es-ES_tradnl" sz="4000" dirty="0"/>
              <a:t>AVL: Eliminar un Nodo</a:t>
            </a:r>
            <a:endParaRPr lang="es-CL" sz="4000" dirty="0"/>
          </a:p>
        </p:txBody>
      </p:sp>
      <p:sp>
        <p:nvSpPr>
          <p:cNvPr id="61444" name="Rectangle 3" descr="Parchment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La función ELIMINAR un nodo es un poco más delicada, no se ve en detalle. La idea es:</a:t>
            </a:r>
          </a:p>
          <a:p>
            <a:pPr lvl="1"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Se elimina como antes para AAB</a:t>
            </a:r>
          </a:p>
          <a:p>
            <a:pPr lvl="1"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Después hay que revisar el nuevo factor de balance en “el lugar de los hechos” y, en caso de hacer falta, rebalancear mediante las rotaciones</a:t>
            </a:r>
          </a:p>
          <a:p>
            <a:pPr lvl="1"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Si se hace eso, puede ser necesario subir un nivel y revisar el balance allí, corrigiéndolo de ser necesario</a:t>
            </a:r>
          </a:p>
          <a:p>
            <a:pPr lvl="1"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Así sucesivamente, hasta llegar eventualmente a la raíz</a:t>
            </a:r>
          </a:p>
          <a:p>
            <a:pPr>
              <a:lnSpc>
                <a:spcPct val="90000"/>
              </a:lnSpc>
            </a:pPr>
            <a:endParaRPr lang="es-ES_tradnl" altLang="es-MX" sz="27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Son a lo más O(log n) revisiones y correcciones, así que la eliminación sigue siendo O(log n</a:t>
            </a:r>
            <a:r>
              <a:rPr lang="es-ES_tradnl" altLang="es-MX" sz="2700" dirty="0" smtClean="0">
                <a:sym typeface="Wingdings" pitchFamily="2" charset="2"/>
              </a:rPr>
              <a:t>)</a:t>
            </a:r>
            <a:endParaRPr lang="es-ES_tradnl" altLang="es-MX" sz="2700" dirty="0">
              <a:sym typeface="Wingdings" pitchFamily="2" charset="2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66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825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4000" dirty="0" smtClean="0"/>
              <a:t>Árbol </a:t>
            </a:r>
            <a:r>
              <a:rPr lang="es-ES_tradnl" sz="4000" dirty="0"/>
              <a:t>AVL</a:t>
            </a:r>
            <a:endParaRPr lang="es-CL" sz="4000" dirty="0"/>
          </a:p>
        </p:txBody>
      </p:sp>
      <p:sp>
        <p:nvSpPr>
          <p:cNvPr id="62468" name="Rectangle 3" descr="Parchment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Intuitivamente es claro que un árbol AVL se mantendrá equilibrado de algún modo, pero no es tan obvio que efectivamente sea balanceado – es decir, que la altura sea O(log n)</a:t>
            </a:r>
          </a:p>
          <a:p>
            <a:pPr>
              <a:lnSpc>
                <a:spcPct val="90000"/>
              </a:lnSpc>
            </a:pPr>
            <a:endParaRPr lang="es-ES_tradnl" altLang="es-MX" sz="27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AV &amp; L demostraron en 1962 que efectivamente</a:t>
            </a:r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s-ES_tradnl" altLang="es-MX" sz="2700" dirty="0">
                <a:sym typeface="Wingdings" pitchFamily="2" charset="2"/>
              </a:rPr>
              <a:t>h &lt; 1.4404 log</a:t>
            </a:r>
            <a:r>
              <a:rPr lang="es-ES_tradnl" altLang="es-MX" sz="2700" baseline="-44000" dirty="0">
                <a:sym typeface="Wingdings" pitchFamily="2" charset="2"/>
              </a:rPr>
              <a:t>2</a:t>
            </a:r>
            <a:r>
              <a:rPr lang="es-ES_tradnl" altLang="es-MX" sz="2700" dirty="0">
                <a:sym typeface="Wingdings" pitchFamily="2" charset="2"/>
              </a:rPr>
              <a:t>(n+2)</a:t>
            </a:r>
          </a:p>
          <a:p>
            <a:pPr>
              <a:lnSpc>
                <a:spcPct val="90000"/>
              </a:lnSpc>
            </a:pPr>
            <a:endParaRPr lang="es-ES_tradnl" altLang="es-MX" sz="27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Hay otros AAB más recientes, se diferencian en su velocidad y uso de recursos para las distintas funciones</a:t>
            </a:r>
          </a:p>
          <a:p>
            <a:pPr>
              <a:lnSpc>
                <a:spcPct val="90000"/>
              </a:lnSpc>
            </a:pPr>
            <a:endParaRPr lang="es-ES_tradnl" altLang="es-MX" sz="27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Se escoge según la aplicación específica</a:t>
            </a:r>
            <a:endParaRPr lang="es-CL" altLang="es-MX" sz="27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67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543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_tradnl" sz="4000" dirty="0"/>
              <a:t>Una observación sobre </a:t>
            </a:r>
            <a:r>
              <a:rPr lang="es-ES_tradnl" sz="4000" dirty="0" smtClean="0"/>
              <a:t>ABB</a:t>
            </a:r>
            <a:endParaRPr lang="es-CL" sz="4000" dirty="0"/>
          </a:p>
        </p:txBody>
      </p:sp>
      <p:sp>
        <p:nvSpPr>
          <p:cNvPr id="63492" name="Rectangle 3" descr="Parchment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Mediante un ABB es posible mantener un conjunto de datos ordenado de más de una forma, sin necesidad de duplicar los datos</a:t>
            </a:r>
          </a:p>
          <a:p>
            <a:pPr>
              <a:lnSpc>
                <a:spcPct val="90000"/>
              </a:lnSpc>
            </a:pPr>
            <a:endParaRPr lang="es-ES_tradnl" altLang="es-MX" sz="27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Simplemente se usa más de una clave, y para cada clave se pone un par de punteros a hijos</a:t>
            </a:r>
          </a:p>
          <a:p>
            <a:pPr>
              <a:lnSpc>
                <a:spcPct val="90000"/>
              </a:lnSpc>
            </a:pPr>
            <a:endParaRPr lang="es-ES_tradnl" altLang="es-MX" sz="2700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De ese modo, se tiene dos ABBs, ordenados según distintos criterios, pero formados por los mismos nodos</a:t>
            </a:r>
            <a:endParaRPr lang="es-ES_tradnl" altLang="es-MX" sz="2700" i="1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endParaRPr lang="es-ES_tradnl" altLang="es-MX" sz="2700" i="1" dirty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s-ES_tradnl" altLang="es-MX" sz="2700" dirty="0">
                <a:sym typeface="Wingdings" pitchFamily="2" charset="2"/>
              </a:rPr>
              <a:t>Si el campo de datos es voluminoso y hay más de una clave relevante, puede ser una gran ventaja</a:t>
            </a:r>
            <a:endParaRPr lang="es-CL" altLang="es-MX" sz="27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68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889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5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Almacenamiento de Árbol Binario</a:t>
            </a:r>
            <a:endParaRPr lang="en-US" dirty="0" smtClean="0"/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502285" y="1382607"/>
            <a:ext cx="9208558" cy="3272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Almacenamiento de árboles binarios completos a la izquierda: se pueden almacenar en un arreglo, sin necesidad de almacenar las ramas</a:t>
            </a:r>
            <a:r>
              <a:rPr lang="es-ES_tradnl" altLang="es-MX" sz="2700" i="1" dirty="0">
                <a:latin typeface="Calibri" panose="020F0502020204030204" pitchFamily="34" charset="0"/>
                <a:sym typeface="Wingdings" pitchFamily="2" charset="2"/>
              </a:rPr>
              <a:t>, 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bastan los </a:t>
            </a: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datos</a:t>
            </a:r>
            <a:endParaRPr lang="es-ES_tradnl" altLang="es-MX" sz="1100" dirty="0">
              <a:latin typeface="Calibri" panose="020F0502020204030204" pitchFamily="34" charset="0"/>
              <a:sym typeface="Wingdings" pitchFamily="2" charset="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_tradnl" altLang="es-MX" sz="2500" dirty="0">
                <a:latin typeface="Calibri" panose="020F0502020204030204" pitchFamily="34" charset="0"/>
                <a:sym typeface="Wingdings" pitchFamily="2" charset="2"/>
              </a:rPr>
              <a:t>Se ponen en orden por nivel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_tradnl" altLang="es-MX" sz="2500" dirty="0">
                <a:latin typeface="Calibri" panose="020F0502020204030204" pitchFamily="34" charset="0"/>
                <a:sym typeface="Wingdings" pitchFamily="2" charset="2"/>
              </a:rPr>
              <a:t>Los hijos del nodo 0 están en las posiciones 1 y 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_tradnl" altLang="es-MX" sz="2500" dirty="0">
                <a:latin typeface="Calibri" panose="020F0502020204030204" pitchFamily="34" charset="0"/>
                <a:sym typeface="Wingdings" pitchFamily="2" charset="2"/>
              </a:rPr>
              <a:t>Los hijos del nodo 1 están en las posiciones 3 y 4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_tradnl" altLang="es-MX" sz="2500" dirty="0">
                <a:latin typeface="Calibri" panose="020F0502020204030204" pitchFamily="34" charset="0"/>
                <a:sym typeface="Wingdings" pitchFamily="2" charset="2"/>
              </a:rPr>
              <a:t>En general, los hijos del nodo j están en 2j+1 y 2j+2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_tradnl" altLang="es-MX" sz="2500" dirty="0">
                <a:latin typeface="Calibri" panose="020F0502020204030204" pitchFamily="34" charset="0"/>
                <a:sym typeface="Wingdings" pitchFamily="2" charset="2"/>
              </a:rPr>
              <a:t>El padre del nodo j está </a:t>
            </a:r>
            <a:r>
              <a:rPr lang="es-ES_tradnl" altLang="es-MX" sz="2500" dirty="0" smtClean="0">
                <a:latin typeface="Calibri" panose="020F0502020204030204" pitchFamily="34" charset="0"/>
                <a:sym typeface="Wingdings" pitchFamily="2" charset="2"/>
              </a:rPr>
              <a:t>en (j-1)/2</a:t>
            </a:r>
            <a:endParaRPr lang="es-ES_tradnl" altLang="es-MX" sz="2500" dirty="0">
              <a:latin typeface="Calibri" panose="020F0502020204030204" pitchFamily="34" charset="0"/>
              <a:sym typeface="Wingdings" pitchFamily="2" charset="2"/>
            </a:endParaRPr>
          </a:p>
        </p:txBody>
      </p:sp>
      <p:grpSp>
        <p:nvGrpSpPr>
          <p:cNvPr id="64518" name="Group 73"/>
          <p:cNvGrpSpPr>
            <a:grpSpLocks/>
          </p:cNvGrpSpPr>
          <p:nvPr/>
        </p:nvGrpSpPr>
        <p:grpSpPr bwMode="auto">
          <a:xfrm>
            <a:off x="275559" y="4950741"/>
            <a:ext cx="2092854" cy="1814671"/>
            <a:chOff x="48" y="3072"/>
            <a:chExt cx="1200" cy="1008"/>
          </a:xfrm>
        </p:grpSpPr>
        <p:sp>
          <p:nvSpPr>
            <p:cNvPr id="64547" name="Oval 31"/>
            <p:cNvSpPr>
              <a:spLocks noChangeArrowheads="1"/>
            </p:cNvSpPr>
            <p:nvPr/>
          </p:nvSpPr>
          <p:spPr bwMode="auto">
            <a:xfrm>
              <a:off x="624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0</a:t>
              </a:r>
              <a:endParaRPr lang="es-ES" altLang="es-MX" sz="2700" dirty="0"/>
            </a:p>
          </p:txBody>
        </p:sp>
        <p:sp>
          <p:nvSpPr>
            <p:cNvPr id="64548" name="Oval 32"/>
            <p:cNvSpPr>
              <a:spLocks noChangeArrowheads="1"/>
            </p:cNvSpPr>
            <p:nvPr/>
          </p:nvSpPr>
          <p:spPr bwMode="auto">
            <a:xfrm>
              <a:off x="240" y="340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1</a:t>
              </a:r>
              <a:endParaRPr lang="es-ES" altLang="es-MX" sz="2700" dirty="0"/>
            </a:p>
          </p:txBody>
        </p:sp>
        <p:sp>
          <p:nvSpPr>
            <p:cNvPr id="64549" name="Oval 33"/>
            <p:cNvSpPr>
              <a:spLocks noChangeArrowheads="1"/>
            </p:cNvSpPr>
            <p:nvPr/>
          </p:nvSpPr>
          <p:spPr bwMode="auto">
            <a:xfrm>
              <a:off x="48" y="38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3</a:t>
              </a:r>
              <a:endParaRPr lang="es-ES" altLang="es-MX" sz="2700" dirty="0"/>
            </a:p>
          </p:txBody>
        </p:sp>
        <p:cxnSp>
          <p:nvCxnSpPr>
            <p:cNvPr id="64550" name="AutoShape 34"/>
            <p:cNvCxnSpPr>
              <a:cxnSpLocks noChangeShapeType="1"/>
              <a:stCxn id="64547" idx="3"/>
              <a:endCxn id="64548" idx="0"/>
            </p:cNvCxnSpPr>
            <p:nvPr/>
          </p:nvCxnSpPr>
          <p:spPr bwMode="auto">
            <a:xfrm flipH="1">
              <a:off x="360" y="3277"/>
              <a:ext cx="299" cy="1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51" name="Oval 35"/>
            <p:cNvSpPr>
              <a:spLocks noChangeArrowheads="1"/>
            </p:cNvSpPr>
            <p:nvPr/>
          </p:nvSpPr>
          <p:spPr bwMode="auto">
            <a:xfrm>
              <a:off x="432" y="38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4</a:t>
              </a:r>
              <a:endParaRPr lang="es-ES" altLang="es-MX" sz="2700" dirty="0"/>
            </a:p>
          </p:txBody>
        </p:sp>
        <p:cxnSp>
          <p:nvCxnSpPr>
            <p:cNvPr id="64552" name="AutoShape 36"/>
            <p:cNvCxnSpPr>
              <a:cxnSpLocks noChangeShapeType="1"/>
              <a:stCxn id="64549" idx="0"/>
              <a:endCxn id="64548" idx="3"/>
            </p:cNvCxnSpPr>
            <p:nvPr/>
          </p:nvCxnSpPr>
          <p:spPr bwMode="auto">
            <a:xfrm flipV="1">
              <a:off x="168" y="3613"/>
              <a:ext cx="107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53" name="AutoShape 37"/>
            <p:cNvCxnSpPr>
              <a:cxnSpLocks noChangeShapeType="1"/>
              <a:stCxn id="64548" idx="5"/>
              <a:endCxn id="64551" idx="0"/>
            </p:cNvCxnSpPr>
            <p:nvPr/>
          </p:nvCxnSpPr>
          <p:spPr bwMode="auto">
            <a:xfrm>
              <a:off x="445" y="3613"/>
              <a:ext cx="107" cy="2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54" name="Oval 38"/>
            <p:cNvSpPr>
              <a:spLocks noChangeArrowheads="1"/>
            </p:cNvSpPr>
            <p:nvPr/>
          </p:nvSpPr>
          <p:spPr bwMode="auto">
            <a:xfrm>
              <a:off x="1008" y="3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2</a:t>
              </a:r>
              <a:endParaRPr lang="es-ES" altLang="es-MX" sz="2700" dirty="0"/>
            </a:p>
          </p:txBody>
        </p:sp>
        <p:cxnSp>
          <p:nvCxnSpPr>
            <p:cNvPr id="64555" name="AutoShape 41"/>
            <p:cNvCxnSpPr>
              <a:cxnSpLocks noChangeShapeType="1"/>
              <a:stCxn id="64547" idx="5"/>
              <a:endCxn id="64554" idx="0"/>
            </p:cNvCxnSpPr>
            <p:nvPr/>
          </p:nvCxnSpPr>
          <p:spPr bwMode="auto">
            <a:xfrm>
              <a:off x="829" y="3277"/>
              <a:ext cx="299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556" name="Oval 42"/>
            <p:cNvSpPr>
              <a:spLocks noChangeArrowheads="1"/>
            </p:cNvSpPr>
            <p:nvPr/>
          </p:nvSpPr>
          <p:spPr bwMode="auto">
            <a:xfrm>
              <a:off x="816" y="38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5</a:t>
              </a:r>
              <a:endParaRPr lang="es-ES" altLang="es-MX" sz="2700" dirty="0"/>
            </a:p>
          </p:txBody>
        </p:sp>
        <p:cxnSp>
          <p:nvCxnSpPr>
            <p:cNvPr id="64557" name="AutoShape 43"/>
            <p:cNvCxnSpPr>
              <a:cxnSpLocks noChangeShapeType="1"/>
              <a:stCxn id="64554" idx="3"/>
              <a:endCxn id="64556" idx="0"/>
            </p:cNvCxnSpPr>
            <p:nvPr/>
          </p:nvCxnSpPr>
          <p:spPr bwMode="auto">
            <a:xfrm flipH="1">
              <a:off x="936" y="3661"/>
              <a:ext cx="107" cy="1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4519" name="Text Box 44"/>
          <p:cNvSpPr txBox="1">
            <a:spLocks noChangeArrowheads="1"/>
          </p:cNvSpPr>
          <p:nvPr/>
        </p:nvSpPr>
        <p:spPr bwMode="auto">
          <a:xfrm>
            <a:off x="6697133" y="4390222"/>
            <a:ext cx="3013710" cy="3011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Es útil cuando no se va a estar insertando o eliminando nodos, pero sí se quiere acceder rápido a los datos</a:t>
            </a:r>
          </a:p>
        </p:txBody>
      </p:sp>
      <p:grpSp>
        <p:nvGrpSpPr>
          <p:cNvPr id="64520" name="Group 72"/>
          <p:cNvGrpSpPr>
            <a:grpSpLocks/>
          </p:cNvGrpSpPr>
          <p:nvPr/>
        </p:nvGrpSpPr>
        <p:grpSpPr bwMode="auto">
          <a:xfrm>
            <a:off x="2729431" y="5276590"/>
            <a:ext cx="3767138" cy="1209781"/>
            <a:chOff x="960" y="1248"/>
            <a:chExt cx="2160" cy="672"/>
          </a:xfrm>
        </p:grpSpPr>
        <p:sp>
          <p:nvSpPr>
            <p:cNvPr id="64521" name="Oval 45"/>
            <p:cNvSpPr>
              <a:spLocks noChangeArrowheads="1"/>
            </p:cNvSpPr>
            <p:nvPr/>
          </p:nvSpPr>
          <p:spPr bwMode="auto">
            <a:xfrm>
              <a:off x="1008" y="1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0</a:t>
              </a:r>
              <a:endParaRPr lang="es-ES" altLang="es-MX" sz="2700" dirty="0"/>
            </a:p>
          </p:txBody>
        </p:sp>
        <p:sp>
          <p:nvSpPr>
            <p:cNvPr id="64522" name="Oval 46"/>
            <p:cNvSpPr>
              <a:spLocks noChangeArrowheads="1"/>
            </p:cNvSpPr>
            <p:nvPr/>
          </p:nvSpPr>
          <p:spPr bwMode="auto">
            <a:xfrm>
              <a:off x="1392" y="1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1</a:t>
              </a:r>
              <a:endParaRPr lang="es-ES" altLang="es-MX" sz="2700" dirty="0"/>
            </a:p>
          </p:txBody>
        </p:sp>
        <p:sp>
          <p:nvSpPr>
            <p:cNvPr id="64523" name="Oval 47"/>
            <p:cNvSpPr>
              <a:spLocks noChangeArrowheads="1"/>
            </p:cNvSpPr>
            <p:nvPr/>
          </p:nvSpPr>
          <p:spPr bwMode="auto">
            <a:xfrm>
              <a:off x="2064" y="1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3</a:t>
              </a:r>
              <a:endParaRPr lang="es-ES" altLang="es-MX" sz="2700" dirty="0"/>
            </a:p>
          </p:txBody>
        </p:sp>
        <p:sp>
          <p:nvSpPr>
            <p:cNvPr id="64524" name="Oval 48"/>
            <p:cNvSpPr>
              <a:spLocks noChangeArrowheads="1"/>
            </p:cNvSpPr>
            <p:nvPr/>
          </p:nvSpPr>
          <p:spPr bwMode="auto">
            <a:xfrm>
              <a:off x="2448" y="1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4</a:t>
              </a:r>
              <a:endParaRPr lang="es-ES" altLang="es-MX" sz="2700" dirty="0"/>
            </a:p>
          </p:txBody>
        </p:sp>
        <p:sp>
          <p:nvSpPr>
            <p:cNvPr id="64525" name="Oval 49"/>
            <p:cNvSpPr>
              <a:spLocks noChangeArrowheads="1"/>
            </p:cNvSpPr>
            <p:nvPr/>
          </p:nvSpPr>
          <p:spPr bwMode="auto">
            <a:xfrm>
              <a:off x="1728" y="1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2</a:t>
              </a:r>
              <a:endParaRPr lang="es-ES" altLang="es-MX" sz="2700" dirty="0"/>
            </a:p>
          </p:txBody>
        </p:sp>
        <p:sp>
          <p:nvSpPr>
            <p:cNvPr id="64526" name="Oval 50"/>
            <p:cNvSpPr>
              <a:spLocks noChangeArrowheads="1"/>
            </p:cNvSpPr>
            <p:nvPr/>
          </p:nvSpPr>
          <p:spPr bwMode="auto">
            <a:xfrm>
              <a:off x="2832" y="145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ES_tradnl" altLang="es-MX" sz="2700" dirty="0"/>
                <a:t>5</a:t>
              </a:r>
              <a:endParaRPr lang="es-ES" altLang="es-MX" sz="2700" dirty="0"/>
            </a:p>
          </p:txBody>
        </p:sp>
        <p:sp>
          <p:nvSpPr>
            <p:cNvPr id="64527" name="Rectangle 52"/>
            <p:cNvSpPr>
              <a:spLocks noChangeArrowheads="1"/>
            </p:cNvSpPr>
            <p:nvPr/>
          </p:nvSpPr>
          <p:spPr bwMode="auto">
            <a:xfrm>
              <a:off x="2760" y="1408"/>
              <a:ext cx="3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20000"/>
                </a:spcBef>
                <a:buFont typeface="Wingdings" pitchFamily="2" charset="2"/>
                <a:buNone/>
              </a:pPr>
              <a:endParaRPr lang="es-ES" altLang="es-MX" sz="27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  <p:sp>
          <p:nvSpPr>
            <p:cNvPr id="64528" name="Rectangle 53"/>
            <p:cNvSpPr>
              <a:spLocks noChangeArrowheads="1"/>
            </p:cNvSpPr>
            <p:nvPr/>
          </p:nvSpPr>
          <p:spPr bwMode="auto">
            <a:xfrm>
              <a:off x="2400" y="1408"/>
              <a:ext cx="3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20000"/>
                </a:spcBef>
                <a:buFont typeface="Wingdings" pitchFamily="2" charset="2"/>
                <a:buNone/>
              </a:pPr>
              <a:endParaRPr lang="es-ES" altLang="es-MX" sz="27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  <p:sp>
          <p:nvSpPr>
            <p:cNvPr id="64529" name="Rectangle 54"/>
            <p:cNvSpPr>
              <a:spLocks noChangeArrowheads="1"/>
            </p:cNvSpPr>
            <p:nvPr/>
          </p:nvSpPr>
          <p:spPr bwMode="auto">
            <a:xfrm>
              <a:off x="2040" y="1408"/>
              <a:ext cx="3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20000"/>
                </a:spcBef>
                <a:buFont typeface="Wingdings" pitchFamily="2" charset="2"/>
                <a:buNone/>
              </a:pPr>
              <a:endParaRPr lang="es-ES" altLang="es-MX" sz="27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  <p:sp>
          <p:nvSpPr>
            <p:cNvPr id="64530" name="Rectangle 55"/>
            <p:cNvSpPr>
              <a:spLocks noChangeArrowheads="1"/>
            </p:cNvSpPr>
            <p:nvPr/>
          </p:nvSpPr>
          <p:spPr bwMode="auto">
            <a:xfrm>
              <a:off x="1680" y="1408"/>
              <a:ext cx="3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20000"/>
                </a:spcBef>
                <a:buFont typeface="Wingdings" pitchFamily="2" charset="2"/>
                <a:buNone/>
              </a:pPr>
              <a:endParaRPr lang="es-ES" altLang="es-MX" sz="27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  <p:sp>
          <p:nvSpPr>
            <p:cNvPr id="64531" name="Rectangle 56"/>
            <p:cNvSpPr>
              <a:spLocks noChangeArrowheads="1"/>
            </p:cNvSpPr>
            <p:nvPr/>
          </p:nvSpPr>
          <p:spPr bwMode="auto">
            <a:xfrm>
              <a:off x="1320" y="1408"/>
              <a:ext cx="3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20000"/>
                </a:spcBef>
                <a:buFont typeface="Wingdings" pitchFamily="2" charset="2"/>
                <a:buNone/>
              </a:pPr>
              <a:endParaRPr lang="es-ES" altLang="es-MX" sz="27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  <p:sp>
          <p:nvSpPr>
            <p:cNvPr id="64532" name="Rectangle 57"/>
            <p:cNvSpPr>
              <a:spLocks noChangeArrowheads="1"/>
            </p:cNvSpPr>
            <p:nvPr/>
          </p:nvSpPr>
          <p:spPr bwMode="auto">
            <a:xfrm>
              <a:off x="960" y="1408"/>
              <a:ext cx="3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>
                <a:spcBef>
                  <a:spcPct val="20000"/>
                </a:spcBef>
                <a:buFont typeface="Wingdings" pitchFamily="2" charset="2"/>
                <a:buNone/>
              </a:pPr>
              <a:endParaRPr lang="es-ES" altLang="es-MX" sz="2700" dirty="0">
                <a:solidFill>
                  <a:srgbClr val="003399"/>
                </a:solidFill>
                <a:latin typeface="Comic Sans MS" pitchFamily="66" charset="0"/>
              </a:endParaRPr>
            </a:p>
          </p:txBody>
        </p:sp>
        <p:sp>
          <p:nvSpPr>
            <p:cNvPr id="64533" name="Line 58"/>
            <p:cNvSpPr>
              <a:spLocks noChangeShapeType="1"/>
            </p:cNvSpPr>
            <p:nvPr/>
          </p:nvSpPr>
          <p:spPr bwMode="auto">
            <a:xfrm>
              <a:off x="960" y="1408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4534" name="Line 59"/>
            <p:cNvSpPr>
              <a:spLocks noChangeShapeType="1"/>
            </p:cNvSpPr>
            <p:nvPr/>
          </p:nvSpPr>
          <p:spPr bwMode="auto">
            <a:xfrm>
              <a:off x="960" y="1776"/>
              <a:ext cx="21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4535" name="Line 60"/>
            <p:cNvSpPr>
              <a:spLocks noChangeShapeType="1"/>
            </p:cNvSpPr>
            <p:nvPr/>
          </p:nvSpPr>
          <p:spPr bwMode="auto">
            <a:xfrm>
              <a:off x="960" y="1408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4536" name="Line 61"/>
            <p:cNvSpPr>
              <a:spLocks noChangeShapeType="1"/>
            </p:cNvSpPr>
            <p:nvPr/>
          </p:nvSpPr>
          <p:spPr bwMode="auto">
            <a:xfrm>
              <a:off x="1320" y="1408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4537" name="Line 62"/>
            <p:cNvSpPr>
              <a:spLocks noChangeShapeType="1"/>
            </p:cNvSpPr>
            <p:nvPr/>
          </p:nvSpPr>
          <p:spPr bwMode="auto">
            <a:xfrm>
              <a:off x="1680" y="1408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4538" name="Line 63"/>
            <p:cNvSpPr>
              <a:spLocks noChangeShapeType="1"/>
            </p:cNvSpPr>
            <p:nvPr/>
          </p:nvSpPr>
          <p:spPr bwMode="auto">
            <a:xfrm>
              <a:off x="2040" y="1408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4539" name="Line 64"/>
            <p:cNvSpPr>
              <a:spLocks noChangeShapeType="1"/>
            </p:cNvSpPr>
            <p:nvPr/>
          </p:nvSpPr>
          <p:spPr bwMode="auto">
            <a:xfrm>
              <a:off x="2400" y="1408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4540" name="Line 65"/>
            <p:cNvSpPr>
              <a:spLocks noChangeShapeType="1"/>
            </p:cNvSpPr>
            <p:nvPr/>
          </p:nvSpPr>
          <p:spPr bwMode="auto">
            <a:xfrm>
              <a:off x="2760" y="1408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4541" name="Line 66"/>
            <p:cNvSpPr>
              <a:spLocks noChangeShapeType="1"/>
            </p:cNvSpPr>
            <p:nvPr/>
          </p:nvSpPr>
          <p:spPr bwMode="auto">
            <a:xfrm>
              <a:off x="3120" y="1408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4542" name="Freeform 67"/>
            <p:cNvSpPr>
              <a:spLocks/>
            </p:cNvSpPr>
            <p:nvPr/>
          </p:nvSpPr>
          <p:spPr bwMode="auto">
            <a:xfrm>
              <a:off x="1104" y="1344"/>
              <a:ext cx="384" cy="96"/>
            </a:xfrm>
            <a:custGeom>
              <a:avLst/>
              <a:gdLst>
                <a:gd name="T0" fmla="*/ 0 w 384"/>
                <a:gd name="T1" fmla="*/ 96 h 96"/>
                <a:gd name="T2" fmla="*/ 192 w 384"/>
                <a:gd name="T3" fmla="*/ 0 h 96"/>
                <a:gd name="T4" fmla="*/ 384 w 384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4543" name="Freeform 68"/>
            <p:cNvSpPr>
              <a:spLocks/>
            </p:cNvSpPr>
            <p:nvPr/>
          </p:nvSpPr>
          <p:spPr bwMode="auto">
            <a:xfrm>
              <a:off x="1104" y="1248"/>
              <a:ext cx="768" cy="192"/>
            </a:xfrm>
            <a:custGeom>
              <a:avLst/>
              <a:gdLst>
                <a:gd name="T0" fmla="*/ 0 w 384"/>
                <a:gd name="T1" fmla="*/ 384 h 96"/>
                <a:gd name="T2" fmla="*/ 768 w 384"/>
                <a:gd name="T3" fmla="*/ 0 h 96"/>
                <a:gd name="T4" fmla="*/ 1536 w 384"/>
                <a:gd name="T5" fmla="*/ 384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4544" name="Freeform 69"/>
            <p:cNvSpPr>
              <a:spLocks/>
            </p:cNvSpPr>
            <p:nvPr/>
          </p:nvSpPr>
          <p:spPr bwMode="auto">
            <a:xfrm>
              <a:off x="1920" y="1248"/>
              <a:ext cx="1056" cy="192"/>
            </a:xfrm>
            <a:custGeom>
              <a:avLst/>
              <a:gdLst>
                <a:gd name="T0" fmla="*/ 0 w 384"/>
                <a:gd name="T1" fmla="*/ 384 h 96"/>
                <a:gd name="T2" fmla="*/ 1452 w 384"/>
                <a:gd name="T3" fmla="*/ 0 h 96"/>
                <a:gd name="T4" fmla="*/ 2904 w 384"/>
                <a:gd name="T5" fmla="*/ 384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4545" name="Freeform 70"/>
            <p:cNvSpPr>
              <a:spLocks/>
            </p:cNvSpPr>
            <p:nvPr/>
          </p:nvSpPr>
          <p:spPr bwMode="auto">
            <a:xfrm>
              <a:off x="1536" y="1728"/>
              <a:ext cx="576" cy="96"/>
            </a:xfrm>
            <a:custGeom>
              <a:avLst/>
              <a:gdLst>
                <a:gd name="T0" fmla="*/ 0 w 576"/>
                <a:gd name="T1" fmla="*/ 0 h 96"/>
                <a:gd name="T2" fmla="*/ 240 w 576"/>
                <a:gd name="T3" fmla="*/ 96 h 96"/>
                <a:gd name="T4" fmla="*/ 576 w 576"/>
                <a:gd name="T5" fmla="*/ 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96">
                  <a:moveTo>
                    <a:pt x="0" y="0"/>
                  </a:moveTo>
                  <a:cubicBezTo>
                    <a:pt x="72" y="48"/>
                    <a:pt x="144" y="96"/>
                    <a:pt x="240" y="96"/>
                  </a:cubicBezTo>
                  <a:cubicBezTo>
                    <a:pt x="336" y="96"/>
                    <a:pt x="456" y="48"/>
                    <a:pt x="57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64546" name="Freeform 71"/>
            <p:cNvSpPr>
              <a:spLocks/>
            </p:cNvSpPr>
            <p:nvPr/>
          </p:nvSpPr>
          <p:spPr bwMode="auto">
            <a:xfrm>
              <a:off x="1536" y="1728"/>
              <a:ext cx="1008" cy="192"/>
            </a:xfrm>
            <a:custGeom>
              <a:avLst/>
              <a:gdLst>
                <a:gd name="T0" fmla="*/ 0 w 576"/>
                <a:gd name="T1" fmla="*/ 0 h 96"/>
                <a:gd name="T2" fmla="*/ 735 w 576"/>
                <a:gd name="T3" fmla="*/ 384 h 96"/>
                <a:gd name="T4" fmla="*/ 1764 w 576"/>
                <a:gd name="T5" fmla="*/ 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96">
                  <a:moveTo>
                    <a:pt x="0" y="0"/>
                  </a:moveTo>
                  <a:cubicBezTo>
                    <a:pt x="72" y="48"/>
                    <a:pt x="144" y="96"/>
                    <a:pt x="240" y="96"/>
                  </a:cubicBezTo>
                  <a:cubicBezTo>
                    <a:pt x="336" y="96"/>
                    <a:pt x="456" y="48"/>
                    <a:pt x="57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69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877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5586" name="Rectangle 1026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Árbol: Profundidad y Nivel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6" name="Text Box 1027"/>
          <p:cNvSpPr txBox="1">
            <a:spLocks noChangeArrowheads="1"/>
          </p:cNvSpPr>
          <p:nvPr/>
        </p:nvSpPr>
        <p:spPr bwMode="auto">
          <a:xfrm>
            <a:off x="502285" y="1639783"/>
            <a:ext cx="4855422" cy="5088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La</a:t>
            </a:r>
            <a:r>
              <a:rPr lang="es-ES_tradnl" altLang="es-MX" sz="2700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  <a:sym typeface="Wingdings" pitchFamily="2" charset="2"/>
              </a:rPr>
              <a:t>profundidad</a:t>
            </a:r>
            <a:r>
              <a:rPr lang="es-ES_tradnl" altLang="es-MX" sz="2700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de un nodo es la longitud del camino que une </a:t>
            </a: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la raíz 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con el nodo</a:t>
            </a:r>
          </a:p>
          <a:p>
            <a:pPr algn="l">
              <a:buFontTx/>
              <a:buChar char="•"/>
            </a:pPr>
            <a:endParaRPr lang="es-ES_tradnl" altLang="es-MX" sz="2700" dirty="0">
              <a:solidFill>
                <a:srgbClr val="333399"/>
              </a:solidFill>
              <a:latin typeface="Calibri" panose="020F0502020204030204" pitchFamily="34" charset="0"/>
              <a:sym typeface="Wingdings" pitchFamily="2" charset="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Se puede particionar los nodos de acuerdo a su profundidad. Se dice que los nodos de una misma profundidad están en el mismo </a:t>
            </a:r>
            <a:r>
              <a:rPr lang="es-ES_tradnl" altLang="es-MX" sz="2700" dirty="0">
                <a:solidFill>
                  <a:srgbClr val="FF0000"/>
                </a:solidFill>
                <a:latin typeface="Calibri" panose="020F0502020204030204" pitchFamily="34" charset="0"/>
                <a:sym typeface="Wingdings" pitchFamily="2" charset="2"/>
              </a:rPr>
              <a:t>nivel</a:t>
            </a:r>
            <a:r>
              <a:rPr lang="es-ES_tradnl" altLang="es-MX" sz="2700" dirty="0">
                <a:solidFill>
                  <a:srgbClr val="333399"/>
                </a:solidFill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y se numeran los niveles de acuerdo a esa </a:t>
            </a:r>
            <a:r>
              <a:rPr lang="es-ES_tradnl" altLang="es-MX" sz="2700" dirty="0" smtClean="0">
                <a:latin typeface="Calibri" panose="020F0502020204030204" pitchFamily="34" charset="0"/>
                <a:sym typeface="Wingdings" pitchFamily="2" charset="2"/>
              </a:rPr>
              <a:t>profundidad</a:t>
            </a:r>
            <a:endParaRPr lang="es-ES_tradnl" altLang="es-MX" sz="2700" dirty="0">
              <a:latin typeface="Calibri" panose="020F0502020204030204" pitchFamily="34" charset="0"/>
            </a:endParaRPr>
          </a:p>
        </p:txBody>
      </p:sp>
      <p:sp>
        <p:nvSpPr>
          <p:cNvPr id="8197" name="Oval 1028"/>
          <p:cNvSpPr>
            <a:spLocks noChangeArrowheads="1"/>
          </p:cNvSpPr>
          <p:nvPr/>
        </p:nvSpPr>
        <p:spPr bwMode="auto">
          <a:xfrm>
            <a:off x="7487186" y="1641846"/>
            <a:ext cx="633088" cy="6102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900" baseline="-250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8198" name="Oval 1029"/>
          <p:cNvSpPr>
            <a:spLocks noChangeArrowheads="1"/>
          </p:cNvSpPr>
          <p:nvPr/>
        </p:nvSpPr>
        <p:spPr bwMode="auto">
          <a:xfrm>
            <a:off x="6902931" y="2678801"/>
            <a:ext cx="631344" cy="6102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900" baseline="-250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8199" name="Line 1030"/>
          <p:cNvSpPr>
            <a:spLocks noChangeShapeType="1"/>
          </p:cNvSpPr>
          <p:nvPr/>
        </p:nvSpPr>
        <p:spPr bwMode="auto">
          <a:xfrm flipH="1">
            <a:off x="7366847" y="2246736"/>
            <a:ext cx="418571" cy="51847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8200" name="Line 1031"/>
          <p:cNvSpPr>
            <a:spLocks noChangeShapeType="1"/>
          </p:cNvSpPr>
          <p:nvPr/>
        </p:nvSpPr>
        <p:spPr bwMode="auto">
          <a:xfrm>
            <a:off x="7785417" y="2246736"/>
            <a:ext cx="418571" cy="43206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8201" name="Oval 1032"/>
          <p:cNvSpPr>
            <a:spLocks noChangeArrowheads="1"/>
          </p:cNvSpPr>
          <p:nvPr/>
        </p:nvSpPr>
        <p:spPr bwMode="auto">
          <a:xfrm>
            <a:off x="8036561" y="2678801"/>
            <a:ext cx="631344" cy="6102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900" baseline="-250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8202" name="Line 1033"/>
          <p:cNvSpPr>
            <a:spLocks noChangeShapeType="1"/>
          </p:cNvSpPr>
          <p:nvPr/>
        </p:nvSpPr>
        <p:spPr bwMode="auto">
          <a:xfrm>
            <a:off x="8371417" y="3283691"/>
            <a:ext cx="0" cy="43206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8203" name="Oval 1034"/>
          <p:cNvSpPr>
            <a:spLocks noChangeArrowheads="1"/>
          </p:cNvSpPr>
          <p:nvPr/>
        </p:nvSpPr>
        <p:spPr bwMode="auto">
          <a:xfrm>
            <a:off x="8828357" y="4747310"/>
            <a:ext cx="631344" cy="6102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900" baseline="-250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8204" name="Oval 1035"/>
          <p:cNvSpPr>
            <a:spLocks noChangeArrowheads="1"/>
          </p:cNvSpPr>
          <p:nvPr/>
        </p:nvSpPr>
        <p:spPr bwMode="auto">
          <a:xfrm>
            <a:off x="7199418" y="4747310"/>
            <a:ext cx="629601" cy="6102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900" baseline="-250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8205" name="Oval 1036"/>
          <p:cNvSpPr>
            <a:spLocks noChangeArrowheads="1"/>
          </p:cNvSpPr>
          <p:nvPr/>
        </p:nvSpPr>
        <p:spPr bwMode="auto">
          <a:xfrm>
            <a:off x="8036560" y="4747310"/>
            <a:ext cx="629601" cy="6102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900" baseline="-250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8206" name="Line 1037"/>
          <p:cNvSpPr>
            <a:spLocks noChangeShapeType="1"/>
          </p:cNvSpPr>
          <p:nvPr/>
        </p:nvSpPr>
        <p:spPr bwMode="auto">
          <a:xfrm flipH="1">
            <a:off x="7701704" y="4320646"/>
            <a:ext cx="669713" cy="51847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8207" name="Oval 1038"/>
          <p:cNvSpPr>
            <a:spLocks noChangeArrowheads="1"/>
          </p:cNvSpPr>
          <p:nvPr/>
        </p:nvSpPr>
        <p:spPr bwMode="auto">
          <a:xfrm>
            <a:off x="8036561" y="3715756"/>
            <a:ext cx="631344" cy="6102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900" baseline="-250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8208" name="Line 1039"/>
          <p:cNvSpPr>
            <a:spLocks noChangeShapeType="1"/>
          </p:cNvSpPr>
          <p:nvPr/>
        </p:nvSpPr>
        <p:spPr bwMode="auto">
          <a:xfrm>
            <a:off x="8371417" y="4340450"/>
            <a:ext cx="0" cy="412261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8209" name="Line 1040"/>
          <p:cNvSpPr>
            <a:spLocks noChangeShapeType="1"/>
          </p:cNvSpPr>
          <p:nvPr/>
        </p:nvSpPr>
        <p:spPr bwMode="auto">
          <a:xfrm>
            <a:off x="8371417" y="4320646"/>
            <a:ext cx="585999" cy="51847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grpSp>
        <p:nvGrpSpPr>
          <p:cNvPr id="8210" name="Group 1053"/>
          <p:cNvGrpSpPr>
            <a:grpSpLocks/>
          </p:cNvGrpSpPr>
          <p:nvPr/>
        </p:nvGrpSpPr>
        <p:grpSpPr bwMode="auto">
          <a:xfrm>
            <a:off x="5692563" y="1728258"/>
            <a:ext cx="4101994" cy="3456517"/>
            <a:chOff x="3264" y="960"/>
            <a:chExt cx="2352" cy="1920"/>
          </a:xfrm>
        </p:grpSpPr>
        <p:sp>
          <p:nvSpPr>
            <p:cNvPr id="8211" name="Line 1046"/>
            <p:cNvSpPr>
              <a:spLocks noChangeShapeType="1"/>
            </p:cNvSpPr>
            <p:nvPr/>
          </p:nvSpPr>
          <p:spPr bwMode="auto">
            <a:xfrm>
              <a:off x="3696" y="1344"/>
              <a:ext cx="19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8212" name="Line 1047"/>
            <p:cNvSpPr>
              <a:spLocks noChangeShapeType="1"/>
            </p:cNvSpPr>
            <p:nvPr/>
          </p:nvSpPr>
          <p:spPr bwMode="auto">
            <a:xfrm>
              <a:off x="3696" y="1920"/>
              <a:ext cx="19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8213" name="Line 1048"/>
            <p:cNvSpPr>
              <a:spLocks noChangeShapeType="1"/>
            </p:cNvSpPr>
            <p:nvPr/>
          </p:nvSpPr>
          <p:spPr bwMode="auto">
            <a:xfrm>
              <a:off x="3696" y="2544"/>
              <a:ext cx="192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 dirty="0"/>
            </a:p>
          </p:txBody>
        </p:sp>
        <p:sp>
          <p:nvSpPr>
            <p:cNvPr id="8214" name="Rectangle 1049"/>
            <p:cNvSpPr>
              <a:spLocks noChangeArrowheads="1"/>
            </p:cNvSpPr>
            <p:nvPr/>
          </p:nvSpPr>
          <p:spPr bwMode="auto">
            <a:xfrm>
              <a:off x="3264" y="1545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altLang="es-MX" sz="2000" dirty="0">
                  <a:latin typeface="Comic Sans MS" pitchFamily="66" charset="0"/>
                  <a:sym typeface="Wingdings" pitchFamily="2" charset="2"/>
                </a:rPr>
                <a:t>Nivel 1</a:t>
              </a:r>
              <a:endParaRPr lang="es-ES" altLang="es-MX" sz="2000" dirty="0"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8215" name="Rectangle 1050"/>
            <p:cNvSpPr>
              <a:spLocks noChangeArrowheads="1"/>
            </p:cNvSpPr>
            <p:nvPr/>
          </p:nvSpPr>
          <p:spPr bwMode="auto">
            <a:xfrm>
              <a:off x="3264" y="960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altLang="es-MX" sz="2000" dirty="0">
                  <a:latin typeface="Comic Sans MS" pitchFamily="66" charset="0"/>
                  <a:sym typeface="Wingdings" pitchFamily="2" charset="2"/>
                </a:rPr>
                <a:t>Nivel 0</a:t>
              </a:r>
              <a:endParaRPr lang="es-ES" altLang="es-MX" sz="2000" dirty="0"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8216" name="Rectangle 1051"/>
            <p:cNvSpPr>
              <a:spLocks noChangeArrowheads="1"/>
            </p:cNvSpPr>
            <p:nvPr/>
          </p:nvSpPr>
          <p:spPr bwMode="auto">
            <a:xfrm>
              <a:off x="3264" y="2121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altLang="es-MX" sz="2000" dirty="0">
                  <a:latin typeface="Comic Sans MS" pitchFamily="66" charset="0"/>
                  <a:sym typeface="Wingdings" pitchFamily="2" charset="2"/>
                </a:rPr>
                <a:t>Nivel 2</a:t>
              </a:r>
              <a:endParaRPr lang="es-ES" altLang="es-MX" sz="2000" dirty="0">
                <a:latin typeface="Comic Sans MS" pitchFamily="66" charset="0"/>
                <a:sym typeface="Wingdings" pitchFamily="2" charset="2"/>
              </a:endParaRPr>
            </a:p>
          </p:txBody>
        </p:sp>
        <p:sp>
          <p:nvSpPr>
            <p:cNvPr id="8217" name="Rectangle 1052"/>
            <p:cNvSpPr>
              <a:spLocks noChangeArrowheads="1"/>
            </p:cNvSpPr>
            <p:nvPr/>
          </p:nvSpPr>
          <p:spPr bwMode="auto">
            <a:xfrm>
              <a:off x="3264" y="2649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/>
              <a:r>
                <a:rPr lang="es-ES_tradnl" altLang="es-MX" sz="2000" dirty="0">
                  <a:latin typeface="Comic Sans MS" pitchFamily="66" charset="0"/>
                  <a:sym typeface="Wingdings" pitchFamily="2" charset="2"/>
                </a:rPr>
                <a:t>Nivel 3</a:t>
              </a:r>
              <a:endParaRPr lang="es-ES" altLang="es-MX" sz="2000" dirty="0">
                <a:latin typeface="Comic Sans MS" pitchFamily="66" charset="0"/>
                <a:sym typeface="Wingdings" pitchFamily="2" charset="2"/>
              </a:endParaRPr>
            </a:p>
          </p:txBody>
        </p: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543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1730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</a:t>
            </a:r>
            <a:endParaRPr lang="en-US" dirty="0" smtClean="0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08691" y="1957632"/>
            <a:ext cx="6594240" cy="342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8000"/>
                    </a:gs>
                    <a:gs pos="50000">
                      <a:srgbClr val="000000"/>
                    </a:gs>
                    <a:gs pos="100000">
                      <a:srgbClr val="008000"/>
                    </a:gs>
                  </a:gsLst>
                  <a:lin ang="189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square" lIns="101837" tIns="50918" rIns="101837" bIns="50918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Un árbol se define como un conjunto de nodos y ramas tal que:</a:t>
            </a:r>
          </a:p>
          <a:p>
            <a:pPr algn="l"/>
            <a:endParaRPr lang="es-ES_tradnl" altLang="es-MX" sz="2700" dirty="0">
              <a:latin typeface="Calibri" panose="020F0502020204030204" pitchFamily="34" charset="0"/>
              <a:sym typeface="Wingdings" pitchFamily="2" charset="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  <a:sym typeface="Wingdings" pitchFamily="2" charset="2"/>
              </a:rPr>
              <a:t>El conjunto es vacío, o bien</a:t>
            </a:r>
          </a:p>
          <a:p>
            <a:pPr lvl="1" algn="l">
              <a:buFontTx/>
              <a:buChar char="•"/>
            </a:pPr>
            <a:endParaRPr lang="es-ES_tradnl" altLang="es-MX" sz="2700" dirty="0">
              <a:latin typeface="Calibri" panose="020F0502020204030204" pitchFamily="34" charset="0"/>
              <a:sym typeface="Wingdings" pitchFamily="2" charset="2"/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ES_tradnl" altLang="es-MX" sz="2700" dirty="0">
                <a:latin typeface="Calibri" panose="020F0502020204030204" pitchFamily="34" charset="0"/>
              </a:rPr>
              <a:t>Existe un único nodo sin ancestros (la raíz) y para cualquier otro nodo existe un único camino desde la raíz hasta él</a:t>
            </a:r>
          </a:p>
        </p:txBody>
      </p:sp>
      <p:sp>
        <p:nvSpPr>
          <p:cNvPr id="9221" name="Oval 4"/>
          <p:cNvSpPr>
            <a:spLocks noChangeArrowheads="1"/>
          </p:cNvSpPr>
          <p:nvPr/>
        </p:nvSpPr>
        <p:spPr bwMode="auto">
          <a:xfrm>
            <a:off x="7487186" y="1641846"/>
            <a:ext cx="633088" cy="6102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900" baseline="-250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6902931" y="2678801"/>
            <a:ext cx="631344" cy="6102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900" baseline="-250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 flipH="1">
            <a:off x="7366847" y="2246736"/>
            <a:ext cx="418571" cy="51847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7785417" y="2246736"/>
            <a:ext cx="418571" cy="43206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9225" name="Oval 8"/>
          <p:cNvSpPr>
            <a:spLocks noChangeArrowheads="1"/>
          </p:cNvSpPr>
          <p:nvPr/>
        </p:nvSpPr>
        <p:spPr bwMode="auto">
          <a:xfrm>
            <a:off x="8036561" y="2678801"/>
            <a:ext cx="631344" cy="6102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900" baseline="-250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>
            <a:off x="8371417" y="3283691"/>
            <a:ext cx="0" cy="43206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8828357" y="4747310"/>
            <a:ext cx="631344" cy="6102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900" baseline="-250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9228" name="Oval 11"/>
          <p:cNvSpPr>
            <a:spLocks noChangeArrowheads="1"/>
          </p:cNvSpPr>
          <p:nvPr/>
        </p:nvSpPr>
        <p:spPr bwMode="auto">
          <a:xfrm>
            <a:off x="7199418" y="4747310"/>
            <a:ext cx="629601" cy="6102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900" baseline="-250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9229" name="Oval 12"/>
          <p:cNvSpPr>
            <a:spLocks noChangeArrowheads="1"/>
          </p:cNvSpPr>
          <p:nvPr/>
        </p:nvSpPr>
        <p:spPr bwMode="auto">
          <a:xfrm>
            <a:off x="8036560" y="4747310"/>
            <a:ext cx="629601" cy="61029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900" baseline="-250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9230" name="Line 13"/>
          <p:cNvSpPr>
            <a:spLocks noChangeShapeType="1"/>
          </p:cNvSpPr>
          <p:nvPr/>
        </p:nvSpPr>
        <p:spPr bwMode="auto">
          <a:xfrm flipH="1">
            <a:off x="7701704" y="4320646"/>
            <a:ext cx="669713" cy="51847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8036561" y="3715756"/>
            <a:ext cx="631344" cy="61029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837" tIns="50918" rIns="101837" bIns="50918" anchor="ctr"/>
          <a:lstStyle>
            <a:lvl1pPr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MX" sz="2900" baseline="-250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9232" name="Line 15"/>
          <p:cNvSpPr>
            <a:spLocks noChangeShapeType="1"/>
          </p:cNvSpPr>
          <p:nvPr/>
        </p:nvSpPr>
        <p:spPr bwMode="auto">
          <a:xfrm>
            <a:off x="8371417" y="4340450"/>
            <a:ext cx="0" cy="412261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9233" name="Line 16"/>
          <p:cNvSpPr>
            <a:spLocks noChangeShapeType="1"/>
          </p:cNvSpPr>
          <p:nvPr/>
        </p:nvSpPr>
        <p:spPr bwMode="auto">
          <a:xfrm>
            <a:off x="8371417" y="4320646"/>
            <a:ext cx="585999" cy="51847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837" tIns="50918" rIns="101837" bIns="50918"/>
          <a:lstStyle/>
          <a:p>
            <a:endParaRPr lang="es-MX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53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7634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s-ES_tradnl" dirty="0" smtClean="0"/>
              <a:t>Árbol</a:t>
            </a:r>
            <a:endParaRPr lang="en-US" dirty="0" smtClean="0"/>
          </a:p>
        </p:txBody>
      </p:sp>
      <p:sp>
        <p:nvSpPr>
          <p:cNvPr id="10244" name="Rectangle 17" descr="Parchment"/>
          <p:cNvSpPr>
            <a:spLocks noGrp="1" noChangeArrowheads="1"/>
          </p:cNvSpPr>
          <p:nvPr>
            <p:ph type="body" sz="half" idx="1"/>
          </p:nvPr>
        </p:nvSpPr>
        <p:spPr>
          <a:xfrm>
            <a:off x="342330" y="1607641"/>
            <a:ext cx="7773210" cy="5530427"/>
          </a:xfrm>
          <a:noFill/>
        </p:spPr>
        <p:txBody>
          <a:bodyPr/>
          <a:lstStyle/>
          <a:p>
            <a:r>
              <a:rPr lang="es-CL" altLang="es-MX" sz="2200" dirty="0"/>
              <a:t>Raíz del árbol: Nodo 1</a:t>
            </a:r>
          </a:p>
          <a:p>
            <a:r>
              <a:rPr lang="es-CL" altLang="es-MX" sz="2200" dirty="0"/>
              <a:t>Hojas: Nodos </a:t>
            </a:r>
            <a:r>
              <a:rPr lang="en-US" altLang="es-MX" sz="2200" dirty="0"/>
              <a:t>2, 8, 9, 10 y 7</a:t>
            </a:r>
            <a:endParaRPr lang="es-CL" altLang="es-MX" sz="2200" dirty="0"/>
          </a:p>
          <a:p>
            <a:r>
              <a:rPr lang="es-CL" altLang="es-MX" sz="2200" dirty="0"/>
              <a:t>Altura del árbol: 3</a:t>
            </a:r>
          </a:p>
          <a:p>
            <a:r>
              <a:rPr lang="es-CL" altLang="es-MX" sz="2200" dirty="0"/>
              <a:t>Camino del nodo 3 al 9: </a:t>
            </a:r>
            <a:r>
              <a:rPr lang="en-US" altLang="es-MX" sz="2200" dirty="0"/>
              <a:t>3-5-9</a:t>
            </a:r>
            <a:endParaRPr lang="es-CL" altLang="es-MX" sz="2200" dirty="0"/>
          </a:p>
          <a:p>
            <a:r>
              <a:rPr lang="es-CL" altLang="es-MX" sz="2200" dirty="0"/>
              <a:t>Longitud del camino 3-5-9: 2</a:t>
            </a:r>
          </a:p>
          <a:p>
            <a:r>
              <a:rPr lang="es-CL" altLang="es-MX" sz="2200" dirty="0"/>
              <a:t>Altura del nodo 3: 2</a:t>
            </a:r>
          </a:p>
          <a:p>
            <a:r>
              <a:rPr lang="es-CL" altLang="es-MX" sz="2200" dirty="0"/>
              <a:t>Profundidad del nodo 3: 1</a:t>
            </a:r>
          </a:p>
          <a:p>
            <a:r>
              <a:rPr lang="es-CL" altLang="es-MX" sz="2200" dirty="0"/>
              <a:t>Hermanos del nodo 3: Nodos 2 y 4</a:t>
            </a:r>
          </a:p>
          <a:p>
            <a:r>
              <a:rPr lang="es-CL" altLang="es-MX" sz="2200" dirty="0"/>
              <a:t>Padre del nodo 3: Nodo 1</a:t>
            </a:r>
          </a:p>
          <a:p>
            <a:r>
              <a:rPr lang="es-CL" altLang="es-MX" sz="2200" dirty="0"/>
              <a:t>Hijos del nodo 3: Nodos 5 y 6</a:t>
            </a:r>
          </a:p>
          <a:p>
            <a:r>
              <a:rPr lang="es-CL" altLang="es-MX" sz="2200" dirty="0"/>
              <a:t>Descendientes propios del nodo 3: Nodos </a:t>
            </a:r>
            <a:r>
              <a:rPr lang="en-US" altLang="es-MX" sz="2200" dirty="0"/>
              <a:t>5, 6, 8, 9 y 10</a:t>
            </a:r>
            <a:endParaRPr lang="es-CL" altLang="es-MX" sz="2200" dirty="0"/>
          </a:p>
          <a:p>
            <a:r>
              <a:rPr lang="es-CL" altLang="es-MX" sz="2200" dirty="0"/>
              <a:t>Antecesores propios del nodo 3: Nodo 1</a:t>
            </a:r>
          </a:p>
        </p:txBody>
      </p:sp>
      <p:grpSp>
        <p:nvGrpSpPr>
          <p:cNvPr id="10245" name="Group 18"/>
          <p:cNvGrpSpPr>
            <a:grpSpLocks/>
          </p:cNvGrpSpPr>
          <p:nvPr/>
        </p:nvGrpSpPr>
        <p:grpSpPr bwMode="auto">
          <a:xfrm>
            <a:off x="5655939" y="1521228"/>
            <a:ext cx="3097424" cy="3542930"/>
            <a:chOff x="3456" y="1392"/>
            <a:chExt cx="1776" cy="1968"/>
          </a:xfrm>
        </p:grpSpPr>
        <p:sp>
          <p:nvSpPr>
            <p:cNvPr id="10246" name="Oval 19"/>
            <p:cNvSpPr>
              <a:spLocks noChangeArrowheads="1"/>
            </p:cNvSpPr>
            <p:nvPr/>
          </p:nvSpPr>
          <p:spPr bwMode="auto">
            <a:xfrm>
              <a:off x="4128" y="1392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</a:t>
              </a:r>
              <a:endParaRPr lang="es-ES" altLang="es-MX" sz="2700" dirty="0"/>
            </a:p>
          </p:txBody>
        </p:sp>
        <p:sp>
          <p:nvSpPr>
            <p:cNvPr id="10247" name="Oval 20"/>
            <p:cNvSpPr>
              <a:spLocks noChangeArrowheads="1"/>
            </p:cNvSpPr>
            <p:nvPr/>
          </p:nvSpPr>
          <p:spPr bwMode="auto">
            <a:xfrm>
              <a:off x="3456" y="2016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2</a:t>
              </a:r>
              <a:endParaRPr lang="es-ES" altLang="es-MX" sz="2700" dirty="0"/>
            </a:p>
          </p:txBody>
        </p:sp>
        <p:sp>
          <p:nvSpPr>
            <p:cNvPr id="10248" name="Oval 21"/>
            <p:cNvSpPr>
              <a:spLocks noChangeArrowheads="1"/>
            </p:cNvSpPr>
            <p:nvPr/>
          </p:nvSpPr>
          <p:spPr bwMode="auto">
            <a:xfrm>
              <a:off x="4128" y="2016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3</a:t>
              </a:r>
              <a:endParaRPr lang="es-ES" altLang="es-MX" sz="2700" dirty="0"/>
            </a:p>
          </p:txBody>
        </p:sp>
        <p:cxnSp>
          <p:nvCxnSpPr>
            <p:cNvPr id="10249" name="AutoShape 22"/>
            <p:cNvCxnSpPr>
              <a:cxnSpLocks noChangeShapeType="1"/>
              <a:stCxn id="10246" idx="3"/>
              <a:endCxn id="10247" idx="0"/>
            </p:cNvCxnSpPr>
            <p:nvPr/>
          </p:nvCxnSpPr>
          <p:spPr bwMode="auto">
            <a:xfrm flipH="1">
              <a:off x="3576" y="1597"/>
              <a:ext cx="587" cy="4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50" name="Oval 23"/>
            <p:cNvSpPr>
              <a:spLocks noChangeArrowheads="1"/>
            </p:cNvSpPr>
            <p:nvPr/>
          </p:nvSpPr>
          <p:spPr bwMode="auto">
            <a:xfrm>
              <a:off x="4992" y="2016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4</a:t>
              </a:r>
              <a:endParaRPr lang="es-ES" altLang="es-MX" sz="2700" dirty="0"/>
            </a:p>
          </p:txBody>
        </p:sp>
        <p:cxnSp>
          <p:nvCxnSpPr>
            <p:cNvPr id="10251" name="AutoShape 24"/>
            <p:cNvCxnSpPr>
              <a:cxnSpLocks noChangeShapeType="1"/>
              <a:stCxn id="10246" idx="4"/>
              <a:endCxn id="10248" idx="0"/>
            </p:cNvCxnSpPr>
            <p:nvPr/>
          </p:nvCxnSpPr>
          <p:spPr bwMode="auto">
            <a:xfrm>
              <a:off x="4248" y="1632"/>
              <a:ext cx="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52" name="AutoShape 25"/>
            <p:cNvCxnSpPr>
              <a:cxnSpLocks noChangeShapeType="1"/>
              <a:stCxn id="10246" idx="5"/>
              <a:endCxn id="10250" idx="0"/>
            </p:cNvCxnSpPr>
            <p:nvPr/>
          </p:nvCxnSpPr>
          <p:spPr bwMode="auto">
            <a:xfrm>
              <a:off x="4333" y="1597"/>
              <a:ext cx="779" cy="4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53" name="Oval 26"/>
            <p:cNvSpPr>
              <a:spLocks noChangeArrowheads="1"/>
            </p:cNvSpPr>
            <p:nvPr/>
          </p:nvSpPr>
          <p:spPr bwMode="auto">
            <a:xfrm>
              <a:off x="3792" y="2592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5</a:t>
              </a:r>
              <a:endParaRPr lang="es-ES" altLang="es-MX" sz="2700" dirty="0"/>
            </a:p>
          </p:txBody>
        </p:sp>
        <p:sp>
          <p:nvSpPr>
            <p:cNvPr id="10254" name="Oval 27"/>
            <p:cNvSpPr>
              <a:spLocks noChangeArrowheads="1"/>
            </p:cNvSpPr>
            <p:nvPr/>
          </p:nvSpPr>
          <p:spPr bwMode="auto">
            <a:xfrm>
              <a:off x="4512" y="2592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6</a:t>
              </a:r>
              <a:endParaRPr lang="es-ES" altLang="es-MX" sz="2700" dirty="0"/>
            </a:p>
          </p:txBody>
        </p:sp>
        <p:sp>
          <p:nvSpPr>
            <p:cNvPr id="10255" name="Oval 28"/>
            <p:cNvSpPr>
              <a:spLocks noChangeArrowheads="1"/>
            </p:cNvSpPr>
            <p:nvPr/>
          </p:nvSpPr>
          <p:spPr bwMode="auto">
            <a:xfrm>
              <a:off x="3456" y="3120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8</a:t>
              </a:r>
              <a:endParaRPr lang="es-ES" altLang="es-MX" sz="2700" dirty="0"/>
            </a:p>
          </p:txBody>
        </p:sp>
        <p:sp>
          <p:nvSpPr>
            <p:cNvPr id="10256" name="Oval 29"/>
            <p:cNvSpPr>
              <a:spLocks noChangeArrowheads="1"/>
            </p:cNvSpPr>
            <p:nvPr/>
          </p:nvSpPr>
          <p:spPr bwMode="auto">
            <a:xfrm>
              <a:off x="3984" y="3120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9</a:t>
              </a:r>
              <a:endParaRPr lang="es-ES" altLang="es-MX" sz="2700" dirty="0"/>
            </a:p>
          </p:txBody>
        </p:sp>
        <p:sp>
          <p:nvSpPr>
            <p:cNvPr id="10257" name="Oval 30"/>
            <p:cNvSpPr>
              <a:spLocks noChangeArrowheads="1"/>
            </p:cNvSpPr>
            <p:nvPr/>
          </p:nvSpPr>
          <p:spPr bwMode="auto">
            <a:xfrm>
              <a:off x="4512" y="3120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10</a:t>
              </a:r>
              <a:endParaRPr lang="es-ES" altLang="es-MX" sz="2700" dirty="0"/>
            </a:p>
          </p:txBody>
        </p:sp>
        <p:sp>
          <p:nvSpPr>
            <p:cNvPr id="10258" name="Oval 31"/>
            <p:cNvSpPr>
              <a:spLocks noChangeArrowheads="1"/>
            </p:cNvSpPr>
            <p:nvPr/>
          </p:nvSpPr>
          <p:spPr bwMode="auto">
            <a:xfrm>
              <a:off x="4992" y="2592"/>
              <a:ext cx="240" cy="240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s-MX" sz="2700" dirty="0"/>
                <a:t>7</a:t>
              </a:r>
              <a:endParaRPr lang="es-ES" altLang="es-MX" sz="2700" dirty="0"/>
            </a:p>
          </p:txBody>
        </p:sp>
        <p:cxnSp>
          <p:nvCxnSpPr>
            <p:cNvPr id="10259" name="AutoShape 32"/>
            <p:cNvCxnSpPr>
              <a:cxnSpLocks noChangeShapeType="1"/>
              <a:stCxn id="10248" idx="4"/>
              <a:endCxn id="10253" idx="0"/>
            </p:cNvCxnSpPr>
            <p:nvPr/>
          </p:nvCxnSpPr>
          <p:spPr bwMode="auto">
            <a:xfrm flipH="1">
              <a:off x="3912" y="2256"/>
              <a:ext cx="336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0" name="AutoShape 33"/>
            <p:cNvCxnSpPr>
              <a:cxnSpLocks noChangeShapeType="1"/>
              <a:stCxn id="10248" idx="4"/>
              <a:endCxn id="10254" idx="0"/>
            </p:cNvCxnSpPr>
            <p:nvPr/>
          </p:nvCxnSpPr>
          <p:spPr bwMode="auto">
            <a:xfrm>
              <a:off x="4248" y="2256"/>
              <a:ext cx="384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1" name="AutoShape 34"/>
            <p:cNvCxnSpPr>
              <a:cxnSpLocks noChangeShapeType="1"/>
              <a:stCxn id="10250" idx="4"/>
              <a:endCxn id="10258" idx="0"/>
            </p:cNvCxnSpPr>
            <p:nvPr/>
          </p:nvCxnSpPr>
          <p:spPr bwMode="auto">
            <a:xfrm>
              <a:off x="5112" y="2256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2" name="AutoShape 35"/>
            <p:cNvCxnSpPr>
              <a:cxnSpLocks noChangeShapeType="1"/>
              <a:stCxn id="10253" idx="3"/>
              <a:endCxn id="10255" idx="0"/>
            </p:cNvCxnSpPr>
            <p:nvPr/>
          </p:nvCxnSpPr>
          <p:spPr bwMode="auto">
            <a:xfrm flipH="1">
              <a:off x="3576" y="2797"/>
              <a:ext cx="251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3" name="AutoShape 36"/>
            <p:cNvCxnSpPr>
              <a:cxnSpLocks noChangeShapeType="1"/>
              <a:stCxn id="10253" idx="5"/>
              <a:endCxn id="10256" idx="0"/>
            </p:cNvCxnSpPr>
            <p:nvPr/>
          </p:nvCxnSpPr>
          <p:spPr bwMode="auto">
            <a:xfrm>
              <a:off x="3997" y="2797"/>
              <a:ext cx="107" cy="3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64" name="AutoShape 37"/>
            <p:cNvCxnSpPr>
              <a:cxnSpLocks noChangeShapeType="1"/>
              <a:stCxn id="10254" idx="4"/>
              <a:endCxn id="10257" idx="0"/>
            </p:cNvCxnSpPr>
            <p:nvPr/>
          </p:nvCxnSpPr>
          <p:spPr bwMode="auto">
            <a:xfrm>
              <a:off x="4632" y="2832"/>
              <a:ext cx="0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E878C-3ACF-4F71-B836-E0F8DA71A359}" type="slidenum">
              <a:rPr lang="es-ES" smtClean="0"/>
              <a:pPr>
                <a:defRPr/>
              </a:pPr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551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</TotalTime>
  <Words>4182</Words>
  <Application>Microsoft Office PowerPoint</Application>
  <PresentationFormat>Personalizado</PresentationFormat>
  <Paragraphs>968</Paragraphs>
  <Slides>69</Slides>
  <Notes>47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69</vt:i4>
      </vt:variant>
    </vt:vector>
  </HeadingPairs>
  <TitlesOfParts>
    <vt:vector size="73" baseType="lpstr">
      <vt:lpstr>Tema de Office</vt:lpstr>
      <vt:lpstr>Ecuación</vt:lpstr>
      <vt:lpstr>Hoja de cálculo</vt:lpstr>
      <vt:lpstr>AutoCAD.Drawing.16</vt:lpstr>
      <vt:lpstr>Presentación de PowerPoint</vt:lpstr>
      <vt:lpstr>  Árbol - Tree</vt:lpstr>
      <vt:lpstr>Estructuras de Datos no Lineales</vt:lpstr>
      <vt:lpstr>Árbol - Tree</vt:lpstr>
      <vt:lpstr>Nodos en Árbol</vt:lpstr>
      <vt:lpstr>Árbol: Definiciones</vt:lpstr>
      <vt:lpstr>Árbol: Profundidad y Nivel</vt:lpstr>
      <vt:lpstr>Árbol</vt:lpstr>
      <vt:lpstr>Árbol</vt:lpstr>
      <vt:lpstr>Árbol: Subárbol</vt:lpstr>
      <vt:lpstr>Árbol: Definición Recursiva</vt:lpstr>
      <vt:lpstr>Árbol: Estructura Jerárquica</vt:lpstr>
      <vt:lpstr>Árbol: Aplicaciones</vt:lpstr>
      <vt:lpstr>Árbol: TDA</vt:lpstr>
      <vt:lpstr>Orden de los Nodos</vt:lpstr>
      <vt:lpstr>Orden de los Nodos</vt:lpstr>
      <vt:lpstr>Recorrido de un Árbol</vt:lpstr>
      <vt:lpstr>Recorrido de un Árbol - Ejemplo</vt:lpstr>
      <vt:lpstr>Recorrido en Orden de Nivel</vt:lpstr>
      <vt:lpstr>Recorridos en Orden Previo</vt:lpstr>
      <vt:lpstr>Recorrido en Orden Posterior</vt:lpstr>
      <vt:lpstr>Recorrido en Orden Simétrico</vt:lpstr>
      <vt:lpstr>Recorridos de Árbol</vt:lpstr>
      <vt:lpstr>Árbol de Expresiones</vt:lpstr>
      <vt:lpstr>Árbol de Expresiones</vt:lpstr>
      <vt:lpstr>Árbol de Expresiones</vt:lpstr>
      <vt:lpstr>Árbol k-ario: Lleno</vt:lpstr>
      <vt:lpstr>Árbol k-ario: Completo</vt:lpstr>
      <vt:lpstr>Árbol k-ario</vt:lpstr>
      <vt:lpstr>Almacenamiento de Árbol</vt:lpstr>
      <vt:lpstr>Almacenamiento mediante Arreglos con Índices al Padre</vt:lpstr>
      <vt:lpstr>Almacenamiento en Lista de Hijos</vt:lpstr>
      <vt:lpstr>Nodos Enlazados a través de Punteros: dos Alternativas</vt:lpstr>
      <vt:lpstr>Almacenamiento por Nodos Enlazados a través de Punteros</vt:lpstr>
      <vt:lpstr>Funciones para Árboles con Almacenamiento por Nodos Enlazados</vt:lpstr>
      <vt:lpstr>Recorrido de un Árbol Binario en Orden de Nivel</vt:lpstr>
      <vt:lpstr>Árbol Binario</vt:lpstr>
      <vt:lpstr>Árbol Binario</vt:lpstr>
      <vt:lpstr>Árbol de Búsqueda Binaria - ABB</vt:lpstr>
      <vt:lpstr>Árbol de Búsqueda Binaria - ABB</vt:lpstr>
      <vt:lpstr>Árbol de Búsqueda Binaria - ABB</vt:lpstr>
      <vt:lpstr>Árbol de Búsqueda Binaria - ABB</vt:lpstr>
      <vt:lpstr>Árbol de Búsqueda Binaria - ABB</vt:lpstr>
      <vt:lpstr>Árbol de Búsqueda Binaria: Eliminar un Nodo</vt:lpstr>
      <vt:lpstr>Árbol de Búsqueda Binaria</vt:lpstr>
      <vt:lpstr>Funciones para Administrar un Árbol Binario de Búsqueda (1/7)</vt:lpstr>
      <vt:lpstr>Programas para Administrar un Árbol Binario de Búsqueda (2/7)</vt:lpstr>
      <vt:lpstr>Programas para Administrar un Árbol Binario de Búsqueda (3/7)</vt:lpstr>
      <vt:lpstr>Funciones para Administrar un Árbol Binario de Búsqueda (4/7)</vt:lpstr>
      <vt:lpstr>Funciones para Administrar un Árbol Binario de Búsqueda (5/7)</vt:lpstr>
      <vt:lpstr>Programas para Administrar un Árbol Binario de Búsqueda (6/7)</vt:lpstr>
      <vt:lpstr>Programas para Administrar un Árbol Binario de Búsqueda (7/7)</vt:lpstr>
      <vt:lpstr>Árbol Binario de Búsqueda</vt:lpstr>
      <vt:lpstr>Árbol Auto-Balanceado</vt:lpstr>
      <vt:lpstr>Árbol Auto-Balanceado: Treesort</vt:lpstr>
      <vt:lpstr>Árbol AVL: Definición</vt:lpstr>
      <vt:lpstr>Árbol AVL: Ejemplo</vt:lpstr>
      <vt:lpstr>Árbol AVL</vt:lpstr>
      <vt:lpstr>Árbol AVL</vt:lpstr>
      <vt:lpstr>Árbol AVL</vt:lpstr>
      <vt:lpstr>Árbol AVL</vt:lpstr>
      <vt:lpstr>Árbol AVL</vt:lpstr>
      <vt:lpstr>Presentación de PowerPoint</vt:lpstr>
      <vt:lpstr>Árbol AVL</vt:lpstr>
      <vt:lpstr>Árbol AVL</vt:lpstr>
      <vt:lpstr>Árbol AVL: Eliminar un Nodo</vt:lpstr>
      <vt:lpstr>Árbol AVL</vt:lpstr>
      <vt:lpstr>Una observación sobre ABB</vt:lpstr>
      <vt:lpstr>Almacenamiento de Árbol Binario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Hubert Hoffmann</dc:creator>
  <cp:lastModifiedBy>hoffmann</cp:lastModifiedBy>
  <cp:revision>67</cp:revision>
  <cp:lastPrinted>2014-06-03T14:10:02Z</cp:lastPrinted>
  <dcterms:created xsi:type="dcterms:W3CDTF">2011-08-29T01:28:06Z</dcterms:created>
  <dcterms:modified xsi:type="dcterms:W3CDTF">2015-04-30T15:38:25Z</dcterms:modified>
</cp:coreProperties>
</file>