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8" r:id="rId3"/>
    <p:sldId id="260" r:id="rId4"/>
    <p:sldId id="261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10045700" cy="777716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F71"/>
    <a:srgbClr val="F37920"/>
    <a:srgbClr val="C5C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139" autoAdjust="0"/>
  </p:normalViewPr>
  <p:slideViewPr>
    <p:cSldViewPr>
      <p:cViewPr varScale="1">
        <p:scale>
          <a:sx n="100" d="100"/>
          <a:sy n="100" d="100"/>
        </p:scale>
        <p:origin x="-1812" y="-84"/>
      </p:cViewPr>
      <p:guideLst>
        <p:guide orient="horz" pos="2450"/>
        <p:guide pos="31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C184A-FDCC-4F1B-8F79-ABBBFAF70756}" type="datetimeFigureOut">
              <a:rPr lang="es-ES"/>
              <a:pPr>
                <a:defRPr/>
              </a:pPr>
              <a:t>07/05/2015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5E6347-9E22-48B9-997E-7F22DB22689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7943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427AFA1-DA99-4B3C-9645-6F3970712E5F}" type="datetimeFigureOut">
              <a:rPr lang="es-ES"/>
              <a:pPr>
                <a:defRPr/>
              </a:pPr>
              <a:t>07/05/2015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5800"/>
            <a:ext cx="4429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9D78502-9CB1-4B53-B25F-C2C1C99C0FB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67662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altLang="es-MX" dirty="0" smtClean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BFE962-F1CB-4D44-808C-1B76BA01390B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CE8DBF-3F39-4B9F-AE27-F13FB13887E5}" type="slidenum">
              <a:rPr lang="es-ES_tradnl" altLang="es-CL"/>
              <a:pPr/>
              <a:t>11</a:t>
            </a:fld>
            <a:endParaRPr lang="es-ES_tradnl" altLang="es-CL" dirty="0"/>
          </a:p>
        </p:txBody>
      </p:sp>
      <p:sp>
        <p:nvSpPr>
          <p:cNvPr id="35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696913"/>
            <a:ext cx="4406900" cy="3411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36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3603" y="4341217"/>
            <a:ext cx="5079943" cy="410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 altLang="es-CL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319BBB-DCE0-496F-AC72-586632707C0A}" type="slidenum">
              <a:rPr lang="es-ES_tradnl" altLang="es-CL"/>
              <a:pPr/>
              <a:t>12</a:t>
            </a:fld>
            <a:endParaRPr lang="es-ES_tradnl" altLang="es-CL" dirty="0"/>
          </a:p>
        </p:txBody>
      </p:sp>
      <p:sp>
        <p:nvSpPr>
          <p:cNvPr id="35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696913"/>
            <a:ext cx="4406900" cy="3411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38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3603" y="4341217"/>
            <a:ext cx="5079943" cy="410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 altLang="es-CL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B03FDD-11F1-4ED2-8F27-74EF971DC72E}" type="slidenum">
              <a:rPr lang="es-ES_tradnl" altLang="es-CL"/>
              <a:pPr/>
              <a:t>13</a:t>
            </a:fld>
            <a:endParaRPr lang="es-ES_tradnl" altLang="es-CL" dirty="0"/>
          </a:p>
        </p:txBody>
      </p:sp>
      <p:sp>
        <p:nvSpPr>
          <p:cNvPr id="35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696913"/>
            <a:ext cx="4406900" cy="3411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72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3603" y="4341217"/>
            <a:ext cx="5079943" cy="410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 altLang="es-CL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B9B07-02B2-4846-956D-68E35D7F4AA4}" type="slidenum">
              <a:rPr lang="es-ES_tradnl" altLang="es-CL"/>
              <a:pPr/>
              <a:t>14</a:t>
            </a:fld>
            <a:endParaRPr lang="es-ES_tradnl" altLang="es-CL" dirty="0"/>
          </a:p>
        </p:txBody>
      </p:sp>
      <p:sp>
        <p:nvSpPr>
          <p:cNvPr id="35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696913"/>
            <a:ext cx="4406900" cy="3411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40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3603" y="4341217"/>
            <a:ext cx="5079943" cy="410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 altLang="es-CL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97FFB2-70FE-4354-8BEF-D6C35F87C2D2}" type="slidenum">
              <a:rPr lang="es-ES_tradnl" altLang="es-CL"/>
              <a:pPr/>
              <a:t>15</a:t>
            </a:fld>
            <a:endParaRPr lang="es-ES_tradnl" altLang="es-CL" dirty="0"/>
          </a:p>
        </p:txBody>
      </p:sp>
      <p:sp>
        <p:nvSpPr>
          <p:cNvPr id="35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696913"/>
            <a:ext cx="4406900" cy="3411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43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3603" y="4341217"/>
            <a:ext cx="5079943" cy="410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 altLang="es-CL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974F6-6ACE-4E6D-A949-B3E07A3C759C}" type="slidenum">
              <a:rPr lang="es-ES_tradnl" altLang="es-CL"/>
              <a:pPr/>
              <a:t>16</a:t>
            </a:fld>
            <a:endParaRPr lang="es-ES_tradnl" altLang="es-CL" dirty="0"/>
          </a:p>
        </p:txBody>
      </p:sp>
      <p:sp>
        <p:nvSpPr>
          <p:cNvPr id="35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696913"/>
            <a:ext cx="4406900" cy="3411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45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3603" y="4341217"/>
            <a:ext cx="5079943" cy="410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 altLang="es-CL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E2CC57-0194-40A8-BE52-3404B66AA3EF}" type="slidenum">
              <a:rPr lang="es-ES_tradnl" altLang="es-CL"/>
              <a:pPr/>
              <a:t>17</a:t>
            </a:fld>
            <a:endParaRPr lang="es-ES_tradnl" altLang="es-CL" dirty="0"/>
          </a:p>
        </p:txBody>
      </p:sp>
      <p:sp>
        <p:nvSpPr>
          <p:cNvPr id="35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696913"/>
            <a:ext cx="4406900" cy="3411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76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3603" y="4341217"/>
            <a:ext cx="5079943" cy="410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 altLang="es-CL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AB542D-A623-4835-AFE3-C102DC50E9BA}" type="slidenum">
              <a:rPr lang="es-ES_tradnl" altLang="es-CL"/>
              <a:pPr/>
              <a:t>18</a:t>
            </a:fld>
            <a:endParaRPr lang="es-ES_tradnl" altLang="es-CL" dirty="0"/>
          </a:p>
        </p:txBody>
      </p:sp>
      <p:sp>
        <p:nvSpPr>
          <p:cNvPr id="35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696913"/>
            <a:ext cx="4406900" cy="3411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78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3603" y="4341217"/>
            <a:ext cx="5079943" cy="410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 altLang="es-CL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7358D5-657D-4CC8-8165-41E4B9AB9F01}" type="slidenum">
              <a:rPr lang="es-ES_tradnl" altLang="es-CL"/>
              <a:pPr/>
              <a:t>19</a:t>
            </a:fld>
            <a:endParaRPr lang="es-ES_tradnl" altLang="es-CL" dirty="0"/>
          </a:p>
        </p:txBody>
      </p:sp>
      <p:sp>
        <p:nvSpPr>
          <p:cNvPr id="33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696913"/>
            <a:ext cx="4406900" cy="3411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96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3603" y="4341217"/>
            <a:ext cx="5079943" cy="410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 altLang="es-CL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D55A13-CA5C-4098-ADCB-98F50050CE65}" type="slidenum">
              <a:rPr lang="es-ES_tradnl" altLang="es-CL"/>
              <a:pPr/>
              <a:t>20</a:t>
            </a:fld>
            <a:endParaRPr lang="es-ES_tradnl" altLang="es-CL" dirty="0"/>
          </a:p>
        </p:txBody>
      </p:sp>
      <p:sp>
        <p:nvSpPr>
          <p:cNvPr id="35512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696913"/>
            <a:ext cx="4406900" cy="3411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5123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3603" y="4341217"/>
            <a:ext cx="5079943" cy="410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 altLang="es-C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BDF9B2-505C-4AF0-9FF5-DC68F5543A90}" type="slidenum">
              <a:rPr lang="es-ES_tradnl" altLang="es-CL"/>
              <a:pPr/>
              <a:t>3</a:t>
            </a:fld>
            <a:endParaRPr lang="es-ES_tradnl" altLang="es-CL" dirty="0"/>
          </a:p>
        </p:txBody>
      </p:sp>
      <p:sp>
        <p:nvSpPr>
          <p:cNvPr id="35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696913"/>
            <a:ext cx="4406900" cy="3411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20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3603" y="4341217"/>
            <a:ext cx="5079943" cy="410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 altLang="es-CL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66132-0F0E-4898-A27A-E841909812B6}" type="slidenum">
              <a:rPr lang="es-ES_tradnl" altLang="es-CL"/>
              <a:pPr/>
              <a:t>21</a:t>
            </a:fld>
            <a:endParaRPr lang="es-ES_tradnl" altLang="es-CL" dirty="0"/>
          </a:p>
        </p:txBody>
      </p:sp>
      <p:sp>
        <p:nvSpPr>
          <p:cNvPr id="35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696913"/>
            <a:ext cx="4406900" cy="3411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53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3603" y="4341217"/>
            <a:ext cx="5079943" cy="410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 altLang="es-CL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EC596-A95A-4B0F-BD0E-0F73BA53CBA6}" type="slidenum">
              <a:rPr lang="es-ES_tradnl" altLang="es-CL"/>
              <a:pPr/>
              <a:t>22</a:t>
            </a:fld>
            <a:endParaRPr lang="es-ES_tradnl" altLang="es-CL" dirty="0"/>
          </a:p>
        </p:txBody>
      </p:sp>
      <p:sp>
        <p:nvSpPr>
          <p:cNvPr id="35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696913"/>
            <a:ext cx="4406900" cy="3411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74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3603" y="4341217"/>
            <a:ext cx="5079943" cy="410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 altLang="es-CL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3C3E8E-0A34-403A-8213-F7FA7191FC5C}" type="slidenum">
              <a:rPr lang="es-ES_tradnl" altLang="es-CL"/>
              <a:pPr/>
              <a:t>23</a:t>
            </a:fld>
            <a:endParaRPr lang="es-ES_tradnl" altLang="es-CL" dirty="0"/>
          </a:p>
        </p:txBody>
      </p:sp>
      <p:sp>
        <p:nvSpPr>
          <p:cNvPr id="34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696913"/>
            <a:ext cx="4406900" cy="3411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02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3603" y="4341217"/>
            <a:ext cx="5079943" cy="410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 altLang="es-CL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D15D1-8CA5-4871-AE9F-F664C67D8E65}" type="slidenum">
              <a:rPr lang="es-ES_tradnl" altLang="es-CL"/>
              <a:pPr/>
              <a:t>24</a:t>
            </a:fld>
            <a:endParaRPr lang="es-ES_tradnl" altLang="es-CL" dirty="0"/>
          </a:p>
        </p:txBody>
      </p:sp>
      <p:sp>
        <p:nvSpPr>
          <p:cNvPr id="35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696913"/>
            <a:ext cx="4406900" cy="3411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57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3603" y="4341217"/>
            <a:ext cx="5079943" cy="410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 altLang="es-CL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0068F7-0760-4405-991A-3DABF98D73C1}" type="slidenum">
              <a:rPr lang="es-ES_tradnl" altLang="es-CL"/>
              <a:pPr/>
              <a:t>25</a:t>
            </a:fld>
            <a:endParaRPr lang="es-ES_tradnl" altLang="es-CL" dirty="0"/>
          </a:p>
        </p:txBody>
      </p:sp>
      <p:sp>
        <p:nvSpPr>
          <p:cNvPr id="35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696913"/>
            <a:ext cx="4406900" cy="3411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2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3603" y="4341217"/>
            <a:ext cx="5079943" cy="410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 altLang="es-CL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51F49-A9E8-438C-B5F5-422660689ED8}" type="slidenum">
              <a:rPr lang="es-ES_tradnl" altLang="es-CL"/>
              <a:pPr/>
              <a:t>26</a:t>
            </a:fld>
            <a:endParaRPr lang="es-ES_tradnl" altLang="es-CL" dirty="0"/>
          </a:p>
        </p:txBody>
      </p:sp>
      <p:sp>
        <p:nvSpPr>
          <p:cNvPr id="35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696913"/>
            <a:ext cx="4406900" cy="3411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61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3603" y="4341217"/>
            <a:ext cx="5079943" cy="410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 altLang="es-CL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31CF2-ACBD-481F-9192-38D83EA148B2}" type="slidenum">
              <a:rPr lang="es-ES_tradnl" altLang="es-CL"/>
              <a:pPr/>
              <a:t>27</a:t>
            </a:fld>
            <a:endParaRPr lang="es-ES_tradnl" altLang="es-CL" dirty="0"/>
          </a:p>
        </p:txBody>
      </p:sp>
      <p:sp>
        <p:nvSpPr>
          <p:cNvPr id="35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696913"/>
            <a:ext cx="4406900" cy="3411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5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3603" y="4341217"/>
            <a:ext cx="5079943" cy="410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 altLang="es-CL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C8973E-12F5-4E2B-922D-CD6B3E0E394F}" type="slidenum">
              <a:rPr lang="es-ES_tradnl" altLang="es-CL"/>
              <a:pPr/>
              <a:t>4</a:t>
            </a:fld>
            <a:endParaRPr lang="es-ES_tradnl" altLang="es-CL" dirty="0"/>
          </a:p>
        </p:txBody>
      </p:sp>
      <p:sp>
        <p:nvSpPr>
          <p:cNvPr id="35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696913"/>
            <a:ext cx="4406900" cy="3411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22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3603" y="4341217"/>
            <a:ext cx="5079943" cy="410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 altLang="es-CL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CC2F5F-F02E-42B9-BEE7-284743EF77EA}" type="slidenum">
              <a:rPr lang="es-ES_tradnl" altLang="es-CL"/>
              <a:pPr/>
              <a:t>5</a:t>
            </a:fld>
            <a:endParaRPr lang="es-ES_tradnl" altLang="es-CL" dirty="0"/>
          </a:p>
        </p:txBody>
      </p:sp>
      <p:sp>
        <p:nvSpPr>
          <p:cNvPr id="35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696913"/>
            <a:ext cx="4406900" cy="3411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24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3603" y="4341217"/>
            <a:ext cx="5079943" cy="410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 altLang="es-CL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A51A3-D976-4621-BACD-B6C302C16FA6}" type="slidenum">
              <a:rPr lang="es-ES_tradnl" altLang="es-CL"/>
              <a:pPr/>
              <a:t>6</a:t>
            </a:fld>
            <a:endParaRPr lang="es-ES_tradnl" altLang="es-CL" dirty="0"/>
          </a:p>
        </p:txBody>
      </p:sp>
      <p:sp>
        <p:nvSpPr>
          <p:cNvPr id="35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696913"/>
            <a:ext cx="4406900" cy="3411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28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3603" y="4341217"/>
            <a:ext cx="5079943" cy="410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 altLang="es-CL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64C97-07C6-4617-BA02-3AD7973E3CAA}" type="slidenum">
              <a:rPr lang="es-ES_tradnl" altLang="es-CL"/>
              <a:pPr/>
              <a:t>7</a:t>
            </a:fld>
            <a:endParaRPr lang="es-ES_tradnl" altLang="es-CL" dirty="0"/>
          </a:p>
        </p:txBody>
      </p:sp>
      <p:sp>
        <p:nvSpPr>
          <p:cNvPr id="35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696913"/>
            <a:ext cx="4406900" cy="3411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34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3603" y="4341217"/>
            <a:ext cx="5079943" cy="410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 altLang="es-CL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8A622B-7648-495D-B1D0-FE3578ACABA6}" type="slidenum">
              <a:rPr lang="es-ES_tradnl" altLang="es-CL"/>
              <a:pPr/>
              <a:t>8</a:t>
            </a:fld>
            <a:endParaRPr lang="es-ES_tradnl" altLang="es-CL" dirty="0"/>
          </a:p>
        </p:txBody>
      </p:sp>
      <p:sp>
        <p:nvSpPr>
          <p:cNvPr id="35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696913"/>
            <a:ext cx="4406900" cy="3411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3603" y="4341217"/>
            <a:ext cx="5079943" cy="410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 altLang="es-CL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5BC616-AAB8-495B-8C71-15B10508F33A}" type="slidenum">
              <a:rPr lang="es-ES_tradnl" altLang="es-CL"/>
              <a:pPr/>
              <a:t>9</a:t>
            </a:fld>
            <a:endParaRPr lang="es-ES_tradnl" altLang="es-CL" dirty="0"/>
          </a:p>
        </p:txBody>
      </p:sp>
      <p:sp>
        <p:nvSpPr>
          <p:cNvPr id="35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696913"/>
            <a:ext cx="4406900" cy="3411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32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3603" y="4341217"/>
            <a:ext cx="5079943" cy="410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 altLang="es-CL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ECA8AA-0653-4B83-AE41-BDDAB2053166}" type="slidenum">
              <a:rPr lang="es-ES_tradnl" altLang="es-CL"/>
              <a:pPr/>
              <a:t>10</a:t>
            </a:fld>
            <a:endParaRPr lang="es-ES_tradnl" altLang="es-CL" dirty="0"/>
          </a:p>
        </p:txBody>
      </p:sp>
      <p:sp>
        <p:nvSpPr>
          <p:cNvPr id="33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696913"/>
            <a:ext cx="4406900" cy="3411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3603" y="4341217"/>
            <a:ext cx="5079943" cy="410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 altLang="es-C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3429" y="2415963"/>
            <a:ext cx="8538846" cy="166704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06856" y="4407059"/>
            <a:ext cx="7031990" cy="19874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 dirty="0" smtClean="0"/>
              <a:t>Capítulo 12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A19D1-4230-4E5A-BC88-7D64CCCD0217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687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 dirty="0" smtClean="0"/>
              <a:t>Capítulo 12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0D60C-AD29-4723-9EDA-E54FD9028B9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051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194850" y="455469"/>
            <a:ext cx="1921938" cy="9721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27293" y="455469"/>
            <a:ext cx="5600129" cy="9721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 dirty="0" smtClean="0"/>
              <a:t>Capítulo 12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3E80F-2BE9-4694-91EE-8A7969E48A4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291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 dirty="0" smtClean="0"/>
              <a:t>Capítulo 12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E878C-3ACF-4F71-B836-E0F8DA71A35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664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3541" y="4997549"/>
            <a:ext cx="8538846" cy="15446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3541" y="3296294"/>
            <a:ext cx="8538846" cy="17012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 dirty="0" smtClean="0"/>
              <a:t>Capítulo 12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64EAF-9725-466C-9C94-FCD542CCCBC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709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27294" y="2658999"/>
            <a:ext cx="3760161" cy="75179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354884" y="2658999"/>
            <a:ext cx="3761905" cy="75179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 dirty="0" smtClean="0"/>
              <a:t>Capítulo 12</a:t>
            </a:r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AEEA9-2008-4316-85B1-2A3C66A2096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93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287" y="311447"/>
            <a:ext cx="9041130" cy="129619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2286" y="1740861"/>
            <a:ext cx="4438595" cy="725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286" y="2466369"/>
            <a:ext cx="4438595" cy="44808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03076" y="1740861"/>
            <a:ext cx="4440339" cy="725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03076" y="2466369"/>
            <a:ext cx="4440339" cy="44808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 dirty="0" smtClean="0"/>
              <a:t>Capítulo 12</a:t>
            </a:r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2C720-D3F9-4CE5-B51F-5D2FF6EA3E01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300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 dirty="0" smtClean="0"/>
              <a:t>Capítulo 12</a:t>
            </a:r>
            <a:endParaRPr lang="es-E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B7C01-3623-4B5A-B1F1-CEDF9C0EE28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43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 dirty="0" smtClean="0"/>
              <a:t>Capítulo 12</a:t>
            </a:r>
            <a:endParaRPr lang="es-ES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CF50D-709E-42AC-9503-2CBF4B338ABA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621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288" y="309647"/>
            <a:ext cx="3304966" cy="13177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27590" y="309647"/>
            <a:ext cx="5615825" cy="66375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2288" y="1627444"/>
            <a:ext cx="3304966" cy="53197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 dirty="0" smtClean="0"/>
              <a:t>Capítulo 12</a:t>
            </a:r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9248D-986A-4F0F-9BDD-ADE7B2A85606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38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69027" y="5444015"/>
            <a:ext cx="6027420" cy="6426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69027" y="694904"/>
            <a:ext cx="6027420" cy="466629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69027" y="6086711"/>
            <a:ext cx="6027420" cy="9127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 dirty="0" smtClean="0"/>
              <a:t>Capítulo 12</a:t>
            </a:r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0C2D5-19A1-46B8-95A4-643F1C087F13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789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501650" y="311150"/>
            <a:ext cx="90424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501650" y="1814513"/>
            <a:ext cx="9042400" cy="513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1650" y="7208838"/>
            <a:ext cx="2344738" cy="412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CL" dirty="0" smtClean="0"/>
              <a:t>Capítulo 12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32175" y="7208838"/>
            <a:ext cx="3181350" cy="412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199313" y="7208838"/>
            <a:ext cx="2344737" cy="412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2CFEE18-B13C-4A3A-9CA0-B09EA2F414F2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0"/>
            <a:ext cx="10236200" cy="77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901950" y="4370388"/>
            <a:ext cx="4137025" cy="669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spc="80" dirty="0">
                <a:solidFill>
                  <a:srgbClr val="6D6F71"/>
                </a:solidFill>
                <a:latin typeface="Univers-Light-Normal" pitchFamily="2" charset="0"/>
                <a:cs typeface="+mn-cs"/>
              </a:rPr>
              <a:t>Departamento de Informática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560" b="1" spc="50" dirty="0">
                <a:solidFill>
                  <a:srgbClr val="6D6F71"/>
                </a:solidFill>
                <a:latin typeface="Univers-Light-Normal" pitchFamily="2" charset="0"/>
                <a:cs typeface="+mn-cs"/>
              </a:rPr>
              <a:t>Universidad Técnica Federico Santa María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901950" y="4064000"/>
            <a:ext cx="3240088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2400" b="1" spc="50" dirty="0" smtClean="0">
                <a:solidFill>
                  <a:srgbClr val="6D6F71"/>
                </a:solidFill>
                <a:latin typeface="Univers-Light-Normal" pitchFamily="2" charset="0"/>
                <a:cs typeface="+mn-cs"/>
              </a:rPr>
              <a:t>Prof. Hubert Hoffmann</a:t>
            </a:r>
            <a:endParaRPr lang="es-ES" sz="2400" b="1" spc="50" dirty="0">
              <a:solidFill>
                <a:srgbClr val="6D6F71"/>
              </a:solidFill>
              <a:latin typeface="Univers-Light-Normal" pitchFamily="2" charset="0"/>
              <a:cs typeface="+mn-cs"/>
            </a:endParaRPr>
          </a:p>
        </p:txBody>
      </p:sp>
      <p:pic>
        <p:nvPicPr>
          <p:cNvPr id="2053" name="6 Ima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4078288"/>
            <a:ext cx="144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269875" y="1030288"/>
            <a:ext cx="9001125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3000" spc="300" smtClean="0">
                <a:solidFill>
                  <a:srgbClr val="F37920"/>
                </a:solidFill>
                <a:latin typeface="+mn-lt"/>
                <a:cs typeface="+mn-cs"/>
              </a:rPr>
              <a:t>Primer Semestre 2015</a:t>
            </a:r>
            <a:endParaRPr lang="es-ES" sz="3000" spc="300" dirty="0">
              <a:solidFill>
                <a:srgbClr val="F37920"/>
              </a:solidFill>
              <a:latin typeface="+mn-lt"/>
              <a:cs typeface="+mn-cs"/>
            </a:endParaRPr>
          </a:p>
        </p:txBody>
      </p:sp>
      <p:sp>
        <p:nvSpPr>
          <p:cNvPr id="2055" name="8 CuadroTexto"/>
          <p:cNvSpPr txBox="1">
            <a:spLocks noChangeArrowheads="1"/>
          </p:cNvSpPr>
          <p:nvPr/>
        </p:nvSpPr>
        <p:spPr bwMode="auto">
          <a:xfrm>
            <a:off x="190500" y="360363"/>
            <a:ext cx="9001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CL" altLang="es-MX" sz="5400" b="1" dirty="0" smtClean="0">
                <a:solidFill>
                  <a:srgbClr val="6D6F71"/>
                </a:solidFill>
              </a:rPr>
              <a:t>INF-134 Estructura de Datos</a:t>
            </a:r>
            <a:endParaRPr lang="es-ES" altLang="es-MX" sz="5400" b="1" dirty="0">
              <a:solidFill>
                <a:srgbClr val="6D6F7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42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_tradnl" altLang="es-CL" dirty="0"/>
              <a:t>Grafos: Definiciones</a:t>
            </a:r>
            <a:endParaRPr lang="en-US" altLang="es-CL" dirty="0"/>
          </a:p>
        </p:txBody>
      </p:sp>
      <p:sp>
        <p:nvSpPr>
          <p:cNvPr id="3389456" name="Text Box 16"/>
          <p:cNvSpPr txBox="1">
            <a:spLocks noChangeArrowheads="1"/>
          </p:cNvSpPr>
          <p:nvPr/>
        </p:nvSpPr>
        <p:spPr bwMode="auto">
          <a:xfrm>
            <a:off x="585999" y="1476221"/>
            <a:ext cx="8789988" cy="5088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8000">
                        <a:gamma/>
                        <a:shade val="0"/>
                        <a:invGamma/>
                      </a:srgbClr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Formalmente, un grafo dirigido </a:t>
            </a:r>
            <a:r>
              <a:rPr lang="es-ES_tradnl" altLang="es-CL" sz="2700" dirty="0">
                <a:solidFill>
                  <a:srgbClr val="FF0000"/>
                </a:solidFill>
                <a:sym typeface="Wingdings" pitchFamily="2" charset="2"/>
              </a:rPr>
              <a:t>G</a:t>
            </a:r>
            <a:r>
              <a:rPr lang="es-ES_tradnl" altLang="es-CL" sz="2700" dirty="0">
                <a:sym typeface="Wingdings" pitchFamily="2" charset="2"/>
              </a:rPr>
              <a:t> es un par </a:t>
            </a:r>
            <a:r>
              <a:rPr lang="es-ES_tradnl" altLang="es-CL" sz="2700" dirty="0">
                <a:solidFill>
                  <a:srgbClr val="FF0000"/>
                </a:solidFill>
                <a:sym typeface="Wingdings" pitchFamily="2" charset="2"/>
              </a:rPr>
              <a:t>(V</a:t>
            </a:r>
            <a:r>
              <a:rPr lang="es-ES_tradnl" altLang="es-CL" sz="2700" dirty="0" smtClean="0">
                <a:solidFill>
                  <a:srgbClr val="FF0000"/>
                </a:solidFill>
                <a:sym typeface="Wingdings" pitchFamily="2" charset="2"/>
              </a:rPr>
              <a:t>, A</a:t>
            </a:r>
            <a:r>
              <a:rPr lang="es-ES_tradnl" altLang="es-CL" sz="2700" dirty="0" smtClean="0">
                <a:solidFill>
                  <a:srgbClr val="FF0000"/>
                </a:solidFill>
                <a:sym typeface="Wingdings" pitchFamily="2" charset="2"/>
              </a:rPr>
              <a:t>)</a:t>
            </a:r>
            <a:r>
              <a:rPr lang="es-ES_tradnl" altLang="es-CL" sz="2700" dirty="0" smtClean="0">
                <a:sym typeface="Wingdings" pitchFamily="2" charset="2"/>
              </a:rPr>
              <a:t>, </a:t>
            </a:r>
            <a:r>
              <a:rPr lang="es-ES_tradnl" altLang="es-CL" sz="2700" dirty="0">
                <a:sym typeface="Wingdings" pitchFamily="2" charset="2"/>
              </a:rPr>
              <a:t>donde </a:t>
            </a:r>
            <a:r>
              <a:rPr lang="es-ES_tradnl" altLang="es-CL" sz="2700" dirty="0">
                <a:solidFill>
                  <a:srgbClr val="FF0000"/>
                </a:solidFill>
                <a:sym typeface="Wingdings" pitchFamily="2" charset="2"/>
              </a:rPr>
              <a:t>V</a:t>
            </a:r>
            <a:r>
              <a:rPr lang="es-ES_tradnl" altLang="es-CL" sz="2700" dirty="0">
                <a:sym typeface="Wingdings" pitchFamily="2" charset="2"/>
              </a:rPr>
              <a:t> es un conjunto de nodos </a:t>
            </a:r>
            <a:r>
              <a:rPr lang="es-ES_tradnl" altLang="es-CL" sz="2700" dirty="0" smtClean="0">
                <a:solidFill>
                  <a:srgbClr val="FF0000"/>
                </a:solidFill>
                <a:sym typeface="Wingdings" pitchFamily="2" charset="2"/>
              </a:rPr>
              <a:t>V = {</a:t>
            </a:r>
            <a:r>
              <a:rPr lang="es-ES_tradnl" altLang="es-CL" sz="2700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s-ES_tradnl" altLang="es-CL" sz="2700" dirty="0" smtClean="0">
                <a:solidFill>
                  <a:srgbClr val="FF0000"/>
                </a:solidFill>
                <a:sym typeface="Wingdings" pitchFamily="2" charset="2"/>
              </a:rPr>
              <a:t>, 2, ..., n</a:t>
            </a:r>
            <a:r>
              <a:rPr lang="es-ES_tradnl" altLang="es-CL" sz="2700" dirty="0" smtClean="0">
                <a:solidFill>
                  <a:srgbClr val="FF0000"/>
                </a:solidFill>
                <a:sym typeface="Wingdings" pitchFamily="2" charset="2"/>
              </a:rPr>
              <a:t>} </a:t>
            </a:r>
            <a:r>
              <a:rPr lang="es-ES_tradnl" altLang="es-CL" sz="2700" dirty="0">
                <a:sym typeface="Wingdings" pitchFamily="2" charset="2"/>
              </a:rPr>
              <a:t>y </a:t>
            </a:r>
            <a:r>
              <a:rPr lang="es-ES_tradnl" altLang="es-CL" sz="2700" dirty="0" smtClean="0">
                <a:solidFill>
                  <a:srgbClr val="FF0000"/>
                </a:solidFill>
                <a:sym typeface="Wingdings" pitchFamily="2" charset="2"/>
              </a:rPr>
              <a:t>A </a:t>
            </a:r>
            <a:r>
              <a:rPr lang="es-ES_tradnl" altLang="es-CL" sz="2700" dirty="0" smtClean="0">
                <a:solidFill>
                  <a:srgbClr val="FF0000"/>
                </a:solidFill>
                <a:sym typeface="Symbol" pitchFamily="18" charset="2"/>
              </a:rPr>
              <a:t> G</a:t>
            </a:r>
            <a:r>
              <a:rPr lang="es-ES_tradnl" altLang="es-CL" sz="2700" dirty="0">
                <a:solidFill>
                  <a:srgbClr val="FF0000"/>
                </a:solidFill>
                <a:sym typeface="Symbol" pitchFamily="18" charset="2"/>
              </a:rPr>
              <a:t>G </a:t>
            </a:r>
            <a:r>
              <a:rPr lang="es-ES_tradnl" altLang="es-CL" sz="2700" dirty="0">
                <a:sym typeface="Symbol" pitchFamily="18" charset="2"/>
              </a:rPr>
              <a:t>es un conjunto de </a:t>
            </a:r>
            <a:r>
              <a:rPr lang="es-ES_tradnl" altLang="es-CL" sz="2700" dirty="0" smtClean="0">
                <a:sym typeface="Symbol" pitchFamily="18" charset="2"/>
              </a:rPr>
              <a:t>arcos</a:t>
            </a:r>
            <a:endParaRPr lang="es-ES_tradnl" altLang="es-CL" sz="2700" dirty="0">
              <a:sym typeface="Symbol" pitchFamily="18" charset="2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 smtClean="0">
                <a:sym typeface="Symbol" pitchFamily="18" charset="2"/>
              </a:rPr>
              <a:t>Un </a:t>
            </a:r>
            <a:r>
              <a:rPr lang="es-ES_tradnl" altLang="es-CL" sz="2700" dirty="0">
                <a:solidFill>
                  <a:srgbClr val="FF0000"/>
                </a:solidFill>
                <a:sym typeface="Symbol" pitchFamily="18" charset="2"/>
              </a:rPr>
              <a:t>arco (u</a:t>
            </a:r>
            <a:r>
              <a:rPr lang="es-ES_tradnl" altLang="es-CL" sz="2700" dirty="0" smtClean="0">
                <a:solidFill>
                  <a:srgbClr val="FF0000"/>
                </a:solidFill>
                <a:sym typeface="Symbol" pitchFamily="18" charset="2"/>
              </a:rPr>
              <a:t>, v</a:t>
            </a:r>
            <a:r>
              <a:rPr lang="es-ES_tradnl" altLang="es-CL" sz="2700" dirty="0">
                <a:solidFill>
                  <a:srgbClr val="FF0000"/>
                </a:solidFill>
                <a:sym typeface="Symbol" pitchFamily="18" charset="2"/>
              </a:rPr>
              <a:t>) </a:t>
            </a:r>
            <a:r>
              <a:rPr lang="es-ES_tradnl" altLang="es-CL" sz="2700" dirty="0" smtClean="0">
                <a:sym typeface="Symbol" pitchFamily="18" charset="2"/>
              </a:rPr>
              <a:t>es </a:t>
            </a:r>
            <a:r>
              <a:rPr lang="es-ES_tradnl" altLang="es-CL" sz="2700" dirty="0">
                <a:sym typeface="Symbol" pitchFamily="18" charset="2"/>
              </a:rPr>
              <a:t>entonces la </a:t>
            </a:r>
            <a:r>
              <a:rPr lang="es-ES_tradnl" altLang="es-CL" sz="2700" dirty="0" smtClean="0">
                <a:sym typeface="Symbol" pitchFamily="18" charset="2"/>
              </a:rPr>
              <a:t>flecha </a:t>
            </a:r>
            <a:r>
              <a:rPr lang="es-ES_tradnl" altLang="es-CL" sz="2700" dirty="0">
                <a:sym typeface="Symbol" pitchFamily="18" charset="2"/>
              </a:rPr>
              <a:t>que va del nodo u al nodo </a:t>
            </a:r>
            <a:r>
              <a:rPr lang="es-ES_tradnl" altLang="es-CL" sz="2700" dirty="0" smtClean="0">
                <a:sym typeface="Symbol" pitchFamily="18" charset="2"/>
              </a:rPr>
              <a:t>v</a:t>
            </a:r>
            <a:endParaRPr lang="es-ES_tradnl" altLang="es-CL" sz="2700" dirty="0">
              <a:sym typeface="Symbol" pitchFamily="18" charset="2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 smtClean="0">
                <a:sym typeface="Wingdings" pitchFamily="2" charset="2"/>
              </a:rPr>
              <a:t>Se dice </a:t>
            </a:r>
            <a:r>
              <a:rPr lang="es-ES_tradnl" altLang="es-CL" sz="2700" dirty="0">
                <a:sym typeface="Wingdings" pitchFamily="2" charset="2"/>
              </a:rPr>
              <a:t>que u es la </a:t>
            </a:r>
            <a:r>
              <a:rPr lang="es-ES_tradnl" altLang="es-CL" sz="2700" dirty="0" smtClean="0">
                <a:sym typeface="Wingdings" pitchFamily="2" charset="2"/>
              </a:rPr>
              <a:t>cabeza </a:t>
            </a:r>
            <a:r>
              <a:rPr lang="es-ES_tradnl" altLang="es-CL" sz="2700" dirty="0">
                <a:sym typeface="Wingdings" pitchFamily="2" charset="2"/>
              </a:rPr>
              <a:t>del arco (u</a:t>
            </a:r>
            <a:r>
              <a:rPr lang="es-ES_tradnl" altLang="es-CL" sz="2700" dirty="0" smtClean="0">
                <a:sym typeface="Wingdings" pitchFamily="2" charset="2"/>
              </a:rPr>
              <a:t>, v</a:t>
            </a:r>
            <a:r>
              <a:rPr lang="es-ES_tradnl" altLang="es-CL" sz="2700" dirty="0">
                <a:sym typeface="Wingdings" pitchFamily="2" charset="2"/>
              </a:rPr>
              <a:t>), y que v es su </a:t>
            </a:r>
            <a:r>
              <a:rPr lang="es-ES_tradnl" altLang="es-CL" sz="2700" dirty="0" smtClean="0">
                <a:sym typeface="Wingdings" pitchFamily="2" charset="2"/>
              </a:rPr>
              <a:t>cola</a:t>
            </a:r>
            <a:endParaRPr lang="es-ES_tradnl" altLang="es-CL" sz="2700" dirty="0">
              <a:sym typeface="Wingdings" pitchFamily="2" charset="2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A menudo </a:t>
            </a:r>
            <a:r>
              <a:rPr lang="es-ES_tradnl" altLang="es-CL" sz="2700" dirty="0" smtClean="0">
                <a:sym typeface="Wingdings" pitchFamily="2" charset="2"/>
              </a:rPr>
              <a:t>se escribe u  v</a:t>
            </a:r>
            <a:endParaRPr lang="es-ES_tradnl" altLang="es-CL" sz="2700" dirty="0"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_tradnl" altLang="es-CL" sz="2700" dirty="0"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Tanto los elementos de V como los de A pueden tener otros datos asociados </a:t>
            </a:r>
            <a:r>
              <a:rPr lang="es-ES_tradnl" altLang="es-CL" sz="2700" dirty="0" smtClean="0">
                <a:sym typeface="Wingdings" pitchFamily="2" charset="2"/>
              </a:rPr>
              <a:t>y </a:t>
            </a:r>
            <a:r>
              <a:rPr lang="es-ES_tradnl" altLang="es-CL" sz="2700" dirty="0">
                <a:sym typeface="Wingdings" pitchFamily="2" charset="2"/>
              </a:rPr>
              <a:t>en algunos problemas, esos datos pueden ser </a:t>
            </a:r>
            <a:r>
              <a:rPr lang="es-ES_tradnl" altLang="es-CL" sz="2700" dirty="0" smtClean="0">
                <a:sym typeface="Wingdings" pitchFamily="2" charset="2"/>
              </a:rPr>
              <a:t>relevantes</a:t>
            </a:r>
            <a:endParaRPr lang="es-ES_tradnl" altLang="es-CL" sz="2700" dirty="0">
              <a:sym typeface="Wingdings" pitchFamily="2" charset="2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968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5874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_tradnl" altLang="es-CL" dirty="0"/>
              <a:t>Grafos: </a:t>
            </a:r>
            <a:r>
              <a:rPr lang="es-ES_tradnl" altLang="es-CL" dirty="0" smtClean="0"/>
              <a:t>Definiciones – G = (V, A)</a:t>
            </a:r>
            <a:endParaRPr lang="en-US" altLang="es-CL" dirty="0"/>
          </a:p>
        </p:txBody>
      </p:sp>
      <p:sp>
        <p:nvSpPr>
          <p:cNvPr id="3535875" name="Text Box 3"/>
          <p:cNvSpPr txBox="1">
            <a:spLocks noChangeArrowheads="1"/>
          </p:cNvSpPr>
          <p:nvPr/>
        </p:nvSpPr>
        <p:spPr bwMode="auto">
          <a:xfrm>
            <a:off x="585999" y="1440309"/>
            <a:ext cx="8789988" cy="5427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8000">
                        <a:gamma/>
                        <a:shade val="0"/>
                        <a:invGamma/>
                      </a:srgbClr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Similarmente, un grafo no dirigido G es un par (V</a:t>
            </a:r>
            <a:r>
              <a:rPr lang="es-ES_tradnl" altLang="es-CL" sz="2700" dirty="0" smtClean="0">
                <a:sym typeface="Wingdings" pitchFamily="2" charset="2"/>
              </a:rPr>
              <a:t>, A</a:t>
            </a:r>
            <a:r>
              <a:rPr lang="es-ES_tradnl" altLang="es-CL" sz="2700" dirty="0">
                <a:sym typeface="Wingdings" pitchFamily="2" charset="2"/>
              </a:rPr>
              <a:t>), donde V es un conjunto de nodos </a:t>
            </a:r>
            <a:r>
              <a:rPr lang="es-ES_tradnl" altLang="es-CL" sz="2700" dirty="0" smtClean="0">
                <a:sym typeface="Wingdings" pitchFamily="2" charset="2"/>
              </a:rPr>
              <a:t>V = {</a:t>
            </a:r>
            <a:r>
              <a:rPr lang="es-ES_tradnl" altLang="es-CL" sz="2700" dirty="0">
                <a:sym typeface="Wingdings" pitchFamily="2" charset="2"/>
              </a:rPr>
              <a:t>1</a:t>
            </a:r>
            <a:r>
              <a:rPr lang="es-ES_tradnl" altLang="es-CL" sz="2700" dirty="0" smtClean="0">
                <a:sym typeface="Wingdings" pitchFamily="2" charset="2"/>
              </a:rPr>
              <a:t>, 2, ..., n</a:t>
            </a:r>
            <a:r>
              <a:rPr lang="es-ES_tradnl" altLang="es-CL" sz="2700" dirty="0" smtClean="0">
                <a:sym typeface="Wingdings" pitchFamily="2" charset="2"/>
              </a:rPr>
              <a:t>} </a:t>
            </a:r>
            <a:r>
              <a:rPr lang="es-ES_tradnl" altLang="es-CL" sz="2700" dirty="0">
                <a:sym typeface="Wingdings" pitchFamily="2" charset="2"/>
              </a:rPr>
              <a:t>y A </a:t>
            </a:r>
            <a:r>
              <a:rPr lang="es-ES_tradnl" altLang="es-CL" sz="2700" dirty="0">
                <a:sym typeface="Symbol" pitchFamily="18" charset="2"/>
              </a:rPr>
              <a:t>es un conjunto de aristas de la forma {u</a:t>
            </a:r>
            <a:r>
              <a:rPr lang="es-ES_tradnl" altLang="es-CL" sz="2700" dirty="0" smtClean="0">
                <a:sym typeface="Symbol" pitchFamily="18" charset="2"/>
              </a:rPr>
              <a:t>, v}</a:t>
            </a:r>
            <a:endParaRPr lang="es-ES_tradnl" altLang="es-CL" sz="2000" dirty="0">
              <a:sym typeface="Symbol" pitchFamily="18" charset="2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 smtClean="0">
                <a:sym typeface="Symbol" pitchFamily="18" charset="2"/>
              </a:rPr>
              <a:t>Nótese </a:t>
            </a:r>
            <a:r>
              <a:rPr lang="es-ES_tradnl" altLang="es-CL" sz="2700" dirty="0">
                <a:sym typeface="Symbol" pitchFamily="18" charset="2"/>
              </a:rPr>
              <a:t>la diferencia: </a:t>
            </a:r>
            <a:r>
              <a:rPr lang="es-ES_tradnl" altLang="es-CL" sz="2700" dirty="0">
                <a:solidFill>
                  <a:srgbClr val="FF0000"/>
                </a:solidFill>
                <a:sym typeface="Symbol" pitchFamily="18" charset="2"/>
              </a:rPr>
              <a:t>(u</a:t>
            </a:r>
            <a:r>
              <a:rPr lang="es-ES_tradnl" altLang="es-CL" sz="2700" dirty="0" smtClean="0">
                <a:solidFill>
                  <a:srgbClr val="FF0000"/>
                </a:solidFill>
                <a:sym typeface="Symbol" pitchFamily="18" charset="2"/>
              </a:rPr>
              <a:t>, v</a:t>
            </a:r>
            <a:r>
              <a:rPr lang="es-ES_tradnl" altLang="es-CL" sz="2700" dirty="0">
                <a:solidFill>
                  <a:srgbClr val="FF0000"/>
                </a:solidFill>
                <a:sym typeface="Symbol" pitchFamily="18" charset="2"/>
              </a:rPr>
              <a:t>) </a:t>
            </a:r>
            <a:r>
              <a:rPr lang="es-ES_tradnl" altLang="es-CL" sz="2700" dirty="0">
                <a:sym typeface="Symbol" pitchFamily="18" charset="2"/>
              </a:rPr>
              <a:t>es un par ordenado, e indica dirección </a:t>
            </a:r>
            <a:r>
              <a:rPr lang="es-ES_tradnl" altLang="es-CL" sz="2700" dirty="0" smtClean="0">
                <a:sym typeface="Symbol" pitchFamily="18" charset="2"/>
              </a:rPr>
              <a:t>y </a:t>
            </a:r>
            <a:r>
              <a:rPr lang="es-ES_tradnl" altLang="es-CL" sz="2700" dirty="0">
                <a:sym typeface="Symbol" pitchFamily="18" charset="2"/>
              </a:rPr>
              <a:t>por eso son los </a:t>
            </a:r>
            <a:r>
              <a:rPr lang="es-ES_tradnl" altLang="es-CL" sz="2700" dirty="0" smtClean="0">
                <a:sym typeface="Symbol" pitchFamily="18" charset="2"/>
              </a:rPr>
              <a:t>arcos</a:t>
            </a:r>
            <a:endParaRPr lang="es-ES_tradnl" altLang="es-CL" sz="1100" dirty="0">
              <a:sym typeface="Symbol" pitchFamily="18" charset="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s-ES_tradnl" altLang="es-CL" sz="1100" dirty="0">
              <a:sym typeface="Symbol" pitchFamily="18" charset="2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olidFill>
                  <a:srgbClr val="FF0000"/>
                </a:solidFill>
                <a:sym typeface="Symbol" pitchFamily="18" charset="2"/>
              </a:rPr>
              <a:t>{u</a:t>
            </a:r>
            <a:r>
              <a:rPr lang="es-ES_tradnl" altLang="es-CL" sz="2700" dirty="0" smtClean="0">
                <a:solidFill>
                  <a:srgbClr val="FF0000"/>
                </a:solidFill>
                <a:sym typeface="Symbol" pitchFamily="18" charset="2"/>
              </a:rPr>
              <a:t>, v</a:t>
            </a:r>
            <a:r>
              <a:rPr lang="es-ES_tradnl" altLang="es-CL" sz="2700" dirty="0">
                <a:solidFill>
                  <a:srgbClr val="FF0000"/>
                </a:solidFill>
                <a:sym typeface="Symbol" pitchFamily="18" charset="2"/>
              </a:rPr>
              <a:t>} </a:t>
            </a:r>
            <a:r>
              <a:rPr lang="es-ES_tradnl" altLang="es-CL" sz="2700" dirty="0">
                <a:sym typeface="Symbol" pitchFamily="18" charset="2"/>
              </a:rPr>
              <a:t>en cambio es un conjunto, no indica dirección </a:t>
            </a:r>
            <a:r>
              <a:rPr lang="es-ES_tradnl" altLang="es-CL" sz="2700" dirty="0" smtClean="0">
                <a:sym typeface="Symbol" pitchFamily="18" charset="2"/>
              </a:rPr>
              <a:t>y </a:t>
            </a:r>
            <a:r>
              <a:rPr lang="es-ES_tradnl" altLang="es-CL" sz="2700" dirty="0">
                <a:sym typeface="Symbol" pitchFamily="18" charset="2"/>
              </a:rPr>
              <a:t>por eso son </a:t>
            </a:r>
            <a:r>
              <a:rPr lang="es-ES_tradnl" altLang="es-CL" sz="2700" dirty="0" smtClean="0">
                <a:sym typeface="Symbol" pitchFamily="18" charset="2"/>
              </a:rPr>
              <a:t>aristas</a:t>
            </a:r>
            <a:endParaRPr lang="es-ES_tradnl" altLang="es-CL" sz="1100" dirty="0">
              <a:sym typeface="Symbol" pitchFamily="18" charset="2"/>
            </a:endParaRPr>
          </a:p>
          <a:p>
            <a:pPr lvl="1" algn="l">
              <a:buFontTx/>
              <a:buChar char="•"/>
            </a:pPr>
            <a:endParaRPr lang="es-ES_tradnl" altLang="es-CL" sz="1100" dirty="0">
              <a:sym typeface="Symbol" pitchFamily="18" charset="2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 smtClean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lang="es-ES_tradnl" altLang="es-CL" sz="2700" dirty="0">
                <a:solidFill>
                  <a:srgbClr val="FF0000"/>
                </a:solidFill>
                <a:sym typeface="Wingdings" pitchFamily="2" charset="2"/>
              </a:rPr>
              <a:t>u</a:t>
            </a:r>
            <a:r>
              <a:rPr lang="es-ES_tradnl" altLang="es-CL" sz="2700" dirty="0" smtClean="0">
                <a:solidFill>
                  <a:srgbClr val="FF0000"/>
                </a:solidFill>
                <a:sym typeface="Wingdings" pitchFamily="2" charset="2"/>
              </a:rPr>
              <a:t>, v) </a:t>
            </a:r>
            <a:r>
              <a:rPr lang="es-ES_tradnl" altLang="es-CL" sz="2700" dirty="0" smtClean="0">
                <a:solidFill>
                  <a:srgbClr val="FF0000"/>
                </a:solidFill>
                <a:sym typeface="Symbol" pitchFamily="18" charset="2"/>
              </a:rPr>
              <a:t> (</a:t>
            </a:r>
            <a:r>
              <a:rPr lang="es-ES_tradnl" altLang="es-CL" sz="2700" dirty="0">
                <a:solidFill>
                  <a:srgbClr val="FF0000"/>
                </a:solidFill>
                <a:sym typeface="Symbol" pitchFamily="18" charset="2"/>
              </a:rPr>
              <a:t>v</a:t>
            </a:r>
            <a:r>
              <a:rPr lang="es-ES_tradnl" altLang="es-CL" sz="2700" dirty="0" smtClean="0">
                <a:solidFill>
                  <a:srgbClr val="FF0000"/>
                </a:solidFill>
                <a:sym typeface="Symbol" pitchFamily="18" charset="2"/>
              </a:rPr>
              <a:t>, u</a:t>
            </a:r>
            <a:r>
              <a:rPr lang="es-ES_tradnl" altLang="es-CL" sz="2700" dirty="0" smtClean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es-ES_tradnl" altLang="es-CL" sz="2700" dirty="0" smtClean="0">
                <a:sym typeface="Symbol" pitchFamily="18" charset="2"/>
              </a:rPr>
              <a:t>,</a:t>
            </a:r>
            <a:r>
              <a:rPr lang="es-ES_tradnl" altLang="es-CL" sz="2700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s-ES_tradnl" altLang="es-CL" sz="2700" dirty="0">
                <a:sym typeface="Symbol" pitchFamily="18" charset="2"/>
              </a:rPr>
              <a:t>pero en cambio </a:t>
            </a:r>
            <a:r>
              <a:rPr lang="es-ES_tradnl" altLang="es-CL" sz="2700" dirty="0">
                <a:solidFill>
                  <a:srgbClr val="FF0000"/>
                </a:solidFill>
                <a:sym typeface="Symbol" pitchFamily="18" charset="2"/>
              </a:rPr>
              <a:t>{u</a:t>
            </a:r>
            <a:r>
              <a:rPr lang="es-ES_tradnl" altLang="es-CL" sz="2700" dirty="0" smtClean="0">
                <a:solidFill>
                  <a:srgbClr val="FF0000"/>
                </a:solidFill>
                <a:sym typeface="Symbol" pitchFamily="18" charset="2"/>
              </a:rPr>
              <a:t>, v} = {</a:t>
            </a:r>
            <a:r>
              <a:rPr lang="es-ES_tradnl" altLang="es-CL" sz="2700" dirty="0">
                <a:solidFill>
                  <a:srgbClr val="FF0000"/>
                </a:solidFill>
                <a:sym typeface="Symbol" pitchFamily="18" charset="2"/>
              </a:rPr>
              <a:t>v</a:t>
            </a:r>
            <a:r>
              <a:rPr lang="es-ES_tradnl" altLang="es-CL" sz="2700" dirty="0" smtClean="0">
                <a:solidFill>
                  <a:srgbClr val="FF0000"/>
                </a:solidFill>
                <a:sym typeface="Symbol" pitchFamily="18" charset="2"/>
              </a:rPr>
              <a:t>, u</a:t>
            </a:r>
            <a:r>
              <a:rPr lang="es-ES_tradnl" altLang="es-CL" sz="2700" dirty="0">
                <a:solidFill>
                  <a:srgbClr val="FF0000"/>
                </a:solidFill>
                <a:sym typeface="Symbol" pitchFamily="18" charset="2"/>
              </a:rPr>
              <a:t>}</a:t>
            </a:r>
          </a:p>
          <a:p>
            <a:pPr lvl="1" algn="l">
              <a:buFont typeface="Wingdings" pitchFamily="2" charset="2"/>
              <a:buChar char="à"/>
            </a:pPr>
            <a:endParaRPr lang="es-ES_tradnl" altLang="es-CL" sz="2700" dirty="0"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La versión no dirigida de un grafo dirigido corresponde al </a:t>
            </a:r>
            <a:r>
              <a:rPr lang="es-ES_tradnl" altLang="es-CL" sz="2700" dirty="0" smtClean="0">
                <a:sym typeface="Wingdings" pitchFamily="2" charset="2"/>
              </a:rPr>
              <a:t>grafo no dirigido </a:t>
            </a:r>
            <a:r>
              <a:rPr lang="es-ES_tradnl" altLang="es-CL" sz="2700" dirty="0">
                <a:sym typeface="Wingdings" pitchFamily="2" charset="2"/>
              </a:rPr>
              <a:t>que resulta al olvidar la orientación, transformando los arcos en aristas: (u</a:t>
            </a:r>
            <a:r>
              <a:rPr lang="es-ES_tradnl" altLang="es-CL" sz="2700" dirty="0" smtClean="0">
                <a:sym typeface="Wingdings" pitchFamily="2" charset="2"/>
              </a:rPr>
              <a:t>, v</a:t>
            </a:r>
            <a:r>
              <a:rPr lang="es-ES_tradnl" altLang="es-CL" sz="2700" dirty="0">
                <a:sym typeface="Wingdings" pitchFamily="2" charset="2"/>
              </a:rPr>
              <a:t>) pasa a {u</a:t>
            </a:r>
            <a:r>
              <a:rPr lang="es-ES_tradnl" altLang="es-CL" sz="2700" dirty="0" smtClean="0">
                <a:sym typeface="Wingdings" pitchFamily="2" charset="2"/>
              </a:rPr>
              <a:t>, v}</a:t>
            </a:r>
            <a:endParaRPr lang="es-ES_tradnl" altLang="es-CL" sz="2700" dirty="0">
              <a:sym typeface="Wingdings" pitchFamily="2" charset="2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147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7922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_tradnl" altLang="es-CL" dirty="0"/>
              <a:t>Grafos: </a:t>
            </a:r>
            <a:r>
              <a:rPr lang="es-ES_tradnl" altLang="es-CL" dirty="0" smtClean="0"/>
              <a:t>Definiciones</a:t>
            </a:r>
            <a:endParaRPr lang="en-US" altLang="es-CL" dirty="0"/>
          </a:p>
        </p:txBody>
      </p:sp>
      <p:sp>
        <p:nvSpPr>
          <p:cNvPr id="3537923" name="Text Box 3"/>
          <p:cNvSpPr txBox="1">
            <a:spLocks noChangeArrowheads="1"/>
          </p:cNvSpPr>
          <p:nvPr/>
        </p:nvSpPr>
        <p:spPr bwMode="auto">
          <a:xfrm>
            <a:off x="585999" y="1476221"/>
            <a:ext cx="8789988" cy="134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8000">
                        <a:gamma/>
                        <a:shade val="0"/>
                        <a:invGamma/>
                      </a:srgbClr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Nótese que la definición de grafo no incluye ninguna referencia a la forma en que se dibuje, ni al orden que los arcos tengan en torno al </a:t>
            </a:r>
            <a:r>
              <a:rPr lang="es-ES_tradnl" altLang="es-CL" sz="2700" dirty="0" smtClean="0">
                <a:sym typeface="Wingdings" pitchFamily="2" charset="2"/>
              </a:rPr>
              <a:t>nodo</a:t>
            </a:r>
            <a:endParaRPr lang="es-ES_tradnl" altLang="es-CL" sz="2700" dirty="0">
              <a:sym typeface="Wingdings" pitchFamily="2" charset="2"/>
            </a:endParaRPr>
          </a:p>
        </p:txBody>
      </p:sp>
      <p:grpSp>
        <p:nvGrpSpPr>
          <p:cNvPr id="3537951" name="Group 31"/>
          <p:cNvGrpSpPr>
            <a:grpSpLocks/>
          </p:cNvGrpSpPr>
          <p:nvPr/>
        </p:nvGrpSpPr>
        <p:grpSpPr bwMode="auto">
          <a:xfrm>
            <a:off x="2408527" y="3202680"/>
            <a:ext cx="4895534" cy="1722857"/>
            <a:chOff x="1381" y="1779"/>
            <a:chExt cx="2807" cy="957"/>
          </a:xfrm>
        </p:grpSpPr>
        <p:sp>
          <p:nvSpPr>
            <p:cNvPr id="3537925" name="Oval 5"/>
            <p:cNvSpPr>
              <a:spLocks noChangeArrowheads="1"/>
            </p:cNvSpPr>
            <p:nvPr/>
          </p:nvSpPr>
          <p:spPr bwMode="auto">
            <a:xfrm>
              <a:off x="1515" y="1872"/>
              <a:ext cx="204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a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37926" name="Line 6"/>
            <p:cNvSpPr>
              <a:spLocks noChangeShapeType="1"/>
            </p:cNvSpPr>
            <p:nvPr/>
          </p:nvSpPr>
          <p:spPr bwMode="auto">
            <a:xfrm flipH="1">
              <a:off x="1525" y="2064"/>
              <a:ext cx="48" cy="2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37927" name="Oval 7"/>
            <p:cNvSpPr>
              <a:spLocks noChangeArrowheads="1"/>
            </p:cNvSpPr>
            <p:nvPr/>
          </p:nvSpPr>
          <p:spPr bwMode="auto">
            <a:xfrm>
              <a:off x="2245" y="1824"/>
              <a:ext cx="203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b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37929" name="Oval 9"/>
            <p:cNvSpPr>
              <a:spLocks noChangeArrowheads="1"/>
            </p:cNvSpPr>
            <p:nvPr/>
          </p:nvSpPr>
          <p:spPr bwMode="auto">
            <a:xfrm>
              <a:off x="2101" y="2496"/>
              <a:ext cx="203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d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37930" name="Oval 10"/>
            <p:cNvSpPr>
              <a:spLocks noChangeArrowheads="1"/>
            </p:cNvSpPr>
            <p:nvPr/>
          </p:nvSpPr>
          <p:spPr bwMode="auto">
            <a:xfrm>
              <a:off x="1381" y="2311"/>
              <a:ext cx="202" cy="1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c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37932" name="Line 12"/>
            <p:cNvSpPr>
              <a:spLocks noChangeShapeType="1"/>
            </p:cNvSpPr>
            <p:nvPr/>
          </p:nvSpPr>
          <p:spPr bwMode="auto">
            <a:xfrm flipV="1">
              <a:off x="1719" y="1920"/>
              <a:ext cx="526" cy="46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37933" name="Line 13"/>
            <p:cNvSpPr>
              <a:spLocks noChangeShapeType="1"/>
            </p:cNvSpPr>
            <p:nvPr/>
          </p:nvSpPr>
          <p:spPr bwMode="auto">
            <a:xfrm>
              <a:off x="1669" y="2064"/>
              <a:ext cx="468" cy="473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37935" name="Line 15"/>
            <p:cNvSpPr>
              <a:spLocks noChangeShapeType="1"/>
            </p:cNvSpPr>
            <p:nvPr/>
          </p:nvSpPr>
          <p:spPr bwMode="auto">
            <a:xfrm flipH="1" flipV="1">
              <a:off x="1549" y="2481"/>
              <a:ext cx="552" cy="11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37943" name="Line 23"/>
            <p:cNvSpPr>
              <a:spLocks noChangeShapeType="1"/>
            </p:cNvSpPr>
            <p:nvPr/>
          </p:nvSpPr>
          <p:spPr bwMode="auto">
            <a:xfrm flipH="1" flipV="1">
              <a:off x="3408" y="1875"/>
              <a:ext cx="624" cy="14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37947" name="Line 27"/>
            <p:cNvSpPr>
              <a:spLocks noChangeShapeType="1"/>
            </p:cNvSpPr>
            <p:nvPr/>
          </p:nvSpPr>
          <p:spPr bwMode="auto">
            <a:xfrm flipH="1">
              <a:off x="3168" y="2067"/>
              <a:ext cx="816" cy="189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37948" name="Line 28"/>
            <p:cNvSpPr>
              <a:spLocks noChangeShapeType="1"/>
            </p:cNvSpPr>
            <p:nvPr/>
          </p:nvSpPr>
          <p:spPr bwMode="auto">
            <a:xfrm flipH="1">
              <a:off x="3515" y="2142"/>
              <a:ext cx="528" cy="449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37949" name="Line 29"/>
            <p:cNvSpPr>
              <a:spLocks noChangeShapeType="1"/>
            </p:cNvSpPr>
            <p:nvPr/>
          </p:nvSpPr>
          <p:spPr bwMode="auto">
            <a:xfrm flipH="1" flipV="1">
              <a:off x="3360" y="1968"/>
              <a:ext cx="48" cy="576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37942" name="Oval 22"/>
            <p:cNvSpPr>
              <a:spLocks noChangeArrowheads="1"/>
            </p:cNvSpPr>
            <p:nvPr/>
          </p:nvSpPr>
          <p:spPr bwMode="auto">
            <a:xfrm>
              <a:off x="3984" y="1971"/>
              <a:ext cx="204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a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37944" name="Oval 24"/>
            <p:cNvSpPr>
              <a:spLocks noChangeArrowheads="1"/>
            </p:cNvSpPr>
            <p:nvPr/>
          </p:nvSpPr>
          <p:spPr bwMode="auto">
            <a:xfrm>
              <a:off x="2976" y="2160"/>
              <a:ext cx="203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b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37945" name="Oval 25"/>
            <p:cNvSpPr>
              <a:spLocks noChangeArrowheads="1"/>
            </p:cNvSpPr>
            <p:nvPr/>
          </p:nvSpPr>
          <p:spPr bwMode="auto">
            <a:xfrm>
              <a:off x="3312" y="2547"/>
              <a:ext cx="203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d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37946" name="Oval 26"/>
            <p:cNvSpPr>
              <a:spLocks noChangeArrowheads="1"/>
            </p:cNvSpPr>
            <p:nvPr/>
          </p:nvSpPr>
          <p:spPr bwMode="auto">
            <a:xfrm>
              <a:off x="3216" y="1779"/>
              <a:ext cx="202" cy="1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c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</p:grpSp>
      <p:sp>
        <p:nvSpPr>
          <p:cNvPr id="3537950" name="Text Box 30"/>
          <p:cNvSpPr txBox="1">
            <a:spLocks noChangeArrowheads="1"/>
          </p:cNvSpPr>
          <p:nvPr/>
        </p:nvSpPr>
        <p:spPr bwMode="auto">
          <a:xfrm>
            <a:off x="669713" y="5047955"/>
            <a:ext cx="8789988" cy="2180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8000">
                        <a:gamma/>
                        <a:shade val="0"/>
                        <a:invGamma/>
                      </a:srgbClr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Estos dos dibujos, por lo tanto, corresponden al mismo </a:t>
            </a:r>
            <a:r>
              <a:rPr lang="es-ES_tradnl" altLang="es-CL" sz="2700" dirty="0" smtClean="0">
                <a:sym typeface="Wingdings" pitchFamily="2" charset="2"/>
              </a:rPr>
              <a:t>grafo</a:t>
            </a:r>
            <a:endParaRPr lang="es-ES_tradnl" altLang="es-CL" sz="2700" dirty="0"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 smtClean="0">
                <a:sym typeface="Wingdings" pitchFamily="2" charset="2"/>
              </a:rPr>
              <a:t>En </a:t>
            </a:r>
            <a:r>
              <a:rPr lang="es-ES_tradnl" altLang="es-CL" sz="2700" dirty="0">
                <a:sym typeface="Wingdings" pitchFamily="2" charset="2"/>
              </a:rPr>
              <a:t>los problemas de</a:t>
            </a:r>
            <a:r>
              <a:rPr lang="es-ES_tradnl" altLang="es-CL" sz="2700" i="1" dirty="0">
                <a:sym typeface="Wingdings" pitchFamily="2" charset="2"/>
              </a:rPr>
              <a:t> </a:t>
            </a:r>
            <a:r>
              <a:rPr lang="es-ES_tradnl" altLang="es-CL" sz="2700" dirty="0">
                <a:sym typeface="Wingdings" pitchFamily="2" charset="2"/>
              </a:rPr>
              <a:t>planaridad que </a:t>
            </a:r>
            <a:r>
              <a:rPr lang="es-ES_tradnl" altLang="es-CL" sz="2700" dirty="0" smtClean="0">
                <a:sym typeface="Wingdings" pitchFamily="2" charset="2"/>
              </a:rPr>
              <a:t>se mencionaron </a:t>
            </a:r>
            <a:r>
              <a:rPr lang="es-ES_tradnl" altLang="es-CL" sz="2700" dirty="0">
                <a:sym typeface="Wingdings" pitchFamily="2" charset="2"/>
              </a:rPr>
              <a:t>antes (p.ej., diseño de circuitos integrados) sí será importante el dibujo, pero no </a:t>
            </a:r>
            <a:r>
              <a:rPr lang="es-ES_tradnl" altLang="es-CL" sz="2700" dirty="0" smtClean="0">
                <a:sym typeface="Wingdings" pitchFamily="2" charset="2"/>
              </a:rPr>
              <a:t>se verá </a:t>
            </a:r>
            <a:r>
              <a:rPr lang="es-ES_tradnl" altLang="es-CL" sz="2700" dirty="0">
                <a:sym typeface="Wingdings" pitchFamily="2" charset="2"/>
              </a:rPr>
              <a:t>esos tema en </a:t>
            </a:r>
            <a:r>
              <a:rPr lang="es-ES_tradnl" altLang="es-CL" sz="2700" dirty="0" smtClean="0">
                <a:sym typeface="Wingdings" pitchFamily="2" charset="2"/>
              </a:rPr>
              <a:t>esta asignatura</a:t>
            </a:r>
            <a:endParaRPr lang="es-ES_tradnl" altLang="es-CL" sz="2700" dirty="0">
              <a:sym typeface="Wingdings" pitchFamily="2" charset="2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405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1714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_tradnl" altLang="es-CL" dirty="0"/>
              <a:t>Grafos: </a:t>
            </a:r>
            <a:r>
              <a:rPr lang="es-ES_tradnl" altLang="es-CL" dirty="0" smtClean="0"/>
              <a:t>Definiciones - Camino</a:t>
            </a:r>
            <a:endParaRPr lang="en-US" altLang="es-CL" dirty="0"/>
          </a:p>
        </p:txBody>
      </p:sp>
      <p:sp>
        <p:nvSpPr>
          <p:cNvPr id="3571715" name="Text Box 3"/>
          <p:cNvSpPr txBox="1">
            <a:spLocks noChangeArrowheads="1"/>
          </p:cNvSpPr>
          <p:nvPr/>
        </p:nvSpPr>
        <p:spPr bwMode="auto">
          <a:xfrm>
            <a:off x="585999" y="1476221"/>
            <a:ext cx="8789988" cy="5365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8000">
                        <a:gamma/>
                        <a:shade val="0"/>
                        <a:invGamma/>
                      </a:srgbClr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Un </a:t>
            </a:r>
            <a:r>
              <a:rPr lang="es-ES_tradnl" altLang="es-CL" sz="2700" dirty="0">
                <a:solidFill>
                  <a:srgbClr val="FF0000"/>
                </a:solidFill>
                <a:sym typeface="Wingdings" pitchFamily="2" charset="2"/>
              </a:rPr>
              <a:t>camino</a:t>
            </a:r>
            <a:r>
              <a:rPr lang="es-ES_tradnl" altLang="es-CL" sz="2700" i="1" dirty="0">
                <a:sym typeface="Wingdings" pitchFamily="2" charset="2"/>
              </a:rPr>
              <a:t> </a:t>
            </a:r>
            <a:r>
              <a:rPr lang="es-ES_tradnl" altLang="es-CL" sz="2700" dirty="0">
                <a:sym typeface="Wingdings" pitchFamily="2" charset="2"/>
              </a:rPr>
              <a:t>en un </a:t>
            </a:r>
            <a:r>
              <a:rPr lang="es-ES_tradnl" altLang="es-CL" sz="2700" dirty="0" smtClean="0">
                <a:sym typeface="Wingdings" pitchFamily="2" charset="2"/>
              </a:rPr>
              <a:t>grafo dirigido es </a:t>
            </a:r>
            <a:r>
              <a:rPr lang="es-ES_tradnl" altLang="es-CL" sz="2700" dirty="0">
                <a:sym typeface="Wingdings" pitchFamily="2" charset="2"/>
              </a:rPr>
              <a:t>una secuencia de arcos donde la cabeza de cada uno es la cola del siguiente:</a:t>
            </a:r>
          </a:p>
          <a:p>
            <a:pPr algn="ctr"/>
            <a:endParaRPr lang="es-ES_tradnl" altLang="es-CL" sz="2700" dirty="0" smtClean="0">
              <a:sym typeface="Wingdings" pitchFamily="2" charset="2"/>
            </a:endParaRPr>
          </a:p>
          <a:p>
            <a:pPr algn="ctr"/>
            <a:r>
              <a:rPr lang="es-ES_tradnl" altLang="es-CL" sz="2700" dirty="0" smtClean="0">
                <a:sym typeface="Wingdings" pitchFamily="2" charset="2"/>
              </a:rPr>
              <a:t>v</a:t>
            </a:r>
            <a:r>
              <a:rPr lang="es-ES_tradnl" altLang="es-CL" sz="2700" baseline="-25000" dirty="0" smtClean="0">
                <a:sym typeface="Wingdings" pitchFamily="2" charset="2"/>
              </a:rPr>
              <a:t>1 </a:t>
            </a:r>
            <a:r>
              <a:rPr lang="es-ES_tradnl" altLang="es-CL" sz="2700" dirty="0" smtClean="0">
                <a:sym typeface="Wingdings" pitchFamily="2" charset="2"/>
              </a:rPr>
              <a:t> v</a:t>
            </a:r>
            <a:r>
              <a:rPr lang="es-ES_tradnl" altLang="es-CL" sz="2700" baseline="-25000" dirty="0" smtClean="0">
                <a:sym typeface="Wingdings" pitchFamily="2" charset="2"/>
              </a:rPr>
              <a:t>2 </a:t>
            </a:r>
            <a:r>
              <a:rPr lang="es-ES_tradnl" altLang="es-CL" sz="2700" dirty="0" smtClean="0">
                <a:sym typeface="Wingdings" pitchFamily="2" charset="2"/>
              </a:rPr>
              <a:t>....  v</a:t>
            </a:r>
            <a:r>
              <a:rPr lang="es-ES_tradnl" altLang="es-CL" sz="2700" baseline="-25000" dirty="0" smtClean="0">
                <a:sym typeface="Wingdings" pitchFamily="2" charset="2"/>
              </a:rPr>
              <a:t>k-1 </a:t>
            </a:r>
            <a:r>
              <a:rPr lang="es-ES_tradnl" altLang="es-CL" sz="2700" dirty="0" smtClean="0">
                <a:sym typeface="Wingdings" pitchFamily="2" charset="2"/>
              </a:rPr>
              <a:t> v</a:t>
            </a:r>
            <a:r>
              <a:rPr lang="es-ES_tradnl" altLang="es-CL" sz="2700" baseline="-25000" dirty="0" smtClean="0">
                <a:sym typeface="Wingdings" pitchFamily="2" charset="2"/>
              </a:rPr>
              <a:t>k</a:t>
            </a:r>
            <a:endParaRPr lang="es-ES_tradnl" altLang="es-CL" sz="2700" baseline="-25000" dirty="0"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_tradnl" altLang="es-CL" sz="2700" baseline="-25000" dirty="0"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Si todos los nodos visitados </a:t>
            </a:r>
            <a:r>
              <a:rPr lang="es-ES_tradnl" altLang="es-CL" sz="2700" dirty="0" smtClean="0">
                <a:sym typeface="Wingdings" pitchFamily="2" charset="2"/>
              </a:rPr>
              <a:t>en </a:t>
            </a:r>
            <a:r>
              <a:rPr lang="es-ES_tradnl" altLang="es-CL" sz="2700" dirty="0">
                <a:sym typeface="Wingdings" pitchFamily="2" charset="2"/>
              </a:rPr>
              <a:t>el camino son distintos (excepto tal vez el primero y el último), se dice que es un </a:t>
            </a:r>
            <a:r>
              <a:rPr lang="es-ES_tradnl" altLang="es-CL" sz="2700" dirty="0">
                <a:solidFill>
                  <a:srgbClr val="FF0000"/>
                </a:solidFill>
                <a:sym typeface="Wingdings" pitchFamily="2" charset="2"/>
              </a:rPr>
              <a:t>camino </a:t>
            </a:r>
            <a:r>
              <a:rPr lang="es-ES_tradnl" altLang="es-CL" sz="2700" dirty="0" smtClean="0">
                <a:solidFill>
                  <a:srgbClr val="FF0000"/>
                </a:solidFill>
                <a:sym typeface="Wingdings" pitchFamily="2" charset="2"/>
              </a:rPr>
              <a:t>simple</a:t>
            </a:r>
            <a:endParaRPr lang="es-ES_tradnl" altLang="es-CL" sz="2700" dirty="0">
              <a:solidFill>
                <a:srgbClr val="FF0000"/>
              </a:solidFill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_tradnl" altLang="es-CL" sz="2700" dirty="0"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Si </a:t>
            </a:r>
            <a:r>
              <a:rPr lang="es-ES_tradnl" altLang="es-CL" sz="2700" dirty="0" smtClean="0">
                <a:sym typeface="Wingdings" pitchFamily="2" charset="2"/>
              </a:rPr>
              <a:t>v</a:t>
            </a:r>
            <a:r>
              <a:rPr lang="es-ES_tradnl" altLang="es-CL" sz="2700" baseline="-25000" dirty="0" smtClean="0">
                <a:sym typeface="Wingdings" pitchFamily="2" charset="2"/>
              </a:rPr>
              <a:t>k </a:t>
            </a:r>
            <a:r>
              <a:rPr lang="es-ES_tradnl" altLang="es-CL" sz="2700" dirty="0" smtClean="0">
                <a:sym typeface="Wingdings" pitchFamily="2" charset="2"/>
              </a:rPr>
              <a:t>= v</a:t>
            </a:r>
            <a:r>
              <a:rPr lang="es-ES_tradnl" altLang="es-CL" sz="2700" baseline="-25000" dirty="0" smtClean="0">
                <a:sym typeface="Wingdings" pitchFamily="2" charset="2"/>
              </a:rPr>
              <a:t>1</a:t>
            </a:r>
            <a:r>
              <a:rPr lang="es-ES_tradnl" altLang="es-CL" sz="2700" dirty="0" smtClean="0">
                <a:sym typeface="Wingdings" pitchFamily="2" charset="2"/>
              </a:rPr>
              <a:t> </a:t>
            </a:r>
            <a:r>
              <a:rPr lang="es-ES_tradnl" altLang="es-CL" sz="2700" dirty="0">
                <a:sym typeface="Wingdings" pitchFamily="2" charset="2"/>
              </a:rPr>
              <a:t>(el camino vuelve a su punto de partida</a:t>
            </a:r>
            <a:r>
              <a:rPr lang="es-ES_tradnl" altLang="es-CL" sz="2700" dirty="0" smtClean="0">
                <a:sym typeface="Wingdings" pitchFamily="2" charset="2"/>
              </a:rPr>
              <a:t>), entonces se tiene </a:t>
            </a:r>
            <a:r>
              <a:rPr lang="es-ES_tradnl" altLang="es-CL" sz="2700" dirty="0">
                <a:sym typeface="Wingdings" pitchFamily="2" charset="2"/>
              </a:rPr>
              <a:t>un </a:t>
            </a:r>
            <a:r>
              <a:rPr lang="es-ES_tradnl" altLang="es-CL" sz="2700" dirty="0">
                <a:solidFill>
                  <a:srgbClr val="FF0000"/>
                </a:solidFill>
                <a:sym typeface="Wingdings" pitchFamily="2" charset="2"/>
              </a:rPr>
              <a:t>circuito</a:t>
            </a:r>
            <a:r>
              <a:rPr lang="es-ES_tradnl" altLang="es-CL" sz="2700" i="1" dirty="0">
                <a:sym typeface="Wingdings" pitchFamily="2" charset="2"/>
              </a:rPr>
              <a:t>. </a:t>
            </a:r>
            <a:r>
              <a:rPr lang="es-ES_tradnl" altLang="es-CL" sz="2700" dirty="0">
                <a:sym typeface="Wingdings" pitchFamily="2" charset="2"/>
              </a:rPr>
              <a:t>Si el camino </a:t>
            </a:r>
            <a:r>
              <a:rPr lang="es-ES_tradnl" altLang="es-CL" sz="2700" dirty="0" smtClean="0">
                <a:sym typeface="Wingdings" pitchFamily="2" charset="2"/>
              </a:rPr>
              <a:t>es </a:t>
            </a:r>
            <a:r>
              <a:rPr lang="es-ES_tradnl" altLang="es-CL" sz="2700" dirty="0">
                <a:sym typeface="Wingdings" pitchFamily="2" charset="2"/>
              </a:rPr>
              <a:t>simple, entonces el circuito también es </a:t>
            </a:r>
            <a:r>
              <a:rPr lang="es-ES_tradnl" altLang="es-CL" sz="2700" dirty="0" smtClean="0">
                <a:sym typeface="Wingdings" pitchFamily="2" charset="2"/>
              </a:rPr>
              <a:t>simple</a:t>
            </a:r>
            <a:endParaRPr lang="es-ES_tradnl" altLang="es-CL" sz="2700" dirty="0"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_tradnl" altLang="es-CL" sz="2700" dirty="0">
              <a:sym typeface="Wingdings" pitchFamily="2" charset="2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01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997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_tradnl" altLang="es-CL" dirty="0"/>
              <a:t>Grafos: </a:t>
            </a:r>
            <a:r>
              <a:rPr lang="es-ES_tradnl" altLang="es-CL" dirty="0" smtClean="0"/>
              <a:t>Definiciones - Camino</a:t>
            </a:r>
            <a:endParaRPr lang="en-US" altLang="es-CL" dirty="0"/>
          </a:p>
        </p:txBody>
      </p:sp>
      <p:sp>
        <p:nvSpPr>
          <p:cNvPr id="3539971" name="Text Box 3"/>
          <p:cNvSpPr txBox="1">
            <a:spLocks noChangeArrowheads="1"/>
          </p:cNvSpPr>
          <p:nvPr/>
        </p:nvSpPr>
        <p:spPr bwMode="auto">
          <a:xfrm>
            <a:off x="585999" y="1476222"/>
            <a:ext cx="6194848" cy="933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8000">
                        <a:gamma/>
                        <a:shade val="0"/>
                        <a:invGamma/>
                      </a:srgbClr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El </a:t>
            </a:r>
            <a:r>
              <a:rPr lang="es-ES_tradnl" altLang="es-CL" sz="2700" dirty="0">
                <a:solidFill>
                  <a:srgbClr val="FF0000"/>
                </a:solidFill>
                <a:sym typeface="Wingdings" pitchFamily="2" charset="2"/>
              </a:rPr>
              <a:t>largo</a:t>
            </a:r>
            <a:r>
              <a:rPr lang="es-ES_tradnl" altLang="es-CL" sz="2700" i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s-ES_tradnl" altLang="es-CL" sz="2700" dirty="0">
                <a:solidFill>
                  <a:srgbClr val="FF0000"/>
                </a:solidFill>
                <a:sym typeface="Wingdings" pitchFamily="2" charset="2"/>
              </a:rPr>
              <a:t>del camino </a:t>
            </a:r>
            <a:r>
              <a:rPr lang="es-ES_tradnl" altLang="es-CL" sz="2700" dirty="0">
                <a:sym typeface="Wingdings" pitchFamily="2" charset="2"/>
              </a:rPr>
              <a:t>(o del circuito) es la cantidad de arcos que lo </a:t>
            </a:r>
            <a:r>
              <a:rPr lang="es-ES_tradnl" altLang="es-CL" sz="2700" dirty="0" smtClean="0">
                <a:sym typeface="Wingdings" pitchFamily="2" charset="2"/>
              </a:rPr>
              <a:t>componen</a:t>
            </a:r>
            <a:endParaRPr lang="es-ES_tradnl" altLang="es-CL" sz="2700" dirty="0">
              <a:sym typeface="Wingdings" pitchFamily="2" charset="2"/>
            </a:endParaRPr>
          </a:p>
        </p:txBody>
      </p:sp>
      <p:grpSp>
        <p:nvGrpSpPr>
          <p:cNvPr id="3540015" name="Group 47"/>
          <p:cNvGrpSpPr>
            <a:grpSpLocks/>
          </p:cNvGrpSpPr>
          <p:nvPr/>
        </p:nvGrpSpPr>
        <p:grpSpPr bwMode="auto">
          <a:xfrm>
            <a:off x="6864562" y="1641845"/>
            <a:ext cx="2511425" cy="2154923"/>
            <a:chOff x="3936" y="912"/>
            <a:chExt cx="1440" cy="1197"/>
          </a:xfrm>
        </p:grpSpPr>
        <p:sp>
          <p:nvSpPr>
            <p:cNvPr id="3539973" name="Oval 5"/>
            <p:cNvSpPr>
              <a:spLocks noChangeArrowheads="1"/>
            </p:cNvSpPr>
            <p:nvPr/>
          </p:nvSpPr>
          <p:spPr bwMode="auto">
            <a:xfrm>
              <a:off x="4443" y="960"/>
              <a:ext cx="204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a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39974" name="Line 6"/>
            <p:cNvSpPr>
              <a:spLocks noChangeShapeType="1"/>
            </p:cNvSpPr>
            <p:nvPr/>
          </p:nvSpPr>
          <p:spPr bwMode="auto">
            <a:xfrm flipH="1">
              <a:off x="4453" y="1152"/>
              <a:ext cx="48" cy="2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39975" name="Oval 7"/>
            <p:cNvSpPr>
              <a:spLocks noChangeArrowheads="1"/>
            </p:cNvSpPr>
            <p:nvPr/>
          </p:nvSpPr>
          <p:spPr bwMode="auto">
            <a:xfrm>
              <a:off x="5173" y="912"/>
              <a:ext cx="203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b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39976" name="Oval 8"/>
            <p:cNvSpPr>
              <a:spLocks noChangeArrowheads="1"/>
            </p:cNvSpPr>
            <p:nvPr/>
          </p:nvSpPr>
          <p:spPr bwMode="auto">
            <a:xfrm>
              <a:off x="4597" y="1920"/>
              <a:ext cx="203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f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39977" name="Oval 9"/>
            <p:cNvSpPr>
              <a:spLocks noChangeArrowheads="1"/>
            </p:cNvSpPr>
            <p:nvPr/>
          </p:nvSpPr>
          <p:spPr bwMode="auto">
            <a:xfrm>
              <a:off x="5029" y="1584"/>
              <a:ext cx="203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d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39978" name="Oval 10"/>
            <p:cNvSpPr>
              <a:spLocks noChangeArrowheads="1"/>
            </p:cNvSpPr>
            <p:nvPr/>
          </p:nvSpPr>
          <p:spPr bwMode="auto">
            <a:xfrm>
              <a:off x="4309" y="1399"/>
              <a:ext cx="202" cy="1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c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39979" name="Line 11"/>
            <p:cNvSpPr>
              <a:spLocks noChangeShapeType="1"/>
            </p:cNvSpPr>
            <p:nvPr/>
          </p:nvSpPr>
          <p:spPr bwMode="auto">
            <a:xfrm>
              <a:off x="4645" y="1104"/>
              <a:ext cx="480" cy="43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39980" name="Line 12"/>
            <p:cNvSpPr>
              <a:spLocks noChangeShapeType="1"/>
            </p:cNvSpPr>
            <p:nvPr/>
          </p:nvSpPr>
          <p:spPr bwMode="auto">
            <a:xfrm flipV="1">
              <a:off x="4612" y="1008"/>
              <a:ext cx="561" cy="19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39981" name="Line 13"/>
            <p:cNvSpPr>
              <a:spLocks noChangeShapeType="1"/>
            </p:cNvSpPr>
            <p:nvPr/>
          </p:nvSpPr>
          <p:spPr bwMode="auto">
            <a:xfrm>
              <a:off x="4597" y="1152"/>
              <a:ext cx="513" cy="45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39982" name="Line 14"/>
            <p:cNvSpPr>
              <a:spLocks noChangeShapeType="1"/>
            </p:cNvSpPr>
            <p:nvPr/>
          </p:nvSpPr>
          <p:spPr bwMode="auto">
            <a:xfrm flipH="1" flipV="1">
              <a:off x="4405" y="1584"/>
              <a:ext cx="240" cy="336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39983" name="Line 15"/>
            <p:cNvSpPr>
              <a:spLocks noChangeShapeType="1"/>
            </p:cNvSpPr>
            <p:nvPr/>
          </p:nvSpPr>
          <p:spPr bwMode="auto">
            <a:xfrm flipH="1" flipV="1">
              <a:off x="4477" y="1569"/>
              <a:ext cx="552" cy="11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39984" name="Line 16"/>
            <p:cNvSpPr>
              <a:spLocks noChangeShapeType="1"/>
            </p:cNvSpPr>
            <p:nvPr/>
          </p:nvSpPr>
          <p:spPr bwMode="auto">
            <a:xfrm flipV="1">
              <a:off x="5173" y="1104"/>
              <a:ext cx="68" cy="48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39985" name="Line 17"/>
            <p:cNvSpPr>
              <a:spLocks noChangeShapeType="1"/>
            </p:cNvSpPr>
            <p:nvPr/>
          </p:nvSpPr>
          <p:spPr bwMode="auto">
            <a:xfrm flipH="1">
              <a:off x="4789" y="1776"/>
              <a:ext cx="240" cy="19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39986" name="Oval 18"/>
            <p:cNvSpPr>
              <a:spLocks noChangeArrowheads="1"/>
            </p:cNvSpPr>
            <p:nvPr/>
          </p:nvSpPr>
          <p:spPr bwMode="auto">
            <a:xfrm>
              <a:off x="3936" y="1824"/>
              <a:ext cx="202" cy="1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e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39987" name="Line 19"/>
            <p:cNvSpPr>
              <a:spLocks noChangeShapeType="1"/>
            </p:cNvSpPr>
            <p:nvPr/>
          </p:nvSpPr>
          <p:spPr bwMode="auto">
            <a:xfrm flipH="1">
              <a:off x="4080" y="1632"/>
              <a:ext cx="325" cy="2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39988" name="Line 20"/>
            <p:cNvSpPr>
              <a:spLocks noChangeShapeType="1"/>
            </p:cNvSpPr>
            <p:nvPr/>
          </p:nvSpPr>
          <p:spPr bwMode="auto">
            <a:xfrm flipH="1" flipV="1">
              <a:off x="4128" y="1944"/>
              <a:ext cx="469" cy="7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39989" name="Freeform 21"/>
            <p:cNvSpPr>
              <a:spLocks/>
            </p:cNvSpPr>
            <p:nvPr/>
          </p:nvSpPr>
          <p:spPr bwMode="auto">
            <a:xfrm>
              <a:off x="4149" y="1440"/>
              <a:ext cx="160" cy="208"/>
            </a:xfrm>
            <a:custGeom>
              <a:avLst/>
              <a:gdLst>
                <a:gd name="T0" fmla="*/ 160 w 160"/>
                <a:gd name="T1" fmla="*/ 0 h 208"/>
                <a:gd name="T2" fmla="*/ 16 w 160"/>
                <a:gd name="T3" fmla="*/ 48 h 208"/>
                <a:gd name="T4" fmla="*/ 64 w 160"/>
                <a:gd name="T5" fmla="*/ 192 h 208"/>
                <a:gd name="T6" fmla="*/ 160 w 160"/>
                <a:gd name="T7" fmla="*/ 14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208">
                  <a:moveTo>
                    <a:pt x="160" y="0"/>
                  </a:moveTo>
                  <a:cubicBezTo>
                    <a:pt x="96" y="8"/>
                    <a:pt x="32" y="16"/>
                    <a:pt x="16" y="48"/>
                  </a:cubicBezTo>
                  <a:cubicBezTo>
                    <a:pt x="0" y="80"/>
                    <a:pt x="40" y="176"/>
                    <a:pt x="64" y="192"/>
                  </a:cubicBezTo>
                  <a:cubicBezTo>
                    <a:pt x="88" y="208"/>
                    <a:pt x="124" y="176"/>
                    <a:pt x="160" y="14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</p:grpSp>
      <p:sp>
        <p:nvSpPr>
          <p:cNvPr id="3539990" name="Text Box 22"/>
          <p:cNvSpPr txBox="1">
            <a:spLocks noChangeArrowheads="1"/>
          </p:cNvSpPr>
          <p:nvPr/>
        </p:nvSpPr>
        <p:spPr bwMode="auto">
          <a:xfrm>
            <a:off x="3445749" y="4337053"/>
            <a:ext cx="6194848" cy="134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8000">
                        <a:gamma/>
                        <a:shade val="0"/>
                        <a:invGamma/>
                      </a:srgbClr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En </a:t>
            </a:r>
            <a:r>
              <a:rPr lang="es-ES_tradnl" altLang="es-CL" sz="2700" dirty="0" smtClean="0">
                <a:sym typeface="Wingdings" pitchFamily="2" charset="2"/>
              </a:rPr>
              <a:t>un grafo no dirigido </a:t>
            </a:r>
            <a:r>
              <a:rPr lang="es-ES_tradnl" altLang="es-CL" sz="2700" dirty="0">
                <a:sym typeface="Wingdings" pitchFamily="2" charset="2"/>
              </a:rPr>
              <a:t>las nociones análogas a camino y circuito son la </a:t>
            </a:r>
            <a:r>
              <a:rPr lang="es-ES_tradnl" altLang="es-CL" sz="2700" dirty="0">
                <a:solidFill>
                  <a:srgbClr val="FF0000"/>
                </a:solidFill>
                <a:sym typeface="Wingdings" pitchFamily="2" charset="2"/>
              </a:rPr>
              <a:t>cadena</a:t>
            </a:r>
            <a:r>
              <a:rPr lang="es-ES_tradnl" altLang="es-CL" sz="2700" i="1" dirty="0">
                <a:sym typeface="Wingdings" pitchFamily="2" charset="2"/>
              </a:rPr>
              <a:t> </a:t>
            </a:r>
            <a:r>
              <a:rPr lang="es-ES_tradnl" altLang="es-CL" sz="2700" dirty="0">
                <a:sym typeface="Wingdings" pitchFamily="2" charset="2"/>
              </a:rPr>
              <a:t>y el </a:t>
            </a:r>
            <a:r>
              <a:rPr lang="es-ES_tradnl" altLang="es-CL" sz="2700" dirty="0">
                <a:solidFill>
                  <a:srgbClr val="FF0000"/>
                </a:solidFill>
                <a:sym typeface="Wingdings" pitchFamily="2" charset="2"/>
              </a:rPr>
              <a:t>ciclo</a:t>
            </a:r>
            <a:r>
              <a:rPr lang="es-ES_tradnl" altLang="es-CL" sz="2700" dirty="0">
                <a:sym typeface="Wingdings" pitchFamily="2" charset="2"/>
              </a:rPr>
              <a:t>, </a:t>
            </a:r>
            <a:r>
              <a:rPr lang="es-ES_tradnl" altLang="es-CL" sz="2700" dirty="0" smtClean="0">
                <a:sym typeface="Wingdings" pitchFamily="2" charset="2"/>
              </a:rPr>
              <a:t>respectivamente</a:t>
            </a:r>
            <a:endParaRPr lang="es-ES_tradnl" altLang="es-CL" sz="2700" dirty="0">
              <a:sym typeface="Wingdings" pitchFamily="2" charset="2"/>
            </a:endParaRPr>
          </a:p>
        </p:txBody>
      </p:sp>
      <p:sp>
        <p:nvSpPr>
          <p:cNvPr id="3539991" name="Text Box 23"/>
          <p:cNvSpPr txBox="1">
            <a:spLocks noChangeArrowheads="1"/>
          </p:cNvSpPr>
          <p:nvPr/>
        </p:nvSpPr>
        <p:spPr bwMode="auto">
          <a:xfrm>
            <a:off x="167428" y="2592388"/>
            <a:ext cx="8622559" cy="1487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8000">
                        <a:gamma/>
                        <a:shade val="0"/>
                        <a:invGamma/>
                      </a:srgbClr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altLang="es-CL" sz="2200" dirty="0">
                <a:sym typeface="Wingdings" pitchFamily="2" charset="2"/>
              </a:rPr>
              <a:t>efdaccf es un camino, de largo 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altLang="es-CL" sz="2200" dirty="0">
                <a:sym typeface="Wingdings" pitchFamily="2" charset="2"/>
              </a:rPr>
              <a:t>bacfd es un camino simple, de largo 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altLang="es-CL" sz="2200" dirty="0">
                <a:sym typeface="Wingdings" pitchFamily="2" charset="2"/>
              </a:rPr>
              <a:t>cdacfdac es un circuito, de largo 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altLang="es-CL" sz="2200" dirty="0">
                <a:sym typeface="Wingdings" pitchFamily="2" charset="2"/>
              </a:rPr>
              <a:t>cdac es un circuito simple, de largo 3</a:t>
            </a:r>
          </a:p>
        </p:txBody>
      </p:sp>
      <p:grpSp>
        <p:nvGrpSpPr>
          <p:cNvPr id="3540016" name="Group 48"/>
          <p:cNvGrpSpPr>
            <a:grpSpLocks/>
          </p:cNvGrpSpPr>
          <p:nvPr/>
        </p:nvGrpSpPr>
        <p:grpSpPr bwMode="auto">
          <a:xfrm>
            <a:off x="454324" y="4667198"/>
            <a:ext cx="2614324" cy="1811071"/>
            <a:chOff x="240" y="2832"/>
            <a:chExt cx="1499" cy="1006"/>
          </a:xfrm>
        </p:grpSpPr>
        <p:sp>
          <p:nvSpPr>
            <p:cNvPr id="3539993" name="Line 25"/>
            <p:cNvSpPr>
              <a:spLocks noChangeShapeType="1"/>
            </p:cNvSpPr>
            <p:nvPr/>
          </p:nvSpPr>
          <p:spPr bwMode="auto">
            <a:xfrm flipV="1">
              <a:off x="902" y="2976"/>
              <a:ext cx="672" cy="38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39994" name="Line 26"/>
            <p:cNvSpPr>
              <a:spLocks noChangeShapeType="1"/>
            </p:cNvSpPr>
            <p:nvPr/>
          </p:nvSpPr>
          <p:spPr bwMode="auto">
            <a:xfrm>
              <a:off x="422" y="3408"/>
              <a:ext cx="336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39995" name="Line 27"/>
            <p:cNvSpPr>
              <a:spLocks noChangeShapeType="1"/>
            </p:cNvSpPr>
            <p:nvPr/>
          </p:nvSpPr>
          <p:spPr bwMode="auto">
            <a:xfrm>
              <a:off x="758" y="3696"/>
              <a:ext cx="192" cy="4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39996" name="Line 28"/>
            <p:cNvSpPr>
              <a:spLocks noChangeShapeType="1"/>
            </p:cNvSpPr>
            <p:nvPr/>
          </p:nvSpPr>
          <p:spPr bwMode="auto">
            <a:xfrm>
              <a:off x="518" y="3024"/>
              <a:ext cx="288" cy="38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39997" name="Line 29"/>
            <p:cNvSpPr>
              <a:spLocks noChangeShapeType="1"/>
            </p:cNvSpPr>
            <p:nvPr/>
          </p:nvSpPr>
          <p:spPr bwMode="auto">
            <a:xfrm flipV="1">
              <a:off x="1142" y="3696"/>
              <a:ext cx="336" cy="9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39998" name="Line 30"/>
            <p:cNvSpPr>
              <a:spLocks noChangeShapeType="1"/>
            </p:cNvSpPr>
            <p:nvPr/>
          </p:nvSpPr>
          <p:spPr bwMode="auto">
            <a:xfrm>
              <a:off x="543" y="2947"/>
              <a:ext cx="271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39999" name="Line 31"/>
            <p:cNvSpPr>
              <a:spLocks noChangeShapeType="1"/>
            </p:cNvSpPr>
            <p:nvPr/>
          </p:nvSpPr>
          <p:spPr bwMode="auto">
            <a:xfrm flipH="1" flipV="1">
              <a:off x="408" y="3489"/>
              <a:ext cx="236" cy="135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0000" name="Line 32"/>
            <p:cNvSpPr>
              <a:spLocks noChangeShapeType="1"/>
            </p:cNvSpPr>
            <p:nvPr/>
          </p:nvSpPr>
          <p:spPr bwMode="auto">
            <a:xfrm flipV="1">
              <a:off x="340" y="3049"/>
              <a:ext cx="68" cy="27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0001" name="Line 33"/>
            <p:cNvSpPr>
              <a:spLocks noChangeShapeType="1"/>
            </p:cNvSpPr>
            <p:nvPr/>
          </p:nvSpPr>
          <p:spPr bwMode="auto">
            <a:xfrm flipH="1">
              <a:off x="816" y="3072"/>
              <a:ext cx="48" cy="2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0002" name="Line 34"/>
            <p:cNvSpPr>
              <a:spLocks noChangeShapeType="1"/>
            </p:cNvSpPr>
            <p:nvPr/>
          </p:nvSpPr>
          <p:spPr bwMode="auto">
            <a:xfrm>
              <a:off x="998" y="3024"/>
              <a:ext cx="480" cy="52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0003" name="Line 35"/>
            <p:cNvSpPr>
              <a:spLocks noChangeShapeType="1"/>
            </p:cNvSpPr>
            <p:nvPr/>
          </p:nvSpPr>
          <p:spPr bwMode="auto">
            <a:xfrm flipV="1">
              <a:off x="975" y="2928"/>
              <a:ext cx="561" cy="19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0004" name="Line 36"/>
            <p:cNvSpPr>
              <a:spLocks noChangeShapeType="1"/>
            </p:cNvSpPr>
            <p:nvPr/>
          </p:nvSpPr>
          <p:spPr bwMode="auto">
            <a:xfrm flipH="1" flipV="1">
              <a:off x="840" y="3489"/>
              <a:ext cx="552" cy="11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0005" name="Line 37"/>
            <p:cNvSpPr>
              <a:spLocks noChangeShapeType="1"/>
            </p:cNvSpPr>
            <p:nvPr/>
          </p:nvSpPr>
          <p:spPr bwMode="auto">
            <a:xfrm flipV="1">
              <a:off x="1526" y="3024"/>
              <a:ext cx="78" cy="576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0006" name="Oval 38"/>
            <p:cNvSpPr>
              <a:spLocks noChangeArrowheads="1"/>
            </p:cNvSpPr>
            <p:nvPr/>
          </p:nvSpPr>
          <p:spPr bwMode="auto">
            <a:xfrm>
              <a:off x="710" y="3312"/>
              <a:ext cx="202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5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40007" name="Oval 39"/>
            <p:cNvSpPr>
              <a:spLocks noChangeArrowheads="1"/>
            </p:cNvSpPr>
            <p:nvPr/>
          </p:nvSpPr>
          <p:spPr bwMode="auto">
            <a:xfrm>
              <a:off x="950" y="3648"/>
              <a:ext cx="202" cy="1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7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40008" name="Oval 40"/>
            <p:cNvSpPr>
              <a:spLocks noChangeArrowheads="1"/>
            </p:cNvSpPr>
            <p:nvPr/>
          </p:nvSpPr>
          <p:spPr bwMode="auto">
            <a:xfrm>
              <a:off x="566" y="3552"/>
              <a:ext cx="201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6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40009" name="Oval 41"/>
            <p:cNvSpPr>
              <a:spLocks noChangeArrowheads="1"/>
            </p:cNvSpPr>
            <p:nvPr/>
          </p:nvSpPr>
          <p:spPr bwMode="auto">
            <a:xfrm>
              <a:off x="374" y="2880"/>
              <a:ext cx="204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1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40010" name="Oval 42"/>
            <p:cNvSpPr>
              <a:spLocks noChangeArrowheads="1"/>
            </p:cNvSpPr>
            <p:nvPr/>
          </p:nvSpPr>
          <p:spPr bwMode="auto">
            <a:xfrm>
              <a:off x="240" y="3319"/>
              <a:ext cx="202" cy="1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4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40011" name="Oval 43"/>
            <p:cNvSpPr>
              <a:spLocks noChangeArrowheads="1"/>
            </p:cNvSpPr>
            <p:nvPr/>
          </p:nvSpPr>
          <p:spPr bwMode="auto">
            <a:xfrm>
              <a:off x="1536" y="2832"/>
              <a:ext cx="203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3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40012" name="Oval 44"/>
            <p:cNvSpPr>
              <a:spLocks noChangeArrowheads="1"/>
            </p:cNvSpPr>
            <p:nvPr/>
          </p:nvSpPr>
          <p:spPr bwMode="auto">
            <a:xfrm>
              <a:off x="1392" y="3504"/>
              <a:ext cx="203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8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40013" name="Oval 45"/>
            <p:cNvSpPr>
              <a:spLocks noChangeArrowheads="1"/>
            </p:cNvSpPr>
            <p:nvPr/>
          </p:nvSpPr>
          <p:spPr bwMode="auto">
            <a:xfrm>
              <a:off x="806" y="2880"/>
              <a:ext cx="204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2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</p:grpSp>
      <p:sp>
        <p:nvSpPr>
          <p:cNvPr id="3540014" name="Text Box 46"/>
          <p:cNvSpPr txBox="1">
            <a:spLocks noChangeArrowheads="1"/>
          </p:cNvSpPr>
          <p:nvPr/>
        </p:nvSpPr>
        <p:spPr bwMode="auto">
          <a:xfrm>
            <a:off x="3573548" y="5746460"/>
            <a:ext cx="4353137" cy="1487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8000">
                        <a:gamma/>
                        <a:shade val="0"/>
                        <a:invGamma/>
                      </a:srgbClr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altLang="es-CL" sz="2200" dirty="0" smtClean="0">
                <a:sym typeface="Wingdings" pitchFamily="2" charset="2"/>
              </a:rPr>
              <a:t>1-5-2-1-4-6: </a:t>
            </a:r>
            <a:r>
              <a:rPr lang="es-ES_tradnl" altLang="es-CL" sz="2200" dirty="0">
                <a:sym typeface="Wingdings" pitchFamily="2" charset="2"/>
              </a:rPr>
              <a:t>cadena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altLang="es-CL" sz="2200" dirty="0" smtClean="0">
                <a:sym typeface="Wingdings" pitchFamily="2" charset="2"/>
              </a:rPr>
              <a:t>2-5-8-3: </a:t>
            </a:r>
            <a:r>
              <a:rPr lang="es-ES_tradnl" altLang="es-CL" sz="2200" dirty="0">
                <a:sym typeface="Wingdings" pitchFamily="2" charset="2"/>
              </a:rPr>
              <a:t>cadena simple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altLang="es-CL" sz="2200" dirty="0" smtClean="0">
                <a:sym typeface="Wingdings" pitchFamily="2" charset="2"/>
              </a:rPr>
              <a:t>3-5-8-2-1-4-5-3: </a:t>
            </a:r>
            <a:r>
              <a:rPr lang="es-ES_tradnl" altLang="es-CL" sz="2200" dirty="0">
                <a:sym typeface="Wingdings" pitchFamily="2" charset="2"/>
              </a:rPr>
              <a:t>ciclo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altLang="es-CL" sz="2200" dirty="0" smtClean="0">
                <a:sym typeface="Wingdings" pitchFamily="2" charset="2"/>
              </a:rPr>
              <a:t>2-5-8-3-2: </a:t>
            </a:r>
            <a:r>
              <a:rPr lang="es-ES_tradnl" altLang="es-CL" sz="2200" dirty="0">
                <a:sym typeface="Wingdings" pitchFamily="2" charset="2"/>
              </a:rPr>
              <a:t>ciclo simple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11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82083" y="144165"/>
            <a:ext cx="9042400" cy="129698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_tradnl" altLang="es-CL" dirty="0"/>
              <a:t>Grafos: </a:t>
            </a:r>
            <a:r>
              <a:rPr lang="es-ES_tradnl" altLang="es-CL" dirty="0" smtClean="0"/>
              <a:t>Definiciones – Grafo Conexo</a:t>
            </a:r>
            <a:endParaRPr lang="en-US" altLang="es-CL" dirty="0"/>
          </a:p>
        </p:txBody>
      </p:sp>
      <p:sp>
        <p:nvSpPr>
          <p:cNvPr id="3542019" name="Text Box 3"/>
          <p:cNvSpPr txBox="1">
            <a:spLocks noChangeArrowheads="1"/>
          </p:cNvSpPr>
          <p:nvPr/>
        </p:nvSpPr>
        <p:spPr bwMode="auto">
          <a:xfrm>
            <a:off x="418571" y="1161174"/>
            <a:ext cx="9124844" cy="341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8000">
                        <a:gamma/>
                        <a:shade val="0"/>
                        <a:invGamma/>
                      </a:srgbClr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Un </a:t>
            </a:r>
            <a:r>
              <a:rPr lang="es-ES_tradnl" altLang="es-CL" sz="2700" dirty="0" smtClean="0">
                <a:sym typeface="Wingdings" pitchFamily="2" charset="2"/>
              </a:rPr>
              <a:t>grafo no dirigido </a:t>
            </a:r>
            <a:r>
              <a:rPr lang="es-ES_tradnl" altLang="es-CL" sz="2700" dirty="0">
                <a:sym typeface="Wingdings" pitchFamily="2" charset="2"/>
              </a:rPr>
              <a:t>es </a:t>
            </a:r>
            <a:r>
              <a:rPr lang="es-ES_tradnl" altLang="es-CL" sz="2700" dirty="0">
                <a:solidFill>
                  <a:srgbClr val="FF0000"/>
                </a:solidFill>
                <a:sym typeface="Wingdings" pitchFamily="2" charset="2"/>
              </a:rPr>
              <a:t>conexo</a:t>
            </a:r>
            <a:r>
              <a:rPr lang="es-ES_tradnl" altLang="es-CL" sz="2700" dirty="0">
                <a:sym typeface="Wingdings" pitchFamily="2" charset="2"/>
              </a:rPr>
              <a:t> o </a:t>
            </a:r>
            <a:r>
              <a:rPr lang="es-ES_tradnl" altLang="es-CL" sz="2700" dirty="0">
                <a:solidFill>
                  <a:srgbClr val="FF0000"/>
                </a:solidFill>
                <a:sym typeface="Wingdings" pitchFamily="2" charset="2"/>
              </a:rPr>
              <a:t>conectado </a:t>
            </a:r>
            <a:r>
              <a:rPr lang="es-ES_tradnl" altLang="es-CL" sz="2700" dirty="0">
                <a:sym typeface="Wingdings" pitchFamily="2" charset="2"/>
              </a:rPr>
              <a:t>si existe una cadena entre cualquier par de </a:t>
            </a:r>
            <a:r>
              <a:rPr lang="es-ES_tradnl" altLang="es-CL" sz="2700" dirty="0" smtClean="0">
                <a:sym typeface="Wingdings" pitchFamily="2" charset="2"/>
              </a:rPr>
              <a:t>nodos</a:t>
            </a:r>
            <a:endParaRPr lang="es-ES_tradnl" altLang="es-CL" sz="900" dirty="0">
              <a:sym typeface="Wingdings" pitchFamily="2" charset="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s-ES_tradnl" altLang="es-CL" sz="900" dirty="0"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Un </a:t>
            </a:r>
            <a:r>
              <a:rPr lang="es-ES_tradnl" altLang="es-CL" sz="2700" dirty="0" smtClean="0">
                <a:sym typeface="Wingdings" pitchFamily="2" charset="2"/>
              </a:rPr>
              <a:t>grafo dirigido </a:t>
            </a:r>
            <a:r>
              <a:rPr lang="es-ES_tradnl" altLang="es-CL" sz="2700" dirty="0">
                <a:sym typeface="Wingdings" pitchFamily="2" charset="2"/>
              </a:rPr>
              <a:t>es </a:t>
            </a:r>
            <a:r>
              <a:rPr lang="es-ES_tradnl" altLang="es-CL" sz="2700" dirty="0">
                <a:solidFill>
                  <a:srgbClr val="FF0000"/>
                </a:solidFill>
                <a:sym typeface="Wingdings" pitchFamily="2" charset="2"/>
              </a:rPr>
              <a:t>conexo</a:t>
            </a:r>
            <a:r>
              <a:rPr lang="es-ES_tradnl" altLang="es-CL" sz="2700" dirty="0">
                <a:sym typeface="Wingdings" pitchFamily="2" charset="2"/>
              </a:rPr>
              <a:t> si su versión no orientada lo </a:t>
            </a:r>
            <a:r>
              <a:rPr lang="es-ES_tradnl" altLang="es-CL" sz="2700" dirty="0" smtClean="0">
                <a:sym typeface="Wingdings" pitchFamily="2" charset="2"/>
              </a:rPr>
              <a:t>es</a:t>
            </a:r>
            <a:endParaRPr lang="es-ES_tradnl" altLang="es-CL" sz="900" dirty="0">
              <a:sym typeface="Wingdings" pitchFamily="2" charset="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s-ES_tradnl" altLang="es-CL" sz="900" dirty="0"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Un </a:t>
            </a:r>
            <a:r>
              <a:rPr lang="es-ES_tradnl" altLang="es-CL" sz="2700" dirty="0" smtClean="0">
                <a:sym typeface="Wingdings" pitchFamily="2" charset="2"/>
              </a:rPr>
              <a:t>grafo dirigido </a:t>
            </a:r>
            <a:r>
              <a:rPr lang="es-ES_tradnl" altLang="es-CL" sz="2700" dirty="0">
                <a:sym typeface="Wingdings" pitchFamily="2" charset="2"/>
              </a:rPr>
              <a:t>es </a:t>
            </a:r>
            <a:r>
              <a:rPr lang="es-ES_tradnl" altLang="es-CL" sz="2700" dirty="0">
                <a:solidFill>
                  <a:srgbClr val="FF0000"/>
                </a:solidFill>
                <a:sym typeface="Wingdings" pitchFamily="2" charset="2"/>
              </a:rPr>
              <a:t>fuertemente conexo </a:t>
            </a:r>
            <a:r>
              <a:rPr lang="es-ES_tradnl" altLang="es-CL" sz="2700" dirty="0">
                <a:sym typeface="Wingdings" pitchFamily="2" charset="2"/>
              </a:rPr>
              <a:t>si existe un camino entre cualquier par de </a:t>
            </a:r>
            <a:r>
              <a:rPr lang="es-ES_tradnl" altLang="es-CL" sz="2700" dirty="0" smtClean="0">
                <a:sym typeface="Wingdings" pitchFamily="2" charset="2"/>
              </a:rPr>
              <a:t>nodos</a:t>
            </a:r>
            <a:endParaRPr lang="es-ES_tradnl" altLang="es-CL" sz="900" dirty="0">
              <a:sym typeface="Wingdings" pitchFamily="2" charset="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s-ES_tradnl" altLang="es-CL" sz="900" dirty="0"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Cuando un grafo no es [fuertemente] conexo, entonces está formado por </a:t>
            </a:r>
            <a:r>
              <a:rPr lang="es-ES_tradnl" altLang="es-CL" sz="2700" dirty="0" smtClean="0">
                <a:solidFill>
                  <a:srgbClr val="FF0000"/>
                </a:solidFill>
                <a:sym typeface="Wingdings" pitchFamily="2" charset="2"/>
              </a:rPr>
              <a:t>componentes </a:t>
            </a:r>
            <a:r>
              <a:rPr lang="es-ES_tradnl" altLang="es-CL" sz="2700" dirty="0">
                <a:solidFill>
                  <a:srgbClr val="FF0000"/>
                </a:solidFill>
                <a:sym typeface="Wingdings" pitchFamily="2" charset="2"/>
              </a:rPr>
              <a:t>[fuertemente] </a:t>
            </a:r>
            <a:r>
              <a:rPr lang="es-ES_tradnl" altLang="es-CL" sz="2700" dirty="0" smtClean="0">
                <a:solidFill>
                  <a:srgbClr val="FF0000"/>
                </a:solidFill>
                <a:sym typeface="Wingdings" pitchFamily="2" charset="2"/>
              </a:rPr>
              <a:t>conexos</a:t>
            </a:r>
            <a:endParaRPr lang="es-ES_tradnl" altLang="es-CL" sz="2700" dirty="0">
              <a:solidFill>
                <a:srgbClr val="FF0000"/>
              </a:solidFill>
              <a:sym typeface="Wingdings" pitchFamily="2" charset="2"/>
            </a:endParaRPr>
          </a:p>
        </p:txBody>
      </p:sp>
      <p:grpSp>
        <p:nvGrpSpPr>
          <p:cNvPr id="3542070" name="Group 54"/>
          <p:cNvGrpSpPr>
            <a:grpSpLocks/>
          </p:cNvGrpSpPr>
          <p:nvPr/>
        </p:nvGrpSpPr>
        <p:grpSpPr bwMode="auto">
          <a:xfrm>
            <a:off x="7115704" y="5190177"/>
            <a:ext cx="2511425" cy="2154922"/>
            <a:chOff x="4080" y="2880"/>
            <a:chExt cx="1440" cy="1197"/>
          </a:xfrm>
        </p:grpSpPr>
        <p:sp>
          <p:nvSpPr>
            <p:cNvPr id="3542020" name="Oval 4"/>
            <p:cNvSpPr>
              <a:spLocks noChangeArrowheads="1"/>
            </p:cNvSpPr>
            <p:nvPr/>
          </p:nvSpPr>
          <p:spPr bwMode="auto">
            <a:xfrm>
              <a:off x="4587" y="2928"/>
              <a:ext cx="204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a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42021" name="Line 5"/>
            <p:cNvSpPr>
              <a:spLocks noChangeShapeType="1"/>
            </p:cNvSpPr>
            <p:nvPr/>
          </p:nvSpPr>
          <p:spPr bwMode="auto">
            <a:xfrm flipH="1">
              <a:off x="4597" y="3120"/>
              <a:ext cx="48" cy="2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2022" name="Oval 6"/>
            <p:cNvSpPr>
              <a:spLocks noChangeArrowheads="1"/>
            </p:cNvSpPr>
            <p:nvPr/>
          </p:nvSpPr>
          <p:spPr bwMode="auto">
            <a:xfrm>
              <a:off x="5317" y="2880"/>
              <a:ext cx="203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b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42023" name="Oval 7"/>
            <p:cNvSpPr>
              <a:spLocks noChangeArrowheads="1"/>
            </p:cNvSpPr>
            <p:nvPr/>
          </p:nvSpPr>
          <p:spPr bwMode="auto">
            <a:xfrm>
              <a:off x="4741" y="3888"/>
              <a:ext cx="203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f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42024" name="Oval 8"/>
            <p:cNvSpPr>
              <a:spLocks noChangeArrowheads="1"/>
            </p:cNvSpPr>
            <p:nvPr/>
          </p:nvSpPr>
          <p:spPr bwMode="auto">
            <a:xfrm>
              <a:off x="5173" y="3552"/>
              <a:ext cx="203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d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42025" name="Oval 9"/>
            <p:cNvSpPr>
              <a:spLocks noChangeArrowheads="1"/>
            </p:cNvSpPr>
            <p:nvPr/>
          </p:nvSpPr>
          <p:spPr bwMode="auto">
            <a:xfrm>
              <a:off x="4464" y="3367"/>
              <a:ext cx="202" cy="1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c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42026" name="Line 10"/>
            <p:cNvSpPr>
              <a:spLocks noChangeShapeType="1"/>
            </p:cNvSpPr>
            <p:nvPr/>
          </p:nvSpPr>
          <p:spPr bwMode="auto">
            <a:xfrm>
              <a:off x="4789" y="3072"/>
              <a:ext cx="480" cy="43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2027" name="Line 11"/>
            <p:cNvSpPr>
              <a:spLocks noChangeShapeType="1"/>
            </p:cNvSpPr>
            <p:nvPr/>
          </p:nvSpPr>
          <p:spPr bwMode="auto">
            <a:xfrm flipV="1">
              <a:off x="4756" y="2976"/>
              <a:ext cx="561" cy="19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2028" name="Line 12"/>
            <p:cNvSpPr>
              <a:spLocks noChangeShapeType="1"/>
            </p:cNvSpPr>
            <p:nvPr/>
          </p:nvSpPr>
          <p:spPr bwMode="auto">
            <a:xfrm>
              <a:off x="4741" y="3120"/>
              <a:ext cx="513" cy="45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2029" name="Line 13"/>
            <p:cNvSpPr>
              <a:spLocks noChangeShapeType="1"/>
            </p:cNvSpPr>
            <p:nvPr/>
          </p:nvSpPr>
          <p:spPr bwMode="auto">
            <a:xfrm flipH="1" flipV="1">
              <a:off x="4549" y="3552"/>
              <a:ext cx="240" cy="336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2030" name="Line 14"/>
            <p:cNvSpPr>
              <a:spLocks noChangeShapeType="1"/>
            </p:cNvSpPr>
            <p:nvPr/>
          </p:nvSpPr>
          <p:spPr bwMode="auto">
            <a:xfrm flipH="1" flipV="1">
              <a:off x="4621" y="3537"/>
              <a:ext cx="552" cy="11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2031" name="Line 15"/>
            <p:cNvSpPr>
              <a:spLocks noChangeShapeType="1"/>
            </p:cNvSpPr>
            <p:nvPr/>
          </p:nvSpPr>
          <p:spPr bwMode="auto">
            <a:xfrm flipV="1">
              <a:off x="5317" y="3072"/>
              <a:ext cx="68" cy="48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2032" name="Line 16"/>
            <p:cNvSpPr>
              <a:spLocks noChangeShapeType="1"/>
            </p:cNvSpPr>
            <p:nvPr/>
          </p:nvSpPr>
          <p:spPr bwMode="auto">
            <a:xfrm flipH="1">
              <a:off x="4933" y="3744"/>
              <a:ext cx="240" cy="19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2033" name="Oval 17"/>
            <p:cNvSpPr>
              <a:spLocks noChangeArrowheads="1"/>
            </p:cNvSpPr>
            <p:nvPr/>
          </p:nvSpPr>
          <p:spPr bwMode="auto">
            <a:xfrm>
              <a:off x="4080" y="3792"/>
              <a:ext cx="202" cy="1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e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42034" name="Line 18"/>
            <p:cNvSpPr>
              <a:spLocks noChangeShapeType="1"/>
            </p:cNvSpPr>
            <p:nvPr/>
          </p:nvSpPr>
          <p:spPr bwMode="auto">
            <a:xfrm flipH="1">
              <a:off x="4224" y="3600"/>
              <a:ext cx="325" cy="2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2035" name="Line 19"/>
            <p:cNvSpPr>
              <a:spLocks noChangeShapeType="1"/>
            </p:cNvSpPr>
            <p:nvPr/>
          </p:nvSpPr>
          <p:spPr bwMode="auto">
            <a:xfrm flipH="1" flipV="1">
              <a:off x="4272" y="3912"/>
              <a:ext cx="469" cy="7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2036" name="Freeform 20"/>
            <p:cNvSpPr>
              <a:spLocks/>
            </p:cNvSpPr>
            <p:nvPr/>
          </p:nvSpPr>
          <p:spPr bwMode="auto">
            <a:xfrm>
              <a:off x="4293" y="3408"/>
              <a:ext cx="160" cy="208"/>
            </a:xfrm>
            <a:custGeom>
              <a:avLst/>
              <a:gdLst>
                <a:gd name="T0" fmla="*/ 160 w 160"/>
                <a:gd name="T1" fmla="*/ 0 h 208"/>
                <a:gd name="T2" fmla="*/ 16 w 160"/>
                <a:gd name="T3" fmla="*/ 48 h 208"/>
                <a:gd name="T4" fmla="*/ 64 w 160"/>
                <a:gd name="T5" fmla="*/ 192 h 208"/>
                <a:gd name="T6" fmla="*/ 160 w 160"/>
                <a:gd name="T7" fmla="*/ 14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208">
                  <a:moveTo>
                    <a:pt x="160" y="0"/>
                  </a:moveTo>
                  <a:cubicBezTo>
                    <a:pt x="96" y="8"/>
                    <a:pt x="32" y="16"/>
                    <a:pt x="16" y="48"/>
                  </a:cubicBezTo>
                  <a:cubicBezTo>
                    <a:pt x="0" y="80"/>
                    <a:pt x="40" y="176"/>
                    <a:pt x="64" y="192"/>
                  </a:cubicBezTo>
                  <a:cubicBezTo>
                    <a:pt x="88" y="208"/>
                    <a:pt x="124" y="176"/>
                    <a:pt x="160" y="14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</p:grpSp>
      <p:grpSp>
        <p:nvGrpSpPr>
          <p:cNvPr id="3542069" name="Group 53"/>
          <p:cNvGrpSpPr>
            <a:grpSpLocks/>
          </p:cNvGrpSpPr>
          <p:nvPr/>
        </p:nvGrpSpPr>
        <p:grpSpPr bwMode="auto">
          <a:xfrm>
            <a:off x="418571" y="4820219"/>
            <a:ext cx="2614324" cy="2583386"/>
            <a:chOff x="240" y="2832"/>
            <a:chExt cx="1499" cy="1435"/>
          </a:xfrm>
        </p:grpSpPr>
        <p:sp>
          <p:nvSpPr>
            <p:cNvPr id="3542039" name="Line 23"/>
            <p:cNvSpPr>
              <a:spLocks noChangeShapeType="1"/>
            </p:cNvSpPr>
            <p:nvPr/>
          </p:nvSpPr>
          <p:spPr bwMode="auto">
            <a:xfrm flipV="1">
              <a:off x="902" y="2976"/>
              <a:ext cx="672" cy="38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2040" name="Line 24"/>
            <p:cNvSpPr>
              <a:spLocks noChangeShapeType="1"/>
            </p:cNvSpPr>
            <p:nvPr/>
          </p:nvSpPr>
          <p:spPr bwMode="auto">
            <a:xfrm>
              <a:off x="422" y="3408"/>
              <a:ext cx="336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2041" name="Line 25"/>
            <p:cNvSpPr>
              <a:spLocks noChangeShapeType="1"/>
            </p:cNvSpPr>
            <p:nvPr/>
          </p:nvSpPr>
          <p:spPr bwMode="auto">
            <a:xfrm>
              <a:off x="758" y="3696"/>
              <a:ext cx="192" cy="4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2042" name="Line 26"/>
            <p:cNvSpPr>
              <a:spLocks noChangeShapeType="1"/>
            </p:cNvSpPr>
            <p:nvPr/>
          </p:nvSpPr>
          <p:spPr bwMode="auto">
            <a:xfrm>
              <a:off x="518" y="3024"/>
              <a:ext cx="288" cy="38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2043" name="Line 27"/>
            <p:cNvSpPr>
              <a:spLocks noChangeShapeType="1"/>
            </p:cNvSpPr>
            <p:nvPr/>
          </p:nvSpPr>
          <p:spPr bwMode="auto">
            <a:xfrm flipV="1">
              <a:off x="1142" y="3696"/>
              <a:ext cx="336" cy="9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2044" name="Line 28"/>
            <p:cNvSpPr>
              <a:spLocks noChangeShapeType="1"/>
            </p:cNvSpPr>
            <p:nvPr/>
          </p:nvSpPr>
          <p:spPr bwMode="auto">
            <a:xfrm>
              <a:off x="543" y="2947"/>
              <a:ext cx="271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2045" name="Line 29"/>
            <p:cNvSpPr>
              <a:spLocks noChangeShapeType="1"/>
            </p:cNvSpPr>
            <p:nvPr/>
          </p:nvSpPr>
          <p:spPr bwMode="auto">
            <a:xfrm flipH="1" flipV="1">
              <a:off x="408" y="3489"/>
              <a:ext cx="236" cy="135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2046" name="Line 30"/>
            <p:cNvSpPr>
              <a:spLocks noChangeShapeType="1"/>
            </p:cNvSpPr>
            <p:nvPr/>
          </p:nvSpPr>
          <p:spPr bwMode="auto">
            <a:xfrm flipV="1">
              <a:off x="340" y="3049"/>
              <a:ext cx="68" cy="27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2047" name="Line 31"/>
            <p:cNvSpPr>
              <a:spLocks noChangeShapeType="1"/>
            </p:cNvSpPr>
            <p:nvPr/>
          </p:nvSpPr>
          <p:spPr bwMode="auto">
            <a:xfrm flipH="1">
              <a:off x="816" y="3072"/>
              <a:ext cx="48" cy="2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2048" name="Line 32"/>
            <p:cNvSpPr>
              <a:spLocks noChangeShapeType="1"/>
            </p:cNvSpPr>
            <p:nvPr/>
          </p:nvSpPr>
          <p:spPr bwMode="auto">
            <a:xfrm>
              <a:off x="998" y="3024"/>
              <a:ext cx="480" cy="52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2049" name="Line 33"/>
            <p:cNvSpPr>
              <a:spLocks noChangeShapeType="1"/>
            </p:cNvSpPr>
            <p:nvPr/>
          </p:nvSpPr>
          <p:spPr bwMode="auto">
            <a:xfrm flipV="1">
              <a:off x="975" y="2928"/>
              <a:ext cx="561" cy="19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2050" name="Line 34"/>
            <p:cNvSpPr>
              <a:spLocks noChangeShapeType="1"/>
            </p:cNvSpPr>
            <p:nvPr/>
          </p:nvSpPr>
          <p:spPr bwMode="auto">
            <a:xfrm flipH="1" flipV="1">
              <a:off x="840" y="3489"/>
              <a:ext cx="552" cy="11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2051" name="Line 35"/>
            <p:cNvSpPr>
              <a:spLocks noChangeShapeType="1"/>
            </p:cNvSpPr>
            <p:nvPr/>
          </p:nvSpPr>
          <p:spPr bwMode="auto">
            <a:xfrm flipV="1">
              <a:off x="1526" y="3024"/>
              <a:ext cx="78" cy="576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2052" name="Oval 36"/>
            <p:cNvSpPr>
              <a:spLocks noChangeArrowheads="1"/>
            </p:cNvSpPr>
            <p:nvPr/>
          </p:nvSpPr>
          <p:spPr bwMode="auto">
            <a:xfrm>
              <a:off x="710" y="3312"/>
              <a:ext cx="202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5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42053" name="Oval 37"/>
            <p:cNvSpPr>
              <a:spLocks noChangeArrowheads="1"/>
            </p:cNvSpPr>
            <p:nvPr/>
          </p:nvSpPr>
          <p:spPr bwMode="auto">
            <a:xfrm>
              <a:off x="950" y="3648"/>
              <a:ext cx="202" cy="1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7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42054" name="Oval 38"/>
            <p:cNvSpPr>
              <a:spLocks noChangeArrowheads="1"/>
            </p:cNvSpPr>
            <p:nvPr/>
          </p:nvSpPr>
          <p:spPr bwMode="auto">
            <a:xfrm>
              <a:off x="566" y="3552"/>
              <a:ext cx="201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6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42055" name="Oval 39"/>
            <p:cNvSpPr>
              <a:spLocks noChangeArrowheads="1"/>
            </p:cNvSpPr>
            <p:nvPr/>
          </p:nvSpPr>
          <p:spPr bwMode="auto">
            <a:xfrm>
              <a:off x="374" y="2880"/>
              <a:ext cx="204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1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42056" name="Oval 40"/>
            <p:cNvSpPr>
              <a:spLocks noChangeArrowheads="1"/>
            </p:cNvSpPr>
            <p:nvPr/>
          </p:nvSpPr>
          <p:spPr bwMode="auto">
            <a:xfrm>
              <a:off x="240" y="3319"/>
              <a:ext cx="202" cy="1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4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42057" name="Oval 41"/>
            <p:cNvSpPr>
              <a:spLocks noChangeArrowheads="1"/>
            </p:cNvSpPr>
            <p:nvPr/>
          </p:nvSpPr>
          <p:spPr bwMode="auto">
            <a:xfrm>
              <a:off x="1536" y="2832"/>
              <a:ext cx="203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3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42058" name="Oval 42"/>
            <p:cNvSpPr>
              <a:spLocks noChangeArrowheads="1"/>
            </p:cNvSpPr>
            <p:nvPr/>
          </p:nvSpPr>
          <p:spPr bwMode="auto">
            <a:xfrm>
              <a:off x="1392" y="3504"/>
              <a:ext cx="203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8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42059" name="Oval 43"/>
            <p:cNvSpPr>
              <a:spLocks noChangeArrowheads="1"/>
            </p:cNvSpPr>
            <p:nvPr/>
          </p:nvSpPr>
          <p:spPr bwMode="auto">
            <a:xfrm>
              <a:off x="806" y="2880"/>
              <a:ext cx="204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2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42061" name="Text Box 45"/>
            <p:cNvSpPr txBox="1">
              <a:spLocks noChangeArrowheads="1"/>
            </p:cNvSpPr>
            <p:nvPr/>
          </p:nvSpPr>
          <p:spPr bwMode="auto">
            <a:xfrm>
              <a:off x="336" y="3840"/>
              <a:ext cx="1403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8000"/>
                      </a:gs>
                      <a:gs pos="50000">
                        <a:srgbClr val="008000">
                          <a:gamma/>
                          <a:shade val="0"/>
                          <a:invGamma/>
                        </a:srgbClr>
                      </a:gs>
                      <a:gs pos="100000">
                        <a:srgbClr val="0080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s-ES_tradnl" altLang="es-CL" sz="2200" dirty="0" smtClean="0">
                  <a:sym typeface="Wingdings" pitchFamily="2" charset="2"/>
                </a:rPr>
                <a:t>Grafo no dirigido, </a:t>
              </a:r>
              <a:r>
                <a:rPr lang="es-ES_tradnl" altLang="es-CL" sz="2200" dirty="0">
                  <a:sym typeface="Wingdings" pitchFamily="2" charset="2"/>
                </a:rPr>
                <a:t>conexo</a:t>
              </a:r>
            </a:p>
          </p:txBody>
        </p:sp>
      </p:grpSp>
      <p:sp>
        <p:nvSpPr>
          <p:cNvPr id="3542062" name="Text Box 46"/>
          <p:cNvSpPr txBox="1">
            <a:spLocks noChangeArrowheads="1"/>
          </p:cNvSpPr>
          <p:nvPr/>
        </p:nvSpPr>
        <p:spPr bwMode="auto">
          <a:xfrm>
            <a:off x="3934566" y="5080360"/>
            <a:ext cx="3432281" cy="1118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8000">
                        <a:gamma/>
                        <a:shade val="0"/>
                        <a:invGamma/>
                      </a:srgbClr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altLang="es-CL" sz="2200" dirty="0" smtClean="0">
                <a:sym typeface="Wingdings" pitchFamily="2" charset="2"/>
              </a:rPr>
              <a:t>Grafo Dirigido, </a:t>
            </a:r>
            <a:r>
              <a:rPr lang="es-ES_tradnl" altLang="es-CL" sz="2200" dirty="0">
                <a:sym typeface="Wingdings" pitchFamily="2" charset="2"/>
              </a:rPr>
              <a:t>conexo, pero no fuertemente </a:t>
            </a:r>
            <a:r>
              <a:rPr lang="es-ES_tradnl" altLang="es-CL" sz="2200" dirty="0" smtClean="0">
                <a:sym typeface="Wingdings" pitchFamily="2" charset="2"/>
              </a:rPr>
              <a:t>conexo</a:t>
            </a:r>
            <a:endParaRPr lang="es-ES_tradnl" altLang="es-CL" sz="2200" dirty="0">
              <a:sym typeface="Wingdings" pitchFamily="2" charset="2"/>
            </a:endParaRPr>
          </a:p>
        </p:txBody>
      </p:sp>
      <p:grpSp>
        <p:nvGrpSpPr>
          <p:cNvPr id="3542068" name="Group 52"/>
          <p:cNvGrpSpPr>
            <a:grpSpLocks/>
          </p:cNvGrpSpPr>
          <p:nvPr/>
        </p:nvGrpSpPr>
        <p:grpSpPr bwMode="auto">
          <a:xfrm>
            <a:off x="3934566" y="5027250"/>
            <a:ext cx="5943706" cy="2419562"/>
            <a:chOff x="2256" y="2784"/>
            <a:chExt cx="3408" cy="1344"/>
          </a:xfrm>
        </p:grpSpPr>
        <p:sp>
          <p:nvSpPr>
            <p:cNvPr id="3542064" name="Freeform 48"/>
            <p:cNvSpPr>
              <a:spLocks/>
            </p:cNvSpPr>
            <p:nvPr/>
          </p:nvSpPr>
          <p:spPr bwMode="auto">
            <a:xfrm>
              <a:off x="4176" y="2784"/>
              <a:ext cx="1296" cy="1344"/>
            </a:xfrm>
            <a:custGeom>
              <a:avLst/>
              <a:gdLst>
                <a:gd name="T0" fmla="*/ 192 w 1296"/>
                <a:gd name="T1" fmla="*/ 48 h 1344"/>
                <a:gd name="T2" fmla="*/ 480 w 1296"/>
                <a:gd name="T3" fmla="*/ 0 h 1344"/>
                <a:gd name="T4" fmla="*/ 768 w 1296"/>
                <a:gd name="T5" fmla="*/ 0 h 1344"/>
                <a:gd name="T6" fmla="*/ 1008 w 1296"/>
                <a:gd name="T7" fmla="*/ 384 h 1344"/>
                <a:gd name="T8" fmla="*/ 1296 w 1296"/>
                <a:gd name="T9" fmla="*/ 768 h 1344"/>
                <a:gd name="T10" fmla="*/ 1296 w 1296"/>
                <a:gd name="T11" fmla="*/ 1200 h 1344"/>
                <a:gd name="T12" fmla="*/ 1104 w 1296"/>
                <a:gd name="T13" fmla="*/ 1296 h 1344"/>
                <a:gd name="T14" fmla="*/ 864 w 1296"/>
                <a:gd name="T15" fmla="*/ 1344 h 1344"/>
                <a:gd name="T16" fmla="*/ 480 w 1296"/>
                <a:gd name="T17" fmla="*/ 1344 h 1344"/>
                <a:gd name="T18" fmla="*/ 336 w 1296"/>
                <a:gd name="T19" fmla="*/ 1008 h 1344"/>
                <a:gd name="T20" fmla="*/ 0 w 1296"/>
                <a:gd name="T21" fmla="*/ 672 h 1344"/>
                <a:gd name="T22" fmla="*/ 96 w 1296"/>
                <a:gd name="T23" fmla="*/ 336 h 1344"/>
                <a:gd name="T24" fmla="*/ 192 w 1296"/>
                <a:gd name="T25" fmla="*/ 48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6" h="1344">
                  <a:moveTo>
                    <a:pt x="192" y="48"/>
                  </a:moveTo>
                  <a:lnTo>
                    <a:pt x="480" y="0"/>
                  </a:lnTo>
                  <a:lnTo>
                    <a:pt x="768" y="0"/>
                  </a:lnTo>
                  <a:lnTo>
                    <a:pt x="1008" y="384"/>
                  </a:lnTo>
                  <a:lnTo>
                    <a:pt x="1296" y="768"/>
                  </a:lnTo>
                  <a:lnTo>
                    <a:pt x="1296" y="1200"/>
                  </a:lnTo>
                  <a:lnTo>
                    <a:pt x="1104" y="1296"/>
                  </a:lnTo>
                  <a:lnTo>
                    <a:pt x="864" y="1344"/>
                  </a:lnTo>
                  <a:lnTo>
                    <a:pt x="480" y="1344"/>
                  </a:lnTo>
                  <a:lnTo>
                    <a:pt x="336" y="1008"/>
                  </a:lnTo>
                  <a:lnTo>
                    <a:pt x="0" y="672"/>
                  </a:lnTo>
                  <a:lnTo>
                    <a:pt x="96" y="336"/>
                  </a:lnTo>
                  <a:lnTo>
                    <a:pt x="192" y="48"/>
                  </a:lnTo>
                  <a:close/>
                </a:path>
              </a:pathLst>
            </a:cu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2065" name="Oval 49"/>
            <p:cNvSpPr>
              <a:spLocks noChangeArrowheads="1"/>
            </p:cNvSpPr>
            <p:nvPr/>
          </p:nvSpPr>
          <p:spPr bwMode="auto">
            <a:xfrm>
              <a:off x="5184" y="2784"/>
              <a:ext cx="480" cy="384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 dirty="0"/>
            </a:p>
          </p:txBody>
        </p:sp>
        <p:sp>
          <p:nvSpPr>
            <p:cNvPr id="3542066" name="Oval 50"/>
            <p:cNvSpPr>
              <a:spLocks noChangeArrowheads="1"/>
            </p:cNvSpPr>
            <p:nvPr/>
          </p:nvSpPr>
          <p:spPr bwMode="auto">
            <a:xfrm>
              <a:off x="3936" y="3696"/>
              <a:ext cx="480" cy="384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 dirty="0"/>
            </a:p>
          </p:txBody>
        </p:sp>
        <p:sp>
          <p:nvSpPr>
            <p:cNvPr id="3542067" name="Text Box 51"/>
            <p:cNvSpPr txBox="1">
              <a:spLocks noChangeArrowheads="1"/>
            </p:cNvSpPr>
            <p:nvPr/>
          </p:nvSpPr>
          <p:spPr bwMode="auto">
            <a:xfrm>
              <a:off x="2256" y="3398"/>
              <a:ext cx="196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8000"/>
                      </a:gs>
                      <a:gs pos="50000">
                        <a:srgbClr val="008000">
                          <a:gamma/>
                          <a:shade val="0"/>
                          <a:invGamma/>
                        </a:srgbClr>
                      </a:gs>
                      <a:gs pos="100000">
                        <a:srgbClr val="0080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s-ES_tradnl" altLang="es-CL" sz="2200" dirty="0">
                  <a:sym typeface="Wingdings" pitchFamily="2" charset="2"/>
                </a:rPr>
                <a:t>Tiene 3 componentes fuertemente </a:t>
              </a:r>
              <a:r>
                <a:rPr lang="es-ES_tradnl" altLang="es-CL" sz="2200" dirty="0" smtClean="0">
                  <a:sym typeface="Wingdings" pitchFamily="2" charset="2"/>
                </a:rPr>
                <a:t>conexos</a:t>
              </a:r>
              <a:endParaRPr lang="es-ES_tradnl" altLang="es-CL" sz="2200" dirty="0">
                <a:sym typeface="Wingdings" pitchFamily="2" charset="2"/>
              </a:endParaRPr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697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406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_tradnl" altLang="es-CL" dirty="0"/>
              <a:t>Grafos: </a:t>
            </a:r>
            <a:r>
              <a:rPr lang="es-ES_tradnl" altLang="es-CL" dirty="0" smtClean="0"/>
              <a:t>Definiciones - Subgrafo</a:t>
            </a:r>
            <a:endParaRPr lang="en-US" altLang="es-CL" dirty="0"/>
          </a:p>
        </p:txBody>
      </p:sp>
      <p:sp>
        <p:nvSpPr>
          <p:cNvPr id="3544067" name="Text Box 3"/>
          <p:cNvSpPr txBox="1">
            <a:spLocks noChangeArrowheads="1"/>
          </p:cNvSpPr>
          <p:nvPr/>
        </p:nvSpPr>
        <p:spPr bwMode="auto">
          <a:xfrm>
            <a:off x="626112" y="1656333"/>
            <a:ext cx="8538845" cy="176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8000">
                        <a:gamma/>
                        <a:shade val="0"/>
                        <a:invGamma/>
                      </a:srgbClr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Un </a:t>
            </a:r>
            <a:r>
              <a:rPr lang="es-ES_tradnl" altLang="es-CL" sz="2700" dirty="0">
                <a:solidFill>
                  <a:srgbClr val="FF0000"/>
                </a:solidFill>
                <a:sym typeface="Wingdings" pitchFamily="2" charset="2"/>
              </a:rPr>
              <a:t>subgrafo</a:t>
            </a:r>
            <a:r>
              <a:rPr lang="es-ES_tradnl" altLang="es-CL" sz="2700" dirty="0">
                <a:sym typeface="Wingdings" pitchFamily="2" charset="2"/>
              </a:rPr>
              <a:t> de un grafo (V</a:t>
            </a:r>
            <a:r>
              <a:rPr lang="es-ES_tradnl" altLang="es-CL" sz="2700" dirty="0" smtClean="0">
                <a:sym typeface="Wingdings" pitchFamily="2" charset="2"/>
              </a:rPr>
              <a:t>, A</a:t>
            </a:r>
            <a:r>
              <a:rPr lang="es-ES_tradnl" altLang="es-CL" sz="2700" dirty="0">
                <a:sym typeface="Wingdings" pitchFamily="2" charset="2"/>
              </a:rPr>
              <a:t>) es un grafo (U</a:t>
            </a:r>
            <a:r>
              <a:rPr lang="es-ES_tradnl" altLang="es-CL" sz="2700" dirty="0" smtClean="0">
                <a:sym typeface="Wingdings" pitchFamily="2" charset="2"/>
              </a:rPr>
              <a:t>, B</a:t>
            </a:r>
            <a:r>
              <a:rPr lang="es-ES_tradnl" altLang="es-CL" sz="2700" dirty="0">
                <a:sym typeface="Wingdings" pitchFamily="2" charset="2"/>
              </a:rPr>
              <a:t>) donde U</a:t>
            </a:r>
            <a:r>
              <a:rPr lang="es-ES_tradnl" altLang="es-CL" sz="2700" dirty="0">
                <a:sym typeface="Symbol" pitchFamily="18" charset="2"/>
              </a:rPr>
              <a:t>V y </a:t>
            </a:r>
            <a:r>
              <a:rPr lang="es-ES_tradnl" altLang="es-CL" sz="2700" dirty="0">
                <a:sym typeface="Wingdings" pitchFamily="2" charset="2"/>
              </a:rPr>
              <a:t>B</a:t>
            </a:r>
            <a:r>
              <a:rPr lang="es-ES_tradnl" altLang="es-CL" sz="2700" dirty="0">
                <a:sym typeface="Symbol" pitchFamily="18" charset="2"/>
              </a:rPr>
              <a:t></a:t>
            </a:r>
            <a:r>
              <a:rPr lang="es-ES_tradnl" altLang="es-CL" sz="2700" dirty="0" smtClean="0">
                <a:sym typeface="Symbol" pitchFamily="18" charset="2"/>
              </a:rPr>
              <a:t>A</a:t>
            </a:r>
            <a:endParaRPr lang="es-ES_tradnl" altLang="es-CL" sz="2700" dirty="0">
              <a:sym typeface="Symbol" pitchFamily="18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 smtClean="0">
                <a:sym typeface="Symbol" pitchFamily="18" charset="2"/>
              </a:rPr>
              <a:t>El </a:t>
            </a:r>
            <a:r>
              <a:rPr lang="es-ES_tradnl" altLang="es-CL" sz="2700" dirty="0">
                <a:solidFill>
                  <a:srgbClr val="FF0000"/>
                </a:solidFill>
                <a:sym typeface="Symbol" pitchFamily="18" charset="2"/>
              </a:rPr>
              <a:t>subgrafo inducido</a:t>
            </a:r>
            <a:r>
              <a:rPr lang="es-ES_tradnl" altLang="es-CL" sz="2700" dirty="0">
                <a:sym typeface="Symbol" pitchFamily="18" charset="2"/>
              </a:rPr>
              <a:t> </a:t>
            </a:r>
            <a:r>
              <a:rPr lang="es-ES_tradnl" altLang="es-CL" sz="2700" dirty="0" smtClean="0">
                <a:sym typeface="Symbol" pitchFamily="18" charset="2"/>
              </a:rPr>
              <a:t>en </a:t>
            </a:r>
            <a:r>
              <a:rPr lang="es-ES_tradnl" altLang="es-CL" sz="2700" dirty="0">
                <a:sym typeface="Symbol" pitchFamily="18" charset="2"/>
              </a:rPr>
              <a:t>un grafo </a:t>
            </a:r>
            <a:r>
              <a:rPr lang="es-ES_tradnl" altLang="es-CL" sz="2700" dirty="0" smtClean="0">
                <a:sym typeface="Symbol" pitchFamily="18" charset="2"/>
              </a:rPr>
              <a:t>(V, </a:t>
            </a:r>
            <a:r>
              <a:rPr lang="es-ES_tradnl" altLang="es-CL" sz="2700" dirty="0" smtClean="0">
                <a:sym typeface="Symbol" pitchFamily="18" charset="2"/>
              </a:rPr>
              <a:t>A</a:t>
            </a:r>
            <a:r>
              <a:rPr lang="es-ES_tradnl" altLang="es-CL" sz="2700" dirty="0">
                <a:sym typeface="Symbol" pitchFamily="18" charset="2"/>
              </a:rPr>
              <a:t>) </a:t>
            </a:r>
            <a:r>
              <a:rPr lang="es-ES_tradnl" altLang="es-CL" sz="2700" dirty="0" smtClean="0">
                <a:sym typeface="Symbol" pitchFamily="18" charset="2"/>
              </a:rPr>
              <a:t>está dado por </a:t>
            </a:r>
            <a:r>
              <a:rPr lang="es-ES_tradnl" altLang="es-CL" sz="2700" dirty="0">
                <a:sym typeface="Symbol" pitchFamily="18" charset="2"/>
              </a:rPr>
              <a:t>un conjunto de nodos </a:t>
            </a:r>
            <a:r>
              <a:rPr lang="es-ES_tradnl" altLang="es-CL" sz="2700" dirty="0">
                <a:sym typeface="Wingdings" pitchFamily="2" charset="2"/>
              </a:rPr>
              <a:t>U</a:t>
            </a:r>
            <a:r>
              <a:rPr lang="es-ES_tradnl" altLang="es-CL" sz="2700" dirty="0">
                <a:sym typeface="Symbol" pitchFamily="18" charset="2"/>
              </a:rPr>
              <a:t>V </a:t>
            </a:r>
            <a:r>
              <a:rPr lang="es-ES_tradnl" altLang="es-CL" sz="2700" dirty="0" smtClean="0">
                <a:sym typeface="Symbol" pitchFamily="18" charset="2"/>
              </a:rPr>
              <a:t>y </a:t>
            </a:r>
            <a:r>
              <a:rPr lang="es-ES_tradnl" altLang="es-CL" sz="2700" dirty="0">
                <a:sym typeface="Symbol" pitchFamily="18" charset="2"/>
              </a:rPr>
              <a:t>el subgrafo (U</a:t>
            </a:r>
            <a:r>
              <a:rPr lang="es-ES_tradnl" altLang="es-CL" sz="2700" dirty="0" smtClean="0">
                <a:sym typeface="Symbol" pitchFamily="18" charset="2"/>
              </a:rPr>
              <a:t>, B</a:t>
            </a:r>
            <a:r>
              <a:rPr lang="es-ES_tradnl" altLang="es-CL" sz="2700" dirty="0">
                <a:sym typeface="Symbol" pitchFamily="18" charset="2"/>
              </a:rPr>
              <a:t>) donde</a:t>
            </a:r>
          </a:p>
        </p:txBody>
      </p:sp>
      <p:graphicFrame>
        <p:nvGraphicFramePr>
          <p:cNvPr id="3544122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773638"/>
              </p:ext>
            </p:extLst>
          </p:nvPr>
        </p:nvGraphicFramePr>
        <p:xfrm>
          <a:off x="2176569" y="3629343"/>
          <a:ext cx="5385611" cy="460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cuación" r:id="rId4" imgW="2450880" imgH="203040" progId="Equation.3">
                  <p:embed/>
                </p:oleObj>
              </mc:Choice>
              <mc:Fallback>
                <p:oleObj name="Ecuación" r:id="rId4" imgW="2450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569" y="3629343"/>
                        <a:ext cx="5385611" cy="460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44181" name="Group 117"/>
          <p:cNvGrpSpPr>
            <a:grpSpLocks/>
          </p:cNvGrpSpPr>
          <p:nvPr/>
        </p:nvGrpSpPr>
        <p:grpSpPr bwMode="auto">
          <a:xfrm>
            <a:off x="3245668" y="4371954"/>
            <a:ext cx="2260283" cy="2759812"/>
            <a:chOff x="2064" y="2451"/>
            <a:chExt cx="1296" cy="1533"/>
          </a:xfrm>
        </p:grpSpPr>
        <p:sp>
          <p:nvSpPr>
            <p:cNvPr id="3544113" name="Text Box 49"/>
            <p:cNvSpPr txBox="1">
              <a:spLocks noChangeArrowheads="1"/>
            </p:cNvSpPr>
            <p:nvPr/>
          </p:nvSpPr>
          <p:spPr bwMode="auto">
            <a:xfrm>
              <a:off x="2064" y="3696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8000"/>
                      </a:gs>
                      <a:gs pos="50000">
                        <a:srgbClr val="008000">
                          <a:gamma/>
                          <a:shade val="0"/>
                          <a:invGamma/>
                        </a:srgbClr>
                      </a:gs>
                      <a:gs pos="100000">
                        <a:srgbClr val="0080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s-ES_tradnl" altLang="es-CL" sz="2700" dirty="0">
                  <a:sym typeface="Wingdings" pitchFamily="2" charset="2"/>
                </a:rPr>
                <a:t>Un subgrafo</a:t>
              </a:r>
            </a:p>
          </p:txBody>
        </p:sp>
        <p:sp>
          <p:nvSpPr>
            <p:cNvPr id="3544142" name="Oval 78"/>
            <p:cNvSpPr>
              <a:spLocks noChangeArrowheads="1"/>
            </p:cNvSpPr>
            <p:nvPr/>
          </p:nvSpPr>
          <p:spPr bwMode="auto">
            <a:xfrm>
              <a:off x="2427" y="2451"/>
              <a:ext cx="204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a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44143" name="Line 79"/>
            <p:cNvSpPr>
              <a:spLocks noChangeShapeType="1"/>
            </p:cNvSpPr>
            <p:nvPr/>
          </p:nvSpPr>
          <p:spPr bwMode="auto">
            <a:xfrm flipH="1">
              <a:off x="2437" y="2643"/>
              <a:ext cx="48" cy="2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4145" name="Oval 81"/>
            <p:cNvSpPr>
              <a:spLocks noChangeArrowheads="1"/>
            </p:cNvSpPr>
            <p:nvPr/>
          </p:nvSpPr>
          <p:spPr bwMode="auto">
            <a:xfrm>
              <a:off x="2581" y="3411"/>
              <a:ext cx="203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f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44146" name="Oval 82"/>
            <p:cNvSpPr>
              <a:spLocks noChangeArrowheads="1"/>
            </p:cNvSpPr>
            <p:nvPr/>
          </p:nvSpPr>
          <p:spPr bwMode="auto">
            <a:xfrm>
              <a:off x="3013" y="3075"/>
              <a:ext cx="203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d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44147" name="Oval 83"/>
            <p:cNvSpPr>
              <a:spLocks noChangeArrowheads="1"/>
            </p:cNvSpPr>
            <p:nvPr/>
          </p:nvSpPr>
          <p:spPr bwMode="auto">
            <a:xfrm>
              <a:off x="2293" y="2890"/>
              <a:ext cx="202" cy="1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c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44151" name="Line 87"/>
            <p:cNvSpPr>
              <a:spLocks noChangeShapeType="1"/>
            </p:cNvSpPr>
            <p:nvPr/>
          </p:nvSpPr>
          <p:spPr bwMode="auto">
            <a:xfrm flipH="1" flipV="1">
              <a:off x="2389" y="3075"/>
              <a:ext cx="240" cy="336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4152" name="Line 88"/>
            <p:cNvSpPr>
              <a:spLocks noChangeShapeType="1"/>
            </p:cNvSpPr>
            <p:nvPr/>
          </p:nvSpPr>
          <p:spPr bwMode="auto">
            <a:xfrm flipH="1" flipV="1">
              <a:off x="2461" y="3060"/>
              <a:ext cx="552" cy="11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4154" name="Line 90"/>
            <p:cNvSpPr>
              <a:spLocks noChangeShapeType="1"/>
            </p:cNvSpPr>
            <p:nvPr/>
          </p:nvSpPr>
          <p:spPr bwMode="auto">
            <a:xfrm flipH="1">
              <a:off x="2773" y="3267"/>
              <a:ext cx="240" cy="19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</p:grpSp>
      <p:grpSp>
        <p:nvGrpSpPr>
          <p:cNvPr id="3544182" name="Group 118"/>
          <p:cNvGrpSpPr>
            <a:grpSpLocks/>
          </p:cNvGrpSpPr>
          <p:nvPr/>
        </p:nvGrpSpPr>
        <p:grpSpPr bwMode="auto">
          <a:xfrm>
            <a:off x="6217394" y="4239634"/>
            <a:ext cx="3181138" cy="3283691"/>
            <a:chOff x="3936" y="2400"/>
            <a:chExt cx="1824" cy="1824"/>
          </a:xfrm>
        </p:grpSpPr>
        <p:sp>
          <p:nvSpPr>
            <p:cNvPr id="3544162" name="Oval 98"/>
            <p:cNvSpPr>
              <a:spLocks noChangeArrowheads="1"/>
            </p:cNvSpPr>
            <p:nvPr/>
          </p:nvSpPr>
          <p:spPr bwMode="auto">
            <a:xfrm>
              <a:off x="5221" y="2400"/>
              <a:ext cx="203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b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44163" name="Oval 99"/>
            <p:cNvSpPr>
              <a:spLocks noChangeArrowheads="1"/>
            </p:cNvSpPr>
            <p:nvPr/>
          </p:nvSpPr>
          <p:spPr bwMode="auto">
            <a:xfrm>
              <a:off x="4645" y="3408"/>
              <a:ext cx="203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f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44164" name="Oval 100"/>
            <p:cNvSpPr>
              <a:spLocks noChangeArrowheads="1"/>
            </p:cNvSpPr>
            <p:nvPr/>
          </p:nvSpPr>
          <p:spPr bwMode="auto">
            <a:xfrm>
              <a:off x="5077" y="3072"/>
              <a:ext cx="203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d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44165" name="Oval 101"/>
            <p:cNvSpPr>
              <a:spLocks noChangeArrowheads="1"/>
            </p:cNvSpPr>
            <p:nvPr/>
          </p:nvSpPr>
          <p:spPr bwMode="auto">
            <a:xfrm>
              <a:off x="4357" y="2887"/>
              <a:ext cx="202" cy="1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c</a:t>
              </a:r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44169" name="Line 105"/>
            <p:cNvSpPr>
              <a:spLocks noChangeShapeType="1"/>
            </p:cNvSpPr>
            <p:nvPr/>
          </p:nvSpPr>
          <p:spPr bwMode="auto">
            <a:xfrm flipH="1" flipV="1">
              <a:off x="4453" y="3072"/>
              <a:ext cx="240" cy="336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4170" name="Line 106"/>
            <p:cNvSpPr>
              <a:spLocks noChangeShapeType="1"/>
            </p:cNvSpPr>
            <p:nvPr/>
          </p:nvSpPr>
          <p:spPr bwMode="auto">
            <a:xfrm flipH="1" flipV="1">
              <a:off x="4525" y="3057"/>
              <a:ext cx="552" cy="11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4171" name="Line 107"/>
            <p:cNvSpPr>
              <a:spLocks noChangeShapeType="1"/>
            </p:cNvSpPr>
            <p:nvPr/>
          </p:nvSpPr>
          <p:spPr bwMode="auto">
            <a:xfrm flipV="1">
              <a:off x="5221" y="2592"/>
              <a:ext cx="68" cy="48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4172" name="Line 108"/>
            <p:cNvSpPr>
              <a:spLocks noChangeShapeType="1"/>
            </p:cNvSpPr>
            <p:nvPr/>
          </p:nvSpPr>
          <p:spPr bwMode="auto">
            <a:xfrm flipH="1">
              <a:off x="4837" y="3264"/>
              <a:ext cx="240" cy="19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4176" name="Freeform 112"/>
            <p:cNvSpPr>
              <a:spLocks/>
            </p:cNvSpPr>
            <p:nvPr/>
          </p:nvSpPr>
          <p:spPr bwMode="auto">
            <a:xfrm>
              <a:off x="4197" y="2928"/>
              <a:ext cx="160" cy="208"/>
            </a:xfrm>
            <a:custGeom>
              <a:avLst/>
              <a:gdLst>
                <a:gd name="T0" fmla="*/ 160 w 160"/>
                <a:gd name="T1" fmla="*/ 0 h 208"/>
                <a:gd name="T2" fmla="*/ 16 w 160"/>
                <a:gd name="T3" fmla="*/ 48 h 208"/>
                <a:gd name="T4" fmla="*/ 64 w 160"/>
                <a:gd name="T5" fmla="*/ 192 h 208"/>
                <a:gd name="T6" fmla="*/ 160 w 160"/>
                <a:gd name="T7" fmla="*/ 14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208">
                  <a:moveTo>
                    <a:pt x="160" y="0"/>
                  </a:moveTo>
                  <a:cubicBezTo>
                    <a:pt x="96" y="8"/>
                    <a:pt x="32" y="16"/>
                    <a:pt x="16" y="48"/>
                  </a:cubicBezTo>
                  <a:cubicBezTo>
                    <a:pt x="0" y="80"/>
                    <a:pt x="40" y="176"/>
                    <a:pt x="64" y="192"/>
                  </a:cubicBezTo>
                  <a:cubicBezTo>
                    <a:pt x="88" y="208"/>
                    <a:pt x="124" y="176"/>
                    <a:pt x="160" y="14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44177" name="Text Box 113"/>
            <p:cNvSpPr txBox="1">
              <a:spLocks noChangeArrowheads="1"/>
            </p:cNvSpPr>
            <p:nvPr/>
          </p:nvSpPr>
          <p:spPr bwMode="auto">
            <a:xfrm>
              <a:off x="3936" y="3706"/>
              <a:ext cx="182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8000"/>
                      </a:gs>
                      <a:gs pos="50000">
                        <a:srgbClr val="008000">
                          <a:gamma/>
                          <a:shade val="0"/>
                          <a:invGamma/>
                        </a:srgbClr>
                      </a:gs>
                      <a:gs pos="100000">
                        <a:srgbClr val="0080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s-ES_tradnl" altLang="es-CL" sz="2700" dirty="0">
                  <a:sym typeface="Wingdings" pitchFamily="2" charset="2"/>
                </a:rPr>
                <a:t>Subgrafo inducido por {b</a:t>
              </a:r>
              <a:r>
                <a:rPr lang="es-ES_tradnl" altLang="es-CL" sz="2700" dirty="0" smtClean="0">
                  <a:sym typeface="Wingdings" pitchFamily="2" charset="2"/>
                </a:rPr>
                <a:t>, c, d, f}</a:t>
              </a:r>
              <a:endParaRPr lang="es-ES_tradnl" altLang="es-CL" sz="2700" dirty="0">
                <a:sym typeface="Wingdings" pitchFamily="2" charset="2"/>
              </a:endParaRPr>
            </a:p>
          </p:txBody>
        </p:sp>
      </p:grpSp>
      <p:grpSp>
        <p:nvGrpSpPr>
          <p:cNvPr id="3544180" name="Group 116"/>
          <p:cNvGrpSpPr>
            <a:grpSpLocks/>
          </p:cNvGrpSpPr>
          <p:nvPr/>
        </p:nvGrpSpPr>
        <p:grpSpPr bwMode="auto">
          <a:xfrm>
            <a:off x="334857" y="4326048"/>
            <a:ext cx="3097424" cy="2846225"/>
            <a:chOff x="192" y="2403"/>
            <a:chExt cx="1776" cy="1581"/>
          </a:xfrm>
        </p:grpSpPr>
        <p:grpSp>
          <p:nvGrpSpPr>
            <p:cNvPr id="3544123" name="Group 59"/>
            <p:cNvGrpSpPr>
              <a:grpSpLocks/>
            </p:cNvGrpSpPr>
            <p:nvPr/>
          </p:nvGrpSpPr>
          <p:grpSpPr bwMode="auto">
            <a:xfrm>
              <a:off x="192" y="2403"/>
              <a:ext cx="1440" cy="1197"/>
              <a:chOff x="3936" y="912"/>
              <a:chExt cx="1440" cy="1197"/>
            </a:xfrm>
          </p:grpSpPr>
          <p:sp>
            <p:nvSpPr>
              <p:cNvPr id="3544124" name="Oval 60"/>
              <p:cNvSpPr>
                <a:spLocks noChangeArrowheads="1"/>
              </p:cNvSpPr>
              <p:nvPr/>
            </p:nvSpPr>
            <p:spPr bwMode="auto">
              <a:xfrm>
                <a:off x="4443" y="960"/>
                <a:ext cx="204" cy="18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s-ES_tradnl" altLang="es-CL" sz="2700" dirty="0">
                    <a:solidFill>
                      <a:srgbClr val="333399"/>
                    </a:solidFill>
                    <a:latin typeface="Comic Sans MS" pitchFamily="66" charset="0"/>
                    <a:sym typeface="Wingdings" pitchFamily="2" charset="2"/>
                  </a:rPr>
                  <a:t>a</a:t>
                </a:r>
                <a:endParaRPr lang="es-ES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endParaRPr>
              </a:p>
            </p:txBody>
          </p:sp>
          <p:sp>
            <p:nvSpPr>
              <p:cNvPr id="3544125" name="Line 61"/>
              <p:cNvSpPr>
                <a:spLocks noChangeShapeType="1"/>
              </p:cNvSpPr>
              <p:nvPr/>
            </p:nvSpPr>
            <p:spPr bwMode="auto">
              <a:xfrm flipH="1">
                <a:off x="4453" y="1152"/>
                <a:ext cx="48" cy="24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44126" name="Oval 62"/>
              <p:cNvSpPr>
                <a:spLocks noChangeArrowheads="1"/>
              </p:cNvSpPr>
              <p:nvPr/>
            </p:nvSpPr>
            <p:spPr bwMode="auto">
              <a:xfrm>
                <a:off x="5173" y="912"/>
                <a:ext cx="203" cy="18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s-ES_tradnl" altLang="es-CL" sz="2700" dirty="0">
                    <a:solidFill>
                      <a:srgbClr val="333399"/>
                    </a:solidFill>
                    <a:latin typeface="Comic Sans MS" pitchFamily="66" charset="0"/>
                    <a:sym typeface="Wingdings" pitchFamily="2" charset="2"/>
                  </a:rPr>
                  <a:t>b</a:t>
                </a:r>
                <a:endParaRPr lang="es-ES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endParaRPr>
              </a:p>
            </p:txBody>
          </p:sp>
          <p:sp>
            <p:nvSpPr>
              <p:cNvPr id="3544127" name="Oval 63"/>
              <p:cNvSpPr>
                <a:spLocks noChangeArrowheads="1"/>
              </p:cNvSpPr>
              <p:nvPr/>
            </p:nvSpPr>
            <p:spPr bwMode="auto">
              <a:xfrm>
                <a:off x="4597" y="1920"/>
                <a:ext cx="203" cy="18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s-ES_tradnl" altLang="es-CL" sz="2700" dirty="0">
                    <a:solidFill>
                      <a:srgbClr val="333399"/>
                    </a:solidFill>
                    <a:latin typeface="Comic Sans MS" pitchFamily="66" charset="0"/>
                    <a:sym typeface="Wingdings" pitchFamily="2" charset="2"/>
                  </a:rPr>
                  <a:t>f</a:t>
                </a:r>
                <a:endParaRPr lang="es-ES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endParaRPr>
              </a:p>
            </p:txBody>
          </p:sp>
          <p:sp>
            <p:nvSpPr>
              <p:cNvPr id="3544128" name="Oval 64"/>
              <p:cNvSpPr>
                <a:spLocks noChangeArrowheads="1"/>
              </p:cNvSpPr>
              <p:nvPr/>
            </p:nvSpPr>
            <p:spPr bwMode="auto">
              <a:xfrm>
                <a:off x="5029" y="1584"/>
                <a:ext cx="203" cy="18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s-ES_tradnl" altLang="es-CL" sz="2700" dirty="0">
                    <a:solidFill>
                      <a:srgbClr val="333399"/>
                    </a:solidFill>
                    <a:latin typeface="Comic Sans MS" pitchFamily="66" charset="0"/>
                    <a:sym typeface="Wingdings" pitchFamily="2" charset="2"/>
                  </a:rPr>
                  <a:t>d</a:t>
                </a:r>
                <a:endParaRPr lang="es-ES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endParaRPr>
              </a:p>
            </p:txBody>
          </p:sp>
          <p:sp>
            <p:nvSpPr>
              <p:cNvPr id="3544129" name="Oval 65"/>
              <p:cNvSpPr>
                <a:spLocks noChangeArrowheads="1"/>
              </p:cNvSpPr>
              <p:nvPr/>
            </p:nvSpPr>
            <p:spPr bwMode="auto">
              <a:xfrm>
                <a:off x="4309" y="1399"/>
                <a:ext cx="202" cy="1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s-ES_tradnl" altLang="es-CL" sz="2700" dirty="0">
                    <a:solidFill>
                      <a:srgbClr val="333399"/>
                    </a:solidFill>
                    <a:latin typeface="Comic Sans MS" pitchFamily="66" charset="0"/>
                    <a:sym typeface="Wingdings" pitchFamily="2" charset="2"/>
                  </a:rPr>
                  <a:t>c</a:t>
                </a:r>
                <a:endParaRPr lang="es-ES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endParaRPr>
              </a:p>
            </p:txBody>
          </p:sp>
          <p:sp>
            <p:nvSpPr>
              <p:cNvPr id="3544130" name="Line 66"/>
              <p:cNvSpPr>
                <a:spLocks noChangeShapeType="1"/>
              </p:cNvSpPr>
              <p:nvPr/>
            </p:nvSpPr>
            <p:spPr bwMode="auto">
              <a:xfrm>
                <a:off x="4645" y="1104"/>
                <a:ext cx="480" cy="432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44131" name="Line 67"/>
              <p:cNvSpPr>
                <a:spLocks noChangeShapeType="1"/>
              </p:cNvSpPr>
              <p:nvPr/>
            </p:nvSpPr>
            <p:spPr bwMode="auto">
              <a:xfrm flipV="1">
                <a:off x="4612" y="1008"/>
                <a:ext cx="561" cy="19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44132" name="Line 68"/>
              <p:cNvSpPr>
                <a:spLocks noChangeShapeType="1"/>
              </p:cNvSpPr>
              <p:nvPr/>
            </p:nvSpPr>
            <p:spPr bwMode="auto">
              <a:xfrm>
                <a:off x="4597" y="1152"/>
                <a:ext cx="513" cy="457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44133" name="Line 69"/>
              <p:cNvSpPr>
                <a:spLocks noChangeShapeType="1"/>
              </p:cNvSpPr>
              <p:nvPr/>
            </p:nvSpPr>
            <p:spPr bwMode="auto">
              <a:xfrm flipH="1" flipV="1">
                <a:off x="4405" y="1584"/>
                <a:ext cx="240" cy="336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44134" name="Line 70"/>
              <p:cNvSpPr>
                <a:spLocks noChangeShapeType="1"/>
              </p:cNvSpPr>
              <p:nvPr/>
            </p:nvSpPr>
            <p:spPr bwMode="auto">
              <a:xfrm flipH="1" flipV="1">
                <a:off x="4477" y="1569"/>
                <a:ext cx="552" cy="111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44135" name="Line 71"/>
              <p:cNvSpPr>
                <a:spLocks noChangeShapeType="1"/>
              </p:cNvSpPr>
              <p:nvPr/>
            </p:nvSpPr>
            <p:spPr bwMode="auto">
              <a:xfrm flipV="1">
                <a:off x="5173" y="1104"/>
                <a:ext cx="68" cy="48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44136" name="Line 72"/>
              <p:cNvSpPr>
                <a:spLocks noChangeShapeType="1"/>
              </p:cNvSpPr>
              <p:nvPr/>
            </p:nvSpPr>
            <p:spPr bwMode="auto">
              <a:xfrm flipH="1">
                <a:off x="4789" y="1776"/>
                <a:ext cx="240" cy="192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44137" name="Oval 73"/>
              <p:cNvSpPr>
                <a:spLocks noChangeArrowheads="1"/>
              </p:cNvSpPr>
              <p:nvPr/>
            </p:nvSpPr>
            <p:spPr bwMode="auto">
              <a:xfrm>
                <a:off x="3936" y="1824"/>
                <a:ext cx="202" cy="1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s-ES_tradnl" altLang="es-CL" sz="2700" dirty="0">
                    <a:solidFill>
                      <a:srgbClr val="333399"/>
                    </a:solidFill>
                    <a:latin typeface="Comic Sans MS" pitchFamily="66" charset="0"/>
                    <a:sym typeface="Wingdings" pitchFamily="2" charset="2"/>
                  </a:rPr>
                  <a:t>e</a:t>
                </a:r>
                <a:endParaRPr lang="es-ES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endParaRPr>
              </a:p>
            </p:txBody>
          </p:sp>
          <p:sp>
            <p:nvSpPr>
              <p:cNvPr id="3544138" name="Line 74"/>
              <p:cNvSpPr>
                <a:spLocks noChangeShapeType="1"/>
              </p:cNvSpPr>
              <p:nvPr/>
            </p:nvSpPr>
            <p:spPr bwMode="auto">
              <a:xfrm flipH="1">
                <a:off x="4080" y="1632"/>
                <a:ext cx="325" cy="24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44139" name="Line 75"/>
              <p:cNvSpPr>
                <a:spLocks noChangeShapeType="1"/>
              </p:cNvSpPr>
              <p:nvPr/>
            </p:nvSpPr>
            <p:spPr bwMode="auto">
              <a:xfrm flipH="1" flipV="1">
                <a:off x="4128" y="1944"/>
                <a:ext cx="469" cy="72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44140" name="Freeform 76"/>
              <p:cNvSpPr>
                <a:spLocks/>
              </p:cNvSpPr>
              <p:nvPr/>
            </p:nvSpPr>
            <p:spPr bwMode="auto">
              <a:xfrm>
                <a:off x="4149" y="1440"/>
                <a:ext cx="160" cy="208"/>
              </a:xfrm>
              <a:custGeom>
                <a:avLst/>
                <a:gdLst>
                  <a:gd name="T0" fmla="*/ 160 w 160"/>
                  <a:gd name="T1" fmla="*/ 0 h 208"/>
                  <a:gd name="T2" fmla="*/ 16 w 160"/>
                  <a:gd name="T3" fmla="*/ 48 h 208"/>
                  <a:gd name="T4" fmla="*/ 64 w 160"/>
                  <a:gd name="T5" fmla="*/ 192 h 208"/>
                  <a:gd name="T6" fmla="*/ 160 w 160"/>
                  <a:gd name="T7" fmla="*/ 144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0" h="208">
                    <a:moveTo>
                      <a:pt x="160" y="0"/>
                    </a:moveTo>
                    <a:cubicBezTo>
                      <a:pt x="96" y="8"/>
                      <a:pt x="32" y="16"/>
                      <a:pt x="16" y="48"/>
                    </a:cubicBezTo>
                    <a:cubicBezTo>
                      <a:pt x="0" y="80"/>
                      <a:pt x="40" y="176"/>
                      <a:pt x="64" y="192"/>
                    </a:cubicBezTo>
                    <a:cubicBezTo>
                      <a:pt x="88" y="208"/>
                      <a:pt x="124" y="176"/>
                      <a:pt x="160" y="14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lg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</p:grpSp>
        <p:sp>
          <p:nvSpPr>
            <p:cNvPr id="3544179" name="Text Box 115"/>
            <p:cNvSpPr txBox="1">
              <a:spLocks noChangeArrowheads="1"/>
            </p:cNvSpPr>
            <p:nvPr/>
          </p:nvSpPr>
          <p:spPr bwMode="auto">
            <a:xfrm>
              <a:off x="672" y="3696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8000"/>
                      </a:gs>
                      <a:gs pos="50000">
                        <a:srgbClr val="008000">
                          <a:gamma/>
                          <a:shade val="0"/>
                          <a:invGamma/>
                        </a:srgbClr>
                      </a:gs>
                      <a:gs pos="100000">
                        <a:srgbClr val="0080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s-ES_tradnl" altLang="es-CL" sz="2700" dirty="0">
                  <a:sym typeface="Wingdings" pitchFamily="2" charset="2"/>
                </a:rPr>
                <a:t>(V</a:t>
              </a:r>
              <a:r>
                <a:rPr lang="es-ES_tradnl" altLang="es-CL" sz="2700" dirty="0" smtClean="0">
                  <a:sym typeface="Wingdings" pitchFamily="2" charset="2"/>
                </a:rPr>
                <a:t>, A</a:t>
              </a:r>
              <a:r>
                <a:rPr lang="es-ES_tradnl" altLang="es-CL" sz="2700" dirty="0">
                  <a:sym typeface="Wingdings" pitchFamily="2" charset="2"/>
                </a:rPr>
                <a:t>)</a:t>
              </a:r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611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581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_tradnl" altLang="es-CL" dirty="0"/>
              <a:t>Grafos: </a:t>
            </a:r>
            <a:r>
              <a:rPr lang="es-ES_tradnl" altLang="es-CL" dirty="0" smtClean="0"/>
              <a:t>Definiciones – Árbol Libre</a:t>
            </a:r>
            <a:endParaRPr lang="en-US" altLang="es-CL" dirty="0"/>
          </a:p>
        </p:txBody>
      </p:sp>
      <p:sp>
        <p:nvSpPr>
          <p:cNvPr id="3575811" name="Text Box 3"/>
          <p:cNvSpPr txBox="1">
            <a:spLocks noChangeArrowheads="1"/>
          </p:cNvSpPr>
          <p:nvPr/>
        </p:nvSpPr>
        <p:spPr bwMode="auto">
          <a:xfrm>
            <a:off x="2595139" y="1901084"/>
            <a:ext cx="6613419" cy="51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8000">
                        <a:gamma/>
                        <a:shade val="0"/>
                        <a:invGamma/>
                      </a:srgbClr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Un </a:t>
            </a:r>
            <a:r>
              <a:rPr lang="es-ES_tradnl" altLang="es-CL" sz="2700" dirty="0">
                <a:solidFill>
                  <a:srgbClr val="FF0000"/>
                </a:solidFill>
                <a:sym typeface="Wingdings" pitchFamily="2" charset="2"/>
              </a:rPr>
              <a:t>árbol </a:t>
            </a:r>
            <a:r>
              <a:rPr lang="es-ES_tradnl" altLang="es-CL" sz="2700" dirty="0" smtClean="0">
                <a:solidFill>
                  <a:srgbClr val="FF0000"/>
                </a:solidFill>
                <a:sym typeface="Wingdings" pitchFamily="2" charset="2"/>
              </a:rPr>
              <a:t>libre </a:t>
            </a:r>
            <a:r>
              <a:rPr lang="es-ES_tradnl" altLang="es-CL" sz="2700" dirty="0" smtClean="0">
                <a:sym typeface="Wingdings" pitchFamily="2" charset="2"/>
              </a:rPr>
              <a:t>es </a:t>
            </a:r>
            <a:r>
              <a:rPr lang="es-ES_tradnl" altLang="es-CL" sz="2700" dirty="0">
                <a:sym typeface="Wingdings" pitchFamily="2" charset="2"/>
              </a:rPr>
              <a:t>un grafo conexo sin </a:t>
            </a:r>
            <a:r>
              <a:rPr lang="es-ES_tradnl" altLang="es-CL" sz="2700" dirty="0" smtClean="0">
                <a:sym typeface="Wingdings" pitchFamily="2" charset="2"/>
              </a:rPr>
              <a:t>ciclos</a:t>
            </a:r>
            <a:endParaRPr lang="es-ES_tradnl" altLang="es-CL" sz="2700" dirty="0">
              <a:sym typeface="Wingdings" pitchFamily="2" charset="2"/>
            </a:endParaRPr>
          </a:p>
        </p:txBody>
      </p:sp>
      <p:grpSp>
        <p:nvGrpSpPr>
          <p:cNvPr id="3575842" name="Group 34"/>
          <p:cNvGrpSpPr>
            <a:grpSpLocks/>
          </p:cNvGrpSpPr>
          <p:nvPr/>
        </p:nvGrpSpPr>
        <p:grpSpPr bwMode="auto">
          <a:xfrm>
            <a:off x="418571" y="1382607"/>
            <a:ext cx="1726605" cy="1897484"/>
            <a:chOff x="4176" y="2832"/>
            <a:chExt cx="1306" cy="1390"/>
          </a:xfrm>
        </p:grpSpPr>
        <p:sp>
          <p:nvSpPr>
            <p:cNvPr id="3575813" name="Line 5"/>
            <p:cNvSpPr>
              <a:spLocks noChangeShapeType="1"/>
            </p:cNvSpPr>
            <p:nvPr/>
          </p:nvSpPr>
          <p:spPr bwMode="auto">
            <a:xfrm flipV="1">
              <a:off x="4587" y="3170"/>
              <a:ext cx="672" cy="38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75817" name="Line 9"/>
            <p:cNvSpPr>
              <a:spLocks noChangeShapeType="1"/>
            </p:cNvSpPr>
            <p:nvPr/>
          </p:nvSpPr>
          <p:spPr bwMode="auto">
            <a:xfrm flipH="1" flipV="1">
              <a:off x="5088" y="3696"/>
              <a:ext cx="288" cy="38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75818" name="Line 10"/>
            <p:cNvSpPr>
              <a:spLocks noChangeShapeType="1"/>
            </p:cNvSpPr>
            <p:nvPr/>
          </p:nvSpPr>
          <p:spPr bwMode="auto">
            <a:xfrm>
              <a:off x="4272" y="2928"/>
              <a:ext cx="367" cy="2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75823" name="Line 15"/>
            <p:cNvSpPr>
              <a:spLocks noChangeShapeType="1"/>
            </p:cNvSpPr>
            <p:nvPr/>
          </p:nvSpPr>
          <p:spPr bwMode="auto">
            <a:xfrm flipV="1">
              <a:off x="4660" y="3122"/>
              <a:ext cx="561" cy="19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75825" name="Line 17"/>
            <p:cNvSpPr>
              <a:spLocks noChangeShapeType="1"/>
            </p:cNvSpPr>
            <p:nvPr/>
          </p:nvSpPr>
          <p:spPr bwMode="auto">
            <a:xfrm flipV="1">
              <a:off x="5136" y="3218"/>
              <a:ext cx="153" cy="47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75826" name="Oval 18"/>
            <p:cNvSpPr>
              <a:spLocks noChangeArrowheads="1"/>
            </p:cNvSpPr>
            <p:nvPr/>
          </p:nvSpPr>
          <p:spPr bwMode="auto">
            <a:xfrm>
              <a:off x="4395" y="3506"/>
              <a:ext cx="202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75827" name="Oval 19"/>
            <p:cNvSpPr>
              <a:spLocks noChangeArrowheads="1"/>
            </p:cNvSpPr>
            <p:nvPr/>
          </p:nvSpPr>
          <p:spPr bwMode="auto">
            <a:xfrm>
              <a:off x="5280" y="4032"/>
              <a:ext cx="202" cy="1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75829" name="Oval 21"/>
            <p:cNvSpPr>
              <a:spLocks noChangeArrowheads="1"/>
            </p:cNvSpPr>
            <p:nvPr/>
          </p:nvSpPr>
          <p:spPr bwMode="auto">
            <a:xfrm>
              <a:off x="4176" y="2832"/>
              <a:ext cx="204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75831" name="Oval 23"/>
            <p:cNvSpPr>
              <a:spLocks noChangeArrowheads="1"/>
            </p:cNvSpPr>
            <p:nvPr/>
          </p:nvSpPr>
          <p:spPr bwMode="auto">
            <a:xfrm>
              <a:off x="5221" y="3026"/>
              <a:ext cx="203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75832" name="Oval 24"/>
            <p:cNvSpPr>
              <a:spLocks noChangeArrowheads="1"/>
            </p:cNvSpPr>
            <p:nvPr/>
          </p:nvSpPr>
          <p:spPr bwMode="auto">
            <a:xfrm>
              <a:off x="4992" y="3600"/>
              <a:ext cx="203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75833" name="Oval 25"/>
            <p:cNvSpPr>
              <a:spLocks noChangeArrowheads="1"/>
            </p:cNvSpPr>
            <p:nvPr/>
          </p:nvSpPr>
          <p:spPr bwMode="auto">
            <a:xfrm>
              <a:off x="4560" y="3072"/>
              <a:ext cx="204" cy="1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</p:grpSp>
      <p:grpSp>
        <p:nvGrpSpPr>
          <p:cNvPr id="3575891" name="Group 83"/>
          <p:cNvGrpSpPr>
            <a:grpSpLocks/>
          </p:cNvGrpSpPr>
          <p:nvPr/>
        </p:nvGrpSpPr>
        <p:grpSpPr bwMode="auto">
          <a:xfrm>
            <a:off x="334856" y="3511425"/>
            <a:ext cx="9041130" cy="1760663"/>
            <a:chOff x="384" y="1950"/>
            <a:chExt cx="5184" cy="978"/>
          </a:xfrm>
        </p:grpSpPr>
        <p:sp>
          <p:nvSpPr>
            <p:cNvPr id="3575843" name="Text Box 35"/>
            <p:cNvSpPr txBox="1">
              <a:spLocks noChangeArrowheads="1"/>
            </p:cNvSpPr>
            <p:nvPr/>
          </p:nvSpPr>
          <p:spPr bwMode="auto">
            <a:xfrm>
              <a:off x="384" y="1950"/>
              <a:ext cx="4224" cy="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8000"/>
                      </a:gs>
                      <a:gs pos="50000">
                        <a:srgbClr val="008000">
                          <a:gamma/>
                          <a:shade val="0"/>
                          <a:invGamma/>
                        </a:srgbClr>
                      </a:gs>
                      <a:gs pos="100000">
                        <a:srgbClr val="0080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s-ES_tradnl" altLang="es-CL" sz="2700" dirty="0">
                  <a:sym typeface="Wingdings" pitchFamily="2" charset="2"/>
                </a:rPr>
                <a:t>Una </a:t>
              </a:r>
              <a:r>
                <a:rPr lang="es-ES_tradnl" altLang="es-CL" sz="2700" dirty="0">
                  <a:solidFill>
                    <a:srgbClr val="FF0000"/>
                  </a:solidFill>
                  <a:sym typeface="Wingdings" pitchFamily="2" charset="2"/>
                </a:rPr>
                <a:t>arborescencia</a:t>
              </a:r>
              <a:r>
                <a:rPr lang="es-ES_tradnl" altLang="es-CL" sz="2700" dirty="0">
                  <a:sym typeface="Wingdings" pitchFamily="2" charset="2"/>
                </a:rPr>
                <a:t> es un árbol </a:t>
              </a:r>
              <a:r>
                <a:rPr lang="es-ES_tradnl" altLang="es-CL" sz="2700" dirty="0" smtClean="0">
                  <a:sym typeface="Wingdings" pitchFamily="2" charset="2"/>
                </a:rPr>
                <a:t>(dirigido) </a:t>
              </a:r>
              <a:r>
                <a:rPr lang="es-ES_tradnl" altLang="es-CL" sz="2700" dirty="0">
                  <a:sym typeface="Wingdings" pitchFamily="2" charset="2"/>
                </a:rPr>
                <a:t>en que existe un nodo llamado </a:t>
              </a:r>
              <a:r>
                <a:rPr lang="es-ES_tradnl" altLang="es-CL" sz="2700" dirty="0">
                  <a:solidFill>
                    <a:srgbClr val="FF0000"/>
                  </a:solidFill>
                  <a:sym typeface="Wingdings" pitchFamily="2" charset="2"/>
                </a:rPr>
                <a:t>raíz</a:t>
              </a:r>
              <a:r>
                <a:rPr lang="es-ES_tradnl" altLang="es-CL" sz="2700" dirty="0">
                  <a:sym typeface="Wingdings" pitchFamily="2" charset="2"/>
                </a:rPr>
                <a:t> y todos los arcos apuntan en dirección contraria a </a:t>
              </a:r>
              <a:r>
                <a:rPr lang="es-ES_tradnl" altLang="es-CL" sz="2700" dirty="0" smtClean="0">
                  <a:sym typeface="Wingdings" pitchFamily="2" charset="2"/>
                </a:rPr>
                <a:t>él, no hay ciclos</a:t>
              </a:r>
              <a:endParaRPr lang="es-ES_tradnl" altLang="es-CL" sz="2700" dirty="0">
                <a:sym typeface="Wingdings" pitchFamily="2" charset="2"/>
              </a:endParaRPr>
            </a:p>
          </p:txBody>
        </p:sp>
        <p:sp>
          <p:nvSpPr>
            <p:cNvPr id="3575850" name="Line 42"/>
            <p:cNvSpPr>
              <a:spLocks noChangeShapeType="1"/>
            </p:cNvSpPr>
            <p:nvPr/>
          </p:nvSpPr>
          <p:spPr bwMode="auto">
            <a:xfrm flipV="1">
              <a:off x="4896" y="2091"/>
              <a:ext cx="525" cy="309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75845" name="Oval 37"/>
            <p:cNvSpPr>
              <a:spLocks noChangeArrowheads="1"/>
            </p:cNvSpPr>
            <p:nvPr/>
          </p:nvSpPr>
          <p:spPr bwMode="auto">
            <a:xfrm>
              <a:off x="4841" y="2016"/>
              <a:ext cx="162" cy="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75846" name="Line 38"/>
            <p:cNvSpPr>
              <a:spLocks noChangeShapeType="1"/>
            </p:cNvSpPr>
            <p:nvPr/>
          </p:nvSpPr>
          <p:spPr bwMode="auto">
            <a:xfrm flipH="1">
              <a:off x="4849" y="2168"/>
              <a:ext cx="38" cy="19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75847" name="Oval 39"/>
            <p:cNvSpPr>
              <a:spLocks noChangeArrowheads="1"/>
            </p:cNvSpPr>
            <p:nvPr/>
          </p:nvSpPr>
          <p:spPr bwMode="auto">
            <a:xfrm>
              <a:off x="4964" y="2778"/>
              <a:ext cx="161" cy="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75848" name="Oval 40"/>
            <p:cNvSpPr>
              <a:spLocks noChangeArrowheads="1"/>
            </p:cNvSpPr>
            <p:nvPr/>
          </p:nvSpPr>
          <p:spPr bwMode="auto">
            <a:xfrm>
              <a:off x="5307" y="2511"/>
              <a:ext cx="161" cy="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75849" name="Oval 41"/>
            <p:cNvSpPr>
              <a:spLocks noChangeArrowheads="1"/>
            </p:cNvSpPr>
            <p:nvPr/>
          </p:nvSpPr>
          <p:spPr bwMode="auto">
            <a:xfrm>
              <a:off x="4735" y="2364"/>
              <a:ext cx="160" cy="1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75851" name="Line 43"/>
            <p:cNvSpPr>
              <a:spLocks noChangeShapeType="1"/>
            </p:cNvSpPr>
            <p:nvPr/>
          </p:nvSpPr>
          <p:spPr bwMode="auto">
            <a:xfrm flipH="1" flipV="1">
              <a:off x="4811" y="2511"/>
              <a:ext cx="191" cy="26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75852" name="Line 44"/>
            <p:cNvSpPr>
              <a:spLocks noChangeShapeType="1"/>
            </p:cNvSpPr>
            <p:nvPr/>
          </p:nvSpPr>
          <p:spPr bwMode="auto">
            <a:xfrm flipH="1" flipV="1">
              <a:off x="4868" y="2495"/>
              <a:ext cx="438" cy="9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75855" name="Oval 47"/>
            <p:cNvSpPr>
              <a:spLocks noChangeArrowheads="1"/>
            </p:cNvSpPr>
            <p:nvPr/>
          </p:nvSpPr>
          <p:spPr bwMode="auto">
            <a:xfrm>
              <a:off x="5407" y="1968"/>
              <a:ext cx="161" cy="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75862" name="Oval 54"/>
            <p:cNvSpPr>
              <a:spLocks noChangeArrowheads="1"/>
            </p:cNvSpPr>
            <p:nvPr/>
          </p:nvSpPr>
          <p:spPr bwMode="auto">
            <a:xfrm>
              <a:off x="5280" y="2496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</p:grpSp>
      <p:grpSp>
        <p:nvGrpSpPr>
          <p:cNvPr id="3575892" name="Group 84"/>
          <p:cNvGrpSpPr>
            <a:grpSpLocks/>
          </p:cNvGrpSpPr>
          <p:nvPr/>
        </p:nvGrpSpPr>
        <p:grpSpPr bwMode="auto">
          <a:xfrm>
            <a:off x="251142" y="5472819"/>
            <a:ext cx="9144899" cy="1695854"/>
            <a:chOff x="144" y="3186"/>
            <a:chExt cx="4608" cy="942"/>
          </a:xfrm>
        </p:grpSpPr>
        <p:sp>
          <p:nvSpPr>
            <p:cNvPr id="3575844" name="Text Box 36"/>
            <p:cNvSpPr txBox="1">
              <a:spLocks noChangeArrowheads="1"/>
            </p:cNvSpPr>
            <p:nvPr/>
          </p:nvSpPr>
          <p:spPr bwMode="auto">
            <a:xfrm>
              <a:off x="1932" y="3188"/>
              <a:ext cx="2820" cy="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8000"/>
                      </a:gs>
                      <a:gs pos="50000">
                        <a:srgbClr val="008000">
                          <a:gamma/>
                          <a:shade val="0"/>
                          <a:invGamma/>
                        </a:srgbClr>
                      </a:gs>
                      <a:gs pos="100000">
                        <a:srgbClr val="0080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s-ES_tradnl" altLang="es-CL" sz="2700" dirty="0">
                  <a:sym typeface="Wingdings" pitchFamily="2" charset="2"/>
                </a:rPr>
                <a:t>Un </a:t>
              </a:r>
              <a:r>
                <a:rPr lang="es-ES_tradnl" altLang="es-CL" sz="2700" dirty="0">
                  <a:solidFill>
                    <a:srgbClr val="FF0000"/>
                  </a:solidFill>
                  <a:sym typeface="Wingdings" pitchFamily="2" charset="2"/>
                </a:rPr>
                <a:t>bosque</a:t>
              </a:r>
              <a:r>
                <a:rPr lang="es-ES_tradnl" altLang="es-CL" sz="2700" dirty="0">
                  <a:sym typeface="Wingdings" pitchFamily="2" charset="2"/>
                </a:rPr>
                <a:t> es un grafo </a:t>
              </a:r>
              <a:r>
                <a:rPr lang="es-ES_tradnl" altLang="es-CL" sz="2700" dirty="0" smtClean="0">
                  <a:sym typeface="Wingdings" pitchFamily="2" charset="2"/>
                </a:rPr>
                <a:t>cuyos </a:t>
              </a:r>
              <a:r>
                <a:rPr lang="es-ES_tradnl" altLang="es-CL" sz="2700" dirty="0">
                  <a:sym typeface="Wingdings" pitchFamily="2" charset="2"/>
                </a:rPr>
                <a:t>componentes </a:t>
              </a:r>
              <a:r>
                <a:rPr lang="es-ES_tradnl" altLang="es-CL" sz="2700" dirty="0" smtClean="0">
                  <a:sym typeface="Wingdings" pitchFamily="2" charset="2"/>
                </a:rPr>
                <a:t>conexos </a:t>
              </a:r>
              <a:r>
                <a:rPr lang="es-ES_tradnl" altLang="es-CL" sz="2700" dirty="0">
                  <a:sym typeface="Wingdings" pitchFamily="2" charset="2"/>
                </a:rPr>
                <a:t>son </a:t>
              </a:r>
              <a:r>
                <a:rPr lang="es-ES_tradnl" altLang="es-CL" sz="2700" dirty="0" smtClean="0">
                  <a:sym typeface="Wingdings" pitchFamily="2" charset="2"/>
                </a:rPr>
                <a:t>árboles</a:t>
              </a:r>
              <a:endParaRPr lang="es-ES_tradnl" altLang="es-CL" sz="2700" dirty="0">
                <a:sym typeface="Wingdings" pitchFamily="2" charset="2"/>
              </a:endParaRPr>
            </a:p>
          </p:txBody>
        </p:sp>
        <p:sp>
          <p:nvSpPr>
            <p:cNvPr id="3575868" name="Line 60"/>
            <p:cNvSpPr>
              <a:spLocks noChangeShapeType="1"/>
            </p:cNvSpPr>
            <p:nvPr/>
          </p:nvSpPr>
          <p:spPr bwMode="auto">
            <a:xfrm flipV="1">
              <a:off x="290" y="3312"/>
              <a:ext cx="216" cy="309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75869" name="Line 61"/>
            <p:cNvSpPr>
              <a:spLocks noChangeShapeType="1"/>
            </p:cNvSpPr>
            <p:nvPr/>
          </p:nvSpPr>
          <p:spPr bwMode="auto">
            <a:xfrm flipH="1" flipV="1">
              <a:off x="669" y="3729"/>
              <a:ext cx="219" cy="29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75872" name="Line 64"/>
            <p:cNvSpPr>
              <a:spLocks noChangeShapeType="1"/>
            </p:cNvSpPr>
            <p:nvPr/>
          </p:nvSpPr>
          <p:spPr bwMode="auto">
            <a:xfrm flipH="1" flipV="1">
              <a:off x="554" y="3312"/>
              <a:ext cx="152" cy="41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75873" name="Oval 65"/>
            <p:cNvSpPr>
              <a:spLocks noChangeArrowheads="1"/>
            </p:cNvSpPr>
            <p:nvPr/>
          </p:nvSpPr>
          <p:spPr bwMode="auto">
            <a:xfrm>
              <a:off x="144" y="3585"/>
              <a:ext cx="15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75874" name="Oval 66"/>
            <p:cNvSpPr>
              <a:spLocks noChangeArrowheads="1"/>
            </p:cNvSpPr>
            <p:nvPr/>
          </p:nvSpPr>
          <p:spPr bwMode="auto">
            <a:xfrm>
              <a:off x="815" y="3984"/>
              <a:ext cx="153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75876" name="Oval 68"/>
            <p:cNvSpPr>
              <a:spLocks noChangeArrowheads="1"/>
            </p:cNvSpPr>
            <p:nvPr/>
          </p:nvSpPr>
          <p:spPr bwMode="auto">
            <a:xfrm>
              <a:off x="458" y="3216"/>
              <a:ext cx="154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75877" name="Oval 69"/>
            <p:cNvSpPr>
              <a:spLocks noChangeArrowheads="1"/>
            </p:cNvSpPr>
            <p:nvPr/>
          </p:nvSpPr>
          <p:spPr bwMode="auto">
            <a:xfrm>
              <a:off x="597" y="3656"/>
              <a:ext cx="153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75880" name="Line 72"/>
            <p:cNvSpPr>
              <a:spLocks noChangeShapeType="1"/>
            </p:cNvSpPr>
            <p:nvPr/>
          </p:nvSpPr>
          <p:spPr bwMode="auto">
            <a:xfrm flipV="1">
              <a:off x="1224" y="3442"/>
              <a:ext cx="509" cy="29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75882" name="Line 74"/>
            <p:cNvSpPr>
              <a:spLocks noChangeShapeType="1"/>
            </p:cNvSpPr>
            <p:nvPr/>
          </p:nvSpPr>
          <p:spPr bwMode="auto">
            <a:xfrm>
              <a:off x="985" y="3259"/>
              <a:ext cx="278" cy="18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75883" name="Line 75"/>
            <p:cNvSpPr>
              <a:spLocks noChangeShapeType="1"/>
            </p:cNvSpPr>
            <p:nvPr/>
          </p:nvSpPr>
          <p:spPr bwMode="auto">
            <a:xfrm flipV="1">
              <a:off x="1279" y="3406"/>
              <a:ext cx="425" cy="1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75885" name="Oval 77"/>
            <p:cNvSpPr>
              <a:spLocks noChangeArrowheads="1"/>
            </p:cNvSpPr>
            <p:nvPr/>
          </p:nvSpPr>
          <p:spPr bwMode="auto">
            <a:xfrm>
              <a:off x="1078" y="3697"/>
              <a:ext cx="15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75887" name="Oval 79"/>
            <p:cNvSpPr>
              <a:spLocks noChangeArrowheads="1"/>
            </p:cNvSpPr>
            <p:nvPr/>
          </p:nvSpPr>
          <p:spPr bwMode="auto">
            <a:xfrm>
              <a:off x="912" y="3186"/>
              <a:ext cx="155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75888" name="Oval 80"/>
            <p:cNvSpPr>
              <a:spLocks noChangeArrowheads="1"/>
            </p:cNvSpPr>
            <p:nvPr/>
          </p:nvSpPr>
          <p:spPr bwMode="auto">
            <a:xfrm>
              <a:off x="1704" y="3333"/>
              <a:ext cx="154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3575890" name="Oval 82"/>
            <p:cNvSpPr>
              <a:spLocks noChangeArrowheads="1"/>
            </p:cNvSpPr>
            <p:nvPr/>
          </p:nvSpPr>
          <p:spPr bwMode="auto">
            <a:xfrm>
              <a:off x="1203" y="3368"/>
              <a:ext cx="155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ES" altLang="es-C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694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143" y="311150"/>
            <a:ext cx="9668251" cy="129698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_tradnl" altLang="es-CL" dirty="0"/>
              <a:t>Grafos: </a:t>
            </a:r>
            <a:r>
              <a:rPr lang="es-ES_tradnl" altLang="es-CL" dirty="0" smtClean="0"/>
              <a:t>Definiciones – Árbol de Extensión</a:t>
            </a:r>
            <a:endParaRPr lang="en-US" altLang="es-CL" dirty="0"/>
          </a:p>
        </p:txBody>
      </p:sp>
      <p:sp>
        <p:nvSpPr>
          <p:cNvPr id="3577882" name="Text Box 26"/>
          <p:cNvSpPr txBox="1">
            <a:spLocks noChangeArrowheads="1"/>
          </p:cNvSpPr>
          <p:nvPr/>
        </p:nvSpPr>
        <p:spPr bwMode="auto">
          <a:xfrm>
            <a:off x="669713" y="1469020"/>
            <a:ext cx="8455131" cy="207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8000">
                        <a:gamma/>
                        <a:shade val="0"/>
                        <a:invGamma/>
                      </a:srgbClr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L" altLang="es-CL" sz="2700" dirty="0" smtClean="0">
                <a:sym typeface="Wingdings" pitchFamily="2" charset="2"/>
              </a:rPr>
              <a:t>Un </a:t>
            </a:r>
            <a:r>
              <a:rPr lang="es-CL" altLang="es-CL" sz="2700" dirty="0" smtClean="0">
                <a:solidFill>
                  <a:srgbClr val="FF0000"/>
                </a:solidFill>
                <a:sym typeface="Wingdings" pitchFamily="2" charset="2"/>
              </a:rPr>
              <a:t>árbol de extensión </a:t>
            </a:r>
            <a:r>
              <a:rPr lang="es-CL" altLang="es-CL" sz="2700" dirty="0" smtClean="0">
                <a:sym typeface="Wingdings" pitchFamily="2" charset="2"/>
              </a:rPr>
              <a:t>(</a:t>
            </a:r>
            <a:r>
              <a:rPr lang="es-CL" altLang="es-CL" sz="2700" dirty="0" err="1" smtClean="0">
                <a:solidFill>
                  <a:srgbClr val="FF0000"/>
                </a:solidFill>
                <a:sym typeface="Wingdings" pitchFamily="2" charset="2"/>
              </a:rPr>
              <a:t>spanning</a:t>
            </a:r>
            <a:r>
              <a:rPr lang="es-CL" altLang="es-CL" sz="27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s-CL" altLang="es-CL" sz="2700" dirty="0" err="1" smtClean="0">
                <a:solidFill>
                  <a:srgbClr val="FF0000"/>
                </a:solidFill>
                <a:sym typeface="Wingdings" pitchFamily="2" charset="2"/>
              </a:rPr>
              <a:t>tree</a:t>
            </a:r>
            <a:r>
              <a:rPr lang="es-CL" altLang="es-CL" sz="2700" dirty="0" smtClean="0">
                <a:sym typeface="Wingdings" pitchFamily="2" charset="2"/>
              </a:rPr>
              <a:t>) es un subgrafo del grafo que es un árbol que incluye todos los nodos</a:t>
            </a:r>
            <a:endParaRPr lang="es-CL" altLang="es-CL" sz="2000" dirty="0" smtClean="0">
              <a:sym typeface="Wingdings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L" altLang="es-CL" sz="2000" dirty="0" smtClean="0"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L" altLang="es-CL" sz="2700" dirty="0" smtClean="0">
                <a:solidFill>
                  <a:srgbClr val="FF0000"/>
                </a:solidFill>
                <a:sym typeface="Wingdings" pitchFamily="2" charset="2"/>
              </a:rPr>
              <a:t>Arborescencia de extensión </a:t>
            </a:r>
            <a:r>
              <a:rPr lang="es-CL" altLang="es-CL" sz="2700" dirty="0" smtClean="0">
                <a:sym typeface="Wingdings" pitchFamily="2" charset="2"/>
              </a:rPr>
              <a:t>se define de manera análoga (claro que sólo es aplicable a un grafo dirigido)</a:t>
            </a:r>
            <a:endParaRPr lang="es-CL" altLang="es-CL" sz="2700" i="1" dirty="0">
              <a:sym typeface="Wingdings" pitchFamily="2" charset="2"/>
            </a:endParaRPr>
          </a:p>
        </p:txBody>
      </p:sp>
      <p:grpSp>
        <p:nvGrpSpPr>
          <p:cNvPr id="3578022" name="Group 166"/>
          <p:cNvGrpSpPr>
            <a:grpSpLocks/>
          </p:cNvGrpSpPr>
          <p:nvPr/>
        </p:nvGrpSpPr>
        <p:grpSpPr bwMode="auto">
          <a:xfrm>
            <a:off x="251143" y="4061407"/>
            <a:ext cx="2678853" cy="2817422"/>
            <a:chOff x="144" y="2256"/>
            <a:chExt cx="1536" cy="1565"/>
          </a:xfrm>
        </p:grpSpPr>
        <p:grpSp>
          <p:nvGrpSpPr>
            <p:cNvPr id="3577957" name="Group 101"/>
            <p:cNvGrpSpPr>
              <a:grpSpLocks/>
            </p:cNvGrpSpPr>
            <p:nvPr/>
          </p:nvGrpSpPr>
          <p:grpSpPr bwMode="auto">
            <a:xfrm>
              <a:off x="144" y="2256"/>
              <a:ext cx="1296" cy="1149"/>
              <a:chOff x="144" y="2256"/>
              <a:chExt cx="1296" cy="1149"/>
            </a:xfrm>
          </p:grpSpPr>
          <p:sp>
            <p:nvSpPr>
              <p:cNvPr id="3577891" name="Oval 35"/>
              <p:cNvSpPr>
                <a:spLocks noChangeArrowheads="1"/>
              </p:cNvSpPr>
              <p:nvPr/>
            </p:nvSpPr>
            <p:spPr bwMode="auto">
              <a:xfrm>
                <a:off x="651" y="2256"/>
                <a:ext cx="204" cy="18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ES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endParaRPr>
              </a:p>
            </p:txBody>
          </p:sp>
          <p:sp>
            <p:nvSpPr>
              <p:cNvPr id="3577892" name="Line 36"/>
              <p:cNvSpPr>
                <a:spLocks noChangeShapeType="1"/>
              </p:cNvSpPr>
              <p:nvPr/>
            </p:nvSpPr>
            <p:spPr bwMode="auto">
              <a:xfrm flipH="1">
                <a:off x="661" y="2448"/>
                <a:ext cx="48" cy="24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77894" name="Oval 38"/>
              <p:cNvSpPr>
                <a:spLocks noChangeArrowheads="1"/>
              </p:cNvSpPr>
              <p:nvPr/>
            </p:nvSpPr>
            <p:spPr bwMode="auto">
              <a:xfrm>
                <a:off x="805" y="3216"/>
                <a:ext cx="203" cy="18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ES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endParaRPr>
              </a:p>
            </p:txBody>
          </p:sp>
          <p:sp>
            <p:nvSpPr>
              <p:cNvPr id="3577895" name="Oval 39"/>
              <p:cNvSpPr>
                <a:spLocks noChangeArrowheads="1"/>
              </p:cNvSpPr>
              <p:nvPr/>
            </p:nvSpPr>
            <p:spPr bwMode="auto">
              <a:xfrm>
                <a:off x="1237" y="2880"/>
                <a:ext cx="203" cy="18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ES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endParaRPr>
              </a:p>
            </p:txBody>
          </p:sp>
          <p:sp>
            <p:nvSpPr>
              <p:cNvPr id="3577896" name="Oval 40"/>
              <p:cNvSpPr>
                <a:spLocks noChangeArrowheads="1"/>
              </p:cNvSpPr>
              <p:nvPr/>
            </p:nvSpPr>
            <p:spPr bwMode="auto">
              <a:xfrm>
                <a:off x="528" y="2695"/>
                <a:ext cx="202" cy="1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ES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endParaRPr>
              </a:p>
            </p:txBody>
          </p:sp>
          <p:sp>
            <p:nvSpPr>
              <p:cNvPr id="3577897" name="Line 41"/>
              <p:cNvSpPr>
                <a:spLocks noChangeShapeType="1"/>
              </p:cNvSpPr>
              <p:nvPr/>
            </p:nvSpPr>
            <p:spPr bwMode="auto">
              <a:xfrm>
                <a:off x="853" y="2400"/>
                <a:ext cx="499" cy="48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77899" name="Line 43"/>
              <p:cNvSpPr>
                <a:spLocks noChangeShapeType="1"/>
              </p:cNvSpPr>
              <p:nvPr/>
            </p:nvSpPr>
            <p:spPr bwMode="auto">
              <a:xfrm>
                <a:off x="783" y="2423"/>
                <a:ext cx="487" cy="481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77900" name="Line 44"/>
              <p:cNvSpPr>
                <a:spLocks noChangeShapeType="1"/>
              </p:cNvSpPr>
              <p:nvPr/>
            </p:nvSpPr>
            <p:spPr bwMode="auto">
              <a:xfrm flipH="1" flipV="1">
                <a:off x="651" y="2885"/>
                <a:ext cx="202" cy="331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77901" name="Line 45"/>
              <p:cNvSpPr>
                <a:spLocks noChangeShapeType="1"/>
              </p:cNvSpPr>
              <p:nvPr/>
            </p:nvSpPr>
            <p:spPr bwMode="auto">
              <a:xfrm flipH="1" flipV="1">
                <a:off x="709" y="2832"/>
                <a:ext cx="528" cy="144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77903" name="Line 47"/>
              <p:cNvSpPr>
                <a:spLocks noChangeShapeType="1"/>
              </p:cNvSpPr>
              <p:nvPr/>
            </p:nvSpPr>
            <p:spPr bwMode="auto">
              <a:xfrm flipH="1">
                <a:off x="997" y="3050"/>
                <a:ext cx="273" cy="214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77904" name="Oval 48"/>
              <p:cNvSpPr>
                <a:spLocks noChangeArrowheads="1"/>
              </p:cNvSpPr>
              <p:nvPr/>
            </p:nvSpPr>
            <p:spPr bwMode="auto">
              <a:xfrm>
                <a:off x="144" y="3120"/>
                <a:ext cx="202" cy="1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ES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endParaRPr>
              </a:p>
            </p:txBody>
          </p:sp>
          <p:sp>
            <p:nvSpPr>
              <p:cNvPr id="3577905" name="Line 49"/>
              <p:cNvSpPr>
                <a:spLocks noChangeShapeType="1"/>
              </p:cNvSpPr>
              <p:nvPr/>
            </p:nvSpPr>
            <p:spPr bwMode="auto">
              <a:xfrm flipH="1">
                <a:off x="288" y="2880"/>
                <a:ext cx="283" cy="288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77906" name="Line 50"/>
              <p:cNvSpPr>
                <a:spLocks noChangeShapeType="1"/>
              </p:cNvSpPr>
              <p:nvPr/>
            </p:nvSpPr>
            <p:spPr bwMode="auto">
              <a:xfrm flipH="1" flipV="1">
                <a:off x="336" y="3240"/>
                <a:ext cx="469" cy="72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 type="non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77907" name="Freeform 51"/>
              <p:cNvSpPr>
                <a:spLocks/>
              </p:cNvSpPr>
              <p:nvPr/>
            </p:nvSpPr>
            <p:spPr bwMode="auto">
              <a:xfrm>
                <a:off x="357" y="2736"/>
                <a:ext cx="160" cy="208"/>
              </a:xfrm>
              <a:custGeom>
                <a:avLst/>
                <a:gdLst>
                  <a:gd name="T0" fmla="*/ 160 w 160"/>
                  <a:gd name="T1" fmla="*/ 0 h 208"/>
                  <a:gd name="T2" fmla="*/ 16 w 160"/>
                  <a:gd name="T3" fmla="*/ 48 h 208"/>
                  <a:gd name="T4" fmla="*/ 64 w 160"/>
                  <a:gd name="T5" fmla="*/ 192 h 208"/>
                  <a:gd name="T6" fmla="*/ 160 w 160"/>
                  <a:gd name="T7" fmla="*/ 144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0" h="208">
                    <a:moveTo>
                      <a:pt x="160" y="0"/>
                    </a:moveTo>
                    <a:cubicBezTo>
                      <a:pt x="96" y="8"/>
                      <a:pt x="32" y="16"/>
                      <a:pt x="16" y="48"/>
                    </a:cubicBezTo>
                    <a:cubicBezTo>
                      <a:pt x="0" y="80"/>
                      <a:pt x="40" y="176"/>
                      <a:pt x="64" y="192"/>
                    </a:cubicBezTo>
                    <a:cubicBezTo>
                      <a:pt x="88" y="208"/>
                      <a:pt x="124" y="176"/>
                      <a:pt x="160" y="14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lg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</p:grpSp>
        <p:sp>
          <p:nvSpPr>
            <p:cNvPr id="3578019" name="Text Box 163"/>
            <p:cNvSpPr txBox="1">
              <a:spLocks noChangeArrowheads="1"/>
            </p:cNvSpPr>
            <p:nvPr/>
          </p:nvSpPr>
          <p:spPr bwMode="auto">
            <a:xfrm>
              <a:off x="384" y="3552"/>
              <a:ext cx="12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8000"/>
                      </a:gs>
                      <a:gs pos="50000">
                        <a:srgbClr val="008000">
                          <a:gamma/>
                          <a:shade val="0"/>
                          <a:invGamma/>
                        </a:srgbClr>
                      </a:gs>
                      <a:gs pos="100000">
                        <a:srgbClr val="0080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s-ES_tradnl" altLang="es-CL" sz="2500" dirty="0">
                  <a:sym typeface="Wingdings" pitchFamily="2" charset="2"/>
                </a:rPr>
                <a:t>El grafo</a:t>
              </a:r>
            </a:p>
          </p:txBody>
        </p:sp>
      </p:grpSp>
      <p:grpSp>
        <p:nvGrpSpPr>
          <p:cNvPr id="3578023" name="Group 167"/>
          <p:cNvGrpSpPr>
            <a:grpSpLocks/>
          </p:cNvGrpSpPr>
          <p:nvPr/>
        </p:nvGrpSpPr>
        <p:grpSpPr bwMode="auto">
          <a:xfrm>
            <a:off x="3264852" y="4061407"/>
            <a:ext cx="2427711" cy="3197278"/>
            <a:chOff x="1872" y="2256"/>
            <a:chExt cx="1392" cy="1776"/>
          </a:xfrm>
        </p:grpSpPr>
        <p:grpSp>
          <p:nvGrpSpPr>
            <p:cNvPr id="3577958" name="Group 102"/>
            <p:cNvGrpSpPr>
              <a:grpSpLocks/>
            </p:cNvGrpSpPr>
            <p:nvPr/>
          </p:nvGrpSpPr>
          <p:grpSpPr bwMode="auto">
            <a:xfrm>
              <a:off x="1872" y="2256"/>
              <a:ext cx="1296" cy="1149"/>
              <a:chOff x="144" y="2256"/>
              <a:chExt cx="1296" cy="1149"/>
            </a:xfrm>
          </p:grpSpPr>
          <p:sp>
            <p:nvSpPr>
              <p:cNvPr id="3577959" name="Oval 103"/>
              <p:cNvSpPr>
                <a:spLocks noChangeArrowheads="1"/>
              </p:cNvSpPr>
              <p:nvPr/>
            </p:nvSpPr>
            <p:spPr bwMode="auto">
              <a:xfrm>
                <a:off x="651" y="2256"/>
                <a:ext cx="204" cy="18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ES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endParaRPr>
              </a:p>
            </p:txBody>
          </p:sp>
          <p:sp>
            <p:nvSpPr>
              <p:cNvPr id="3577960" name="Line 104"/>
              <p:cNvSpPr>
                <a:spLocks noChangeShapeType="1"/>
              </p:cNvSpPr>
              <p:nvPr/>
            </p:nvSpPr>
            <p:spPr bwMode="auto">
              <a:xfrm flipH="1">
                <a:off x="661" y="2448"/>
                <a:ext cx="48" cy="24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77961" name="Oval 105"/>
              <p:cNvSpPr>
                <a:spLocks noChangeArrowheads="1"/>
              </p:cNvSpPr>
              <p:nvPr/>
            </p:nvSpPr>
            <p:spPr bwMode="auto">
              <a:xfrm>
                <a:off x="805" y="3216"/>
                <a:ext cx="203" cy="18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ES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endParaRPr>
              </a:p>
            </p:txBody>
          </p:sp>
          <p:sp>
            <p:nvSpPr>
              <p:cNvPr id="3577962" name="Oval 106"/>
              <p:cNvSpPr>
                <a:spLocks noChangeArrowheads="1"/>
              </p:cNvSpPr>
              <p:nvPr/>
            </p:nvSpPr>
            <p:spPr bwMode="auto">
              <a:xfrm>
                <a:off x="1237" y="2880"/>
                <a:ext cx="203" cy="18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ES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endParaRPr>
              </a:p>
            </p:txBody>
          </p:sp>
          <p:sp>
            <p:nvSpPr>
              <p:cNvPr id="3577963" name="Oval 107"/>
              <p:cNvSpPr>
                <a:spLocks noChangeArrowheads="1"/>
              </p:cNvSpPr>
              <p:nvPr/>
            </p:nvSpPr>
            <p:spPr bwMode="auto">
              <a:xfrm>
                <a:off x="528" y="2695"/>
                <a:ext cx="202" cy="1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ES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endParaRPr>
              </a:p>
            </p:txBody>
          </p:sp>
          <p:sp>
            <p:nvSpPr>
              <p:cNvPr id="3577964" name="Line 108"/>
              <p:cNvSpPr>
                <a:spLocks noChangeShapeType="1"/>
              </p:cNvSpPr>
              <p:nvPr/>
            </p:nvSpPr>
            <p:spPr bwMode="auto">
              <a:xfrm>
                <a:off x="853" y="2400"/>
                <a:ext cx="480" cy="432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77965" name="Line 109"/>
              <p:cNvSpPr>
                <a:spLocks noChangeShapeType="1"/>
              </p:cNvSpPr>
              <p:nvPr/>
            </p:nvSpPr>
            <p:spPr bwMode="auto">
              <a:xfrm>
                <a:off x="783" y="2423"/>
                <a:ext cx="513" cy="457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77966" name="Line 110"/>
              <p:cNvSpPr>
                <a:spLocks noChangeShapeType="1"/>
              </p:cNvSpPr>
              <p:nvPr/>
            </p:nvSpPr>
            <p:spPr bwMode="auto">
              <a:xfrm flipH="1" flipV="1">
                <a:off x="661" y="2880"/>
                <a:ext cx="192" cy="336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77967" name="Line 111"/>
              <p:cNvSpPr>
                <a:spLocks noChangeShapeType="1"/>
              </p:cNvSpPr>
              <p:nvPr/>
            </p:nvSpPr>
            <p:spPr bwMode="auto">
              <a:xfrm flipH="1" flipV="1">
                <a:off x="730" y="2832"/>
                <a:ext cx="507" cy="144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77968" name="Line 112"/>
              <p:cNvSpPr>
                <a:spLocks noChangeShapeType="1"/>
              </p:cNvSpPr>
              <p:nvPr/>
            </p:nvSpPr>
            <p:spPr bwMode="auto">
              <a:xfrm flipH="1">
                <a:off x="997" y="3072"/>
                <a:ext cx="240" cy="192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77969" name="Oval 113"/>
              <p:cNvSpPr>
                <a:spLocks noChangeArrowheads="1"/>
              </p:cNvSpPr>
              <p:nvPr/>
            </p:nvSpPr>
            <p:spPr bwMode="auto">
              <a:xfrm>
                <a:off x="144" y="3120"/>
                <a:ext cx="202" cy="1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ES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endParaRPr>
              </a:p>
            </p:txBody>
          </p:sp>
          <p:sp>
            <p:nvSpPr>
              <p:cNvPr id="3577971" name="Line 115"/>
              <p:cNvSpPr>
                <a:spLocks noChangeShapeType="1"/>
              </p:cNvSpPr>
              <p:nvPr/>
            </p:nvSpPr>
            <p:spPr bwMode="auto">
              <a:xfrm flipH="1" flipV="1">
                <a:off x="336" y="3240"/>
                <a:ext cx="469" cy="72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 type="non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77972" name="Freeform 116"/>
              <p:cNvSpPr>
                <a:spLocks/>
              </p:cNvSpPr>
              <p:nvPr/>
            </p:nvSpPr>
            <p:spPr bwMode="auto">
              <a:xfrm>
                <a:off x="357" y="2736"/>
                <a:ext cx="160" cy="208"/>
              </a:xfrm>
              <a:custGeom>
                <a:avLst/>
                <a:gdLst>
                  <a:gd name="T0" fmla="*/ 160 w 160"/>
                  <a:gd name="T1" fmla="*/ 0 h 208"/>
                  <a:gd name="T2" fmla="*/ 16 w 160"/>
                  <a:gd name="T3" fmla="*/ 48 h 208"/>
                  <a:gd name="T4" fmla="*/ 64 w 160"/>
                  <a:gd name="T5" fmla="*/ 192 h 208"/>
                  <a:gd name="T6" fmla="*/ 160 w 160"/>
                  <a:gd name="T7" fmla="*/ 144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0" h="208">
                    <a:moveTo>
                      <a:pt x="160" y="0"/>
                    </a:moveTo>
                    <a:cubicBezTo>
                      <a:pt x="96" y="8"/>
                      <a:pt x="32" y="16"/>
                      <a:pt x="16" y="48"/>
                    </a:cubicBezTo>
                    <a:cubicBezTo>
                      <a:pt x="0" y="80"/>
                      <a:pt x="40" y="176"/>
                      <a:pt x="64" y="192"/>
                    </a:cubicBezTo>
                    <a:cubicBezTo>
                      <a:pt x="88" y="208"/>
                      <a:pt x="124" y="176"/>
                      <a:pt x="160" y="14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lg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</p:grpSp>
        <p:sp>
          <p:nvSpPr>
            <p:cNvPr id="3577975" name="Line 119"/>
            <p:cNvSpPr>
              <a:spLocks noChangeShapeType="1"/>
            </p:cNvSpPr>
            <p:nvPr/>
          </p:nvSpPr>
          <p:spPr bwMode="auto">
            <a:xfrm flipH="1">
              <a:off x="2389" y="2448"/>
              <a:ext cx="48" cy="240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77983" name="Line 127"/>
            <p:cNvSpPr>
              <a:spLocks noChangeShapeType="1"/>
            </p:cNvSpPr>
            <p:nvPr/>
          </p:nvSpPr>
          <p:spPr bwMode="auto">
            <a:xfrm flipH="1">
              <a:off x="2725" y="3048"/>
              <a:ext cx="279" cy="216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77985" name="Line 129"/>
            <p:cNvSpPr>
              <a:spLocks noChangeShapeType="1"/>
            </p:cNvSpPr>
            <p:nvPr/>
          </p:nvSpPr>
          <p:spPr bwMode="auto">
            <a:xfrm flipH="1">
              <a:off x="2060" y="2871"/>
              <a:ext cx="271" cy="283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77986" name="Line 130"/>
            <p:cNvSpPr>
              <a:spLocks noChangeShapeType="1"/>
            </p:cNvSpPr>
            <p:nvPr/>
          </p:nvSpPr>
          <p:spPr bwMode="auto">
            <a:xfrm flipH="1" flipV="1">
              <a:off x="2064" y="3240"/>
              <a:ext cx="469" cy="72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78020" name="Text Box 164"/>
            <p:cNvSpPr txBox="1">
              <a:spLocks noChangeArrowheads="1"/>
            </p:cNvSpPr>
            <p:nvPr/>
          </p:nvSpPr>
          <p:spPr bwMode="auto">
            <a:xfrm>
              <a:off x="1968" y="3552"/>
              <a:ext cx="129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8000"/>
                      </a:gs>
                      <a:gs pos="50000">
                        <a:srgbClr val="008000">
                          <a:gamma/>
                          <a:shade val="0"/>
                          <a:invGamma/>
                        </a:srgbClr>
                      </a:gs>
                      <a:gs pos="100000">
                        <a:srgbClr val="0080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s-ES_tradnl" altLang="es-CL" sz="2500" dirty="0" smtClean="0">
                  <a:sym typeface="Wingdings" pitchFamily="2" charset="2"/>
                </a:rPr>
                <a:t>No es un </a:t>
              </a:r>
              <a:r>
                <a:rPr lang="es-ES_tradnl" altLang="es-CL" sz="2500" dirty="0">
                  <a:sym typeface="Wingdings" pitchFamily="2" charset="2"/>
                </a:rPr>
                <a:t>árbol </a:t>
              </a:r>
              <a:r>
                <a:rPr lang="es-ES_tradnl" altLang="es-CL" sz="2500" dirty="0" smtClean="0">
                  <a:sym typeface="Wingdings" pitchFamily="2" charset="2"/>
                </a:rPr>
                <a:t>de extensión</a:t>
              </a:r>
              <a:endParaRPr lang="es-ES_tradnl" altLang="es-CL" sz="2500" dirty="0">
                <a:sym typeface="Wingdings" pitchFamily="2" charset="2"/>
              </a:endParaRPr>
            </a:p>
          </p:txBody>
        </p:sp>
      </p:grpSp>
      <p:grpSp>
        <p:nvGrpSpPr>
          <p:cNvPr id="3578024" name="Group 168"/>
          <p:cNvGrpSpPr>
            <a:grpSpLocks/>
          </p:cNvGrpSpPr>
          <p:nvPr/>
        </p:nvGrpSpPr>
        <p:grpSpPr bwMode="auto">
          <a:xfrm>
            <a:off x="6194848" y="4061407"/>
            <a:ext cx="3515995" cy="3197278"/>
            <a:chOff x="3552" y="2256"/>
            <a:chExt cx="2016" cy="1776"/>
          </a:xfrm>
        </p:grpSpPr>
        <p:grpSp>
          <p:nvGrpSpPr>
            <p:cNvPr id="3577988" name="Group 132"/>
            <p:cNvGrpSpPr>
              <a:grpSpLocks/>
            </p:cNvGrpSpPr>
            <p:nvPr/>
          </p:nvGrpSpPr>
          <p:grpSpPr bwMode="auto">
            <a:xfrm>
              <a:off x="3552" y="2256"/>
              <a:ext cx="1296" cy="1149"/>
              <a:chOff x="144" y="2256"/>
              <a:chExt cx="1296" cy="1149"/>
            </a:xfrm>
          </p:grpSpPr>
          <p:sp>
            <p:nvSpPr>
              <p:cNvPr id="3577989" name="Oval 133"/>
              <p:cNvSpPr>
                <a:spLocks noChangeArrowheads="1"/>
              </p:cNvSpPr>
              <p:nvPr/>
            </p:nvSpPr>
            <p:spPr bwMode="auto">
              <a:xfrm>
                <a:off x="651" y="2256"/>
                <a:ext cx="204" cy="18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ES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endParaRPr>
              </a:p>
            </p:txBody>
          </p:sp>
          <p:sp>
            <p:nvSpPr>
              <p:cNvPr id="3577990" name="Line 134"/>
              <p:cNvSpPr>
                <a:spLocks noChangeShapeType="1"/>
              </p:cNvSpPr>
              <p:nvPr/>
            </p:nvSpPr>
            <p:spPr bwMode="auto">
              <a:xfrm flipH="1">
                <a:off x="661" y="2448"/>
                <a:ext cx="48" cy="24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77991" name="Oval 135"/>
              <p:cNvSpPr>
                <a:spLocks noChangeArrowheads="1"/>
              </p:cNvSpPr>
              <p:nvPr/>
            </p:nvSpPr>
            <p:spPr bwMode="auto">
              <a:xfrm>
                <a:off x="805" y="3216"/>
                <a:ext cx="203" cy="18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ES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endParaRPr>
              </a:p>
            </p:txBody>
          </p:sp>
          <p:sp>
            <p:nvSpPr>
              <p:cNvPr id="3577992" name="Oval 136"/>
              <p:cNvSpPr>
                <a:spLocks noChangeArrowheads="1"/>
              </p:cNvSpPr>
              <p:nvPr/>
            </p:nvSpPr>
            <p:spPr bwMode="auto">
              <a:xfrm>
                <a:off x="1237" y="2880"/>
                <a:ext cx="203" cy="18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ES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endParaRPr>
              </a:p>
            </p:txBody>
          </p:sp>
          <p:sp>
            <p:nvSpPr>
              <p:cNvPr id="3577993" name="Oval 137"/>
              <p:cNvSpPr>
                <a:spLocks noChangeArrowheads="1"/>
              </p:cNvSpPr>
              <p:nvPr/>
            </p:nvSpPr>
            <p:spPr bwMode="auto">
              <a:xfrm>
                <a:off x="528" y="2695"/>
                <a:ext cx="202" cy="1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ES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endParaRPr>
              </a:p>
            </p:txBody>
          </p:sp>
          <p:sp>
            <p:nvSpPr>
              <p:cNvPr id="3577994" name="Line 138"/>
              <p:cNvSpPr>
                <a:spLocks noChangeShapeType="1"/>
              </p:cNvSpPr>
              <p:nvPr/>
            </p:nvSpPr>
            <p:spPr bwMode="auto">
              <a:xfrm>
                <a:off x="853" y="2400"/>
                <a:ext cx="480" cy="432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77995" name="Line 139"/>
              <p:cNvSpPr>
                <a:spLocks noChangeShapeType="1"/>
              </p:cNvSpPr>
              <p:nvPr/>
            </p:nvSpPr>
            <p:spPr bwMode="auto">
              <a:xfrm>
                <a:off x="783" y="2423"/>
                <a:ext cx="513" cy="457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77998" name="Line 142"/>
              <p:cNvSpPr>
                <a:spLocks noChangeShapeType="1"/>
              </p:cNvSpPr>
              <p:nvPr/>
            </p:nvSpPr>
            <p:spPr bwMode="auto">
              <a:xfrm flipH="1">
                <a:off x="997" y="3048"/>
                <a:ext cx="250" cy="216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77999" name="Oval 143"/>
              <p:cNvSpPr>
                <a:spLocks noChangeArrowheads="1"/>
              </p:cNvSpPr>
              <p:nvPr/>
            </p:nvSpPr>
            <p:spPr bwMode="auto">
              <a:xfrm>
                <a:off x="144" y="3120"/>
                <a:ext cx="202" cy="1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ES" altLang="es-CL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endParaRPr>
              </a:p>
            </p:txBody>
          </p:sp>
          <p:sp>
            <p:nvSpPr>
              <p:cNvPr id="3578000" name="Line 144"/>
              <p:cNvSpPr>
                <a:spLocks noChangeShapeType="1"/>
              </p:cNvSpPr>
              <p:nvPr/>
            </p:nvSpPr>
            <p:spPr bwMode="auto">
              <a:xfrm flipH="1">
                <a:off x="288" y="2885"/>
                <a:ext cx="299" cy="283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78001" name="Line 145"/>
              <p:cNvSpPr>
                <a:spLocks noChangeShapeType="1"/>
              </p:cNvSpPr>
              <p:nvPr/>
            </p:nvSpPr>
            <p:spPr bwMode="auto">
              <a:xfrm flipH="1" flipV="1">
                <a:off x="336" y="3240"/>
                <a:ext cx="469" cy="72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 type="non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78002" name="Freeform 146"/>
              <p:cNvSpPr>
                <a:spLocks/>
              </p:cNvSpPr>
              <p:nvPr/>
            </p:nvSpPr>
            <p:spPr bwMode="auto">
              <a:xfrm>
                <a:off x="357" y="2736"/>
                <a:ext cx="160" cy="208"/>
              </a:xfrm>
              <a:custGeom>
                <a:avLst/>
                <a:gdLst>
                  <a:gd name="T0" fmla="*/ 160 w 160"/>
                  <a:gd name="T1" fmla="*/ 0 h 208"/>
                  <a:gd name="T2" fmla="*/ 16 w 160"/>
                  <a:gd name="T3" fmla="*/ 48 h 208"/>
                  <a:gd name="T4" fmla="*/ 64 w 160"/>
                  <a:gd name="T5" fmla="*/ 192 h 208"/>
                  <a:gd name="T6" fmla="*/ 160 w 160"/>
                  <a:gd name="T7" fmla="*/ 144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0" h="208">
                    <a:moveTo>
                      <a:pt x="160" y="0"/>
                    </a:moveTo>
                    <a:cubicBezTo>
                      <a:pt x="96" y="8"/>
                      <a:pt x="32" y="16"/>
                      <a:pt x="16" y="48"/>
                    </a:cubicBezTo>
                    <a:cubicBezTo>
                      <a:pt x="0" y="80"/>
                      <a:pt x="40" y="176"/>
                      <a:pt x="64" y="192"/>
                    </a:cubicBezTo>
                    <a:cubicBezTo>
                      <a:pt x="88" y="208"/>
                      <a:pt x="124" y="176"/>
                      <a:pt x="160" y="14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lg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</p:grpSp>
        <p:grpSp>
          <p:nvGrpSpPr>
            <p:cNvPr id="3578018" name="Group 162"/>
            <p:cNvGrpSpPr>
              <a:grpSpLocks/>
            </p:cNvGrpSpPr>
            <p:nvPr/>
          </p:nvGrpSpPr>
          <p:grpSpPr bwMode="auto">
            <a:xfrm>
              <a:off x="3744" y="2423"/>
              <a:ext cx="960" cy="889"/>
              <a:chOff x="4512" y="2423"/>
              <a:chExt cx="960" cy="889"/>
            </a:xfrm>
          </p:grpSpPr>
          <p:sp>
            <p:nvSpPr>
              <p:cNvPr id="3578010" name="Line 154"/>
              <p:cNvSpPr>
                <a:spLocks noChangeShapeType="1"/>
              </p:cNvSpPr>
              <p:nvPr/>
            </p:nvSpPr>
            <p:spPr bwMode="auto">
              <a:xfrm>
                <a:off x="4959" y="2423"/>
                <a:ext cx="513" cy="457"/>
              </a:xfrm>
              <a:prstGeom prst="line">
                <a:avLst/>
              </a:prstGeom>
              <a:noFill/>
              <a:ln w="63500">
                <a:solidFill>
                  <a:srgbClr val="FF0000"/>
                </a:solidFill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78011" name="Line 155"/>
              <p:cNvSpPr>
                <a:spLocks noChangeShapeType="1"/>
              </p:cNvSpPr>
              <p:nvPr/>
            </p:nvSpPr>
            <p:spPr bwMode="auto">
              <a:xfrm flipH="1" flipV="1">
                <a:off x="4837" y="2885"/>
                <a:ext cx="192" cy="331"/>
              </a:xfrm>
              <a:prstGeom prst="line">
                <a:avLst/>
              </a:prstGeom>
              <a:noFill/>
              <a:ln w="63500">
                <a:solidFill>
                  <a:srgbClr val="FF0000"/>
                </a:solidFill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78012" name="Line 156"/>
              <p:cNvSpPr>
                <a:spLocks noChangeShapeType="1"/>
              </p:cNvSpPr>
              <p:nvPr/>
            </p:nvSpPr>
            <p:spPr bwMode="auto">
              <a:xfrm flipH="1" flipV="1">
                <a:off x="4909" y="2832"/>
                <a:ext cx="504" cy="144"/>
              </a:xfrm>
              <a:prstGeom prst="line">
                <a:avLst/>
              </a:prstGeom>
              <a:noFill/>
              <a:ln w="63500">
                <a:solidFill>
                  <a:srgbClr val="FF0000"/>
                </a:solidFill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  <p:sp>
            <p:nvSpPr>
              <p:cNvPr id="3578016" name="Line 160"/>
              <p:cNvSpPr>
                <a:spLocks noChangeShapeType="1"/>
              </p:cNvSpPr>
              <p:nvPr/>
            </p:nvSpPr>
            <p:spPr bwMode="auto">
              <a:xfrm flipH="1" flipV="1">
                <a:off x="4512" y="3240"/>
                <a:ext cx="469" cy="72"/>
              </a:xfrm>
              <a:prstGeom prst="line">
                <a:avLst/>
              </a:prstGeom>
              <a:noFill/>
              <a:ln w="63500">
                <a:solidFill>
                  <a:srgbClr val="FF0000"/>
                </a:solidFill>
                <a:round/>
                <a:headEnd type="non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L" dirty="0"/>
              </a:p>
            </p:txBody>
          </p:sp>
        </p:grpSp>
        <p:sp>
          <p:nvSpPr>
            <p:cNvPr id="3578021" name="Text Box 165"/>
            <p:cNvSpPr txBox="1">
              <a:spLocks noChangeArrowheads="1"/>
            </p:cNvSpPr>
            <p:nvPr/>
          </p:nvSpPr>
          <p:spPr bwMode="auto">
            <a:xfrm>
              <a:off x="3600" y="3552"/>
              <a:ext cx="196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8000"/>
                      </a:gs>
                      <a:gs pos="50000">
                        <a:srgbClr val="008000">
                          <a:gamma/>
                          <a:shade val="0"/>
                          <a:invGamma/>
                        </a:srgbClr>
                      </a:gs>
                      <a:gs pos="100000">
                        <a:srgbClr val="0080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s-ES_tradnl" altLang="es-CL" sz="2500" dirty="0">
                  <a:sym typeface="Wingdings" pitchFamily="2" charset="2"/>
                </a:rPr>
                <a:t>Una </a:t>
              </a:r>
              <a:r>
                <a:rPr lang="es-ES_tradnl" altLang="es-CL" sz="2500" dirty="0" smtClean="0">
                  <a:sym typeface="Wingdings" pitchFamily="2" charset="2"/>
                </a:rPr>
                <a:t>arborescencia de extensión</a:t>
              </a:r>
              <a:endParaRPr lang="es-ES_tradnl" altLang="es-CL" sz="2500" dirty="0">
                <a:sym typeface="Wingdings" pitchFamily="2" charset="2"/>
              </a:endParaRPr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394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3428" y="345652"/>
            <a:ext cx="8622559" cy="60489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_tradnl" altLang="es-CL" dirty="0"/>
              <a:t>Representación de </a:t>
            </a:r>
            <a:r>
              <a:rPr lang="es-ES_tradnl" altLang="es-CL" dirty="0" smtClean="0"/>
              <a:t>Grafos</a:t>
            </a:r>
            <a:endParaRPr lang="en-US" altLang="es-CL" dirty="0"/>
          </a:p>
        </p:txBody>
      </p:sp>
      <p:sp>
        <p:nvSpPr>
          <p:cNvPr id="3395587" name="Text Box 3"/>
          <p:cNvSpPr txBox="1">
            <a:spLocks noChangeArrowheads="1"/>
          </p:cNvSpPr>
          <p:nvPr/>
        </p:nvSpPr>
        <p:spPr bwMode="auto">
          <a:xfrm>
            <a:off x="502285" y="1299795"/>
            <a:ext cx="8706273" cy="588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8000">
                        <a:gamma/>
                        <a:shade val="0"/>
                        <a:invGamma/>
                      </a:srgbClr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Considerando lo que </a:t>
            </a:r>
            <a:r>
              <a:rPr lang="es-ES_tradnl" altLang="es-CL" sz="2700" dirty="0" smtClean="0">
                <a:sym typeface="Wingdings" pitchFamily="2" charset="2"/>
              </a:rPr>
              <a:t>se vio </a:t>
            </a:r>
            <a:r>
              <a:rPr lang="es-ES_tradnl" altLang="es-CL" sz="2700" dirty="0">
                <a:sym typeface="Wingdings" pitchFamily="2" charset="2"/>
              </a:rPr>
              <a:t>antes, </a:t>
            </a:r>
            <a:r>
              <a:rPr lang="es-ES_tradnl" altLang="es-CL" sz="2700" dirty="0" smtClean="0">
                <a:sym typeface="Wingdings" pitchFamily="2" charset="2"/>
              </a:rPr>
              <a:t>se esperaría </a:t>
            </a:r>
            <a:r>
              <a:rPr lang="es-ES_tradnl" altLang="es-CL" sz="2700" dirty="0">
                <a:sym typeface="Wingdings" pitchFamily="2" charset="2"/>
              </a:rPr>
              <a:t>que el grafo se guarde en memoria como estructuras </a:t>
            </a:r>
            <a:r>
              <a:rPr lang="es-ES_tradnl" altLang="es-CL" sz="2700" dirty="0" smtClean="0">
                <a:sym typeface="Wingdings" pitchFamily="2" charset="2"/>
              </a:rPr>
              <a:t>(struct) en </a:t>
            </a:r>
            <a:r>
              <a:rPr lang="es-ES_tradnl" altLang="es-CL" sz="2700" dirty="0">
                <a:sym typeface="Wingdings" pitchFamily="2" charset="2"/>
              </a:rPr>
              <a:t>el heap, cada </a:t>
            </a:r>
            <a:r>
              <a:rPr lang="es-ES_tradnl" altLang="es-CL" sz="2700" dirty="0" smtClean="0">
                <a:sym typeface="Wingdings" pitchFamily="2" charset="2"/>
              </a:rPr>
              <a:t>estructura </a:t>
            </a:r>
            <a:r>
              <a:rPr lang="es-ES_tradnl" altLang="es-CL" sz="2700" dirty="0">
                <a:sym typeface="Wingdings" pitchFamily="2" charset="2"/>
              </a:rPr>
              <a:t>con punteros haciendo el rol de los </a:t>
            </a:r>
            <a:r>
              <a:rPr lang="es-ES_tradnl" altLang="es-CL" sz="2700" dirty="0" smtClean="0">
                <a:sym typeface="Wingdings" pitchFamily="2" charset="2"/>
              </a:rPr>
              <a:t>arcos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_tradnl" altLang="es-CL" sz="2700" dirty="0" smtClean="0"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 smtClean="0">
                <a:sym typeface="Wingdings" pitchFamily="2" charset="2"/>
              </a:rPr>
              <a:t>Pero </a:t>
            </a:r>
            <a:r>
              <a:rPr lang="es-ES_tradnl" altLang="es-CL" sz="2700" dirty="0">
                <a:sym typeface="Wingdings" pitchFamily="2" charset="2"/>
              </a:rPr>
              <a:t>por lo general NO </a:t>
            </a:r>
            <a:r>
              <a:rPr lang="es-ES_tradnl" altLang="es-CL" sz="2700" dirty="0" smtClean="0">
                <a:sym typeface="Wingdings" pitchFamily="2" charset="2"/>
              </a:rPr>
              <a:t>es así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_tradnl" altLang="es-CL" sz="2700" dirty="0"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 smtClean="0">
                <a:sym typeface="Wingdings" pitchFamily="2" charset="2"/>
              </a:rPr>
              <a:t>Razones:</a:t>
            </a:r>
            <a:endParaRPr lang="es-ES_tradnl" altLang="es-CL" sz="1300" dirty="0">
              <a:sym typeface="Wingdings" pitchFamily="2" charset="2"/>
            </a:endParaRPr>
          </a:p>
          <a:p>
            <a:pPr algn="l"/>
            <a:endParaRPr lang="es-ES_tradnl" altLang="es-CL" sz="1300" dirty="0">
              <a:sym typeface="Wingdings" pitchFamily="2" charset="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_tradnl" altLang="es-CL" sz="2500" dirty="0">
                <a:sym typeface="Wingdings" pitchFamily="2" charset="2"/>
              </a:rPr>
              <a:t>No hay una </a:t>
            </a:r>
            <a:r>
              <a:rPr lang="es-ES_tradnl" altLang="es-CL" sz="2500" dirty="0" smtClean="0">
                <a:sym typeface="Wingdings" pitchFamily="2" charset="2"/>
              </a:rPr>
              <a:t>raíz </a:t>
            </a:r>
            <a:r>
              <a:rPr lang="es-ES_tradnl" altLang="es-CL" sz="2500" dirty="0">
                <a:sym typeface="Wingdings" pitchFamily="2" charset="2"/>
              </a:rPr>
              <a:t>ni un nodo preferente desde el cual recorrer </a:t>
            </a:r>
            <a:r>
              <a:rPr lang="es-ES_tradnl" altLang="es-CL" sz="2500" dirty="0" smtClean="0">
                <a:sym typeface="Wingdings" pitchFamily="2" charset="2"/>
              </a:rPr>
              <a:t>sistemáticamente el </a:t>
            </a:r>
            <a:r>
              <a:rPr lang="es-ES_tradnl" altLang="es-CL" sz="2500" dirty="0" smtClean="0">
                <a:sym typeface="Wingdings" pitchFamily="2" charset="2"/>
              </a:rPr>
              <a:t>grafo, de </a:t>
            </a:r>
            <a:r>
              <a:rPr lang="es-ES_tradnl" altLang="es-CL" sz="2500" dirty="0">
                <a:sym typeface="Wingdings" pitchFamily="2" charset="2"/>
              </a:rPr>
              <a:t>hecho el grafo podría ni siquiera ser </a:t>
            </a:r>
            <a:r>
              <a:rPr lang="es-ES_tradnl" altLang="es-CL" sz="2500" dirty="0" smtClean="0">
                <a:sym typeface="Wingdings" pitchFamily="2" charset="2"/>
              </a:rPr>
              <a:t>conexo</a:t>
            </a:r>
            <a:endParaRPr lang="es-ES_tradnl" altLang="es-CL" sz="1100" dirty="0">
              <a:sym typeface="Wingdings" pitchFamily="2" charset="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s-ES_tradnl" altLang="es-CL" sz="1100" dirty="0">
              <a:sym typeface="Wingdings" pitchFamily="2" charset="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_tradnl" altLang="es-CL" sz="2500" dirty="0" smtClean="0">
                <a:sym typeface="Wingdings" pitchFamily="2" charset="2"/>
              </a:rPr>
              <a:t>Puede </a:t>
            </a:r>
            <a:r>
              <a:rPr lang="es-ES_tradnl" altLang="es-CL" sz="2500" dirty="0">
                <a:sym typeface="Wingdings" pitchFamily="2" charset="2"/>
              </a:rPr>
              <a:t>haber datos asociados a los </a:t>
            </a:r>
            <a:r>
              <a:rPr lang="es-ES_tradnl" altLang="es-CL" sz="2500" dirty="0" smtClean="0">
                <a:sym typeface="Wingdings" pitchFamily="2" charset="2"/>
              </a:rPr>
              <a:t>arcos</a:t>
            </a:r>
            <a:endParaRPr lang="es-ES_tradnl" altLang="es-CL" sz="1100" dirty="0">
              <a:sym typeface="Wingdings" pitchFamily="2" charset="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s-ES_tradnl" altLang="es-CL" sz="1100" dirty="0">
              <a:sym typeface="Wingdings" pitchFamily="2" charset="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_tradnl" altLang="es-CL" sz="2500" dirty="0">
                <a:sym typeface="Wingdings" pitchFamily="2" charset="2"/>
              </a:rPr>
              <a:t>En </a:t>
            </a:r>
            <a:r>
              <a:rPr lang="es-ES_tradnl" altLang="es-CL" sz="2500" dirty="0" smtClean="0">
                <a:sym typeface="Wingdings" pitchFamily="2" charset="2"/>
              </a:rPr>
              <a:t>un grafo no dirigido, </a:t>
            </a:r>
            <a:r>
              <a:rPr lang="es-ES_tradnl" altLang="es-CL" sz="2500" dirty="0">
                <a:sym typeface="Wingdings" pitchFamily="2" charset="2"/>
              </a:rPr>
              <a:t>las aristas no tienen </a:t>
            </a:r>
            <a:r>
              <a:rPr lang="es-ES_tradnl" altLang="es-CL" sz="2500" dirty="0" smtClean="0">
                <a:sym typeface="Wingdings" pitchFamily="2" charset="2"/>
              </a:rPr>
              <a:t>dirección</a:t>
            </a:r>
            <a:endParaRPr lang="es-ES_tradnl" altLang="es-CL" sz="2500" dirty="0">
              <a:sym typeface="Wingdings" pitchFamily="2" charset="2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939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pPr marL="0" indent="0" algn="ctr">
              <a:buNone/>
            </a:pPr>
            <a:r>
              <a:rPr lang="es-MX" sz="6000" dirty="0" smtClean="0"/>
              <a:t>Grafos</a:t>
            </a:r>
            <a:endParaRPr lang="es-CL" sz="6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462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0211" name="Text Box 3"/>
          <p:cNvSpPr txBox="1">
            <a:spLocks noChangeArrowheads="1"/>
          </p:cNvSpPr>
          <p:nvPr/>
        </p:nvSpPr>
        <p:spPr bwMode="auto">
          <a:xfrm>
            <a:off x="644831" y="1763107"/>
            <a:ext cx="8626491" cy="1349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8000">
                        <a:gamma/>
                        <a:shade val="0"/>
                        <a:invGamma/>
                      </a:srgbClr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 lIns="101837" tIns="50918" rIns="101837" bIns="50918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Dado un grafo dirigido con nodos </a:t>
            </a:r>
            <a:r>
              <a:rPr lang="es-ES_tradnl" altLang="es-CL" sz="2700" dirty="0" smtClean="0">
                <a:sym typeface="Wingdings" pitchFamily="2" charset="2"/>
              </a:rPr>
              <a:t>V = {</a:t>
            </a:r>
            <a:r>
              <a:rPr lang="es-ES_tradnl" altLang="es-CL" sz="2700" dirty="0">
                <a:sym typeface="Wingdings" pitchFamily="2" charset="2"/>
              </a:rPr>
              <a:t>1</a:t>
            </a:r>
            <a:r>
              <a:rPr lang="es-ES_tradnl" altLang="es-CL" sz="2700" dirty="0" smtClean="0">
                <a:sym typeface="Wingdings" pitchFamily="2" charset="2"/>
              </a:rPr>
              <a:t>, 2, ..., n}, se define </a:t>
            </a:r>
            <a:r>
              <a:rPr lang="es-ES_tradnl" altLang="es-CL" sz="2700" dirty="0">
                <a:sym typeface="Wingdings" pitchFamily="2" charset="2"/>
              </a:rPr>
              <a:t>su </a:t>
            </a:r>
            <a:r>
              <a:rPr lang="es-ES_tradnl" altLang="es-CL" sz="2700" dirty="0">
                <a:solidFill>
                  <a:srgbClr val="FF0000"/>
                </a:solidFill>
                <a:sym typeface="Wingdings" pitchFamily="2" charset="2"/>
              </a:rPr>
              <a:t>matriz de adyacencia</a:t>
            </a:r>
            <a:r>
              <a:rPr lang="es-ES_tradnl" altLang="es-CL" sz="2700" dirty="0">
                <a:sym typeface="Wingdings" pitchFamily="2" charset="2"/>
              </a:rPr>
              <a:t> como la matriz </a:t>
            </a:r>
            <a:r>
              <a:rPr lang="es-ES_tradnl" altLang="es-CL" sz="2700" dirty="0" smtClean="0">
                <a:sym typeface="Wingdings" pitchFamily="2" charset="2"/>
              </a:rPr>
              <a:t>A de </a:t>
            </a:r>
            <a:r>
              <a:rPr lang="es-ES_tradnl" altLang="es-CL" sz="2700" dirty="0" smtClean="0">
                <a:sym typeface="Wingdings" pitchFamily="2" charset="2"/>
              </a:rPr>
              <a:t>n </a:t>
            </a:r>
            <a:r>
              <a:rPr lang="es-ES_tradnl" altLang="es-CL" sz="2700" dirty="0" smtClean="0">
                <a:sym typeface="Symbol" pitchFamily="18" charset="2"/>
              </a:rPr>
              <a:t> n </a:t>
            </a:r>
            <a:r>
              <a:rPr lang="es-ES_tradnl" altLang="es-CL" sz="2700" dirty="0">
                <a:sym typeface="Symbol" pitchFamily="18" charset="2"/>
              </a:rPr>
              <a:t>en la cual:</a:t>
            </a:r>
            <a:endParaRPr lang="es-ES_tradnl" altLang="es-CL" sz="2700" dirty="0"/>
          </a:p>
        </p:txBody>
      </p:sp>
      <p:sp>
        <p:nvSpPr>
          <p:cNvPr id="3550213" name="Rectangle 5"/>
          <p:cNvSpPr>
            <a:spLocks noGrp="1" noChangeArrowheads="1"/>
          </p:cNvSpPr>
          <p:nvPr>
            <p:ph type="title"/>
          </p:nvPr>
        </p:nvSpPr>
        <p:spPr>
          <a:xfrm>
            <a:off x="501650" y="360189"/>
            <a:ext cx="9042400" cy="129698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_tradnl" altLang="es-CL" dirty="0"/>
              <a:t>Representación por </a:t>
            </a:r>
            <a:r>
              <a:rPr lang="es-ES_tradnl" altLang="es-CL" dirty="0" smtClean="0"/>
              <a:t>Matriz </a:t>
            </a:r>
            <a:r>
              <a:rPr lang="es-ES_tradnl" altLang="es-CL" dirty="0"/>
              <a:t>de </a:t>
            </a:r>
            <a:r>
              <a:rPr lang="es-ES_tradnl" altLang="es-CL" dirty="0" smtClean="0"/>
              <a:t>Adyacencia</a:t>
            </a:r>
            <a:endParaRPr lang="en-US" altLang="es-CL" dirty="0"/>
          </a:p>
        </p:txBody>
      </p:sp>
      <p:graphicFrame>
        <p:nvGraphicFramePr>
          <p:cNvPr id="35502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279727"/>
              </p:ext>
            </p:extLst>
          </p:nvPr>
        </p:nvGraphicFramePr>
        <p:xfrm>
          <a:off x="1274763" y="3113088"/>
          <a:ext cx="7031037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cuación" r:id="rId4" imgW="3200400" imgH="457200" progId="Equation.3">
                  <p:embed/>
                </p:oleObj>
              </mc:Choice>
              <mc:Fallback>
                <p:oleObj name="Ecuación" r:id="rId4" imgW="3200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3113088"/>
                        <a:ext cx="7031037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0215" name="Text Box 7"/>
          <p:cNvSpPr txBox="1">
            <a:spLocks noChangeArrowheads="1"/>
          </p:cNvSpPr>
          <p:nvPr/>
        </p:nvSpPr>
        <p:spPr bwMode="auto">
          <a:xfrm>
            <a:off x="669714" y="4165824"/>
            <a:ext cx="8706273" cy="932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8000">
                        <a:gamma/>
                        <a:shade val="0"/>
                        <a:invGamma/>
                      </a:srgbClr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Para grafos no dirigidos </a:t>
            </a:r>
            <a:r>
              <a:rPr lang="es-ES_tradnl" altLang="es-CL" sz="2700" dirty="0" smtClean="0">
                <a:sym typeface="Wingdings" pitchFamily="2" charset="2"/>
              </a:rPr>
              <a:t>se reemplaza </a:t>
            </a:r>
            <a:r>
              <a:rPr lang="es-ES_tradnl" altLang="es-CL" sz="2700" dirty="0">
                <a:sym typeface="Wingdings" pitchFamily="2" charset="2"/>
              </a:rPr>
              <a:t>“arco” por “arista</a:t>
            </a:r>
            <a:r>
              <a:rPr lang="es-ES_tradnl" altLang="es-CL" sz="2700" dirty="0" smtClean="0">
                <a:sym typeface="Wingdings" pitchFamily="2" charset="2"/>
              </a:rPr>
              <a:t>” y </a:t>
            </a:r>
            <a:r>
              <a:rPr lang="es-ES_tradnl" altLang="es-CL" sz="2700" dirty="0">
                <a:sym typeface="Wingdings" pitchFamily="2" charset="2"/>
              </a:rPr>
              <a:t>la matriz será por lo tanto </a:t>
            </a:r>
            <a:r>
              <a:rPr lang="es-ES_tradnl" altLang="es-CL" sz="2700" dirty="0" smtClean="0">
                <a:sym typeface="Wingdings" pitchFamily="2" charset="2"/>
              </a:rPr>
              <a:t>simétrica</a:t>
            </a:r>
            <a:endParaRPr lang="es-ES_tradnl" altLang="es-CL" sz="2700" dirty="0"/>
          </a:p>
        </p:txBody>
      </p:sp>
      <p:sp>
        <p:nvSpPr>
          <p:cNvPr id="3550216" name="Text Box 8"/>
          <p:cNvSpPr txBox="1">
            <a:spLocks noChangeArrowheads="1"/>
          </p:cNvSpPr>
          <p:nvPr/>
        </p:nvSpPr>
        <p:spPr bwMode="auto">
          <a:xfrm>
            <a:off x="669713" y="5328741"/>
            <a:ext cx="8706274" cy="134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8000">
                        <a:gamma/>
                        <a:shade val="0"/>
                        <a:invGamma/>
                      </a:srgbClr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 lIns="101837" tIns="50918" rIns="101837" bIns="50918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Si hay datos asociados a los arcos o aristas, entonces la matriz </a:t>
            </a:r>
            <a:r>
              <a:rPr lang="es-ES_tradnl" altLang="es-CL" sz="2700" dirty="0" smtClean="0">
                <a:sym typeface="Wingdings" pitchFamily="2" charset="2"/>
              </a:rPr>
              <a:t>A guarda </a:t>
            </a:r>
            <a:r>
              <a:rPr lang="es-ES_tradnl" altLang="es-CL" sz="2700" dirty="0">
                <a:sym typeface="Wingdings" pitchFamily="2" charset="2"/>
              </a:rPr>
              <a:t>esos </a:t>
            </a:r>
            <a:r>
              <a:rPr lang="es-ES_tradnl" altLang="es-CL" sz="2700" dirty="0" smtClean="0">
                <a:sym typeface="Wingdings" pitchFamily="2" charset="2"/>
              </a:rPr>
              <a:t>datos, en </a:t>
            </a:r>
            <a:r>
              <a:rPr lang="es-ES_tradnl" altLang="es-CL" sz="2700" dirty="0">
                <a:sym typeface="Wingdings" pitchFamily="2" charset="2"/>
              </a:rPr>
              <a:t>lugar de guardar solamente un </a:t>
            </a:r>
            <a:r>
              <a:rPr lang="es-ES_tradnl" altLang="es-CL" sz="2700" dirty="0" smtClean="0">
                <a:sym typeface="Wingdings" pitchFamily="2" charset="2"/>
              </a:rPr>
              <a:t>“0” o un “1”</a:t>
            </a:r>
            <a:endParaRPr lang="es-ES_tradnl" altLang="es-CL" sz="27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306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2259" name="Rectangle 3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_tradnl" altLang="es-CL" dirty="0"/>
              <a:t>Representación por </a:t>
            </a:r>
            <a:r>
              <a:rPr lang="es-ES_tradnl" altLang="es-CL" dirty="0" smtClean="0"/>
              <a:t>Matriz </a:t>
            </a:r>
            <a:r>
              <a:rPr lang="es-ES_tradnl" altLang="es-CL" dirty="0"/>
              <a:t>de </a:t>
            </a:r>
            <a:r>
              <a:rPr lang="es-ES_tradnl" altLang="es-CL" dirty="0" smtClean="0"/>
              <a:t>Adyacencia</a:t>
            </a:r>
            <a:endParaRPr lang="en-US" altLang="es-CL" dirty="0"/>
          </a:p>
        </p:txBody>
      </p:sp>
      <p:sp>
        <p:nvSpPr>
          <p:cNvPr id="3552321" name="Line 65"/>
          <p:cNvSpPr>
            <a:spLocks noChangeShapeType="1"/>
          </p:cNvSpPr>
          <p:nvPr/>
        </p:nvSpPr>
        <p:spPr bwMode="auto">
          <a:xfrm>
            <a:off x="418571" y="4407059"/>
            <a:ext cx="51798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52322" name="Line 66"/>
          <p:cNvSpPr>
            <a:spLocks noChangeShapeType="1"/>
          </p:cNvSpPr>
          <p:nvPr/>
        </p:nvSpPr>
        <p:spPr bwMode="auto">
          <a:xfrm>
            <a:off x="418571" y="6990446"/>
            <a:ext cx="51798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52323" name="Line 67"/>
          <p:cNvSpPr>
            <a:spLocks noChangeShapeType="1"/>
          </p:cNvSpPr>
          <p:nvPr/>
        </p:nvSpPr>
        <p:spPr bwMode="auto">
          <a:xfrm>
            <a:off x="418571" y="4407060"/>
            <a:ext cx="0" cy="51667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52324" name="Line 68"/>
          <p:cNvSpPr>
            <a:spLocks noChangeShapeType="1"/>
          </p:cNvSpPr>
          <p:nvPr/>
        </p:nvSpPr>
        <p:spPr bwMode="auto">
          <a:xfrm>
            <a:off x="3013710" y="4407060"/>
            <a:ext cx="0" cy="51667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52325" name="Line 69"/>
          <p:cNvSpPr>
            <a:spLocks noChangeShapeType="1"/>
          </p:cNvSpPr>
          <p:nvPr/>
        </p:nvSpPr>
        <p:spPr bwMode="auto">
          <a:xfrm>
            <a:off x="936553" y="4407059"/>
            <a:ext cx="521469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52326" name="Line 70"/>
          <p:cNvSpPr>
            <a:spLocks noChangeShapeType="1"/>
          </p:cNvSpPr>
          <p:nvPr/>
        </p:nvSpPr>
        <p:spPr bwMode="auto">
          <a:xfrm>
            <a:off x="418571" y="4923737"/>
            <a:ext cx="0" cy="51667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52327" name="Line 71"/>
          <p:cNvSpPr>
            <a:spLocks noChangeShapeType="1"/>
          </p:cNvSpPr>
          <p:nvPr/>
        </p:nvSpPr>
        <p:spPr bwMode="auto">
          <a:xfrm>
            <a:off x="1458022" y="4407059"/>
            <a:ext cx="51623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52329" name="Line 73"/>
          <p:cNvSpPr>
            <a:spLocks noChangeShapeType="1"/>
          </p:cNvSpPr>
          <p:nvPr/>
        </p:nvSpPr>
        <p:spPr bwMode="auto">
          <a:xfrm>
            <a:off x="1974260" y="4407059"/>
            <a:ext cx="52147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52331" name="Line 75"/>
          <p:cNvSpPr>
            <a:spLocks noChangeShapeType="1"/>
          </p:cNvSpPr>
          <p:nvPr/>
        </p:nvSpPr>
        <p:spPr bwMode="auto">
          <a:xfrm>
            <a:off x="2495730" y="4407059"/>
            <a:ext cx="517981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52336" name="Line 80"/>
          <p:cNvSpPr>
            <a:spLocks noChangeShapeType="1"/>
          </p:cNvSpPr>
          <p:nvPr/>
        </p:nvSpPr>
        <p:spPr bwMode="auto">
          <a:xfrm>
            <a:off x="418571" y="5440414"/>
            <a:ext cx="0" cy="51667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52338" name="Line 82"/>
          <p:cNvSpPr>
            <a:spLocks noChangeShapeType="1"/>
          </p:cNvSpPr>
          <p:nvPr/>
        </p:nvSpPr>
        <p:spPr bwMode="auto">
          <a:xfrm>
            <a:off x="418571" y="5957091"/>
            <a:ext cx="0" cy="51667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52340" name="Line 84"/>
          <p:cNvSpPr>
            <a:spLocks noChangeShapeType="1"/>
          </p:cNvSpPr>
          <p:nvPr/>
        </p:nvSpPr>
        <p:spPr bwMode="auto">
          <a:xfrm>
            <a:off x="418571" y="6473769"/>
            <a:ext cx="0" cy="51667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52369" name="Line 113"/>
          <p:cNvSpPr>
            <a:spLocks noChangeShapeType="1"/>
          </p:cNvSpPr>
          <p:nvPr/>
        </p:nvSpPr>
        <p:spPr bwMode="auto">
          <a:xfrm>
            <a:off x="6445991" y="5011949"/>
            <a:ext cx="51798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52370" name="Line 114"/>
          <p:cNvSpPr>
            <a:spLocks noChangeShapeType="1"/>
          </p:cNvSpPr>
          <p:nvPr/>
        </p:nvSpPr>
        <p:spPr bwMode="auto">
          <a:xfrm>
            <a:off x="6445991" y="7595336"/>
            <a:ext cx="51798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52371" name="Line 115"/>
          <p:cNvSpPr>
            <a:spLocks noChangeShapeType="1"/>
          </p:cNvSpPr>
          <p:nvPr/>
        </p:nvSpPr>
        <p:spPr bwMode="auto">
          <a:xfrm>
            <a:off x="6445991" y="5011950"/>
            <a:ext cx="0" cy="51667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52372" name="Line 116"/>
          <p:cNvSpPr>
            <a:spLocks noChangeShapeType="1"/>
          </p:cNvSpPr>
          <p:nvPr/>
        </p:nvSpPr>
        <p:spPr bwMode="auto">
          <a:xfrm>
            <a:off x="9041130" y="5011950"/>
            <a:ext cx="0" cy="51667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52373" name="Line 117"/>
          <p:cNvSpPr>
            <a:spLocks noChangeShapeType="1"/>
          </p:cNvSpPr>
          <p:nvPr/>
        </p:nvSpPr>
        <p:spPr bwMode="auto">
          <a:xfrm>
            <a:off x="6963973" y="5011949"/>
            <a:ext cx="521469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52374" name="Line 118"/>
          <p:cNvSpPr>
            <a:spLocks noChangeShapeType="1"/>
          </p:cNvSpPr>
          <p:nvPr/>
        </p:nvSpPr>
        <p:spPr bwMode="auto">
          <a:xfrm>
            <a:off x="6445991" y="5528627"/>
            <a:ext cx="0" cy="51667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52375" name="Line 119"/>
          <p:cNvSpPr>
            <a:spLocks noChangeShapeType="1"/>
          </p:cNvSpPr>
          <p:nvPr/>
        </p:nvSpPr>
        <p:spPr bwMode="auto">
          <a:xfrm>
            <a:off x="7485442" y="5011949"/>
            <a:ext cx="51623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52377" name="Line 121"/>
          <p:cNvSpPr>
            <a:spLocks noChangeShapeType="1"/>
          </p:cNvSpPr>
          <p:nvPr/>
        </p:nvSpPr>
        <p:spPr bwMode="auto">
          <a:xfrm>
            <a:off x="8001680" y="5011949"/>
            <a:ext cx="52147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52379" name="Line 123"/>
          <p:cNvSpPr>
            <a:spLocks noChangeShapeType="1"/>
          </p:cNvSpPr>
          <p:nvPr/>
        </p:nvSpPr>
        <p:spPr bwMode="auto">
          <a:xfrm>
            <a:off x="8523150" y="5011949"/>
            <a:ext cx="517981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52384" name="Line 128"/>
          <p:cNvSpPr>
            <a:spLocks noChangeShapeType="1"/>
          </p:cNvSpPr>
          <p:nvPr/>
        </p:nvSpPr>
        <p:spPr bwMode="auto">
          <a:xfrm>
            <a:off x="6445991" y="6045304"/>
            <a:ext cx="0" cy="51667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52386" name="Line 130"/>
          <p:cNvSpPr>
            <a:spLocks noChangeShapeType="1"/>
          </p:cNvSpPr>
          <p:nvPr/>
        </p:nvSpPr>
        <p:spPr bwMode="auto">
          <a:xfrm>
            <a:off x="6445991" y="6561982"/>
            <a:ext cx="0" cy="51667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52388" name="Line 132"/>
          <p:cNvSpPr>
            <a:spLocks noChangeShapeType="1"/>
          </p:cNvSpPr>
          <p:nvPr/>
        </p:nvSpPr>
        <p:spPr bwMode="auto">
          <a:xfrm>
            <a:off x="6445991" y="7078659"/>
            <a:ext cx="0" cy="51667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grpSp>
        <p:nvGrpSpPr>
          <p:cNvPr id="3552454" name="Group 198"/>
          <p:cNvGrpSpPr>
            <a:grpSpLocks/>
          </p:cNvGrpSpPr>
          <p:nvPr/>
        </p:nvGrpSpPr>
        <p:grpSpPr bwMode="auto">
          <a:xfrm>
            <a:off x="159334" y="4175327"/>
            <a:ext cx="9627129" cy="3107265"/>
            <a:chOff x="144" y="2498"/>
            <a:chExt cx="5520" cy="1726"/>
          </a:xfrm>
        </p:grpSpPr>
        <p:sp>
          <p:nvSpPr>
            <p:cNvPr id="3552275" name="Oval 19"/>
            <p:cNvSpPr>
              <a:spLocks noChangeArrowheads="1"/>
            </p:cNvSpPr>
            <p:nvPr/>
          </p:nvSpPr>
          <p:spPr bwMode="auto">
            <a:xfrm>
              <a:off x="4032" y="2716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/>
                <a:t>1</a:t>
              </a:r>
              <a:endParaRPr lang="en-US" altLang="es-CL" sz="2700" dirty="0"/>
            </a:p>
          </p:txBody>
        </p:sp>
        <p:sp>
          <p:nvSpPr>
            <p:cNvPr id="3552276" name="Oval 20"/>
            <p:cNvSpPr>
              <a:spLocks noChangeArrowheads="1"/>
            </p:cNvSpPr>
            <p:nvPr/>
          </p:nvSpPr>
          <p:spPr bwMode="auto">
            <a:xfrm>
              <a:off x="5088" y="2716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/>
                <a:t>2</a:t>
              </a:r>
              <a:endParaRPr lang="en-US" altLang="es-CL" sz="2700" dirty="0"/>
            </a:p>
          </p:txBody>
        </p:sp>
        <p:sp>
          <p:nvSpPr>
            <p:cNvPr id="3552277" name="Oval 21"/>
            <p:cNvSpPr>
              <a:spLocks noChangeArrowheads="1"/>
            </p:cNvSpPr>
            <p:nvPr/>
          </p:nvSpPr>
          <p:spPr bwMode="auto">
            <a:xfrm>
              <a:off x="4032" y="3820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/>
                <a:t>4</a:t>
              </a:r>
              <a:endParaRPr lang="en-US" altLang="es-CL" sz="2700" dirty="0"/>
            </a:p>
          </p:txBody>
        </p:sp>
        <p:sp>
          <p:nvSpPr>
            <p:cNvPr id="3552278" name="Oval 22"/>
            <p:cNvSpPr>
              <a:spLocks noChangeArrowheads="1"/>
            </p:cNvSpPr>
            <p:nvPr/>
          </p:nvSpPr>
          <p:spPr bwMode="auto">
            <a:xfrm>
              <a:off x="5088" y="3820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/>
                <a:t>3</a:t>
              </a:r>
              <a:endParaRPr lang="en-US" altLang="es-CL" sz="2700" dirty="0"/>
            </a:p>
          </p:txBody>
        </p:sp>
        <p:cxnSp>
          <p:nvCxnSpPr>
            <p:cNvPr id="3552279" name="AutoShape 23"/>
            <p:cNvCxnSpPr>
              <a:cxnSpLocks noChangeShapeType="1"/>
              <a:stCxn id="3552275" idx="0"/>
              <a:endCxn id="3552276" idx="0"/>
            </p:cNvCxnSpPr>
            <p:nvPr/>
          </p:nvCxnSpPr>
          <p:spPr bwMode="auto">
            <a:xfrm rot="5400000" flipV="1">
              <a:off x="4703" y="2189"/>
              <a:ext cx="1" cy="1056"/>
            </a:xfrm>
            <a:prstGeom prst="curvedConnector3">
              <a:avLst>
                <a:gd name="adj1" fmla="val -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52281" name="AutoShape 25"/>
            <p:cNvCxnSpPr>
              <a:cxnSpLocks noChangeShapeType="1"/>
              <a:stCxn id="3552277" idx="2"/>
              <a:endCxn id="3552275" idx="2"/>
            </p:cNvCxnSpPr>
            <p:nvPr/>
          </p:nvCxnSpPr>
          <p:spPr bwMode="auto">
            <a:xfrm rot="10800000" flipH="1">
              <a:off x="4032" y="2860"/>
              <a:ext cx="1" cy="1104"/>
            </a:xfrm>
            <a:prstGeom prst="curvedConnector3">
              <a:avLst>
                <a:gd name="adj1" fmla="val -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52283" name="AutoShape 27"/>
            <p:cNvCxnSpPr>
              <a:cxnSpLocks noChangeShapeType="1"/>
              <a:stCxn id="3552276" idx="6"/>
              <a:endCxn id="3552278" idx="6"/>
            </p:cNvCxnSpPr>
            <p:nvPr/>
          </p:nvCxnSpPr>
          <p:spPr bwMode="auto">
            <a:xfrm>
              <a:off x="5376" y="2860"/>
              <a:ext cx="1" cy="1104"/>
            </a:xfrm>
            <a:prstGeom prst="curvedConnector3">
              <a:avLst>
                <a:gd name="adj1" fmla="val 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52284" name="AutoShape 28"/>
            <p:cNvCxnSpPr>
              <a:cxnSpLocks noChangeShapeType="1"/>
              <a:stCxn id="3552278" idx="2"/>
              <a:endCxn id="3552276" idx="2"/>
            </p:cNvCxnSpPr>
            <p:nvPr/>
          </p:nvCxnSpPr>
          <p:spPr bwMode="auto">
            <a:xfrm rot="10800000" flipH="1">
              <a:off x="5088" y="2860"/>
              <a:ext cx="1" cy="1104"/>
            </a:xfrm>
            <a:prstGeom prst="curvedConnector3">
              <a:avLst>
                <a:gd name="adj1" fmla="val -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52285" name="AutoShape 29"/>
            <p:cNvCxnSpPr>
              <a:cxnSpLocks noChangeShapeType="1"/>
              <a:stCxn id="3552277" idx="0"/>
              <a:endCxn id="3552278" idx="0"/>
            </p:cNvCxnSpPr>
            <p:nvPr/>
          </p:nvCxnSpPr>
          <p:spPr bwMode="auto">
            <a:xfrm rot="5400000" flipV="1">
              <a:off x="4703" y="3293"/>
              <a:ext cx="1" cy="1056"/>
            </a:xfrm>
            <a:prstGeom prst="curvedConnector3">
              <a:avLst>
                <a:gd name="adj1" fmla="val -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52286" name="AutoShape 30"/>
            <p:cNvCxnSpPr>
              <a:cxnSpLocks noChangeShapeType="1"/>
              <a:stCxn id="3552278" idx="4"/>
              <a:endCxn id="3552277" idx="4"/>
            </p:cNvCxnSpPr>
            <p:nvPr/>
          </p:nvCxnSpPr>
          <p:spPr bwMode="auto">
            <a:xfrm rot="5400000">
              <a:off x="4703" y="3581"/>
              <a:ext cx="1" cy="1056"/>
            </a:xfrm>
            <a:prstGeom prst="curvedConnector3">
              <a:avLst>
                <a:gd name="adj1" fmla="val 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52287" name="Text Box 31"/>
            <p:cNvSpPr txBox="1">
              <a:spLocks noChangeArrowheads="1"/>
            </p:cNvSpPr>
            <p:nvPr/>
          </p:nvSpPr>
          <p:spPr bwMode="auto">
            <a:xfrm>
              <a:off x="4608" y="2524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s-ES_tradnl" altLang="es-CL" b="1" dirty="0"/>
                <a:t>a</a:t>
              </a:r>
              <a:endParaRPr lang="en-US" altLang="es-CL" b="1" dirty="0"/>
            </a:p>
          </p:txBody>
        </p:sp>
        <p:sp>
          <p:nvSpPr>
            <p:cNvPr id="3552289" name="Text Box 33"/>
            <p:cNvSpPr txBox="1">
              <a:spLocks noChangeArrowheads="1"/>
            </p:cNvSpPr>
            <p:nvPr/>
          </p:nvSpPr>
          <p:spPr bwMode="auto">
            <a:xfrm>
              <a:off x="4656" y="3484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s-ES_tradnl" altLang="es-CL" b="1" dirty="0"/>
                <a:t>a</a:t>
              </a:r>
              <a:endParaRPr lang="en-US" altLang="es-CL" b="1" dirty="0"/>
            </a:p>
          </p:txBody>
        </p:sp>
        <p:sp>
          <p:nvSpPr>
            <p:cNvPr id="3552290" name="Text Box 34"/>
            <p:cNvSpPr txBox="1">
              <a:spLocks noChangeArrowheads="1"/>
            </p:cNvSpPr>
            <p:nvPr/>
          </p:nvSpPr>
          <p:spPr bwMode="auto">
            <a:xfrm>
              <a:off x="4608" y="4012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s-ES_tradnl" altLang="es-CL" b="1" dirty="0"/>
                <a:t>a</a:t>
              </a:r>
              <a:endParaRPr lang="en-US" altLang="es-CL" b="1" dirty="0"/>
            </a:p>
          </p:txBody>
        </p:sp>
        <p:sp>
          <p:nvSpPr>
            <p:cNvPr id="3552291" name="Text Box 35"/>
            <p:cNvSpPr txBox="1">
              <a:spLocks noChangeArrowheads="1"/>
            </p:cNvSpPr>
            <p:nvPr/>
          </p:nvSpPr>
          <p:spPr bwMode="auto">
            <a:xfrm>
              <a:off x="3888" y="334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s-ES_tradnl" altLang="es-CL" b="1" dirty="0"/>
                <a:t>b</a:t>
              </a:r>
              <a:endParaRPr lang="en-US" altLang="es-CL" b="1" dirty="0"/>
            </a:p>
          </p:txBody>
        </p:sp>
        <p:sp>
          <p:nvSpPr>
            <p:cNvPr id="3552293" name="Text Box 37"/>
            <p:cNvSpPr txBox="1">
              <a:spLocks noChangeArrowheads="1"/>
            </p:cNvSpPr>
            <p:nvPr/>
          </p:nvSpPr>
          <p:spPr bwMode="auto">
            <a:xfrm>
              <a:off x="4800" y="3292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s-ES_tradnl" altLang="es-CL" b="1" dirty="0"/>
                <a:t>b</a:t>
              </a:r>
              <a:endParaRPr lang="en-US" altLang="es-CL" b="1" dirty="0"/>
            </a:p>
          </p:txBody>
        </p:sp>
        <p:sp>
          <p:nvSpPr>
            <p:cNvPr id="3552294" name="Text Box 38"/>
            <p:cNvSpPr txBox="1">
              <a:spLocks noChangeArrowheads="1"/>
            </p:cNvSpPr>
            <p:nvPr/>
          </p:nvSpPr>
          <p:spPr bwMode="auto">
            <a:xfrm>
              <a:off x="5520" y="3292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s-ES_tradnl" altLang="es-CL" b="1" dirty="0"/>
                <a:t>b</a:t>
              </a:r>
              <a:endParaRPr lang="en-US" altLang="es-CL" b="1" dirty="0"/>
            </a:p>
          </p:txBody>
        </p:sp>
        <p:sp>
          <p:nvSpPr>
            <p:cNvPr id="3552296" name="Rectangle 40"/>
            <p:cNvSpPr>
              <a:spLocks noChangeArrowheads="1"/>
            </p:cNvSpPr>
            <p:nvPr/>
          </p:nvSpPr>
          <p:spPr bwMode="auto">
            <a:xfrm>
              <a:off x="3350" y="3724"/>
              <a:ext cx="29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endParaRPr lang="en-US" altLang="es-CL" dirty="0"/>
            </a:p>
          </p:txBody>
        </p:sp>
        <p:sp>
          <p:nvSpPr>
            <p:cNvPr id="3552297" name="Rectangle 41"/>
            <p:cNvSpPr>
              <a:spLocks noChangeArrowheads="1"/>
            </p:cNvSpPr>
            <p:nvPr/>
          </p:nvSpPr>
          <p:spPr bwMode="auto">
            <a:xfrm>
              <a:off x="3051" y="3724"/>
              <a:ext cx="2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a</a:t>
              </a:r>
              <a:endParaRPr lang="en-US" altLang="es-CL" dirty="0"/>
            </a:p>
          </p:txBody>
        </p:sp>
        <p:sp>
          <p:nvSpPr>
            <p:cNvPr id="3552298" name="Rectangle 42"/>
            <p:cNvSpPr>
              <a:spLocks noChangeArrowheads="1"/>
            </p:cNvSpPr>
            <p:nvPr/>
          </p:nvSpPr>
          <p:spPr bwMode="auto">
            <a:xfrm>
              <a:off x="2755" y="3724"/>
              <a:ext cx="29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endParaRPr lang="en-US" altLang="es-CL" dirty="0"/>
            </a:p>
          </p:txBody>
        </p:sp>
        <p:sp>
          <p:nvSpPr>
            <p:cNvPr id="3552299" name="Rectangle 43"/>
            <p:cNvSpPr>
              <a:spLocks noChangeArrowheads="1"/>
            </p:cNvSpPr>
            <p:nvPr/>
          </p:nvSpPr>
          <p:spPr bwMode="auto">
            <a:xfrm>
              <a:off x="2456" y="3724"/>
              <a:ext cx="2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b</a:t>
              </a:r>
              <a:endParaRPr lang="en-US" altLang="es-CL" dirty="0"/>
            </a:p>
          </p:txBody>
        </p:sp>
        <p:sp>
          <p:nvSpPr>
            <p:cNvPr id="3552300" name="Rectangle 44"/>
            <p:cNvSpPr>
              <a:spLocks noChangeArrowheads="1"/>
            </p:cNvSpPr>
            <p:nvPr/>
          </p:nvSpPr>
          <p:spPr bwMode="auto">
            <a:xfrm>
              <a:off x="2159" y="3724"/>
              <a:ext cx="29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4</a:t>
              </a:r>
              <a:endParaRPr lang="en-US" altLang="es-CL" dirty="0"/>
            </a:p>
          </p:txBody>
        </p:sp>
        <p:sp>
          <p:nvSpPr>
            <p:cNvPr id="3552301" name="Rectangle 45"/>
            <p:cNvSpPr>
              <a:spLocks noChangeArrowheads="1"/>
            </p:cNvSpPr>
            <p:nvPr/>
          </p:nvSpPr>
          <p:spPr bwMode="auto">
            <a:xfrm>
              <a:off x="3350" y="3437"/>
              <a:ext cx="29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a</a:t>
              </a:r>
              <a:endParaRPr lang="en-US" altLang="es-CL" dirty="0"/>
            </a:p>
          </p:txBody>
        </p:sp>
        <p:sp>
          <p:nvSpPr>
            <p:cNvPr id="3552302" name="Rectangle 46"/>
            <p:cNvSpPr>
              <a:spLocks noChangeArrowheads="1"/>
            </p:cNvSpPr>
            <p:nvPr/>
          </p:nvSpPr>
          <p:spPr bwMode="auto">
            <a:xfrm>
              <a:off x="3051" y="3437"/>
              <a:ext cx="2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endParaRPr lang="en-US" altLang="es-CL" dirty="0"/>
            </a:p>
          </p:txBody>
        </p:sp>
        <p:sp>
          <p:nvSpPr>
            <p:cNvPr id="3552303" name="Rectangle 47"/>
            <p:cNvSpPr>
              <a:spLocks noChangeArrowheads="1"/>
            </p:cNvSpPr>
            <p:nvPr/>
          </p:nvSpPr>
          <p:spPr bwMode="auto">
            <a:xfrm>
              <a:off x="2755" y="3437"/>
              <a:ext cx="29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b</a:t>
              </a:r>
              <a:endParaRPr lang="en-US" altLang="es-CL" dirty="0"/>
            </a:p>
          </p:txBody>
        </p:sp>
        <p:sp>
          <p:nvSpPr>
            <p:cNvPr id="3552304" name="Rectangle 48"/>
            <p:cNvSpPr>
              <a:spLocks noChangeArrowheads="1"/>
            </p:cNvSpPr>
            <p:nvPr/>
          </p:nvSpPr>
          <p:spPr bwMode="auto">
            <a:xfrm>
              <a:off x="2456" y="3437"/>
              <a:ext cx="2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endParaRPr lang="en-US" altLang="es-CL" dirty="0"/>
            </a:p>
          </p:txBody>
        </p:sp>
        <p:sp>
          <p:nvSpPr>
            <p:cNvPr id="3552305" name="Rectangle 49"/>
            <p:cNvSpPr>
              <a:spLocks noChangeArrowheads="1"/>
            </p:cNvSpPr>
            <p:nvPr/>
          </p:nvSpPr>
          <p:spPr bwMode="auto">
            <a:xfrm>
              <a:off x="2159" y="3437"/>
              <a:ext cx="29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3</a:t>
              </a:r>
              <a:endParaRPr lang="en-US" altLang="es-CL" dirty="0"/>
            </a:p>
          </p:txBody>
        </p:sp>
        <p:sp>
          <p:nvSpPr>
            <p:cNvPr id="3552306" name="Rectangle 50"/>
            <p:cNvSpPr>
              <a:spLocks noChangeArrowheads="1"/>
            </p:cNvSpPr>
            <p:nvPr/>
          </p:nvSpPr>
          <p:spPr bwMode="auto">
            <a:xfrm>
              <a:off x="3350" y="3150"/>
              <a:ext cx="29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endParaRPr lang="en-US" altLang="es-CL" dirty="0"/>
            </a:p>
          </p:txBody>
        </p:sp>
        <p:sp>
          <p:nvSpPr>
            <p:cNvPr id="3552307" name="Rectangle 51"/>
            <p:cNvSpPr>
              <a:spLocks noChangeArrowheads="1"/>
            </p:cNvSpPr>
            <p:nvPr/>
          </p:nvSpPr>
          <p:spPr bwMode="auto">
            <a:xfrm>
              <a:off x="3051" y="3150"/>
              <a:ext cx="2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b</a:t>
              </a:r>
              <a:endParaRPr lang="en-US" altLang="es-CL" dirty="0"/>
            </a:p>
          </p:txBody>
        </p:sp>
        <p:sp>
          <p:nvSpPr>
            <p:cNvPr id="3552308" name="Rectangle 52"/>
            <p:cNvSpPr>
              <a:spLocks noChangeArrowheads="1"/>
            </p:cNvSpPr>
            <p:nvPr/>
          </p:nvSpPr>
          <p:spPr bwMode="auto">
            <a:xfrm>
              <a:off x="2755" y="3150"/>
              <a:ext cx="29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endParaRPr lang="en-US" altLang="es-CL" dirty="0"/>
            </a:p>
          </p:txBody>
        </p:sp>
        <p:sp>
          <p:nvSpPr>
            <p:cNvPr id="3552309" name="Rectangle 53"/>
            <p:cNvSpPr>
              <a:spLocks noChangeArrowheads="1"/>
            </p:cNvSpPr>
            <p:nvPr/>
          </p:nvSpPr>
          <p:spPr bwMode="auto">
            <a:xfrm>
              <a:off x="2456" y="3150"/>
              <a:ext cx="2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endParaRPr lang="en-US" altLang="es-CL" dirty="0"/>
            </a:p>
          </p:txBody>
        </p:sp>
        <p:sp>
          <p:nvSpPr>
            <p:cNvPr id="3552310" name="Rectangle 54"/>
            <p:cNvSpPr>
              <a:spLocks noChangeArrowheads="1"/>
            </p:cNvSpPr>
            <p:nvPr/>
          </p:nvSpPr>
          <p:spPr bwMode="auto">
            <a:xfrm>
              <a:off x="2159" y="3150"/>
              <a:ext cx="29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2</a:t>
              </a:r>
              <a:endParaRPr lang="en-US" altLang="es-CL" dirty="0"/>
            </a:p>
          </p:txBody>
        </p:sp>
        <p:sp>
          <p:nvSpPr>
            <p:cNvPr id="3552311" name="Rectangle 55"/>
            <p:cNvSpPr>
              <a:spLocks noChangeArrowheads="1"/>
            </p:cNvSpPr>
            <p:nvPr/>
          </p:nvSpPr>
          <p:spPr bwMode="auto">
            <a:xfrm>
              <a:off x="3350" y="2863"/>
              <a:ext cx="29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endParaRPr lang="en-US" altLang="es-CL" dirty="0"/>
            </a:p>
          </p:txBody>
        </p:sp>
        <p:sp>
          <p:nvSpPr>
            <p:cNvPr id="3552312" name="Rectangle 56"/>
            <p:cNvSpPr>
              <a:spLocks noChangeArrowheads="1"/>
            </p:cNvSpPr>
            <p:nvPr/>
          </p:nvSpPr>
          <p:spPr bwMode="auto">
            <a:xfrm>
              <a:off x="3051" y="2863"/>
              <a:ext cx="2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endParaRPr lang="en-US" altLang="es-CL" dirty="0"/>
            </a:p>
          </p:txBody>
        </p:sp>
        <p:sp>
          <p:nvSpPr>
            <p:cNvPr id="3552313" name="Rectangle 57"/>
            <p:cNvSpPr>
              <a:spLocks noChangeArrowheads="1"/>
            </p:cNvSpPr>
            <p:nvPr/>
          </p:nvSpPr>
          <p:spPr bwMode="auto">
            <a:xfrm>
              <a:off x="2755" y="2863"/>
              <a:ext cx="29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a</a:t>
              </a:r>
              <a:endParaRPr lang="en-US" altLang="es-CL" dirty="0"/>
            </a:p>
          </p:txBody>
        </p:sp>
        <p:sp>
          <p:nvSpPr>
            <p:cNvPr id="3552314" name="Rectangle 58"/>
            <p:cNvSpPr>
              <a:spLocks noChangeArrowheads="1"/>
            </p:cNvSpPr>
            <p:nvPr/>
          </p:nvSpPr>
          <p:spPr bwMode="auto">
            <a:xfrm>
              <a:off x="2456" y="2863"/>
              <a:ext cx="2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endParaRPr lang="en-US" altLang="es-CL" dirty="0"/>
            </a:p>
          </p:txBody>
        </p:sp>
        <p:sp>
          <p:nvSpPr>
            <p:cNvPr id="3552315" name="Rectangle 59"/>
            <p:cNvSpPr>
              <a:spLocks noChangeArrowheads="1"/>
            </p:cNvSpPr>
            <p:nvPr/>
          </p:nvSpPr>
          <p:spPr bwMode="auto">
            <a:xfrm>
              <a:off x="2159" y="2863"/>
              <a:ext cx="29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1</a:t>
              </a:r>
              <a:endParaRPr lang="en-US" altLang="es-CL" dirty="0"/>
            </a:p>
          </p:txBody>
        </p:sp>
        <p:sp>
          <p:nvSpPr>
            <p:cNvPr id="3552316" name="Rectangle 60"/>
            <p:cNvSpPr>
              <a:spLocks noChangeArrowheads="1"/>
            </p:cNvSpPr>
            <p:nvPr/>
          </p:nvSpPr>
          <p:spPr bwMode="auto">
            <a:xfrm>
              <a:off x="3350" y="2576"/>
              <a:ext cx="29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4</a:t>
              </a:r>
              <a:endParaRPr lang="en-US" altLang="es-CL" dirty="0"/>
            </a:p>
          </p:txBody>
        </p:sp>
        <p:sp>
          <p:nvSpPr>
            <p:cNvPr id="3552317" name="Rectangle 61"/>
            <p:cNvSpPr>
              <a:spLocks noChangeArrowheads="1"/>
            </p:cNvSpPr>
            <p:nvPr/>
          </p:nvSpPr>
          <p:spPr bwMode="auto">
            <a:xfrm>
              <a:off x="3051" y="2576"/>
              <a:ext cx="2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3</a:t>
              </a:r>
              <a:endParaRPr lang="en-US" altLang="es-CL" dirty="0"/>
            </a:p>
          </p:txBody>
        </p:sp>
        <p:sp>
          <p:nvSpPr>
            <p:cNvPr id="3552318" name="Rectangle 62"/>
            <p:cNvSpPr>
              <a:spLocks noChangeArrowheads="1"/>
            </p:cNvSpPr>
            <p:nvPr/>
          </p:nvSpPr>
          <p:spPr bwMode="auto">
            <a:xfrm>
              <a:off x="2755" y="2576"/>
              <a:ext cx="29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2</a:t>
              </a:r>
              <a:endParaRPr lang="en-US" altLang="es-CL" dirty="0"/>
            </a:p>
          </p:txBody>
        </p:sp>
        <p:sp>
          <p:nvSpPr>
            <p:cNvPr id="3552319" name="Rectangle 63"/>
            <p:cNvSpPr>
              <a:spLocks noChangeArrowheads="1"/>
            </p:cNvSpPr>
            <p:nvPr/>
          </p:nvSpPr>
          <p:spPr bwMode="auto">
            <a:xfrm>
              <a:off x="2456" y="2576"/>
              <a:ext cx="2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1</a:t>
              </a:r>
              <a:endParaRPr lang="en-US" altLang="es-CL" dirty="0"/>
            </a:p>
          </p:txBody>
        </p:sp>
        <p:sp>
          <p:nvSpPr>
            <p:cNvPr id="3552320" name="Rectangle 64"/>
            <p:cNvSpPr>
              <a:spLocks noChangeArrowheads="1"/>
            </p:cNvSpPr>
            <p:nvPr/>
          </p:nvSpPr>
          <p:spPr bwMode="auto">
            <a:xfrm>
              <a:off x="2159" y="2576"/>
              <a:ext cx="29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endParaRPr lang="en-US" altLang="es-CL" dirty="0"/>
            </a:p>
          </p:txBody>
        </p:sp>
        <p:sp>
          <p:nvSpPr>
            <p:cNvPr id="3552328" name="Line 72"/>
            <p:cNvSpPr>
              <a:spLocks noChangeShapeType="1"/>
            </p:cNvSpPr>
            <p:nvPr/>
          </p:nvSpPr>
          <p:spPr bwMode="auto">
            <a:xfrm>
              <a:off x="2456" y="2863"/>
              <a:ext cx="1" cy="1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52330" name="Line 74"/>
            <p:cNvSpPr>
              <a:spLocks noChangeShapeType="1"/>
            </p:cNvSpPr>
            <p:nvPr/>
          </p:nvSpPr>
          <p:spPr bwMode="auto">
            <a:xfrm>
              <a:off x="2755" y="2863"/>
              <a:ext cx="1" cy="1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52332" name="Line 76"/>
            <p:cNvSpPr>
              <a:spLocks noChangeShapeType="1"/>
            </p:cNvSpPr>
            <p:nvPr/>
          </p:nvSpPr>
          <p:spPr bwMode="auto">
            <a:xfrm>
              <a:off x="3051" y="2863"/>
              <a:ext cx="1" cy="1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52333" name="Line 77"/>
            <p:cNvSpPr>
              <a:spLocks noChangeShapeType="1"/>
            </p:cNvSpPr>
            <p:nvPr/>
          </p:nvSpPr>
          <p:spPr bwMode="auto">
            <a:xfrm>
              <a:off x="3350" y="2863"/>
              <a:ext cx="1" cy="1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52334" name="Line 78"/>
            <p:cNvSpPr>
              <a:spLocks noChangeShapeType="1"/>
            </p:cNvSpPr>
            <p:nvPr/>
          </p:nvSpPr>
          <p:spPr bwMode="auto">
            <a:xfrm>
              <a:off x="3647" y="2863"/>
              <a:ext cx="1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52335" name="Line 79"/>
            <p:cNvSpPr>
              <a:spLocks noChangeShapeType="1"/>
            </p:cNvSpPr>
            <p:nvPr/>
          </p:nvSpPr>
          <p:spPr bwMode="auto">
            <a:xfrm>
              <a:off x="2456" y="2863"/>
              <a:ext cx="11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52337" name="Line 81"/>
            <p:cNvSpPr>
              <a:spLocks noChangeShapeType="1"/>
            </p:cNvSpPr>
            <p:nvPr/>
          </p:nvSpPr>
          <p:spPr bwMode="auto">
            <a:xfrm>
              <a:off x="2456" y="3150"/>
              <a:ext cx="11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52339" name="Line 83"/>
            <p:cNvSpPr>
              <a:spLocks noChangeShapeType="1"/>
            </p:cNvSpPr>
            <p:nvPr/>
          </p:nvSpPr>
          <p:spPr bwMode="auto">
            <a:xfrm>
              <a:off x="2456" y="3437"/>
              <a:ext cx="11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52341" name="Line 85"/>
            <p:cNvSpPr>
              <a:spLocks noChangeShapeType="1"/>
            </p:cNvSpPr>
            <p:nvPr/>
          </p:nvSpPr>
          <p:spPr bwMode="auto">
            <a:xfrm>
              <a:off x="2456" y="3724"/>
              <a:ext cx="11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52342" name="Line 86"/>
            <p:cNvSpPr>
              <a:spLocks noChangeShapeType="1"/>
            </p:cNvSpPr>
            <p:nvPr/>
          </p:nvSpPr>
          <p:spPr bwMode="auto">
            <a:xfrm>
              <a:off x="2456" y="4011"/>
              <a:ext cx="1191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52395" name="Text Box 139"/>
            <p:cNvSpPr txBox="1">
              <a:spLocks noChangeArrowheads="1"/>
            </p:cNvSpPr>
            <p:nvPr/>
          </p:nvSpPr>
          <p:spPr bwMode="auto">
            <a:xfrm>
              <a:off x="144" y="2498"/>
              <a:ext cx="1872" cy="1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8000"/>
                      </a:gs>
                      <a:gs pos="50000">
                        <a:srgbClr val="008000">
                          <a:gamma/>
                          <a:shade val="0"/>
                          <a:invGamma/>
                        </a:srgbClr>
                      </a:gs>
                      <a:gs pos="100000">
                        <a:srgbClr val="0080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s-ES_tradnl" altLang="es-CL" sz="2700" dirty="0">
                  <a:sym typeface="Wingdings" pitchFamily="2" charset="2"/>
                </a:rPr>
                <a:t>Otro </a:t>
              </a:r>
              <a:r>
                <a:rPr lang="es-ES_tradnl" altLang="es-CL" sz="2700" dirty="0" smtClean="0">
                  <a:sym typeface="Wingdings" pitchFamily="2" charset="2"/>
                </a:rPr>
                <a:t>grafo dirigido; </a:t>
              </a:r>
              <a:r>
                <a:rPr lang="es-ES_tradnl" altLang="es-CL" sz="2700" dirty="0">
                  <a:sym typeface="Wingdings" pitchFamily="2" charset="2"/>
                </a:rPr>
                <a:t>este tiene datos en los </a:t>
              </a:r>
              <a:r>
                <a:rPr lang="es-ES_tradnl" altLang="es-CL" sz="2700" dirty="0" smtClean="0">
                  <a:sym typeface="Wingdings" pitchFamily="2" charset="2"/>
                </a:rPr>
                <a:t>arcos</a:t>
              </a:r>
              <a:endParaRPr lang="es-ES_tradnl" altLang="es-CL" sz="2700" dirty="0">
                <a:sym typeface="Wingdings" pitchFamily="2" charset="2"/>
              </a:endParaRPr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s-ES_tradnl" altLang="es-CL" sz="2700" dirty="0">
                  <a:sym typeface="Wingdings" pitchFamily="2" charset="2"/>
                </a:rPr>
                <a:t>Para mayor claridad la matriz omite los </a:t>
              </a:r>
              <a:r>
                <a:rPr lang="es-ES_tradnl" altLang="es-CL" sz="2700" dirty="0" smtClean="0">
                  <a:sym typeface="Wingdings" pitchFamily="2" charset="2"/>
                </a:rPr>
                <a:t>ceros</a:t>
              </a:r>
              <a:endParaRPr lang="es-ES_tradnl" altLang="es-CL" sz="2700" dirty="0"/>
            </a:p>
          </p:txBody>
        </p:sp>
      </p:grpSp>
      <p:grpSp>
        <p:nvGrpSpPr>
          <p:cNvPr id="3552453" name="Group 197"/>
          <p:cNvGrpSpPr>
            <a:grpSpLocks/>
          </p:cNvGrpSpPr>
          <p:nvPr/>
        </p:nvGrpSpPr>
        <p:grpSpPr bwMode="auto">
          <a:xfrm>
            <a:off x="418571" y="1694855"/>
            <a:ext cx="9082253" cy="2160323"/>
            <a:chOff x="912" y="720"/>
            <a:chExt cx="4704" cy="1200"/>
          </a:xfrm>
        </p:grpSpPr>
        <p:sp>
          <p:nvSpPr>
            <p:cNvPr id="3552400" name="Oval 144"/>
            <p:cNvSpPr>
              <a:spLocks noChangeArrowheads="1"/>
            </p:cNvSpPr>
            <p:nvPr/>
          </p:nvSpPr>
          <p:spPr bwMode="auto">
            <a:xfrm>
              <a:off x="912" y="1008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/>
                <a:t>1</a:t>
              </a:r>
              <a:endParaRPr lang="en-US" altLang="es-CL" sz="2700" dirty="0"/>
            </a:p>
          </p:txBody>
        </p:sp>
        <p:sp>
          <p:nvSpPr>
            <p:cNvPr id="3552401" name="Oval 145"/>
            <p:cNvSpPr>
              <a:spLocks noChangeArrowheads="1"/>
            </p:cNvSpPr>
            <p:nvPr/>
          </p:nvSpPr>
          <p:spPr bwMode="auto">
            <a:xfrm>
              <a:off x="1776" y="864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/>
                <a:t>2</a:t>
              </a:r>
              <a:endParaRPr lang="en-US" altLang="es-CL" sz="2700" dirty="0"/>
            </a:p>
          </p:txBody>
        </p:sp>
        <p:sp>
          <p:nvSpPr>
            <p:cNvPr id="3552403" name="Oval 147"/>
            <p:cNvSpPr>
              <a:spLocks noChangeArrowheads="1"/>
            </p:cNvSpPr>
            <p:nvPr/>
          </p:nvSpPr>
          <p:spPr bwMode="auto">
            <a:xfrm>
              <a:off x="1584" y="1632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/>
                <a:t>3</a:t>
              </a:r>
              <a:endParaRPr lang="en-US" altLang="es-CL" sz="2700" dirty="0"/>
            </a:p>
          </p:txBody>
        </p:sp>
        <p:cxnSp>
          <p:nvCxnSpPr>
            <p:cNvPr id="3552404" name="AutoShape 148"/>
            <p:cNvCxnSpPr>
              <a:cxnSpLocks noChangeShapeType="1"/>
              <a:stCxn id="3552400" idx="0"/>
              <a:endCxn id="3552401" idx="0"/>
            </p:cNvCxnSpPr>
            <p:nvPr/>
          </p:nvCxnSpPr>
          <p:spPr bwMode="auto">
            <a:xfrm rot="16200000">
              <a:off x="1416" y="504"/>
              <a:ext cx="144" cy="864"/>
            </a:xfrm>
            <a:prstGeom prst="curvedConnector3">
              <a:avLst>
                <a:gd name="adj1" fmla="val 2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52405" name="AutoShape 149"/>
            <p:cNvCxnSpPr>
              <a:cxnSpLocks noChangeShapeType="1"/>
              <a:stCxn id="3552403" idx="2"/>
              <a:endCxn id="3552400" idx="4"/>
            </p:cNvCxnSpPr>
            <p:nvPr/>
          </p:nvCxnSpPr>
          <p:spPr bwMode="auto">
            <a:xfrm rot="10800000">
              <a:off x="1056" y="1296"/>
              <a:ext cx="528" cy="480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52406" name="AutoShape 150"/>
            <p:cNvCxnSpPr>
              <a:cxnSpLocks noChangeShapeType="1"/>
              <a:stCxn id="3552401" idx="6"/>
              <a:endCxn id="3552403" idx="6"/>
            </p:cNvCxnSpPr>
            <p:nvPr/>
          </p:nvCxnSpPr>
          <p:spPr bwMode="auto">
            <a:xfrm flipH="1">
              <a:off x="1872" y="1008"/>
              <a:ext cx="192" cy="768"/>
            </a:xfrm>
            <a:prstGeom prst="curvedConnector3">
              <a:avLst>
                <a:gd name="adj1" fmla="val -75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52407" name="AutoShape 151"/>
            <p:cNvCxnSpPr>
              <a:cxnSpLocks noChangeShapeType="1"/>
              <a:stCxn id="3552403" idx="2"/>
              <a:endCxn id="3552401" idx="2"/>
            </p:cNvCxnSpPr>
            <p:nvPr/>
          </p:nvCxnSpPr>
          <p:spPr bwMode="auto">
            <a:xfrm rot="10800000" flipH="1">
              <a:off x="1584" y="1008"/>
              <a:ext cx="192" cy="768"/>
            </a:xfrm>
            <a:prstGeom prst="curvedConnector3">
              <a:avLst>
                <a:gd name="adj1" fmla="val -75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52422" name="Rectangle 166"/>
            <p:cNvSpPr>
              <a:spLocks noChangeArrowheads="1"/>
            </p:cNvSpPr>
            <p:nvPr/>
          </p:nvSpPr>
          <p:spPr bwMode="auto">
            <a:xfrm>
              <a:off x="3436" y="1581"/>
              <a:ext cx="2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n-US" altLang="es-CL" dirty="0"/>
                <a:t>0</a:t>
              </a:r>
            </a:p>
          </p:txBody>
        </p:sp>
        <p:sp>
          <p:nvSpPr>
            <p:cNvPr id="3552423" name="Rectangle 167"/>
            <p:cNvSpPr>
              <a:spLocks noChangeArrowheads="1"/>
            </p:cNvSpPr>
            <p:nvPr/>
          </p:nvSpPr>
          <p:spPr bwMode="auto">
            <a:xfrm>
              <a:off x="3140" y="1581"/>
              <a:ext cx="29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n-US" altLang="es-CL" dirty="0"/>
                <a:t>1</a:t>
              </a:r>
            </a:p>
          </p:txBody>
        </p:sp>
        <p:sp>
          <p:nvSpPr>
            <p:cNvPr id="3552424" name="Rectangle 168"/>
            <p:cNvSpPr>
              <a:spLocks noChangeArrowheads="1"/>
            </p:cNvSpPr>
            <p:nvPr/>
          </p:nvSpPr>
          <p:spPr bwMode="auto">
            <a:xfrm>
              <a:off x="2841" y="1581"/>
              <a:ext cx="2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n-US" altLang="es-CL" dirty="0"/>
                <a:t>1</a:t>
              </a:r>
            </a:p>
          </p:txBody>
        </p:sp>
        <p:sp>
          <p:nvSpPr>
            <p:cNvPr id="3552425" name="Rectangle 169"/>
            <p:cNvSpPr>
              <a:spLocks noChangeArrowheads="1"/>
            </p:cNvSpPr>
            <p:nvPr/>
          </p:nvSpPr>
          <p:spPr bwMode="auto">
            <a:xfrm>
              <a:off x="2544" y="1581"/>
              <a:ext cx="29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3</a:t>
              </a:r>
              <a:endParaRPr lang="en-US" altLang="es-CL" dirty="0"/>
            </a:p>
          </p:txBody>
        </p:sp>
        <p:sp>
          <p:nvSpPr>
            <p:cNvPr id="3552427" name="Rectangle 171"/>
            <p:cNvSpPr>
              <a:spLocks noChangeArrowheads="1"/>
            </p:cNvSpPr>
            <p:nvPr/>
          </p:nvSpPr>
          <p:spPr bwMode="auto">
            <a:xfrm>
              <a:off x="3436" y="1294"/>
              <a:ext cx="2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n-US" altLang="es-CL" dirty="0"/>
                <a:t>1</a:t>
              </a:r>
            </a:p>
          </p:txBody>
        </p:sp>
        <p:sp>
          <p:nvSpPr>
            <p:cNvPr id="3552428" name="Rectangle 172"/>
            <p:cNvSpPr>
              <a:spLocks noChangeArrowheads="1"/>
            </p:cNvSpPr>
            <p:nvPr/>
          </p:nvSpPr>
          <p:spPr bwMode="auto">
            <a:xfrm>
              <a:off x="3140" y="1294"/>
              <a:ext cx="29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n-US" altLang="es-CL" dirty="0"/>
                <a:t>0</a:t>
              </a:r>
            </a:p>
          </p:txBody>
        </p:sp>
        <p:sp>
          <p:nvSpPr>
            <p:cNvPr id="3552429" name="Rectangle 173"/>
            <p:cNvSpPr>
              <a:spLocks noChangeArrowheads="1"/>
            </p:cNvSpPr>
            <p:nvPr/>
          </p:nvSpPr>
          <p:spPr bwMode="auto">
            <a:xfrm>
              <a:off x="2841" y="1294"/>
              <a:ext cx="2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n-US" altLang="es-CL" dirty="0"/>
                <a:t>0</a:t>
              </a:r>
            </a:p>
          </p:txBody>
        </p:sp>
        <p:sp>
          <p:nvSpPr>
            <p:cNvPr id="3552430" name="Rectangle 174"/>
            <p:cNvSpPr>
              <a:spLocks noChangeArrowheads="1"/>
            </p:cNvSpPr>
            <p:nvPr/>
          </p:nvSpPr>
          <p:spPr bwMode="auto">
            <a:xfrm>
              <a:off x="2544" y="1294"/>
              <a:ext cx="29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2</a:t>
              </a:r>
              <a:endParaRPr lang="en-US" altLang="es-CL" dirty="0"/>
            </a:p>
          </p:txBody>
        </p:sp>
        <p:sp>
          <p:nvSpPr>
            <p:cNvPr id="3552432" name="Rectangle 176"/>
            <p:cNvSpPr>
              <a:spLocks noChangeArrowheads="1"/>
            </p:cNvSpPr>
            <p:nvPr/>
          </p:nvSpPr>
          <p:spPr bwMode="auto">
            <a:xfrm>
              <a:off x="3436" y="1007"/>
              <a:ext cx="2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n-US" altLang="es-CL" dirty="0"/>
                <a:t>0</a:t>
              </a:r>
            </a:p>
          </p:txBody>
        </p:sp>
        <p:sp>
          <p:nvSpPr>
            <p:cNvPr id="3552433" name="Rectangle 177"/>
            <p:cNvSpPr>
              <a:spLocks noChangeArrowheads="1"/>
            </p:cNvSpPr>
            <p:nvPr/>
          </p:nvSpPr>
          <p:spPr bwMode="auto">
            <a:xfrm>
              <a:off x="3140" y="1007"/>
              <a:ext cx="29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n-US" altLang="es-CL" dirty="0"/>
                <a:t>1</a:t>
              </a:r>
            </a:p>
          </p:txBody>
        </p:sp>
        <p:sp>
          <p:nvSpPr>
            <p:cNvPr id="3552434" name="Rectangle 178"/>
            <p:cNvSpPr>
              <a:spLocks noChangeArrowheads="1"/>
            </p:cNvSpPr>
            <p:nvPr/>
          </p:nvSpPr>
          <p:spPr bwMode="auto">
            <a:xfrm>
              <a:off x="2841" y="1007"/>
              <a:ext cx="2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n-US" altLang="es-CL" dirty="0"/>
                <a:t>0</a:t>
              </a:r>
            </a:p>
          </p:txBody>
        </p:sp>
        <p:sp>
          <p:nvSpPr>
            <p:cNvPr id="3552435" name="Rectangle 179"/>
            <p:cNvSpPr>
              <a:spLocks noChangeArrowheads="1"/>
            </p:cNvSpPr>
            <p:nvPr/>
          </p:nvSpPr>
          <p:spPr bwMode="auto">
            <a:xfrm>
              <a:off x="2544" y="1007"/>
              <a:ext cx="29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1</a:t>
              </a:r>
              <a:endParaRPr lang="en-US" altLang="es-CL" dirty="0"/>
            </a:p>
          </p:txBody>
        </p:sp>
        <p:sp>
          <p:nvSpPr>
            <p:cNvPr id="3552437" name="Rectangle 181"/>
            <p:cNvSpPr>
              <a:spLocks noChangeArrowheads="1"/>
            </p:cNvSpPr>
            <p:nvPr/>
          </p:nvSpPr>
          <p:spPr bwMode="auto">
            <a:xfrm>
              <a:off x="3436" y="720"/>
              <a:ext cx="2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3</a:t>
              </a:r>
              <a:endParaRPr lang="en-US" altLang="es-CL" dirty="0"/>
            </a:p>
          </p:txBody>
        </p:sp>
        <p:sp>
          <p:nvSpPr>
            <p:cNvPr id="3552438" name="Rectangle 182"/>
            <p:cNvSpPr>
              <a:spLocks noChangeArrowheads="1"/>
            </p:cNvSpPr>
            <p:nvPr/>
          </p:nvSpPr>
          <p:spPr bwMode="auto">
            <a:xfrm>
              <a:off x="3140" y="720"/>
              <a:ext cx="29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2</a:t>
              </a:r>
              <a:endParaRPr lang="en-US" altLang="es-CL" dirty="0"/>
            </a:p>
          </p:txBody>
        </p:sp>
        <p:sp>
          <p:nvSpPr>
            <p:cNvPr id="3552439" name="Rectangle 183"/>
            <p:cNvSpPr>
              <a:spLocks noChangeArrowheads="1"/>
            </p:cNvSpPr>
            <p:nvPr/>
          </p:nvSpPr>
          <p:spPr bwMode="auto">
            <a:xfrm>
              <a:off x="2841" y="720"/>
              <a:ext cx="2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1</a:t>
              </a:r>
              <a:endParaRPr lang="en-US" altLang="es-CL" dirty="0"/>
            </a:p>
          </p:txBody>
        </p:sp>
        <p:sp>
          <p:nvSpPr>
            <p:cNvPr id="3552440" name="Rectangle 184"/>
            <p:cNvSpPr>
              <a:spLocks noChangeArrowheads="1"/>
            </p:cNvSpPr>
            <p:nvPr/>
          </p:nvSpPr>
          <p:spPr bwMode="auto">
            <a:xfrm>
              <a:off x="2544" y="720"/>
              <a:ext cx="29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endParaRPr lang="en-US" altLang="es-CL" dirty="0"/>
            </a:p>
          </p:txBody>
        </p:sp>
        <p:sp>
          <p:nvSpPr>
            <p:cNvPr id="3552441" name="Line 185"/>
            <p:cNvSpPr>
              <a:spLocks noChangeShapeType="1"/>
            </p:cNvSpPr>
            <p:nvPr/>
          </p:nvSpPr>
          <p:spPr bwMode="auto">
            <a:xfrm>
              <a:off x="2841" y="1007"/>
              <a:ext cx="1" cy="8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52442" name="Line 186"/>
            <p:cNvSpPr>
              <a:spLocks noChangeShapeType="1"/>
            </p:cNvSpPr>
            <p:nvPr/>
          </p:nvSpPr>
          <p:spPr bwMode="auto">
            <a:xfrm>
              <a:off x="3140" y="1007"/>
              <a:ext cx="1" cy="8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52443" name="Line 187"/>
            <p:cNvSpPr>
              <a:spLocks noChangeShapeType="1"/>
            </p:cNvSpPr>
            <p:nvPr/>
          </p:nvSpPr>
          <p:spPr bwMode="auto">
            <a:xfrm>
              <a:off x="3436" y="1007"/>
              <a:ext cx="1" cy="8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52444" name="Line 188"/>
            <p:cNvSpPr>
              <a:spLocks noChangeShapeType="1"/>
            </p:cNvSpPr>
            <p:nvPr/>
          </p:nvSpPr>
          <p:spPr bwMode="auto">
            <a:xfrm>
              <a:off x="3735" y="1007"/>
              <a:ext cx="1" cy="8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52445" name="Line 189"/>
            <p:cNvSpPr>
              <a:spLocks noChangeShapeType="1"/>
            </p:cNvSpPr>
            <p:nvPr/>
          </p:nvSpPr>
          <p:spPr bwMode="auto">
            <a:xfrm>
              <a:off x="3735" y="1007"/>
              <a:ext cx="1" cy="86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52446" name="Line 190"/>
            <p:cNvSpPr>
              <a:spLocks noChangeShapeType="1"/>
            </p:cNvSpPr>
            <p:nvPr/>
          </p:nvSpPr>
          <p:spPr bwMode="auto">
            <a:xfrm>
              <a:off x="2841" y="1007"/>
              <a:ext cx="89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52447" name="Line 191"/>
            <p:cNvSpPr>
              <a:spLocks noChangeShapeType="1"/>
            </p:cNvSpPr>
            <p:nvPr/>
          </p:nvSpPr>
          <p:spPr bwMode="auto">
            <a:xfrm>
              <a:off x="2841" y="1294"/>
              <a:ext cx="89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52448" name="Line 192"/>
            <p:cNvSpPr>
              <a:spLocks noChangeShapeType="1"/>
            </p:cNvSpPr>
            <p:nvPr/>
          </p:nvSpPr>
          <p:spPr bwMode="auto">
            <a:xfrm>
              <a:off x="2841" y="1581"/>
              <a:ext cx="89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52450" name="Line 194"/>
            <p:cNvSpPr>
              <a:spLocks noChangeShapeType="1"/>
            </p:cNvSpPr>
            <p:nvPr/>
          </p:nvSpPr>
          <p:spPr bwMode="auto">
            <a:xfrm>
              <a:off x="2841" y="1872"/>
              <a:ext cx="894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52451" name="Text Box 195"/>
            <p:cNvSpPr txBox="1">
              <a:spLocks noChangeArrowheads="1"/>
            </p:cNvSpPr>
            <p:nvPr/>
          </p:nvSpPr>
          <p:spPr bwMode="auto">
            <a:xfrm>
              <a:off x="3783" y="960"/>
              <a:ext cx="1833" cy="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8000"/>
                      </a:gs>
                      <a:gs pos="50000">
                        <a:srgbClr val="008000">
                          <a:gamma/>
                          <a:shade val="0"/>
                          <a:invGamma/>
                        </a:srgbClr>
                      </a:gs>
                      <a:gs pos="100000">
                        <a:srgbClr val="0080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s-ES_tradnl" altLang="es-CL" sz="2700" dirty="0">
                  <a:sym typeface="Wingdings" pitchFamily="2" charset="2"/>
                </a:rPr>
                <a:t>Un </a:t>
              </a:r>
              <a:r>
                <a:rPr lang="es-ES_tradnl" altLang="es-CL" sz="2700" dirty="0" smtClean="0">
                  <a:sym typeface="Wingdings" pitchFamily="2" charset="2"/>
                </a:rPr>
                <a:t>grafo dirigido </a:t>
              </a:r>
              <a:r>
                <a:rPr lang="es-ES_tradnl" altLang="es-CL" sz="2700" dirty="0">
                  <a:sym typeface="Wingdings" pitchFamily="2" charset="2"/>
                </a:rPr>
                <a:t>y su matriz de </a:t>
              </a:r>
              <a:r>
                <a:rPr lang="es-ES_tradnl" altLang="es-CL" sz="2700" dirty="0" smtClean="0">
                  <a:sym typeface="Wingdings" pitchFamily="2" charset="2"/>
                </a:rPr>
                <a:t>adyacencia</a:t>
              </a:r>
              <a:endParaRPr lang="es-ES_tradnl" altLang="es-CL" sz="2700" dirty="0"/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219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63" name="Rectangle 3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_tradnl" altLang="es-CL" dirty="0"/>
              <a:t>Representación por </a:t>
            </a:r>
            <a:r>
              <a:rPr lang="es-ES_tradnl" altLang="es-CL" dirty="0" smtClean="0"/>
              <a:t>Matriz </a:t>
            </a:r>
            <a:r>
              <a:rPr lang="es-ES_tradnl" altLang="es-CL" dirty="0"/>
              <a:t>de </a:t>
            </a:r>
            <a:r>
              <a:rPr lang="es-ES_tradnl" altLang="es-CL" dirty="0" smtClean="0"/>
              <a:t>Adyacencia</a:t>
            </a:r>
            <a:endParaRPr lang="en-US" altLang="es-CL" dirty="0"/>
          </a:p>
        </p:txBody>
      </p:sp>
      <p:sp>
        <p:nvSpPr>
          <p:cNvPr id="3573764" name="Line 4"/>
          <p:cNvSpPr>
            <a:spLocks noChangeShapeType="1"/>
          </p:cNvSpPr>
          <p:nvPr/>
        </p:nvSpPr>
        <p:spPr bwMode="auto">
          <a:xfrm>
            <a:off x="418571" y="4407059"/>
            <a:ext cx="51798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73765" name="Line 5"/>
          <p:cNvSpPr>
            <a:spLocks noChangeShapeType="1"/>
          </p:cNvSpPr>
          <p:nvPr/>
        </p:nvSpPr>
        <p:spPr bwMode="auto">
          <a:xfrm>
            <a:off x="418571" y="6990446"/>
            <a:ext cx="51798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73766" name="Line 6"/>
          <p:cNvSpPr>
            <a:spLocks noChangeShapeType="1"/>
          </p:cNvSpPr>
          <p:nvPr/>
        </p:nvSpPr>
        <p:spPr bwMode="auto">
          <a:xfrm>
            <a:off x="418571" y="4407060"/>
            <a:ext cx="0" cy="51667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73767" name="Line 7"/>
          <p:cNvSpPr>
            <a:spLocks noChangeShapeType="1"/>
          </p:cNvSpPr>
          <p:nvPr/>
        </p:nvSpPr>
        <p:spPr bwMode="auto">
          <a:xfrm>
            <a:off x="3013710" y="4407060"/>
            <a:ext cx="0" cy="51667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73768" name="Line 8"/>
          <p:cNvSpPr>
            <a:spLocks noChangeShapeType="1"/>
          </p:cNvSpPr>
          <p:nvPr/>
        </p:nvSpPr>
        <p:spPr bwMode="auto">
          <a:xfrm>
            <a:off x="936553" y="4407059"/>
            <a:ext cx="521469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73769" name="Line 9"/>
          <p:cNvSpPr>
            <a:spLocks noChangeShapeType="1"/>
          </p:cNvSpPr>
          <p:nvPr/>
        </p:nvSpPr>
        <p:spPr bwMode="auto">
          <a:xfrm>
            <a:off x="418571" y="4923737"/>
            <a:ext cx="0" cy="51667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73770" name="Line 10"/>
          <p:cNvSpPr>
            <a:spLocks noChangeShapeType="1"/>
          </p:cNvSpPr>
          <p:nvPr/>
        </p:nvSpPr>
        <p:spPr bwMode="auto">
          <a:xfrm>
            <a:off x="1458022" y="4407059"/>
            <a:ext cx="51623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73771" name="Line 11"/>
          <p:cNvSpPr>
            <a:spLocks noChangeShapeType="1"/>
          </p:cNvSpPr>
          <p:nvPr/>
        </p:nvSpPr>
        <p:spPr bwMode="auto">
          <a:xfrm>
            <a:off x="1974260" y="4407059"/>
            <a:ext cx="52147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73772" name="Line 12"/>
          <p:cNvSpPr>
            <a:spLocks noChangeShapeType="1"/>
          </p:cNvSpPr>
          <p:nvPr/>
        </p:nvSpPr>
        <p:spPr bwMode="auto">
          <a:xfrm>
            <a:off x="2495730" y="4407059"/>
            <a:ext cx="517981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73773" name="Line 13"/>
          <p:cNvSpPr>
            <a:spLocks noChangeShapeType="1"/>
          </p:cNvSpPr>
          <p:nvPr/>
        </p:nvSpPr>
        <p:spPr bwMode="auto">
          <a:xfrm>
            <a:off x="418571" y="5440414"/>
            <a:ext cx="0" cy="51667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73774" name="Line 14"/>
          <p:cNvSpPr>
            <a:spLocks noChangeShapeType="1"/>
          </p:cNvSpPr>
          <p:nvPr/>
        </p:nvSpPr>
        <p:spPr bwMode="auto">
          <a:xfrm>
            <a:off x="418571" y="5957091"/>
            <a:ext cx="0" cy="51667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73775" name="Line 15"/>
          <p:cNvSpPr>
            <a:spLocks noChangeShapeType="1"/>
          </p:cNvSpPr>
          <p:nvPr/>
        </p:nvSpPr>
        <p:spPr bwMode="auto">
          <a:xfrm>
            <a:off x="418571" y="6473769"/>
            <a:ext cx="0" cy="51667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73861" name="Line 101"/>
          <p:cNvSpPr>
            <a:spLocks noChangeShapeType="1"/>
          </p:cNvSpPr>
          <p:nvPr/>
        </p:nvSpPr>
        <p:spPr bwMode="auto">
          <a:xfrm>
            <a:off x="6445991" y="5011949"/>
            <a:ext cx="51798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73862" name="Line 102"/>
          <p:cNvSpPr>
            <a:spLocks noChangeShapeType="1"/>
          </p:cNvSpPr>
          <p:nvPr/>
        </p:nvSpPr>
        <p:spPr bwMode="auto">
          <a:xfrm>
            <a:off x="6445991" y="7595336"/>
            <a:ext cx="51798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73863" name="Line 103"/>
          <p:cNvSpPr>
            <a:spLocks noChangeShapeType="1"/>
          </p:cNvSpPr>
          <p:nvPr/>
        </p:nvSpPr>
        <p:spPr bwMode="auto">
          <a:xfrm>
            <a:off x="6445991" y="5011950"/>
            <a:ext cx="0" cy="51667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73864" name="Line 104"/>
          <p:cNvSpPr>
            <a:spLocks noChangeShapeType="1"/>
          </p:cNvSpPr>
          <p:nvPr/>
        </p:nvSpPr>
        <p:spPr bwMode="auto">
          <a:xfrm>
            <a:off x="9041130" y="5011950"/>
            <a:ext cx="0" cy="51667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73865" name="Line 105"/>
          <p:cNvSpPr>
            <a:spLocks noChangeShapeType="1"/>
          </p:cNvSpPr>
          <p:nvPr/>
        </p:nvSpPr>
        <p:spPr bwMode="auto">
          <a:xfrm>
            <a:off x="6963973" y="5011949"/>
            <a:ext cx="521469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73866" name="Line 106"/>
          <p:cNvSpPr>
            <a:spLocks noChangeShapeType="1"/>
          </p:cNvSpPr>
          <p:nvPr/>
        </p:nvSpPr>
        <p:spPr bwMode="auto">
          <a:xfrm>
            <a:off x="6445991" y="5528627"/>
            <a:ext cx="0" cy="51667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73867" name="Line 107"/>
          <p:cNvSpPr>
            <a:spLocks noChangeShapeType="1"/>
          </p:cNvSpPr>
          <p:nvPr/>
        </p:nvSpPr>
        <p:spPr bwMode="auto">
          <a:xfrm>
            <a:off x="7485442" y="5011949"/>
            <a:ext cx="51623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73869" name="Line 109"/>
          <p:cNvSpPr>
            <a:spLocks noChangeShapeType="1"/>
          </p:cNvSpPr>
          <p:nvPr/>
        </p:nvSpPr>
        <p:spPr bwMode="auto">
          <a:xfrm>
            <a:off x="8001680" y="5011949"/>
            <a:ext cx="52147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73871" name="Line 111"/>
          <p:cNvSpPr>
            <a:spLocks noChangeShapeType="1"/>
          </p:cNvSpPr>
          <p:nvPr/>
        </p:nvSpPr>
        <p:spPr bwMode="auto">
          <a:xfrm>
            <a:off x="8523150" y="5011949"/>
            <a:ext cx="517981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73876" name="Line 116"/>
          <p:cNvSpPr>
            <a:spLocks noChangeShapeType="1"/>
          </p:cNvSpPr>
          <p:nvPr/>
        </p:nvSpPr>
        <p:spPr bwMode="auto">
          <a:xfrm>
            <a:off x="6445991" y="6045304"/>
            <a:ext cx="0" cy="51667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73878" name="Line 118"/>
          <p:cNvSpPr>
            <a:spLocks noChangeShapeType="1"/>
          </p:cNvSpPr>
          <p:nvPr/>
        </p:nvSpPr>
        <p:spPr bwMode="auto">
          <a:xfrm>
            <a:off x="6445991" y="6561982"/>
            <a:ext cx="0" cy="51667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sp>
        <p:nvSpPr>
          <p:cNvPr id="3573880" name="Line 120"/>
          <p:cNvSpPr>
            <a:spLocks noChangeShapeType="1"/>
          </p:cNvSpPr>
          <p:nvPr/>
        </p:nvSpPr>
        <p:spPr bwMode="auto">
          <a:xfrm>
            <a:off x="6445991" y="7078659"/>
            <a:ext cx="0" cy="51667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CL" dirty="0"/>
          </a:p>
        </p:txBody>
      </p:sp>
      <p:grpSp>
        <p:nvGrpSpPr>
          <p:cNvPr id="3573888" name="Group 128"/>
          <p:cNvGrpSpPr>
            <a:grpSpLocks/>
          </p:cNvGrpSpPr>
          <p:nvPr/>
        </p:nvGrpSpPr>
        <p:grpSpPr bwMode="auto">
          <a:xfrm>
            <a:off x="654017" y="2545001"/>
            <a:ext cx="7115705" cy="3460117"/>
            <a:chOff x="327" y="1146"/>
            <a:chExt cx="4080" cy="1922"/>
          </a:xfrm>
        </p:grpSpPr>
        <p:sp>
          <p:nvSpPr>
            <p:cNvPr id="3573762" name="Oval 2"/>
            <p:cNvSpPr>
              <a:spLocks noChangeArrowheads="1"/>
            </p:cNvSpPr>
            <p:nvPr/>
          </p:nvSpPr>
          <p:spPr bwMode="auto">
            <a:xfrm>
              <a:off x="1872" y="2693"/>
              <a:ext cx="240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 dirty="0"/>
            </a:p>
          </p:txBody>
        </p:sp>
        <p:sp>
          <p:nvSpPr>
            <p:cNvPr id="3573827" name="Oval 67"/>
            <p:cNvSpPr>
              <a:spLocks noChangeArrowheads="1"/>
            </p:cNvSpPr>
            <p:nvPr/>
          </p:nvSpPr>
          <p:spPr bwMode="auto">
            <a:xfrm>
              <a:off x="1008" y="1824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/>
                <a:t>1</a:t>
              </a:r>
              <a:endParaRPr lang="en-US" altLang="es-CL" sz="2700" dirty="0"/>
            </a:p>
          </p:txBody>
        </p:sp>
        <p:sp>
          <p:nvSpPr>
            <p:cNvPr id="3573828" name="Oval 68"/>
            <p:cNvSpPr>
              <a:spLocks noChangeArrowheads="1"/>
            </p:cNvSpPr>
            <p:nvPr/>
          </p:nvSpPr>
          <p:spPr bwMode="auto">
            <a:xfrm>
              <a:off x="1776" y="1824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/>
                <a:t>2</a:t>
              </a:r>
              <a:endParaRPr lang="en-US" altLang="es-CL" sz="2700" dirty="0"/>
            </a:p>
          </p:txBody>
        </p:sp>
        <p:sp>
          <p:nvSpPr>
            <p:cNvPr id="3573829" name="Oval 69"/>
            <p:cNvSpPr>
              <a:spLocks noChangeArrowheads="1"/>
            </p:cNvSpPr>
            <p:nvPr/>
          </p:nvSpPr>
          <p:spPr bwMode="auto">
            <a:xfrm>
              <a:off x="1008" y="2496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/>
                <a:t>3</a:t>
              </a:r>
              <a:endParaRPr lang="en-US" altLang="es-CL" sz="2700" dirty="0"/>
            </a:p>
          </p:txBody>
        </p:sp>
        <p:sp>
          <p:nvSpPr>
            <p:cNvPr id="3573830" name="Oval 70"/>
            <p:cNvSpPr>
              <a:spLocks noChangeArrowheads="1"/>
            </p:cNvSpPr>
            <p:nvPr/>
          </p:nvSpPr>
          <p:spPr bwMode="auto">
            <a:xfrm>
              <a:off x="1776" y="2496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CL" sz="2700" dirty="0"/>
                <a:t>4</a:t>
              </a:r>
              <a:endParaRPr lang="en-US" altLang="es-CL" sz="2700" dirty="0"/>
            </a:p>
          </p:txBody>
        </p:sp>
        <p:cxnSp>
          <p:nvCxnSpPr>
            <p:cNvPr id="3573831" name="AutoShape 71"/>
            <p:cNvCxnSpPr>
              <a:cxnSpLocks noChangeShapeType="1"/>
              <a:stCxn id="3573827" idx="6"/>
              <a:endCxn id="3573828" idx="2"/>
            </p:cNvCxnSpPr>
            <p:nvPr/>
          </p:nvCxnSpPr>
          <p:spPr bwMode="auto">
            <a:xfrm>
              <a:off x="1296" y="19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73832" name="AutoShape 72"/>
            <p:cNvCxnSpPr>
              <a:cxnSpLocks noChangeShapeType="1"/>
              <a:stCxn id="3573827" idx="4"/>
              <a:endCxn id="3573829" idx="0"/>
            </p:cNvCxnSpPr>
            <p:nvPr/>
          </p:nvCxnSpPr>
          <p:spPr bwMode="auto">
            <a:xfrm>
              <a:off x="1152" y="2112"/>
              <a:ext cx="0" cy="3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73833" name="AutoShape 73"/>
            <p:cNvCxnSpPr>
              <a:cxnSpLocks noChangeShapeType="1"/>
              <a:stCxn id="3573829" idx="7"/>
              <a:endCxn id="3573828" idx="3"/>
            </p:cNvCxnSpPr>
            <p:nvPr/>
          </p:nvCxnSpPr>
          <p:spPr bwMode="auto">
            <a:xfrm flipV="1">
              <a:off x="1254" y="2070"/>
              <a:ext cx="564" cy="46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73834" name="AutoShape 74"/>
            <p:cNvCxnSpPr>
              <a:cxnSpLocks noChangeShapeType="1"/>
              <a:stCxn id="3573828" idx="4"/>
              <a:endCxn id="3573830" idx="0"/>
            </p:cNvCxnSpPr>
            <p:nvPr/>
          </p:nvCxnSpPr>
          <p:spPr bwMode="auto">
            <a:xfrm>
              <a:off x="1920" y="2112"/>
              <a:ext cx="0" cy="3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73835" name="AutoShape 75"/>
            <p:cNvCxnSpPr>
              <a:cxnSpLocks noChangeShapeType="1"/>
              <a:stCxn id="3573830" idx="2"/>
              <a:endCxn id="3573829" idx="6"/>
            </p:cNvCxnSpPr>
            <p:nvPr/>
          </p:nvCxnSpPr>
          <p:spPr bwMode="auto">
            <a:xfrm flipH="1">
              <a:off x="1296" y="264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73836" name="Rectangle 76"/>
            <p:cNvSpPr>
              <a:spLocks noChangeArrowheads="1"/>
            </p:cNvSpPr>
            <p:nvPr/>
          </p:nvSpPr>
          <p:spPr bwMode="auto">
            <a:xfrm>
              <a:off x="4110" y="2781"/>
              <a:ext cx="29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n-US" altLang="es-CL" dirty="0"/>
                <a:t>1</a:t>
              </a:r>
            </a:p>
          </p:txBody>
        </p:sp>
        <p:sp>
          <p:nvSpPr>
            <p:cNvPr id="3573837" name="Rectangle 77"/>
            <p:cNvSpPr>
              <a:spLocks noChangeArrowheads="1"/>
            </p:cNvSpPr>
            <p:nvPr/>
          </p:nvSpPr>
          <p:spPr bwMode="auto">
            <a:xfrm>
              <a:off x="3811" y="2781"/>
              <a:ext cx="2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1</a:t>
              </a:r>
              <a:endParaRPr lang="en-US" altLang="es-CL" dirty="0"/>
            </a:p>
          </p:txBody>
        </p:sp>
        <p:sp>
          <p:nvSpPr>
            <p:cNvPr id="3573838" name="Rectangle 78"/>
            <p:cNvSpPr>
              <a:spLocks noChangeArrowheads="1"/>
            </p:cNvSpPr>
            <p:nvPr/>
          </p:nvSpPr>
          <p:spPr bwMode="auto">
            <a:xfrm>
              <a:off x="3515" y="2781"/>
              <a:ext cx="29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1</a:t>
              </a:r>
              <a:endParaRPr lang="en-US" altLang="es-CL" dirty="0"/>
            </a:p>
          </p:txBody>
        </p:sp>
        <p:sp>
          <p:nvSpPr>
            <p:cNvPr id="3573839" name="Rectangle 79"/>
            <p:cNvSpPr>
              <a:spLocks noChangeArrowheads="1"/>
            </p:cNvSpPr>
            <p:nvPr/>
          </p:nvSpPr>
          <p:spPr bwMode="auto">
            <a:xfrm>
              <a:off x="3216" y="2781"/>
              <a:ext cx="2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0</a:t>
              </a:r>
              <a:endParaRPr lang="en-US" altLang="es-CL" dirty="0"/>
            </a:p>
          </p:txBody>
        </p:sp>
        <p:sp>
          <p:nvSpPr>
            <p:cNvPr id="3573840" name="Rectangle 80"/>
            <p:cNvSpPr>
              <a:spLocks noChangeArrowheads="1"/>
            </p:cNvSpPr>
            <p:nvPr/>
          </p:nvSpPr>
          <p:spPr bwMode="auto">
            <a:xfrm>
              <a:off x="2919" y="2781"/>
              <a:ext cx="29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4</a:t>
              </a:r>
              <a:endParaRPr lang="en-US" altLang="es-CL" dirty="0"/>
            </a:p>
          </p:txBody>
        </p:sp>
        <p:sp>
          <p:nvSpPr>
            <p:cNvPr id="3573841" name="Rectangle 81"/>
            <p:cNvSpPr>
              <a:spLocks noChangeArrowheads="1"/>
            </p:cNvSpPr>
            <p:nvPr/>
          </p:nvSpPr>
          <p:spPr bwMode="auto">
            <a:xfrm>
              <a:off x="4110" y="2494"/>
              <a:ext cx="29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n-US" altLang="es-CL" dirty="0"/>
                <a:t>1</a:t>
              </a:r>
            </a:p>
          </p:txBody>
        </p:sp>
        <p:sp>
          <p:nvSpPr>
            <p:cNvPr id="3573842" name="Rectangle 82"/>
            <p:cNvSpPr>
              <a:spLocks noChangeArrowheads="1"/>
            </p:cNvSpPr>
            <p:nvPr/>
          </p:nvSpPr>
          <p:spPr bwMode="auto">
            <a:xfrm>
              <a:off x="3811" y="2494"/>
              <a:ext cx="2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0</a:t>
              </a:r>
              <a:endParaRPr lang="en-US" altLang="es-CL" dirty="0"/>
            </a:p>
          </p:txBody>
        </p:sp>
        <p:sp>
          <p:nvSpPr>
            <p:cNvPr id="3573843" name="Rectangle 83"/>
            <p:cNvSpPr>
              <a:spLocks noChangeArrowheads="1"/>
            </p:cNvSpPr>
            <p:nvPr/>
          </p:nvSpPr>
          <p:spPr bwMode="auto">
            <a:xfrm>
              <a:off x="3515" y="2494"/>
              <a:ext cx="29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1</a:t>
              </a:r>
              <a:endParaRPr lang="en-US" altLang="es-CL" dirty="0"/>
            </a:p>
          </p:txBody>
        </p:sp>
        <p:sp>
          <p:nvSpPr>
            <p:cNvPr id="3573844" name="Rectangle 84"/>
            <p:cNvSpPr>
              <a:spLocks noChangeArrowheads="1"/>
            </p:cNvSpPr>
            <p:nvPr/>
          </p:nvSpPr>
          <p:spPr bwMode="auto">
            <a:xfrm>
              <a:off x="3216" y="2494"/>
              <a:ext cx="2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1</a:t>
              </a:r>
              <a:endParaRPr lang="en-US" altLang="es-CL" dirty="0"/>
            </a:p>
          </p:txBody>
        </p:sp>
        <p:sp>
          <p:nvSpPr>
            <p:cNvPr id="3573845" name="Rectangle 85"/>
            <p:cNvSpPr>
              <a:spLocks noChangeArrowheads="1"/>
            </p:cNvSpPr>
            <p:nvPr/>
          </p:nvSpPr>
          <p:spPr bwMode="auto">
            <a:xfrm>
              <a:off x="2919" y="2494"/>
              <a:ext cx="29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3</a:t>
              </a:r>
              <a:endParaRPr lang="en-US" altLang="es-CL" dirty="0"/>
            </a:p>
          </p:txBody>
        </p:sp>
        <p:sp>
          <p:nvSpPr>
            <p:cNvPr id="3573846" name="Rectangle 86"/>
            <p:cNvSpPr>
              <a:spLocks noChangeArrowheads="1"/>
            </p:cNvSpPr>
            <p:nvPr/>
          </p:nvSpPr>
          <p:spPr bwMode="auto">
            <a:xfrm>
              <a:off x="4110" y="2207"/>
              <a:ext cx="29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1</a:t>
              </a:r>
              <a:endParaRPr lang="en-US" altLang="es-CL" dirty="0"/>
            </a:p>
          </p:txBody>
        </p:sp>
        <p:sp>
          <p:nvSpPr>
            <p:cNvPr id="3573847" name="Rectangle 87"/>
            <p:cNvSpPr>
              <a:spLocks noChangeArrowheads="1"/>
            </p:cNvSpPr>
            <p:nvPr/>
          </p:nvSpPr>
          <p:spPr bwMode="auto">
            <a:xfrm>
              <a:off x="3811" y="2207"/>
              <a:ext cx="2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1</a:t>
              </a:r>
              <a:endParaRPr lang="en-US" altLang="es-CL" dirty="0"/>
            </a:p>
          </p:txBody>
        </p:sp>
        <p:sp>
          <p:nvSpPr>
            <p:cNvPr id="3573848" name="Rectangle 88"/>
            <p:cNvSpPr>
              <a:spLocks noChangeArrowheads="1"/>
            </p:cNvSpPr>
            <p:nvPr/>
          </p:nvSpPr>
          <p:spPr bwMode="auto">
            <a:xfrm>
              <a:off x="3515" y="2207"/>
              <a:ext cx="29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0</a:t>
              </a:r>
              <a:endParaRPr lang="en-US" altLang="es-CL" dirty="0"/>
            </a:p>
          </p:txBody>
        </p:sp>
        <p:sp>
          <p:nvSpPr>
            <p:cNvPr id="3573849" name="Rectangle 89"/>
            <p:cNvSpPr>
              <a:spLocks noChangeArrowheads="1"/>
            </p:cNvSpPr>
            <p:nvPr/>
          </p:nvSpPr>
          <p:spPr bwMode="auto">
            <a:xfrm>
              <a:off x="3216" y="2207"/>
              <a:ext cx="2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1</a:t>
              </a:r>
              <a:endParaRPr lang="en-US" altLang="es-CL" dirty="0"/>
            </a:p>
          </p:txBody>
        </p:sp>
        <p:sp>
          <p:nvSpPr>
            <p:cNvPr id="3573850" name="Rectangle 90"/>
            <p:cNvSpPr>
              <a:spLocks noChangeArrowheads="1"/>
            </p:cNvSpPr>
            <p:nvPr/>
          </p:nvSpPr>
          <p:spPr bwMode="auto">
            <a:xfrm>
              <a:off x="2919" y="2207"/>
              <a:ext cx="29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2</a:t>
              </a:r>
              <a:endParaRPr lang="en-US" altLang="es-CL" dirty="0"/>
            </a:p>
          </p:txBody>
        </p:sp>
        <p:sp>
          <p:nvSpPr>
            <p:cNvPr id="3573851" name="Rectangle 91"/>
            <p:cNvSpPr>
              <a:spLocks noChangeArrowheads="1"/>
            </p:cNvSpPr>
            <p:nvPr/>
          </p:nvSpPr>
          <p:spPr bwMode="auto">
            <a:xfrm>
              <a:off x="4110" y="1920"/>
              <a:ext cx="29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0</a:t>
              </a:r>
              <a:endParaRPr lang="en-US" altLang="es-CL" dirty="0"/>
            </a:p>
          </p:txBody>
        </p:sp>
        <p:sp>
          <p:nvSpPr>
            <p:cNvPr id="3573852" name="Rectangle 92"/>
            <p:cNvSpPr>
              <a:spLocks noChangeArrowheads="1"/>
            </p:cNvSpPr>
            <p:nvPr/>
          </p:nvSpPr>
          <p:spPr bwMode="auto">
            <a:xfrm>
              <a:off x="3811" y="1920"/>
              <a:ext cx="2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1</a:t>
              </a:r>
              <a:endParaRPr lang="en-US" altLang="es-CL" dirty="0"/>
            </a:p>
          </p:txBody>
        </p:sp>
        <p:sp>
          <p:nvSpPr>
            <p:cNvPr id="3573853" name="Rectangle 93"/>
            <p:cNvSpPr>
              <a:spLocks noChangeArrowheads="1"/>
            </p:cNvSpPr>
            <p:nvPr/>
          </p:nvSpPr>
          <p:spPr bwMode="auto">
            <a:xfrm>
              <a:off x="3515" y="1920"/>
              <a:ext cx="29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1</a:t>
              </a:r>
              <a:endParaRPr lang="en-US" altLang="es-CL" dirty="0"/>
            </a:p>
          </p:txBody>
        </p:sp>
        <p:sp>
          <p:nvSpPr>
            <p:cNvPr id="3573854" name="Rectangle 94"/>
            <p:cNvSpPr>
              <a:spLocks noChangeArrowheads="1"/>
            </p:cNvSpPr>
            <p:nvPr/>
          </p:nvSpPr>
          <p:spPr bwMode="auto">
            <a:xfrm>
              <a:off x="3216" y="1920"/>
              <a:ext cx="2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0</a:t>
              </a:r>
              <a:endParaRPr lang="en-US" altLang="es-CL" dirty="0"/>
            </a:p>
          </p:txBody>
        </p:sp>
        <p:sp>
          <p:nvSpPr>
            <p:cNvPr id="3573855" name="Rectangle 95"/>
            <p:cNvSpPr>
              <a:spLocks noChangeArrowheads="1"/>
            </p:cNvSpPr>
            <p:nvPr/>
          </p:nvSpPr>
          <p:spPr bwMode="auto">
            <a:xfrm>
              <a:off x="2919" y="1920"/>
              <a:ext cx="29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1</a:t>
              </a:r>
              <a:endParaRPr lang="en-US" altLang="es-CL" dirty="0"/>
            </a:p>
          </p:txBody>
        </p:sp>
        <p:sp>
          <p:nvSpPr>
            <p:cNvPr id="3573856" name="Rectangle 96"/>
            <p:cNvSpPr>
              <a:spLocks noChangeArrowheads="1"/>
            </p:cNvSpPr>
            <p:nvPr/>
          </p:nvSpPr>
          <p:spPr bwMode="auto">
            <a:xfrm>
              <a:off x="4110" y="1633"/>
              <a:ext cx="29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4</a:t>
              </a:r>
              <a:endParaRPr lang="en-US" altLang="es-CL" dirty="0"/>
            </a:p>
          </p:txBody>
        </p:sp>
        <p:sp>
          <p:nvSpPr>
            <p:cNvPr id="3573857" name="Rectangle 97"/>
            <p:cNvSpPr>
              <a:spLocks noChangeArrowheads="1"/>
            </p:cNvSpPr>
            <p:nvPr/>
          </p:nvSpPr>
          <p:spPr bwMode="auto">
            <a:xfrm>
              <a:off x="3811" y="1633"/>
              <a:ext cx="2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3</a:t>
              </a:r>
              <a:endParaRPr lang="en-US" altLang="es-CL" dirty="0"/>
            </a:p>
          </p:txBody>
        </p:sp>
        <p:sp>
          <p:nvSpPr>
            <p:cNvPr id="3573858" name="Rectangle 98"/>
            <p:cNvSpPr>
              <a:spLocks noChangeArrowheads="1"/>
            </p:cNvSpPr>
            <p:nvPr/>
          </p:nvSpPr>
          <p:spPr bwMode="auto">
            <a:xfrm>
              <a:off x="3515" y="1633"/>
              <a:ext cx="29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2</a:t>
              </a:r>
              <a:endParaRPr lang="en-US" altLang="es-CL" dirty="0"/>
            </a:p>
          </p:txBody>
        </p:sp>
        <p:sp>
          <p:nvSpPr>
            <p:cNvPr id="3573859" name="Rectangle 99"/>
            <p:cNvSpPr>
              <a:spLocks noChangeArrowheads="1"/>
            </p:cNvSpPr>
            <p:nvPr/>
          </p:nvSpPr>
          <p:spPr bwMode="auto">
            <a:xfrm>
              <a:off x="3216" y="1633"/>
              <a:ext cx="2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s-ES_tradnl" altLang="es-CL" dirty="0"/>
                <a:t>1</a:t>
              </a:r>
              <a:endParaRPr lang="en-US" altLang="es-CL" dirty="0"/>
            </a:p>
          </p:txBody>
        </p:sp>
        <p:sp>
          <p:nvSpPr>
            <p:cNvPr id="3573860" name="Rectangle 100"/>
            <p:cNvSpPr>
              <a:spLocks noChangeArrowheads="1"/>
            </p:cNvSpPr>
            <p:nvPr/>
          </p:nvSpPr>
          <p:spPr bwMode="auto">
            <a:xfrm>
              <a:off x="2919" y="1633"/>
              <a:ext cx="29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Font typeface="Wingdings" pitchFamily="2" charset="2"/>
                <a:buChar char="Ø"/>
                <a:defRPr sz="2400">
                  <a:solidFill>
                    <a:srgbClr val="003399"/>
                  </a:solidFill>
                  <a:latin typeface="Comic Sans MS" pitchFamily="66" charset="0"/>
                </a:defRPr>
              </a:lvl1pPr>
              <a:lvl2pPr algn="l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endParaRPr lang="en-US" altLang="es-CL" dirty="0"/>
            </a:p>
          </p:txBody>
        </p:sp>
        <p:sp>
          <p:nvSpPr>
            <p:cNvPr id="3573868" name="Line 108"/>
            <p:cNvSpPr>
              <a:spLocks noChangeShapeType="1"/>
            </p:cNvSpPr>
            <p:nvPr/>
          </p:nvSpPr>
          <p:spPr bwMode="auto">
            <a:xfrm>
              <a:off x="3216" y="1920"/>
              <a:ext cx="0" cy="1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73870" name="Line 110"/>
            <p:cNvSpPr>
              <a:spLocks noChangeShapeType="1"/>
            </p:cNvSpPr>
            <p:nvPr/>
          </p:nvSpPr>
          <p:spPr bwMode="auto">
            <a:xfrm>
              <a:off x="3515" y="1920"/>
              <a:ext cx="0" cy="1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73872" name="Line 112"/>
            <p:cNvSpPr>
              <a:spLocks noChangeShapeType="1"/>
            </p:cNvSpPr>
            <p:nvPr/>
          </p:nvSpPr>
          <p:spPr bwMode="auto">
            <a:xfrm>
              <a:off x="3811" y="1920"/>
              <a:ext cx="0" cy="1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73873" name="Line 113"/>
            <p:cNvSpPr>
              <a:spLocks noChangeShapeType="1"/>
            </p:cNvSpPr>
            <p:nvPr/>
          </p:nvSpPr>
          <p:spPr bwMode="auto">
            <a:xfrm>
              <a:off x="4110" y="1920"/>
              <a:ext cx="0" cy="1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73874" name="Line 114"/>
            <p:cNvSpPr>
              <a:spLocks noChangeShapeType="1"/>
            </p:cNvSpPr>
            <p:nvPr/>
          </p:nvSpPr>
          <p:spPr bwMode="auto">
            <a:xfrm>
              <a:off x="4407" y="1920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73875" name="Line 115"/>
            <p:cNvSpPr>
              <a:spLocks noChangeShapeType="1"/>
            </p:cNvSpPr>
            <p:nvPr/>
          </p:nvSpPr>
          <p:spPr bwMode="auto">
            <a:xfrm>
              <a:off x="3216" y="1920"/>
              <a:ext cx="1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73877" name="Line 117"/>
            <p:cNvSpPr>
              <a:spLocks noChangeShapeType="1"/>
            </p:cNvSpPr>
            <p:nvPr/>
          </p:nvSpPr>
          <p:spPr bwMode="auto">
            <a:xfrm>
              <a:off x="3216" y="2207"/>
              <a:ext cx="1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73879" name="Line 119"/>
            <p:cNvSpPr>
              <a:spLocks noChangeShapeType="1"/>
            </p:cNvSpPr>
            <p:nvPr/>
          </p:nvSpPr>
          <p:spPr bwMode="auto">
            <a:xfrm>
              <a:off x="3216" y="2494"/>
              <a:ext cx="1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73881" name="Line 121"/>
            <p:cNvSpPr>
              <a:spLocks noChangeShapeType="1"/>
            </p:cNvSpPr>
            <p:nvPr/>
          </p:nvSpPr>
          <p:spPr bwMode="auto">
            <a:xfrm>
              <a:off x="3216" y="2781"/>
              <a:ext cx="1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73882" name="Line 122"/>
            <p:cNvSpPr>
              <a:spLocks noChangeShapeType="1"/>
            </p:cNvSpPr>
            <p:nvPr/>
          </p:nvSpPr>
          <p:spPr bwMode="auto">
            <a:xfrm>
              <a:off x="3216" y="3068"/>
              <a:ext cx="119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573884" name="Text Box 124"/>
            <p:cNvSpPr txBox="1">
              <a:spLocks noChangeArrowheads="1"/>
            </p:cNvSpPr>
            <p:nvPr/>
          </p:nvSpPr>
          <p:spPr bwMode="auto">
            <a:xfrm>
              <a:off x="327" y="1146"/>
              <a:ext cx="4080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8000"/>
                      </a:gs>
                      <a:gs pos="50000">
                        <a:srgbClr val="008000">
                          <a:gamma/>
                          <a:shade val="0"/>
                          <a:invGamma/>
                        </a:srgbClr>
                      </a:gs>
                      <a:gs pos="100000">
                        <a:srgbClr val="0080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s-ES_tradnl" altLang="es-CL" sz="2700" dirty="0">
                  <a:sym typeface="Wingdings" pitchFamily="2" charset="2"/>
                </a:rPr>
                <a:t>Un </a:t>
              </a:r>
              <a:r>
                <a:rPr lang="es-ES_tradnl" altLang="es-CL" sz="2700" dirty="0" smtClean="0">
                  <a:sym typeface="Wingdings" pitchFamily="2" charset="2"/>
                </a:rPr>
                <a:t>grafo no dirigido </a:t>
              </a:r>
              <a:r>
                <a:rPr lang="es-ES_tradnl" altLang="es-CL" sz="2700" dirty="0">
                  <a:sym typeface="Wingdings" pitchFamily="2" charset="2"/>
                </a:rPr>
                <a:t>y su matriz de </a:t>
              </a:r>
              <a:r>
                <a:rPr lang="es-ES_tradnl" altLang="es-CL" sz="2700" dirty="0" smtClean="0">
                  <a:sym typeface="Wingdings" pitchFamily="2" charset="2"/>
                </a:rPr>
                <a:t>adyacencia</a:t>
              </a:r>
              <a:endParaRPr lang="es-ES_tradnl" altLang="es-CL" sz="2700" dirty="0"/>
            </a:p>
          </p:txBody>
        </p:sp>
      </p:grpSp>
      <p:grpSp>
        <p:nvGrpSpPr>
          <p:cNvPr id="3573889" name="Group 129"/>
          <p:cNvGrpSpPr>
            <a:grpSpLocks/>
          </p:cNvGrpSpPr>
          <p:nvPr/>
        </p:nvGrpSpPr>
        <p:grpSpPr bwMode="auto">
          <a:xfrm>
            <a:off x="3515995" y="5625840"/>
            <a:ext cx="5525134" cy="1364603"/>
            <a:chOff x="2016" y="3125"/>
            <a:chExt cx="3168" cy="758"/>
          </a:xfrm>
        </p:grpSpPr>
        <p:sp>
          <p:nvSpPr>
            <p:cNvPr id="3573885" name="Text Box 125"/>
            <p:cNvSpPr txBox="1">
              <a:spLocks noChangeArrowheads="1"/>
            </p:cNvSpPr>
            <p:nvPr/>
          </p:nvSpPr>
          <p:spPr bwMode="auto">
            <a:xfrm>
              <a:off x="2016" y="3456"/>
              <a:ext cx="3168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8000"/>
                      </a:gs>
                      <a:gs pos="50000">
                        <a:srgbClr val="008000">
                          <a:gamma/>
                          <a:shade val="0"/>
                          <a:invGamma/>
                        </a:srgbClr>
                      </a:gs>
                      <a:gs pos="100000">
                        <a:srgbClr val="0080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s-ES_tradnl" altLang="es-CL" sz="2200" dirty="0">
                  <a:sym typeface="Wingdings" pitchFamily="2" charset="2"/>
                </a:rPr>
                <a:t>Nota: Arcos o aristas que unan a un nodo consigo mismo se llaman </a:t>
              </a:r>
              <a:r>
                <a:rPr lang="es-ES_tradnl" altLang="es-CL" sz="2200" dirty="0" smtClean="0">
                  <a:sym typeface="Wingdings" pitchFamily="2" charset="2"/>
                </a:rPr>
                <a:t>bucles </a:t>
              </a:r>
              <a:r>
                <a:rPr lang="es-ES_tradnl" altLang="es-CL" sz="2200" dirty="0">
                  <a:sym typeface="Wingdings" pitchFamily="2" charset="2"/>
                </a:rPr>
                <a:t>(inglés: loop).</a:t>
              </a:r>
              <a:endParaRPr lang="es-ES_tradnl" altLang="es-CL" sz="2200" dirty="0"/>
            </a:p>
          </p:txBody>
        </p:sp>
        <p:cxnSp>
          <p:nvCxnSpPr>
            <p:cNvPr id="3573886" name="AutoShape 126"/>
            <p:cNvCxnSpPr>
              <a:cxnSpLocks noChangeShapeType="1"/>
              <a:stCxn id="3573885" idx="1"/>
              <a:endCxn id="3573762" idx="5"/>
            </p:cNvCxnSpPr>
            <p:nvPr/>
          </p:nvCxnSpPr>
          <p:spPr bwMode="auto">
            <a:xfrm rot="10800000" flipH="1">
              <a:off x="2016" y="3125"/>
              <a:ext cx="109" cy="545"/>
            </a:xfrm>
            <a:prstGeom prst="bentConnector4">
              <a:avLst>
                <a:gd name="adj1" fmla="val -120414"/>
                <a:gd name="adj2" fmla="val 67009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042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173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_tradnl" altLang="es-CL" dirty="0"/>
              <a:t>Representación por </a:t>
            </a:r>
            <a:r>
              <a:rPr lang="es-ES_tradnl" altLang="es-CL" dirty="0" smtClean="0"/>
              <a:t>Matriz </a:t>
            </a:r>
            <a:r>
              <a:rPr lang="es-ES_tradnl" altLang="es-CL" dirty="0"/>
              <a:t>de </a:t>
            </a:r>
            <a:r>
              <a:rPr lang="es-ES_tradnl" altLang="es-CL" dirty="0" smtClean="0"/>
              <a:t>Adyacencia</a:t>
            </a:r>
            <a:endParaRPr lang="en-US" altLang="es-CL" dirty="0"/>
          </a:p>
        </p:txBody>
      </p:sp>
      <p:sp>
        <p:nvSpPr>
          <p:cNvPr id="3401731" name="Text Box 3"/>
          <p:cNvSpPr txBox="1">
            <a:spLocks noChangeArrowheads="1"/>
          </p:cNvSpPr>
          <p:nvPr/>
        </p:nvSpPr>
        <p:spPr bwMode="auto">
          <a:xfrm>
            <a:off x="669713" y="1469020"/>
            <a:ext cx="8873702" cy="502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8000">
                        <a:gamma/>
                        <a:shade val="0"/>
                        <a:invGamma/>
                      </a:srgbClr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_tradnl" altLang="es-CL" sz="2700" dirty="0" smtClean="0">
                <a:latin typeface="Calibri" panose="020F0502020204030204" pitchFamily="34" charset="0"/>
                <a:sym typeface="Wingdings" pitchFamily="2" charset="2"/>
              </a:rPr>
              <a:t>Ventaja</a:t>
            </a:r>
            <a:endParaRPr lang="es-ES_tradnl" altLang="es-CL" sz="2700" dirty="0">
              <a:latin typeface="Calibri" panose="020F0502020204030204" pitchFamily="34" charset="0"/>
              <a:sym typeface="Wingdings" pitchFamily="2" charset="2"/>
            </a:endParaRPr>
          </a:p>
          <a:p>
            <a:endParaRPr lang="es-ES_tradnl" altLang="es-CL" sz="1300" dirty="0">
              <a:latin typeface="Calibri" panose="020F0502020204030204" pitchFamily="34" charset="0"/>
              <a:sym typeface="Wingdings" pitchFamily="2" charset="2"/>
            </a:endParaRPr>
          </a:p>
          <a:p>
            <a:pPr lvl="1">
              <a:buFontTx/>
              <a:buChar char="•"/>
            </a:pPr>
            <a:r>
              <a:rPr lang="es-ES_tradnl" altLang="es-CL" dirty="0">
                <a:latin typeface="Calibri" panose="020F0502020204030204" pitchFamily="34" charset="0"/>
                <a:sym typeface="Wingdings" pitchFamily="2" charset="2"/>
              </a:rPr>
              <a:t>Dados dos nodos u y v, </a:t>
            </a:r>
            <a:r>
              <a:rPr lang="es-ES_tradnl" altLang="es-CL" dirty="0" smtClean="0">
                <a:latin typeface="Calibri" panose="020F0502020204030204" pitchFamily="34" charset="0"/>
                <a:sym typeface="Wingdings" pitchFamily="2" charset="2"/>
              </a:rPr>
              <a:t>se puede </a:t>
            </a:r>
            <a:r>
              <a:rPr lang="es-ES_tradnl" altLang="es-CL" dirty="0">
                <a:latin typeface="Calibri" panose="020F0502020204030204" pitchFamily="34" charset="0"/>
                <a:sym typeface="Wingdings" pitchFamily="2" charset="2"/>
              </a:rPr>
              <a:t>saber en O(1) acaso existe un arco </a:t>
            </a:r>
            <a:r>
              <a:rPr lang="es-ES_tradnl" altLang="es-CL" dirty="0" smtClean="0">
                <a:latin typeface="Calibri" panose="020F0502020204030204" pitchFamily="34" charset="0"/>
                <a:sym typeface="Wingdings" pitchFamily="2" charset="2"/>
              </a:rPr>
              <a:t>o arista </a:t>
            </a:r>
            <a:r>
              <a:rPr lang="es-ES_tradnl" altLang="es-CL" dirty="0">
                <a:latin typeface="Calibri" panose="020F0502020204030204" pitchFamily="34" charset="0"/>
                <a:sym typeface="Wingdings" pitchFamily="2" charset="2"/>
              </a:rPr>
              <a:t>entre </a:t>
            </a:r>
            <a:r>
              <a:rPr lang="es-ES_tradnl" altLang="es-CL" dirty="0" smtClean="0">
                <a:latin typeface="Calibri" panose="020F0502020204030204" pitchFamily="34" charset="0"/>
                <a:sym typeface="Wingdings" pitchFamily="2" charset="2"/>
              </a:rPr>
              <a:t>ellos</a:t>
            </a:r>
            <a:endParaRPr lang="es-ES_tradnl" altLang="es-CL" dirty="0">
              <a:latin typeface="Calibri" panose="020F0502020204030204" pitchFamily="34" charset="0"/>
              <a:sym typeface="Wingdings" pitchFamily="2" charset="2"/>
            </a:endParaRPr>
          </a:p>
          <a:p>
            <a:endParaRPr lang="es-ES_tradnl" altLang="es-CL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_tradnl" altLang="es-CL" sz="2700" dirty="0" smtClean="0">
                <a:latin typeface="Calibri" panose="020F0502020204030204" pitchFamily="34" charset="0"/>
              </a:rPr>
              <a:t>Desventaja</a:t>
            </a:r>
            <a:endParaRPr lang="es-ES_tradnl" altLang="es-CL" sz="2700" dirty="0">
              <a:latin typeface="Calibri" panose="020F0502020204030204" pitchFamily="34" charset="0"/>
            </a:endParaRPr>
          </a:p>
          <a:p>
            <a:endParaRPr lang="es-ES_tradnl" altLang="es-CL" sz="1300" dirty="0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s-ES_tradnl" altLang="es-CL" dirty="0" smtClean="0">
                <a:latin typeface="Calibri" panose="020F0502020204030204" pitchFamily="34" charset="0"/>
              </a:rPr>
              <a:t>Se usa </a:t>
            </a:r>
            <a:r>
              <a:rPr lang="es-ES_tradnl" altLang="es-CL" dirty="0">
                <a:latin typeface="Calibri" panose="020F0502020204030204" pitchFamily="34" charset="0"/>
              </a:rPr>
              <a:t>memoria de </a:t>
            </a:r>
            <a:r>
              <a:rPr lang="es-ES_tradnl" altLang="es-CL" dirty="0" smtClean="0">
                <a:latin typeface="Calibri" panose="020F0502020204030204" pitchFamily="34" charset="0"/>
              </a:rPr>
              <a:t>O(n</a:t>
            </a:r>
            <a:r>
              <a:rPr lang="es-ES_tradnl" altLang="es-CL" baseline="30000" dirty="0" smtClean="0">
                <a:latin typeface="Calibri" panose="020F0502020204030204" pitchFamily="34" charset="0"/>
              </a:rPr>
              <a:t>2</a:t>
            </a:r>
            <a:r>
              <a:rPr lang="es-ES_tradnl" altLang="es-CL" dirty="0" smtClean="0">
                <a:latin typeface="Calibri" panose="020F0502020204030204" pitchFamily="34" charset="0"/>
              </a:rPr>
              <a:t>)</a:t>
            </a:r>
            <a:endParaRPr lang="es-ES_tradnl" altLang="es-CL" sz="1100" dirty="0">
              <a:latin typeface="Calibri" panose="020F050202020403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s-ES_tradnl" altLang="es-CL" dirty="0" smtClean="0">
                <a:latin typeface="Calibri" panose="020F0502020204030204" pitchFamily="34" charset="0"/>
              </a:rPr>
              <a:t>En </a:t>
            </a:r>
            <a:r>
              <a:rPr lang="es-ES_tradnl" altLang="es-CL" dirty="0">
                <a:latin typeface="Calibri" panose="020F0502020204030204" pitchFamily="34" charset="0"/>
              </a:rPr>
              <a:t>muchos grafos, los arcos </a:t>
            </a:r>
            <a:r>
              <a:rPr lang="es-ES_tradnl" altLang="es-CL" dirty="0" smtClean="0">
                <a:latin typeface="Calibri" panose="020F0502020204030204" pitchFamily="34" charset="0"/>
              </a:rPr>
              <a:t>o aristas </a:t>
            </a:r>
            <a:r>
              <a:rPr lang="es-ES_tradnl" altLang="es-CL" dirty="0">
                <a:latin typeface="Calibri" panose="020F0502020204030204" pitchFamily="34" charset="0"/>
              </a:rPr>
              <a:t>que ocupan un nodo son pocos: la mayor parte de ese n</a:t>
            </a:r>
            <a:r>
              <a:rPr lang="es-ES_tradnl" altLang="es-CL" baseline="30000" dirty="0">
                <a:latin typeface="Calibri" panose="020F0502020204030204" pitchFamily="34" charset="0"/>
              </a:rPr>
              <a:t>2</a:t>
            </a:r>
            <a:r>
              <a:rPr lang="es-ES_tradnl" altLang="es-CL" dirty="0">
                <a:latin typeface="Calibri" panose="020F0502020204030204" pitchFamily="34" charset="0"/>
              </a:rPr>
              <a:t> suele estar </a:t>
            </a:r>
            <a:r>
              <a:rPr lang="es-ES_tradnl" altLang="es-CL" dirty="0" smtClean="0">
                <a:latin typeface="Calibri" panose="020F0502020204030204" pitchFamily="34" charset="0"/>
              </a:rPr>
              <a:t>desperdiciado</a:t>
            </a:r>
            <a:endParaRPr lang="es-ES_tradnl" altLang="es-CL" dirty="0">
              <a:latin typeface="Calibri" panose="020F0502020204030204" pitchFamily="34" charset="0"/>
            </a:endParaRPr>
          </a:p>
          <a:p>
            <a:pPr lvl="2">
              <a:buFont typeface="Wingdings" pitchFamily="2" charset="2"/>
              <a:buAutoNum type="arabicPeriod"/>
            </a:pPr>
            <a:endParaRPr lang="es-ES_tradnl" altLang="es-CL" dirty="0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s-ES_tradnl" altLang="es-CL" dirty="0">
                <a:latin typeface="Calibri" panose="020F0502020204030204" pitchFamily="34" charset="0"/>
              </a:rPr>
              <a:t>Además, listar todos los arcos que parten </a:t>
            </a:r>
            <a:r>
              <a:rPr lang="es-ES_tradnl" altLang="es-CL" dirty="0" smtClean="0">
                <a:latin typeface="Calibri" panose="020F0502020204030204" pitchFamily="34" charset="0"/>
              </a:rPr>
              <a:t>del nodo u </a:t>
            </a:r>
            <a:r>
              <a:rPr lang="es-ES_tradnl" altLang="es-CL" dirty="0">
                <a:latin typeface="Calibri" panose="020F0502020204030204" pitchFamily="34" charset="0"/>
              </a:rPr>
              <a:t>toma O(n</a:t>
            </a:r>
            <a:r>
              <a:rPr lang="es-ES_tradnl" altLang="es-CL" dirty="0" smtClean="0">
                <a:latin typeface="Calibri" panose="020F0502020204030204" pitchFamily="34" charset="0"/>
              </a:rPr>
              <a:t>), </a:t>
            </a:r>
            <a:r>
              <a:rPr lang="es-ES_tradnl" altLang="es-CL" dirty="0" smtClean="0">
                <a:latin typeface="Calibri" panose="020F0502020204030204" pitchFamily="34" charset="0"/>
                <a:sym typeface="Wingdings" pitchFamily="2" charset="2"/>
              </a:rPr>
              <a:t>pésimo </a:t>
            </a:r>
            <a:r>
              <a:rPr lang="es-ES_tradnl" altLang="es-CL" dirty="0">
                <a:latin typeface="Calibri" panose="020F0502020204030204" pitchFamily="34" charset="0"/>
                <a:sym typeface="Wingdings" pitchFamily="2" charset="2"/>
              </a:rPr>
              <a:t>para los </a:t>
            </a:r>
            <a:r>
              <a:rPr lang="es-ES_tradnl" altLang="es-CL" dirty="0" smtClean="0">
                <a:latin typeface="Calibri" panose="020F0502020204030204" pitchFamily="34" charset="0"/>
                <a:sym typeface="Wingdings" pitchFamily="2" charset="2"/>
              </a:rPr>
              <a:t>algoritmos</a:t>
            </a:r>
            <a:endParaRPr lang="es-ES_tradnl" altLang="es-CL" dirty="0">
              <a:latin typeface="Calibri" panose="020F0502020204030204" pitchFamily="34" charset="0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204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  <p:bldLst>
      <p:bldP spid="3401731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1650" y="311150"/>
            <a:ext cx="9273728" cy="129698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_tradnl" altLang="es-CL" dirty="0"/>
              <a:t>Representación por </a:t>
            </a:r>
            <a:r>
              <a:rPr lang="es-ES_tradnl" altLang="es-CL" dirty="0" smtClean="0"/>
              <a:t>Lista </a:t>
            </a:r>
            <a:r>
              <a:rPr lang="es-ES_tradnl" altLang="es-CL" dirty="0"/>
              <a:t>de </a:t>
            </a:r>
            <a:r>
              <a:rPr lang="es-ES_tradnl" altLang="es-CL" dirty="0" smtClean="0"/>
              <a:t>Adyacencia</a:t>
            </a:r>
            <a:endParaRPr lang="en-US" altLang="es-CL" dirty="0"/>
          </a:p>
        </p:txBody>
      </p:sp>
      <p:sp>
        <p:nvSpPr>
          <p:cNvPr id="3556355" name="Text Box 3"/>
          <p:cNvSpPr txBox="1">
            <a:spLocks noChangeArrowheads="1"/>
          </p:cNvSpPr>
          <p:nvPr/>
        </p:nvSpPr>
        <p:spPr bwMode="auto">
          <a:xfrm>
            <a:off x="669713" y="1440309"/>
            <a:ext cx="8455131" cy="607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8000">
                        <a:gamma/>
                        <a:shade val="0"/>
                        <a:invGamma/>
                      </a:srgbClr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Dado un </a:t>
            </a:r>
            <a:r>
              <a:rPr lang="es-ES_tradnl" altLang="es-CL" sz="2700" dirty="0" smtClean="0">
                <a:sym typeface="Wingdings" pitchFamily="2" charset="2"/>
              </a:rPr>
              <a:t>grafo dirigido </a:t>
            </a:r>
            <a:r>
              <a:rPr lang="es-ES_tradnl" altLang="es-CL" sz="2700" dirty="0">
                <a:sym typeface="Wingdings" pitchFamily="2" charset="2"/>
              </a:rPr>
              <a:t>(V</a:t>
            </a:r>
            <a:r>
              <a:rPr lang="es-ES_tradnl" altLang="es-CL" sz="2700" dirty="0" smtClean="0">
                <a:sym typeface="Wingdings" pitchFamily="2" charset="2"/>
              </a:rPr>
              <a:t>, A</a:t>
            </a:r>
            <a:r>
              <a:rPr lang="es-ES_tradnl" altLang="es-CL" sz="2700" dirty="0">
                <a:sym typeface="Wingdings" pitchFamily="2" charset="2"/>
              </a:rPr>
              <a:t>) y un nodo </a:t>
            </a:r>
            <a:r>
              <a:rPr lang="es-ES_tradnl" altLang="es-CL" sz="2700" dirty="0" smtClean="0">
                <a:sym typeface="Wingdings" pitchFamily="2" charset="2"/>
              </a:rPr>
              <a:t>u </a:t>
            </a:r>
            <a:r>
              <a:rPr lang="es-ES_tradnl" altLang="es-CL" sz="2700" dirty="0" smtClean="0">
                <a:sym typeface="Symbol" pitchFamily="18" charset="2"/>
              </a:rPr>
              <a:t> V</a:t>
            </a:r>
            <a:r>
              <a:rPr lang="es-ES_tradnl" altLang="es-CL" sz="2700" dirty="0">
                <a:sym typeface="Symbol" pitchFamily="18" charset="2"/>
              </a:rPr>
              <a:t>, se define</a:t>
            </a:r>
            <a:endParaRPr lang="es-ES_tradnl" altLang="es-CL" sz="900" dirty="0">
              <a:sym typeface="Symbol" pitchFamily="18" charset="2"/>
            </a:endParaRPr>
          </a:p>
          <a:p>
            <a:pPr algn="l"/>
            <a:endParaRPr lang="es-ES_tradnl" altLang="es-CL" sz="900" dirty="0">
              <a:sym typeface="Wingdings" pitchFamily="2" charset="2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Lista de salida(u</a:t>
            </a:r>
            <a:r>
              <a:rPr lang="es-ES_tradnl" altLang="es-CL" sz="2700" dirty="0" smtClean="0">
                <a:sym typeface="Wingdings" pitchFamily="2" charset="2"/>
              </a:rPr>
              <a:t>)	= {v </a:t>
            </a:r>
            <a:r>
              <a:rPr lang="es-ES_tradnl" altLang="es-CL" sz="2700" dirty="0" smtClean="0">
                <a:sym typeface="Symbol" pitchFamily="18" charset="2"/>
              </a:rPr>
              <a:t> V</a:t>
            </a:r>
            <a:r>
              <a:rPr lang="es-ES_tradnl" altLang="es-CL" sz="2700" dirty="0">
                <a:sym typeface="Wingdings" pitchFamily="2" charset="2"/>
              </a:rPr>
              <a:t>: (</a:t>
            </a:r>
            <a:r>
              <a:rPr lang="es-ES_tradnl" altLang="es-CL" sz="2700" dirty="0" smtClean="0">
                <a:sym typeface="Wingdings" pitchFamily="2" charset="2"/>
              </a:rPr>
              <a:t>u  v)} </a:t>
            </a:r>
            <a:endParaRPr lang="es-ES_tradnl" altLang="es-CL" sz="2700" dirty="0">
              <a:sym typeface="Wingdings" pitchFamily="2" charset="2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Lista de entrada(u</a:t>
            </a:r>
            <a:r>
              <a:rPr lang="es-ES_tradnl" altLang="es-CL" sz="2700" dirty="0" smtClean="0">
                <a:sym typeface="Wingdings" pitchFamily="2" charset="2"/>
              </a:rPr>
              <a:t>)</a:t>
            </a:r>
            <a:r>
              <a:rPr lang="es-ES_tradnl" altLang="es-CL" sz="2700" i="1" dirty="0" smtClean="0">
                <a:sym typeface="Wingdings" pitchFamily="2" charset="2"/>
              </a:rPr>
              <a:t>	</a:t>
            </a:r>
            <a:r>
              <a:rPr lang="es-ES_tradnl" altLang="es-CL" sz="2700" dirty="0" smtClean="0">
                <a:sym typeface="Wingdings" pitchFamily="2" charset="2"/>
              </a:rPr>
              <a:t>= {v </a:t>
            </a:r>
            <a:r>
              <a:rPr lang="es-ES_tradnl" altLang="es-CL" sz="2700" dirty="0" smtClean="0">
                <a:sym typeface="Symbol" pitchFamily="18" charset="2"/>
              </a:rPr>
              <a:t> V</a:t>
            </a:r>
            <a:r>
              <a:rPr lang="es-ES_tradnl" altLang="es-CL" sz="2700" dirty="0">
                <a:sym typeface="Wingdings" pitchFamily="2" charset="2"/>
              </a:rPr>
              <a:t>: (</a:t>
            </a:r>
            <a:r>
              <a:rPr lang="es-ES_tradnl" altLang="es-CL" sz="2700" dirty="0" smtClean="0">
                <a:sym typeface="Wingdings" pitchFamily="2" charset="2"/>
              </a:rPr>
              <a:t>v  u)}</a:t>
            </a:r>
            <a:endParaRPr lang="es-ES_tradnl" altLang="es-CL" sz="2700" dirty="0">
              <a:sym typeface="Wingdings" pitchFamily="2" charset="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s-ES_tradnl" altLang="es-CL" sz="1100" dirty="0">
              <a:sym typeface="Wingdings" pitchFamily="2" charset="2"/>
            </a:endParaRPr>
          </a:p>
          <a:p>
            <a:pPr algn="l"/>
            <a:endParaRPr lang="es-ES_tradnl" altLang="es-CL" sz="1100" dirty="0"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Dado un </a:t>
            </a:r>
            <a:r>
              <a:rPr lang="es-ES_tradnl" altLang="es-CL" sz="2700" dirty="0" smtClean="0">
                <a:sym typeface="Wingdings" pitchFamily="2" charset="2"/>
              </a:rPr>
              <a:t>grafo no dirigido </a:t>
            </a:r>
            <a:r>
              <a:rPr lang="es-ES_tradnl" altLang="es-CL" sz="2700" dirty="0">
                <a:sym typeface="Wingdings" pitchFamily="2" charset="2"/>
              </a:rPr>
              <a:t>(V</a:t>
            </a:r>
            <a:r>
              <a:rPr lang="es-ES_tradnl" altLang="es-CL" sz="2700" dirty="0" smtClean="0">
                <a:sym typeface="Wingdings" pitchFamily="2" charset="2"/>
              </a:rPr>
              <a:t>, A</a:t>
            </a:r>
            <a:r>
              <a:rPr lang="es-ES_tradnl" altLang="es-CL" sz="2700" dirty="0">
                <a:sym typeface="Wingdings" pitchFamily="2" charset="2"/>
              </a:rPr>
              <a:t>) y un nodo </a:t>
            </a:r>
            <a:r>
              <a:rPr lang="es-ES_tradnl" altLang="es-CL" sz="2700" dirty="0" smtClean="0">
                <a:sym typeface="Wingdings" pitchFamily="2" charset="2"/>
              </a:rPr>
              <a:t>u </a:t>
            </a:r>
            <a:r>
              <a:rPr lang="es-ES_tradnl" altLang="es-CL" sz="2700" dirty="0" smtClean="0">
                <a:sym typeface="Symbol" pitchFamily="18" charset="2"/>
              </a:rPr>
              <a:t> V</a:t>
            </a:r>
            <a:endParaRPr lang="es-ES_tradnl" altLang="es-CL" sz="900" dirty="0">
              <a:sym typeface="Symbol" pitchFamily="18" charset="2"/>
            </a:endParaRPr>
          </a:p>
          <a:p>
            <a:pPr algn="l"/>
            <a:endParaRPr lang="es-ES_tradnl" altLang="es-CL" sz="900" dirty="0">
              <a:sym typeface="Wingdings" pitchFamily="2" charset="2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Lista de adyacencia(u)</a:t>
            </a:r>
            <a:r>
              <a:rPr lang="es-ES_tradnl" altLang="es-CL" sz="2700" i="1" dirty="0">
                <a:sym typeface="Wingdings" pitchFamily="2" charset="2"/>
              </a:rPr>
              <a:t> </a:t>
            </a:r>
            <a:r>
              <a:rPr lang="es-ES_tradnl" altLang="es-CL" sz="2700" dirty="0">
                <a:sym typeface="Wingdings" pitchFamily="2" charset="2"/>
              </a:rPr>
              <a:t>= { </a:t>
            </a:r>
            <a:r>
              <a:rPr lang="es-ES_tradnl" altLang="es-CL" sz="2700" dirty="0" smtClean="0">
                <a:sym typeface="Wingdings" pitchFamily="2" charset="2"/>
              </a:rPr>
              <a:t>v </a:t>
            </a:r>
            <a:r>
              <a:rPr lang="es-ES_tradnl" altLang="es-CL" sz="2700" dirty="0" smtClean="0">
                <a:sym typeface="Symbol" pitchFamily="18" charset="2"/>
              </a:rPr>
              <a:t> V</a:t>
            </a:r>
            <a:r>
              <a:rPr lang="es-ES_tradnl" altLang="es-CL" sz="2700" dirty="0">
                <a:sym typeface="Wingdings" pitchFamily="2" charset="2"/>
              </a:rPr>
              <a:t>: {u</a:t>
            </a:r>
            <a:r>
              <a:rPr lang="es-ES_tradnl" altLang="es-CL" sz="2700" dirty="0" smtClean="0">
                <a:sym typeface="Wingdings" pitchFamily="2" charset="2"/>
              </a:rPr>
              <a:t>, v} </a:t>
            </a:r>
            <a:r>
              <a:rPr lang="es-ES_tradnl" altLang="es-CL" sz="2700" dirty="0" smtClean="0">
                <a:sym typeface="Symbol" pitchFamily="18" charset="2"/>
              </a:rPr>
              <a:t> A</a:t>
            </a:r>
            <a:r>
              <a:rPr lang="es-ES_tradnl" altLang="es-CL" sz="2700" dirty="0" smtClean="0">
                <a:sym typeface="Wingdings" pitchFamily="2" charset="2"/>
              </a:rPr>
              <a:t>}</a:t>
            </a:r>
            <a:endParaRPr lang="es-ES_tradnl" altLang="es-CL" sz="2700" dirty="0">
              <a:sym typeface="Wingdings" pitchFamily="2" charset="2"/>
            </a:endParaRPr>
          </a:p>
          <a:p>
            <a:pPr lvl="1" algn="l">
              <a:buFontTx/>
              <a:buChar char="•"/>
            </a:pPr>
            <a:endParaRPr lang="es-ES_tradnl" altLang="es-CL" sz="2700" dirty="0"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Representación:</a:t>
            </a:r>
            <a:endParaRPr lang="es-ES_tradnl" altLang="es-CL" sz="1300" dirty="0">
              <a:sym typeface="Wingdings" pitchFamily="2" charset="2"/>
            </a:endParaRPr>
          </a:p>
          <a:p>
            <a:pPr lvl="1" algn="l">
              <a:buFontTx/>
              <a:buChar char="•"/>
            </a:pPr>
            <a:endParaRPr lang="es-ES_tradnl" altLang="es-CL" sz="1300" dirty="0">
              <a:sym typeface="Wingdings" pitchFamily="2" charset="2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En </a:t>
            </a:r>
            <a:r>
              <a:rPr lang="es-ES_tradnl" altLang="es-CL" sz="2700" dirty="0" smtClean="0">
                <a:sym typeface="Wingdings" pitchFamily="2" charset="2"/>
              </a:rPr>
              <a:t>grafo no dirigido se guarda </a:t>
            </a:r>
            <a:r>
              <a:rPr lang="es-ES_tradnl" altLang="es-CL" sz="2700" dirty="0">
                <a:sym typeface="Wingdings" pitchFamily="2" charset="2"/>
              </a:rPr>
              <a:t>para cada nodo su lista de </a:t>
            </a:r>
            <a:r>
              <a:rPr lang="es-ES_tradnl" altLang="es-CL" sz="2700" dirty="0" smtClean="0">
                <a:sym typeface="Wingdings" pitchFamily="2" charset="2"/>
              </a:rPr>
              <a:t>adyacencia</a:t>
            </a:r>
            <a:endParaRPr lang="es-ES_tradnl" altLang="es-CL" sz="1100" dirty="0">
              <a:sym typeface="Wingdings" pitchFamily="2" charset="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s-ES_tradnl" altLang="es-CL" sz="1100" dirty="0">
              <a:sym typeface="Wingdings" pitchFamily="2" charset="2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En g</a:t>
            </a:r>
            <a:r>
              <a:rPr lang="es-ES_tradnl" altLang="es-CL" sz="2700" dirty="0" smtClean="0">
                <a:sym typeface="Wingdings" pitchFamily="2" charset="2"/>
              </a:rPr>
              <a:t>rafo dirigido se guarda </a:t>
            </a:r>
            <a:r>
              <a:rPr lang="es-ES_tradnl" altLang="es-CL" sz="2700" dirty="0">
                <a:sym typeface="Wingdings" pitchFamily="2" charset="2"/>
              </a:rPr>
              <a:t>para cada nodo su lista de </a:t>
            </a:r>
            <a:r>
              <a:rPr lang="es-ES_tradnl" altLang="es-CL" sz="2700" dirty="0" smtClean="0">
                <a:sym typeface="Wingdings" pitchFamily="2" charset="2"/>
              </a:rPr>
              <a:t>salida, a </a:t>
            </a:r>
            <a:r>
              <a:rPr lang="es-ES_tradnl" altLang="es-CL" sz="2700" dirty="0">
                <a:sym typeface="Wingdings" pitchFamily="2" charset="2"/>
              </a:rPr>
              <a:t>veces conviene guardar además su lista de </a:t>
            </a:r>
            <a:r>
              <a:rPr lang="es-ES_tradnl" altLang="es-CL" sz="2700" dirty="0" smtClean="0">
                <a:sym typeface="Wingdings" pitchFamily="2" charset="2"/>
              </a:rPr>
              <a:t>entrada</a:t>
            </a:r>
            <a:endParaRPr lang="es-ES_tradnl" altLang="es-CL" sz="2700" dirty="0">
              <a:sym typeface="Wingdings" pitchFamily="2" charset="2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271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1650" y="311150"/>
            <a:ext cx="9273728" cy="129698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_tradnl" altLang="es-CL" dirty="0"/>
              <a:t>Representación por </a:t>
            </a:r>
            <a:r>
              <a:rPr lang="es-ES_tradnl" altLang="es-CL" dirty="0" smtClean="0"/>
              <a:t>Lista </a:t>
            </a:r>
            <a:r>
              <a:rPr lang="es-ES_tradnl" altLang="es-CL" dirty="0"/>
              <a:t>de </a:t>
            </a:r>
            <a:r>
              <a:rPr lang="es-ES_tradnl" altLang="es-CL" dirty="0" smtClean="0"/>
              <a:t>Adyacencia</a:t>
            </a:r>
            <a:endParaRPr lang="en-US" altLang="es-CL" dirty="0"/>
          </a:p>
        </p:txBody>
      </p:sp>
      <p:sp>
        <p:nvSpPr>
          <p:cNvPr id="3581956" name="Text Box 4"/>
          <p:cNvSpPr txBox="1">
            <a:spLocks noChangeArrowheads="1"/>
          </p:cNvSpPr>
          <p:nvPr/>
        </p:nvSpPr>
        <p:spPr bwMode="auto">
          <a:xfrm>
            <a:off x="585999" y="4390858"/>
            <a:ext cx="8455131" cy="2180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8000">
                        <a:gamma/>
                        <a:shade val="0"/>
                        <a:invGamma/>
                      </a:srgbClr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La lista se guarda en un arreglo dinámico, o en una lista </a:t>
            </a:r>
            <a:r>
              <a:rPr lang="es-ES_tradnl" altLang="es-CL" sz="2700" dirty="0" smtClean="0">
                <a:sym typeface="Wingdings" pitchFamily="2" charset="2"/>
              </a:rPr>
              <a:t>enlazada a través de punteros</a:t>
            </a:r>
            <a:endParaRPr lang="es-ES_tradnl" altLang="es-CL" sz="2700" dirty="0"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 smtClean="0">
                <a:sym typeface="Wingdings" pitchFamily="2" charset="2"/>
              </a:rPr>
              <a:t>Ventaja</a:t>
            </a:r>
            <a:r>
              <a:rPr lang="es-ES_tradnl" altLang="es-CL" sz="2700" dirty="0">
                <a:sym typeface="Wingdings" pitchFamily="2" charset="2"/>
              </a:rPr>
              <a:t>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si los arcos son pocos, </a:t>
            </a:r>
            <a:r>
              <a:rPr lang="es-ES_tradnl" altLang="es-CL" sz="2700" dirty="0" smtClean="0">
                <a:sym typeface="Wingdings" pitchFamily="2" charset="2"/>
              </a:rPr>
              <a:t>se ocupa </a:t>
            </a:r>
            <a:r>
              <a:rPr lang="es-ES_tradnl" altLang="es-CL" sz="2700" dirty="0">
                <a:sym typeface="Wingdings" pitchFamily="2" charset="2"/>
              </a:rPr>
              <a:t>poca memoria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acceso rápido a la lista de salida</a:t>
            </a:r>
            <a:endParaRPr lang="es-ES_tradnl" altLang="es-CL" sz="900" dirty="0">
              <a:sym typeface="Wingdings" pitchFamily="2" charset="2"/>
            </a:endParaRPr>
          </a:p>
        </p:txBody>
      </p:sp>
      <p:sp>
        <p:nvSpPr>
          <p:cNvPr id="3581958" name="Oval 6"/>
          <p:cNvSpPr>
            <a:spLocks noChangeArrowheads="1"/>
          </p:cNvSpPr>
          <p:nvPr/>
        </p:nvSpPr>
        <p:spPr bwMode="auto">
          <a:xfrm>
            <a:off x="1269665" y="1641845"/>
            <a:ext cx="502285" cy="51847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1959" name="Oval 7"/>
          <p:cNvSpPr>
            <a:spLocks noChangeArrowheads="1"/>
          </p:cNvSpPr>
          <p:nvPr/>
        </p:nvSpPr>
        <p:spPr bwMode="auto">
          <a:xfrm>
            <a:off x="1269665" y="2678800"/>
            <a:ext cx="502285" cy="51847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1960" name="Oval 8"/>
          <p:cNvSpPr>
            <a:spLocks noChangeArrowheads="1"/>
          </p:cNvSpPr>
          <p:nvPr/>
        </p:nvSpPr>
        <p:spPr bwMode="auto">
          <a:xfrm>
            <a:off x="2441663" y="2678800"/>
            <a:ext cx="502285" cy="51847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1961" name="Oval 9"/>
          <p:cNvSpPr>
            <a:spLocks noChangeArrowheads="1"/>
          </p:cNvSpPr>
          <p:nvPr/>
        </p:nvSpPr>
        <p:spPr bwMode="auto">
          <a:xfrm>
            <a:off x="2441663" y="1641845"/>
            <a:ext cx="502285" cy="51847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1962" name="Oval 10"/>
          <p:cNvSpPr>
            <a:spLocks noChangeArrowheads="1"/>
          </p:cNvSpPr>
          <p:nvPr/>
        </p:nvSpPr>
        <p:spPr bwMode="auto">
          <a:xfrm>
            <a:off x="3278805" y="2246736"/>
            <a:ext cx="502285" cy="51847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1963" name="Line 11"/>
          <p:cNvSpPr>
            <a:spLocks noChangeShapeType="1"/>
          </p:cNvSpPr>
          <p:nvPr/>
        </p:nvSpPr>
        <p:spPr bwMode="auto">
          <a:xfrm flipV="1">
            <a:off x="1688235" y="2073910"/>
            <a:ext cx="753428" cy="69130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1964" name="Line 12"/>
          <p:cNvSpPr>
            <a:spLocks noChangeShapeType="1"/>
          </p:cNvSpPr>
          <p:nvPr/>
        </p:nvSpPr>
        <p:spPr bwMode="auto">
          <a:xfrm flipV="1">
            <a:off x="1520807" y="2160323"/>
            <a:ext cx="0" cy="5184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1965" name="Line 13"/>
          <p:cNvSpPr>
            <a:spLocks noChangeShapeType="1"/>
          </p:cNvSpPr>
          <p:nvPr/>
        </p:nvSpPr>
        <p:spPr bwMode="auto">
          <a:xfrm>
            <a:off x="1771950" y="1901084"/>
            <a:ext cx="6697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1966" name="Line 14"/>
          <p:cNvSpPr>
            <a:spLocks noChangeShapeType="1"/>
          </p:cNvSpPr>
          <p:nvPr/>
        </p:nvSpPr>
        <p:spPr bwMode="auto">
          <a:xfrm>
            <a:off x="1771950" y="2867829"/>
            <a:ext cx="6697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1967" name="Line 15"/>
          <p:cNvSpPr>
            <a:spLocks noChangeShapeType="1"/>
          </p:cNvSpPr>
          <p:nvPr/>
        </p:nvSpPr>
        <p:spPr bwMode="auto">
          <a:xfrm>
            <a:off x="2692806" y="2160323"/>
            <a:ext cx="0" cy="5184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1968" name="Line 16"/>
          <p:cNvSpPr>
            <a:spLocks noChangeShapeType="1"/>
          </p:cNvSpPr>
          <p:nvPr/>
        </p:nvSpPr>
        <p:spPr bwMode="auto">
          <a:xfrm>
            <a:off x="2943948" y="1987497"/>
            <a:ext cx="418571" cy="3456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1969" name="Line 17"/>
          <p:cNvSpPr>
            <a:spLocks noChangeShapeType="1"/>
          </p:cNvSpPr>
          <p:nvPr/>
        </p:nvSpPr>
        <p:spPr bwMode="auto">
          <a:xfrm flipV="1">
            <a:off x="2943948" y="2678801"/>
            <a:ext cx="334857" cy="17282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1970" name="Rectangle 18"/>
          <p:cNvSpPr>
            <a:spLocks noChangeArrowheads="1"/>
          </p:cNvSpPr>
          <p:nvPr/>
        </p:nvSpPr>
        <p:spPr bwMode="auto">
          <a:xfrm>
            <a:off x="4701945" y="1296194"/>
            <a:ext cx="753428" cy="25871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1971" name="Text Box 19"/>
          <p:cNvSpPr txBox="1">
            <a:spLocks noChangeArrowheads="1"/>
          </p:cNvSpPr>
          <p:nvPr/>
        </p:nvSpPr>
        <p:spPr bwMode="auto">
          <a:xfrm>
            <a:off x="1335938" y="1692254"/>
            <a:ext cx="377185" cy="4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/>
          <a:p>
            <a:pPr algn="l"/>
            <a:r>
              <a:rPr lang="en-US" altLang="es-CL" sz="2000" dirty="0">
                <a:latin typeface="Arial Black" pitchFamily="34" charset="0"/>
              </a:rPr>
              <a:t>1</a:t>
            </a:r>
          </a:p>
        </p:txBody>
      </p:sp>
      <p:sp>
        <p:nvSpPr>
          <p:cNvPr id="3581972" name="Text Box 20"/>
          <p:cNvSpPr txBox="1">
            <a:spLocks noChangeArrowheads="1"/>
          </p:cNvSpPr>
          <p:nvPr/>
        </p:nvSpPr>
        <p:spPr bwMode="auto">
          <a:xfrm>
            <a:off x="1318498" y="2695003"/>
            <a:ext cx="377185" cy="4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/>
          <a:p>
            <a:pPr algn="l"/>
            <a:r>
              <a:rPr lang="en-US" altLang="es-CL" sz="2000" dirty="0">
                <a:latin typeface="Arial Black" pitchFamily="34" charset="0"/>
              </a:rPr>
              <a:t>5</a:t>
            </a:r>
          </a:p>
        </p:txBody>
      </p:sp>
      <p:sp>
        <p:nvSpPr>
          <p:cNvPr id="3581973" name="Text Box 21"/>
          <p:cNvSpPr txBox="1">
            <a:spLocks noChangeArrowheads="1"/>
          </p:cNvSpPr>
          <p:nvPr/>
        </p:nvSpPr>
        <p:spPr bwMode="auto">
          <a:xfrm>
            <a:off x="4164780" y="1382607"/>
            <a:ext cx="377185" cy="4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/>
          <a:p>
            <a:pPr algn="l"/>
            <a:r>
              <a:rPr lang="en-US" altLang="es-CL" sz="2000" dirty="0">
                <a:latin typeface="Arial Black" pitchFamily="34" charset="0"/>
              </a:rPr>
              <a:t>1</a:t>
            </a:r>
          </a:p>
        </p:txBody>
      </p:sp>
      <p:sp>
        <p:nvSpPr>
          <p:cNvPr id="3581974" name="Text Box 22"/>
          <p:cNvSpPr txBox="1">
            <a:spLocks noChangeArrowheads="1"/>
          </p:cNvSpPr>
          <p:nvPr/>
        </p:nvSpPr>
        <p:spPr bwMode="auto">
          <a:xfrm>
            <a:off x="4164780" y="1814672"/>
            <a:ext cx="377185" cy="4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/>
          <a:p>
            <a:pPr algn="l"/>
            <a:r>
              <a:rPr lang="en-US" altLang="es-CL" sz="2000" dirty="0">
                <a:latin typeface="Arial Black" pitchFamily="34" charset="0"/>
              </a:rPr>
              <a:t>2</a:t>
            </a:r>
          </a:p>
        </p:txBody>
      </p:sp>
      <p:sp>
        <p:nvSpPr>
          <p:cNvPr id="3581975" name="Text Box 23"/>
          <p:cNvSpPr txBox="1">
            <a:spLocks noChangeArrowheads="1"/>
          </p:cNvSpPr>
          <p:nvPr/>
        </p:nvSpPr>
        <p:spPr bwMode="auto">
          <a:xfrm>
            <a:off x="2525377" y="1728259"/>
            <a:ext cx="377185" cy="4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/>
          <a:p>
            <a:pPr algn="l"/>
            <a:r>
              <a:rPr lang="en-US" altLang="es-CL" sz="2000" dirty="0">
                <a:latin typeface="Arial Black" pitchFamily="34" charset="0"/>
              </a:rPr>
              <a:t>2</a:t>
            </a:r>
          </a:p>
        </p:txBody>
      </p:sp>
      <p:sp>
        <p:nvSpPr>
          <p:cNvPr id="3581976" name="Text Box 24"/>
          <p:cNvSpPr txBox="1">
            <a:spLocks noChangeArrowheads="1"/>
          </p:cNvSpPr>
          <p:nvPr/>
        </p:nvSpPr>
        <p:spPr bwMode="auto">
          <a:xfrm>
            <a:off x="4115946" y="3299894"/>
            <a:ext cx="377185" cy="4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/>
          <a:p>
            <a:pPr algn="l"/>
            <a:r>
              <a:rPr lang="en-US" altLang="es-CL" sz="2000" dirty="0">
                <a:latin typeface="Arial Black" pitchFamily="34" charset="0"/>
              </a:rPr>
              <a:t>5</a:t>
            </a:r>
          </a:p>
        </p:txBody>
      </p:sp>
      <p:sp>
        <p:nvSpPr>
          <p:cNvPr id="3581977" name="Text Box 25"/>
          <p:cNvSpPr txBox="1">
            <a:spLocks noChangeArrowheads="1"/>
          </p:cNvSpPr>
          <p:nvPr/>
        </p:nvSpPr>
        <p:spPr bwMode="auto">
          <a:xfrm>
            <a:off x="2525377" y="2765214"/>
            <a:ext cx="377185" cy="4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/>
          <a:p>
            <a:pPr algn="l"/>
            <a:r>
              <a:rPr lang="en-US" altLang="es-CL" sz="2000" dirty="0">
                <a:latin typeface="Arial Black" pitchFamily="34" charset="0"/>
              </a:rPr>
              <a:t>4</a:t>
            </a:r>
          </a:p>
        </p:txBody>
      </p:sp>
      <p:sp>
        <p:nvSpPr>
          <p:cNvPr id="3581978" name="Text Box 26"/>
          <p:cNvSpPr txBox="1">
            <a:spLocks noChangeArrowheads="1"/>
          </p:cNvSpPr>
          <p:nvPr/>
        </p:nvSpPr>
        <p:spPr bwMode="auto">
          <a:xfrm>
            <a:off x="4115946" y="2851627"/>
            <a:ext cx="377185" cy="4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/>
          <a:p>
            <a:pPr algn="l"/>
            <a:r>
              <a:rPr lang="en-US" altLang="es-CL" sz="2000" dirty="0">
                <a:latin typeface="Arial Black" pitchFamily="34" charset="0"/>
              </a:rPr>
              <a:t>4</a:t>
            </a:r>
          </a:p>
        </p:txBody>
      </p:sp>
      <p:sp>
        <p:nvSpPr>
          <p:cNvPr id="3581979" name="Text Box 27"/>
          <p:cNvSpPr txBox="1">
            <a:spLocks noChangeArrowheads="1"/>
          </p:cNvSpPr>
          <p:nvPr/>
        </p:nvSpPr>
        <p:spPr bwMode="auto">
          <a:xfrm>
            <a:off x="3327638" y="2333149"/>
            <a:ext cx="377185" cy="4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/>
          <a:p>
            <a:pPr algn="l"/>
            <a:r>
              <a:rPr lang="en-US" altLang="es-CL" sz="2000" dirty="0">
                <a:latin typeface="Arial Black" pitchFamily="34" charset="0"/>
              </a:rPr>
              <a:t>3</a:t>
            </a:r>
          </a:p>
        </p:txBody>
      </p:sp>
      <p:sp>
        <p:nvSpPr>
          <p:cNvPr id="3581980" name="Text Box 28"/>
          <p:cNvSpPr txBox="1">
            <a:spLocks noChangeArrowheads="1"/>
          </p:cNvSpPr>
          <p:nvPr/>
        </p:nvSpPr>
        <p:spPr bwMode="auto">
          <a:xfrm>
            <a:off x="4164780" y="2349352"/>
            <a:ext cx="377185" cy="4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/>
          <a:p>
            <a:pPr algn="l"/>
            <a:r>
              <a:rPr lang="en-US" altLang="es-CL" sz="2000" dirty="0">
                <a:latin typeface="Arial Black" pitchFamily="34" charset="0"/>
              </a:rPr>
              <a:t>3</a:t>
            </a:r>
          </a:p>
        </p:txBody>
      </p:sp>
      <p:sp>
        <p:nvSpPr>
          <p:cNvPr id="3581981" name="Line 29"/>
          <p:cNvSpPr>
            <a:spLocks noChangeShapeType="1"/>
          </p:cNvSpPr>
          <p:nvPr/>
        </p:nvSpPr>
        <p:spPr bwMode="auto">
          <a:xfrm>
            <a:off x="4701945" y="1814671"/>
            <a:ext cx="7534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1982" name="Line 30"/>
          <p:cNvSpPr>
            <a:spLocks noChangeShapeType="1"/>
          </p:cNvSpPr>
          <p:nvPr/>
        </p:nvSpPr>
        <p:spPr bwMode="auto">
          <a:xfrm>
            <a:off x="4701945" y="2246736"/>
            <a:ext cx="7534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1983" name="Line 31"/>
          <p:cNvSpPr>
            <a:spLocks noChangeShapeType="1"/>
          </p:cNvSpPr>
          <p:nvPr/>
        </p:nvSpPr>
        <p:spPr bwMode="auto">
          <a:xfrm>
            <a:off x="4701945" y="2765214"/>
            <a:ext cx="7534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1984" name="Line 32"/>
          <p:cNvSpPr>
            <a:spLocks noChangeShapeType="1"/>
          </p:cNvSpPr>
          <p:nvPr/>
        </p:nvSpPr>
        <p:spPr bwMode="auto">
          <a:xfrm>
            <a:off x="4701945" y="3283691"/>
            <a:ext cx="7534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1985" name="Rectangle 33"/>
          <p:cNvSpPr>
            <a:spLocks noChangeArrowheads="1"/>
          </p:cNvSpPr>
          <p:nvPr/>
        </p:nvSpPr>
        <p:spPr bwMode="auto">
          <a:xfrm>
            <a:off x="5873944" y="1296194"/>
            <a:ext cx="837142" cy="432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1986" name="Line 34"/>
          <p:cNvSpPr>
            <a:spLocks noChangeShapeType="1"/>
          </p:cNvSpPr>
          <p:nvPr/>
        </p:nvSpPr>
        <p:spPr bwMode="auto">
          <a:xfrm>
            <a:off x="6292515" y="1296194"/>
            <a:ext cx="0" cy="4320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1987" name="Text Box 35"/>
          <p:cNvSpPr txBox="1">
            <a:spLocks noChangeArrowheads="1"/>
          </p:cNvSpPr>
          <p:nvPr/>
        </p:nvSpPr>
        <p:spPr bwMode="auto">
          <a:xfrm>
            <a:off x="5950682" y="1312397"/>
            <a:ext cx="348331" cy="4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/>
          <a:p>
            <a:pPr algn="l"/>
            <a:r>
              <a:rPr lang="en-US" altLang="es-CL" sz="2000" dirty="0">
                <a:latin typeface="Arial" charset="0"/>
              </a:rPr>
              <a:t>2</a:t>
            </a:r>
          </a:p>
        </p:txBody>
      </p:sp>
      <p:sp>
        <p:nvSpPr>
          <p:cNvPr id="3581988" name="Rectangle 36"/>
          <p:cNvSpPr>
            <a:spLocks noChangeArrowheads="1"/>
          </p:cNvSpPr>
          <p:nvPr/>
        </p:nvSpPr>
        <p:spPr bwMode="auto">
          <a:xfrm>
            <a:off x="7045942" y="1296194"/>
            <a:ext cx="837142" cy="432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1989" name="Line 37"/>
          <p:cNvSpPr>
            <a:spLocks noChangeShapeType="1"/>
          </p:cNvSpPr>
          <p:nvPr/>
        </p:nvSpPr>
        <p:spPr bwMode="auto">
          <a:xfrm>
            <a:off x="7464513" y="1296194"/>
            <a:ext cx="0" cy="4320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1990" name="Text Box 38"/>
          <p:cNvSpPr txBox="1">
            <a:spLocks noChangeArrowheads="1"/>
          </p:cNvSpPr>
          <p:nvPr/>
        </p:nvSpPr>
        <p:spPr bwMode="auto">
          <a:xfrm>
            <a:off x="7122680" y="1312397"/>
            <a:ext cx="348331" cy="4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/>
          <a:p>
            <a:pPr algn="l"/>
            <a:r>
              <a:rPr lang="en-US" altLang="es-CL" sz="2000" dirty="0">
                <a:latin typeface="Arial" charset="0"/>
              </a:rPr>
              <a:t>5</a:t>
            </a:r>
          </a:p>
        </p:txBody>
      </p:sp>
      <p:sp>
        <p:nvSpPr>
          <p:cNvPr id="3581991" name="Rectangle 39"/>
          <p:cNvSpPr>
            <a:spLocks noChangeArrowheads="1"/>
          </p:cNvSpPr>
          <p:nvPr/>
        </p:nvSpPr>
        <p:spPr bwMode="auto">
          <a:xfrm>
            <a:off x="5873944" y="1814671"/>
            <a:ext cx="837142" cy="432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1992" name="Line 40"/>
          <p:cNvSpPr>
            <a:spLocks noChangeShapeType="1"/>
          </p:cNvSpPr>
          <p:nvPr/>
        </p:nvSpPr>
        <p:spPr bwMode="auto">
          <a:xfrm>
            <a:off x="6292515" y="1814671"/>
            <a:ext cx="0" cy="4320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1993" name="Text Box 41"/>
          <p:cNvSpPr txBox="1">
            <a:spLocks noChangeArrowheads="1"/>
          </p:cNvSpPr>
          <p:nvPr/>
        </p:nvSpPr>
        <p:spPr bwMode="auto">
          <a:xfrm>
            <a:off x="5950682" y="1830874"/>
            <a:ext cx="348331" cy="4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/>
          <a:p>
            <a:pPr algn="l"/>
            <a:r>
              <a:rPr lang="en-US" altLang="es-CL" sz="2000" dirty="0">
                <a:latin typeface="Arial" charset="0"/>
              </a:rPr>
              <a:t>5</a:t>
            </a:r>
          </a:p>
        </p:txBody>
      </p:sp>
      <p:sp>
        <p:nvSpPr>
          <p:cNvPr id="3581994" name="Rectangle 42"/>
          <p:cNvSpPr>
            <a:spLocks noChangeArrowheads="1"/>
          </p:cNvSpPr>
          <p:nvPr/>
        </p:nvSpPr>
        <p:spPr bwMode="auto">
          <a:xfrm>
            <a:off x="7045942" y="1814671"/>
            <a:ext cx="837142" cy="432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1995" name="Line 43"/>
          <p:cNvSpPr>
            <a:spLocks noChangeShapeType="1"/>
          </p:cNvSpPr>
          <p:nvPr/>
        </p:nvSpPr>
        <p:spPr bwMode="auto">
          <a:xfrm>
            <a:off x="7464513" y="1814671"/>
            <a:ext cx="0" cy="4320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1996" name="Text Box 44"/>
          <p:cNvSpPr txBox="1">
            <a:spLocks noChangeArrowheads="1"/>
          </p:cNvSpPr>
          <p:nvPr/>
        </p:nvSpPr>
        <p:spPr bwMode="auto">
          <a:xfrm>
            <a:off x="7122680" y="1830874"/>
            <a:ext cx="348331" cy="4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/>
          <a:p>
            <a:pPr algn="l"/>
            <a:r>
              <a:rPr lang="en-US" altLang="es-CL" sz="2000" dirty="0">
                <a:latin typeface="Arial" charset="0"/>
              </a:rPr>
              <a:t>3</a:t>
            </a:r>
          </a:p>
        </p:txBody>
      </p:sp>
      <p:sp>
        <p:nvSpPr>
          <p:cNvPr id="3581997" name="Rectangle 45"/>
          <p:cNvSpPr>
            <a:spLocks noChangeArrowheads="1"/>
          </p:cNvSpPr>
          <p:nvPr/>
        </p:nvSpPr>
        <p:spPr bwMode="auto">
          <a:xfrm>
            <a:off x="8217941" y="1814671"/>
            <a:ext cx="837142" cy="432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1998" name="Line 46"/>
          <p:cNvSpPr>
            <a:spLocks noChangeShapeType="1"/>
          </p:cNvSpPr>
          <p:nvPr/>
        </p:nvSpPr>
        <p:spPr bwMode="auto">
          <a:xfrm>
            <a:off x="8636512" y="1814671"/>
            <a:ext cx="0" cy="4320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1999" name="Text Box 47"/>
          <p:cNvSpPr txBox="1">
            <a:spLocks noChangeArrowheads="1"/>
          </p:cNvSpPr>
          <p:nvPr/>
        </p:nvSpPr>
        <p:spPr bwMode="auto">
          <a:xfrm>
            <a:off x="8294679" y="1830874"/>
            <a:ext cx="348331" cy="4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/>
          <a:p>
            <a:pPr algn="l"/>
            <a:r>
              <a:rPr lang="en-US" altLang="es-CL" sz="2000" dirty="0">
                <a:latin typeface="Arial" charset="0"/>
              </a:rPr>
              <a:t>4</a:t>
            </a:r>
          </a:p>
        </p:txBody>
      </p:sp>
      <p:sp>
        <p:nvSpPr>
          <p:cNvPr id="3582000" name="Rectangle 48"/>
          <p:cNvSpPr>
            <a:spLocks noChangeArrowheads="1"/>
          </p:cNvSpPr>
          <p:nvPr/>
        </p:nvSpPr>
        <p:spPr bwMode="auto">
          <a:xfrm>
            <a:off x="5873944" y="2333149"/>
            <a:ext cx="837142" cy="432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2001" name="Line 49"/>
          <p:cNvSpPr>
            <a:spLocks noChangeShapeType="1"/>
          </p:cNvSpPr>
          <p:nvPr/>
        </p:nvSpPr>
        <p:spPr bwMode="auto">
          <a:xfrm>
            <a:off x="6292515" y="2333149"/>
            <a:ext cx="0" cy="4320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2002" name="Text Box 50"/>
          <p:cNvSpPr txBox="1">
            <a:spLocks noChangeArrowheads="1"/>
          </p:cNvSpPr>
          <p:nvPr/>
        </p:nvSpPr>
        <p:spPr bwMode="auto">
          <a:xfrm>
            <a:off x="5950682" y="2349352"/>
            <a:ext cx="348331" cy="4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/>
          <a:p>
            <a:pPr algn="l"/>
            <a:r>
              <a:rPr lang="en-US" altLang="es-CL" sz="2000" dirty="0">
                <a:latin typeface="Arial" charset="0"/>
              </a:rPr>
              <a:t>4</a:t>
            </a:r>
          </a:p>
        </p:txBody>
      </p:sp>
      <p:sp>
        <p:nvSpPr>
          <p:cNvPr id="3582003" name="Rectangle 51"/>
          <p:cNvSpPr>
            <a:spLocks noChangeArrowheads="1"/>
          </p:cNvSpPr>
          <p:nvPr/>
        </p:nvSpPr>
        <p:spPr bwMode="auto">
          <a:xfrm>
            <a:off x="5873944" y="2851626"/>
            <a:ext cx="837142" cy="432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2004" name="Line 52"/>
          <p:cNvSpPr>
            <a:spLocks noChangeShapeType="1"/>
          </p:cNvSpPr>
          <p:nvPr/>
        </p:nvSpPr>
        <p:spPr bwMode="auto">
          <a:xfrm>
            <a:off x="6292515" y="2851626"/>
            <a:ext cx="0" cy="4320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2005" name="Text Box 53"/>
          <p:cNvSpPr txBox="1">
            <a:spLocks noChangeArrowheads="1"/>
          </p:cNvSpPr>
          <p:nvPr/>
        </p:nvSpPr>
        <p:spPr bwMode="auto">
          <a:xfrm>
            <a:off x="5950682" y="2867829"/>
            <a:ext cx="348331" cy="4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/>
          <a:p>
            <a:pPr algn="l"/>
            <a:r>
              <a:rPr lang="en-US" altLang="es-CL" sz="2000" dirty="0">
                <a:latin typeface="Arial" charset="0"/>
              </a:rPr>
              <a:t>5</a:t>
            </a:r>
          </a:p>
        </p:txBody>
      </p:sp>
      <p:sp>
        <p:nvSpPr>
          <p:cNvPr id="3582006" name="Rectangle 54"/>
          <p:cNvSpPr>
            <a:spLocks noChangeArrowheads="1"/>
          </p:cNvSpPr>
          <p:nvPr/>
        </p:nvSpPr>
        <p:spPr bwMode="auto">
          <a:xfrm>
            <a:off x="5873944" y="3456517"/>
            <a:ext cx="837142" cy="432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2007" name="Line 55"/>
          <p:cNvSpPr>
            <a:spLocks noChangeShapeType="1"/>
          </p:cNvSpPr>
          <p:nvPr/>
        </p:nvSpPr>
        <p:spPr bwMode="auto">
          <a:xfrm>
            <a:off x="6292515" y="3456517"/>
            <a:ext cx="0" cy="4320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2008" name="Text Box 56"/>
          <p:cNvSpPr txBox="1">
            <a:spLocks noChangeArrowheads="1"/>
          </p:cNvSpPr>
          <p:nvPr/>
        </p:nvSpPr>
        <p:spPr bwMode="auto">
          <a:xfrm>
            <a:off x="5950682" y="3472720"/>
            <a:ext cx="348331" cy="4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/>
          <a:p>
            <a:pPr algn="l"/>
            <a:r>
              <a:rPr lang="en-US" altLang="es-CL" sz="2000" dirty="0">
                <a:latin typeface="Arial" charset="0"/>
              </a:rPr>
              <a:t>5</a:t>
            </a:r>
          </a:p>
        </p:txBody>
      </p:sp>
      <p:sp>
        <p:nvSpPr>
          <p:cNvPr id="3582009" name="Line 57"/>
          <p:cNvSpPr>
            <a:spLocks noChangeShapeType="1"/>
          </p:cNvSpPr>
          <p:nvPr/>
        </p:nvSpPr>
        <p:spPr bwMode="auto">
          <a:xfrm>
            <a:off x="5120516" y="1555433"/>
            <a:ext cx="7534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2010" name="Line 58"/>
          <p:cNvSpPr>
            <a:spLocks noChangeShapeType="1"/>
          </p:cNvSpPr>
          <p:nvPr/>
        </p:nvSpPr>
        <p:spPr bwMode="auto">
          <a:xfrm>
            <a:off x="5120516" y="1987497"/>
            <a:ext cx="7534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2011" name="Line 59"/>
          <p:cNvSpPr>
            <a:spLocks noChangeShapeType="1"/>
          </p:cNvSpPr>
          <p:nvPr/>
        </p:nvSpPr>
        <p:spPr bwMode="auto">
          <a:xfrm>
            <a:off x="5120516" y="2505975"/>
            <a:ext cx="7534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2012" name="Line 60"/>
          <p:cNvSpPr>
            <a:spLocks noChangeShapeType="1"/>
          </p:cNvSpPr>
          <p:nvPr/>
        </p:nvSpPr>
        <p:spPr bwMode="auto">
          <a:xfrm>
            <a:off x="5120516" y="3024452"/>
            <a:ext cx="7534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2013" name="Line 61"/>
          <p:cNvSpPr>
            <a:spLocks noChangeShapeType="1"/>
          </p:cNvSpPr>
          <p:nvPr/>
        </p:nvSpPr>
        <p:spPr bwMode="auto">
          <a:xfrm>
            <a:off x="5120516" y="3629343"/>
            <a:ext cx="7534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2014" name="Line 62"/>
          <p:cNvSpPr>
            <a:spLocks noChangeShapeType="1"/>
          </p:cNvSpPr>
          <p:nvPr/>
        </p:nvSpPr>
        <p:spPr bwMode="auto">
          <a:xfrm>
            <a:off x="6543657" y="1555433"/>
            <a:ext cx="5022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2015" name="Line 63"/>
          <p:cNvSpPr>
            <a:spLocks noChangeShapeType="1"/>
          </p:cNvSpPr>
          <p:nvPr/>
        </p:nvSpPr>
        <p:spPr bwMode="auto">
          <a:xfrm>
            <a:off x="6543657" y="1987497"/>
            <a:ext cx="5022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2016" name="Line 64"/>
          <p:cNvSpPr>
            <a:spLocks noChangeShapeType="1"/>
          </p:cNvSpPr>
          <p:nvPr/>
        </p:nvSpPr>
        <p:spPr bwMode="auto">
          <a:xfrm>
            <a:off x="7715656" y="1987497"/>
            <a:ext cx="5022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2017" name="Line 65"/>
          <p:cNvSpPr>
            <a:spLocks noChangeShapeType="1"/>
          </p:cNvSpPr>
          <p:nvPr/>
        </p:nvSpPr>
        <p:spPr bwMode="auto">
          <a:xfrm flipV="1">
            <a:off x="7464513" y="1296194"/>
            <a:ext cx="418571" cy="4320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2018" name="Line 66"/>
          <p:cNvSpPr>
            <a:spLocks noChangeShapeType="1"/>
          </p:cNvSpPr>
          <p:nvPr/>
        </p:nvSpPr>
        <p:spPr bwMode="auto">
          <a:xfrm flipV="1">
            <a:off x="6292515" y="2333149"/>
            <a:ext cx="418571" cy="4320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2019" name="Line 67"/>
          <p:cNvSpPr>
            <a:spLocks noChangeShapeType="1"/>
          </p:cNvSpPr>
          <p:nvPr/>
        </p:nvSpPr>
        <p:spPr bwMode="auto">
          <a:xfrm flipV="1">
            <a:off x="6292515" y="2851626"/>
            <a:ext cx="418571" cy="4320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2020" name="Line 68"/>
          <p:cNvSpPr>
            <a:spLocks noChangeShapeType="1"/>
          </p:cNvSpPr>
          <p:nvPr/>
        </p:nvSpPr>
        <p:spPr bwMode="auto">
          <a:xfrm flipV="1">
            <a:off x="6292515" y="3456517"/>
            <a:ext cx="418571" cy="4320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2021" name="Line 69"/>
          <p:cNvSpPr>
            <a:spLocks noChangeShapeType="1"/>
          </p:cNvSpPr>
          <p:nvPr/>
        </p:nvSpPr>
        <p:spPr bwMode="auto">
          <a:xfrm flipV="1">
            <a:off x="8636511" y="1814671"/>
            <a:ext cx="418571" cy="4320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3582022" name="Freeform 70"/>
          <p:cNvSpPr>
            <a:spLocks/>
          </p:cNvSpPr>
          <p:nvPr/>
        </p:nvSpPr>
        <p:spPr bwMode="auto">
          <a:xfrm>
            <a:off x="1171998" y="3110865"/>
            <a:ext cx="488333" cy="489673"/>
          </a:xfrm>
          <a:custGeom>
            <a:avLst/>
            <a:gdLst>
              <a:gd name="T0" fmla="*/ 248 w 280"/>
              <a:gd name="T1" fmla="*/ 48 h 272"/>
              <a:gd name="T2" fmla="*/ 248 w 280"/>
              <a:gd name="T3" fmla="*/ 240 h 272"/>
              <a:gd name="T4" fmla="*/ 56 w 280"/>
              <a:gd name="T5" fmla="*/ 240 h 272"/>
              <a:gd name="T6" fmla="*/ 8 w 280"/>
              <a:gd name="T7" fmla="*/ 96 h 272"/>
              <a:gd name="T8" fmla="*/ 104 w 280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272">
                <a:moveTo>
                  <a:pt x="248" y="48"/>
                </a:moveTo>
                <a:cubicBezTo>
                  <a:pt x="264" y="128"/>
                  <a:pt x="280" y="208"/>
                  <a:pt x="248" y="240"/>
                </a:cubicBezTo>
                <a:cubicBezTo>
                  <a:pt x="216" y="272"/>
                  <a:pt x="96" y="264"/>
                  <a:pt x="56" y="240"/>
                </a:cubicBezTo>
                <a:cubicBezTo>
                  <a:pt x="16" y="216"/>
                  <a:pt x="0" y="136"/>
                  <a:pt x="8" y="96"/>
                </a:cubicBezTo>
                <a:cubicBezTo>
                  <a:pt x="16" y="56"/>
                  <a:pt x="88" y="16"/>
                  <a:pt x="104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/>
          <a:p>
            <a:endParaRPr lang="es-CL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437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04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_tradnl" altLang="es-CL" dirty="0"/>
              <a:t>TDA Grafo</a:t>
            </a:r>
            <a:endParaRPr lang="en-US" altLang="es-CL" dirty="0"/>
          </a:p>
        </p:txBody>
      </p:sp>
      <p:sp>
        <p:nvSpPr>
          <p:cNvPr id="3560451" name="Text Box 3"/>
          <p:cNvSpPr txBox="1">
            <a:spLocks noChangeArrowheads="1"/>
          </p:cNvSpPr>
          <p:nvPr/>
        </p:nvSpPr>
        <p:spPr bwMode="auto">
          <a:xfrm>
            <a:off x="585999" y="3110865"/>
            <a:ext cx="8789988" cy="301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8000">
                        <a:gamma/>
                        <a:shade val="0"/>
                        <a:invGamma/>
                      </a:srgbClr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Para poder escribir pseudocódigo, </a:t>
            </a:r>
            <a:r>
              <a:rPr lang="es-ES_tradnl" altLang="es-CL" sz="2700" dirty="0" smtClean="0">
                <a:sym typeface="Wingdings" pitchFamily="2" charset="2"/>
              </a:rPr>
              <a:t>se necesita </a:t>
            </a:r>
            <a:r>
              <a:rPr lang="es-ES_tradnl" altLang="es-CL" sz="2700" dirty="0">
                <a:sym typeface="Wingdings" pitchFamily="2" charset="2"/>
              </a:rPr>
              <a:t>tener una idea de las funciones que un TDA Grafo debe </a:t>
            </a:r>
            <a:r>
              <a:rPr lang="es-ES_tradnl" altLang="es-CL" sz="2700" dirty="0" smtClean="0">
                <a:sym typeface="Wingdings" pitchFamily="2" charset="2"/>
              </a:rPr>
              <a:t>implementar</a:t>
            </a:r>
            <a:endParaRPr lang="es-ES_tradnl" altLang="es-CL" sz="2700" dirty="0">
              <a:sym typeface="Wingdings" pitchFamily="2" charset="2"/>
            </a:endParaRPr>
          </a:p>
          <a:p>
            <a:pPr algn="l">
              <a:buFontTx/>
              <a:buChar char="•"/>
            </a:pPr>
            <a:endParaRPr lang="es-ES_tradnl" altLang="es-CL" sz="2700" dirty="0"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Algunas acciones comunes son: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 smtClean="0">
                <a:sym typeface="Wingdings" pitchFamily="2" charset="2"/>
              </a:rPr>
              <a:t>Ins</a:t>
            </a:r>
            <a:r>
              <a:rPr lang="es-ES_tradnl" altLang="es-CL" sz="2700" dirty="0" smtClean="0">
                <a:sym typeface="Symbol" pitchFamily="18" charset="2"/>
              </a:rPr>
              <a:t>ertar </a:t>
            </a:r>
            <a:r>
              <a:rPr lang="es-ES_tradnl" altLang="es-CL" sz="2700" dirty="0">
                <a:sym typeface="Symbol" pitchFamily="18" charset="2"/>
              </a:rPr>
              <a:t>o </a:t>
            </a:r>
            <a:r>
              <a:rPr lang="es-ES_tradnl" altLang="es-CL" sz="2700" dirty="0" smtClean="0">
                <a:sym typeface="Symbol" pitchFamily="18" charset="2"/>
              </a:rPr>
              <a:t>eliminar </a:t>
            </a:r>
            <a:r>
              <a:rPr lang="es-ES_tradnl" altLang="es-CL" sz="2700" dirty="0">
                <a:sym typeface="Symbol" pitchFamily="18" charset="2"/>
              </a:rPr>
              <a:t>nodos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Symbol" pitchFamily="18" charset="2"/>
              </a:rPr>
              <a:t>Agregar o quitar </a:t>
            </a:r>
            <a:r>
              <a:rPr lang="es-ES_tradnl" altLang="es-CL" sz="2700" dirty="0" smtClean="0">
                <a:sym typeface="Symbol" pitchFamily="18" charset="2"/>
              </a:rPr>
              <a:t>arcos o aristas</a:t>
            </a:r>
            <a:endParaRPr lang="es-ES_tradnl" altLang="es-CL" sz="2700" dirty="0">
              <a:sym typeface="Symbol" pitchFamily="18" charset="2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Symbol" pitchFamily="18" charset="2"/>
              </a:rPr>
              <a:t>Leer algún dato asociado a un </a:t>
            </a:r>
            <a:r>
              <a:rPr lang="es-ES_tradnl" altLang="es-CL" sz="2700" dirty="0" smtClean="0">
                <a:sym typeface="Symbol" pitchFamily="18" charset="2"/>
              </a:rPr>
              <a:t>nodo, arco o arista</a:t>
            </a:r>
            <a:endParaRPr lang="es-ES_tradnl" altLang="es-CL" sz="2700" dirty="0">
              <a:sym typeface="Symbol" pitchFamily="18" charset="2"/>
            </a:endParaRPr>
          </a:p>
        </p:txBody>
      </p:sp>
      <p:sp>
        <p:nvSpPr>
          <p:cNvPr id="3560452" name="Text Box 4"/>
          <p:cNvSpPr txBox="1">
            <a:spLocks noChangeArrowheads="1"/>
          </p:cNvSpPr>
          <p:nvPr/>
        </p:nvSpPr>
        <p:spPr bwMode="auto">
          <a:xfrm>
            <a:off x="669713" y="1505025"/>
            <a:ext cx="8789988" cy="134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8000">
                        <a:gamma/>
                        <a:shade val="0"/>
                        <a:invGamma/>
                      </a:srgbClr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Symbol" pitchFamily="18" charset="2"/>
              </a:rPr>
              <a:t>Aquí </a:t>
            </a:r>
            <a:r>
              <a:rPr lang="es-ES_tradnl" altLang="es-CL" sz="2700" dirty="0" smtClean="0">
                <a:sym typeface="Symbol" pitchFamily="18" charset="2"/>
              </a:rPr>
              <a:t>se verá </a:t>
            </a:r>
            <a:r>
              <a:rPr lang="es-ES_tradnl" altLang="es-CL" sz="2700" dirty="0">
                <a:sym typeface="Symbol" pitchFamily="18" charset="2"/>
              </a:rPr>
              <a:t>más pseudocódigo que código; la representación que se use no será demasiado relevante para los </a:t>
            </a:r>
            <a:r>
              <a:rPr lang="es-ES_tradnl" altLang="es-CL" sz="2700" dirty="0" smtClean="0">
                <a:sym typeface="Symbol" pitchFamily="18" charset="2"/>
              </a:rPr>
              <a:t>algoritmos</a:t>
            </a:r>
            <a:endParaRPr lang="es-ES_tradnl" altLang="es-CL" sz="2700" dirty="0">
              <a:sym typeface="Symbol" pitchFamily="18" charset="2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117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02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_tradnl" altLang="es-CL" dirty="0"/>
              <a:t>TDA Grafo</a:t>
            </a:r>
            <a:endParaRPr lang="en-US" altLang="es-CL" dirty="0"/>
          </a:p>
        </p:txBody>
      </p:sp>
      <p:sp>
        <p:nvSpPr>
          <p:cNvPr id="3584003" name="Text Box 3"/>
          <p:cNvSpPr txBox="1">
            <a:spLocks noChangeArrowheads="1"/>
          </p:cNvSpPr>
          <p:nvPr/>
        </p:nvSpPr>
        <p:spPr bwMode="auto">
          <a:xfrm>
            <a:off x="753426" y="1382607"/>
            <a:ext cx="8949943" cy="5504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8000">
                        <a:gamma/>
                        <a:shade val="0"/>
                        <a:invGamma/>
                      </a:srgbClr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 lIns="101837" tIns="50918" rIns="101837" bIns="50918">
            <a:spAutoFit/>
          </a:bodyPr>
          <a:lstStyle/>
          <a:p>
            <a:pPr algn="l"/>
            <a:r>
              <a:rPr lang="es-ES_tradnl" altLang="es-CL" sz="2700" dirty="0">
                <a:sym typeface="Wingdings" pitchFamily="2" charset="2"/>
              </a:rPr>
              <a:t>También es frecuente que </a:t>
            </a:r>
            <a:r>
              <a:rPr lang="es-ES_tradnl" altLang="es-CL" sz="2700" dirty="0" smtClean="0">
                <a:sym typeface="Wingdings" pitchFamily="2" charset="2"/>
              </a:rPr>
              <a:t>se quiere </a:t>
            </a:r>
            <a:r>
              <a:rPr lang="es-ES_tradnl" altLang="es-CL" sz="2700" dirty="0">
                <a:sym typeface="Wingdings" pitchFamily="2" charset="2"/>
              </a:rPr>
              <a:t>leer información sobre la estructura misma:</a:t>
            </a:r>
          </a:p>
          <a:p>
            <a:pPr algn="l"/>
            <a:endParaRPr lang="es-ES_tradnl" altLang="es-CL" sz="2700" dirty="0"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 smtClean="0">
                <a:sym typeface="Wingdings" pitchFamily="2" charset="2"/>
              </a:rPr>
              <a:t>cabeza del arco a: entrega </a:t>
            </a:r>
            <a:r>
              <a:rPr lang="es-ES_tradnl" altLang="es-CL" sz="2700" dirty="0">
                <a:sym typeface="Wingdings" pitchFamily="2" charset="2"/>
              </a:rPr>
              <a:t>el nodo que es cabeza </a:t>
            </a:r>
            <a:r>
              <a:rPr lang="es-ES_tradnl" altLang="es-CL" sz="2700" dirty="0" smtClean="0">
                <a:sym typeface="Wingdings" pitchFamily="2" charset="2"/>
              </a:rPr>
              <a:t>del arco a</a:t>
            </a:r>
            <a:endParaRPr lang="es-ES_tradnl" altLang="es-CL" sz="2700" dirty="0"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_tradnl" altLang="es-CL" sz="2700" dirty="0"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 smtClean="0">
                <a:sym typeface="Symbol" pitchFamily="18" charset="2"/>
              </a:rPr>
              <a:t>cola del arco a: </a:t>
            </a:r>
            <a:r>
              <a:rPr lang="es-ES_tradnl" altLang="es-CL" sz="2700" dirty="0">
                <a:sym typeface="Symbol" pitchFamily="18" charset="2"/>
              </a:rPr>
              <a:t>entrega el nodo que es cola </a:t>
            </a:r>
            <a:r>
              <a:rPr lang="es-ES_tradnl" altLang="es-CL" sz="2700" dirty="0" smtClean="0">
                <a:sym typeface="Symbol" pitchFamily="18" charset="2"/>
              </a:rPr>
              <a:t>del arco a</a:t>
            </a:r>
            <a:endParaRPr lang="es-ES_tradnl" altLang="es-CL" sz="2700" dirty="0">
              <a:sym typeface="Symbol" pitchFamily="18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_tradnl" altLang="es-CL" sz="2700" dirty="0">
              <a:sym typeface="Symbol" pitchFamily="18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 smtClean="0">
                <a:sym typeface="Symbol" pitchFamily="18" charset="2"/>
              </a:rPr>
              <a:t>existe el arco (u, v</a:t>
            </a:r>
            <a:r>
              <a:rPr lang="es-ES_tradnl" altLang="es-CL" sz="2700" dirty="0">
                <a:sym typeface="Symbol" pitchFamily="18" charset="2"/>
              </a:rPr>
              <a:t>): entrega 1 ssi (u</a:t>
            </a:r>
            <a:r>
              <a:rPr lang="es-ES_tradnl" altLang="es-CL" sz="2700" dirty="0" smtClean="0">
                <a:sym typeface="Symbol" pitchFamily="18" charset="2"/>
              </a:rPr>
              <a:t>, v</a:t>
            </a:r>
            <a:r>
              <a:rPr lang="es-ES_tradnl" altLang="es-CL" sz="2700" dirty="0">
                <a:sym typeface="Symbol" pitchFamily="18" charset="2"/>
              </a:rPr>
              <a:t>) es un arco en el grafo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_tradnl" altLang="es-CL" sz="2700" dirty="0">
              <a:sym typeface="Symbol" pitchFamily="18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 smtClean="0">
                <a:sym typeface="Symbol" pitchFamily="18" charset="2"/>
              </a:rPr>
              <a:t>listaDeSalida del nodo u, listaDeEntrada del nodo u</a:t>
            </a:r>
            <a:endParaRPr lang="es-ES_tradnl" altLang="es-CL" sz="2700" dirty="0">
              <a:sym typeface="Symbol" pitchFamily="18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_tradnl" altLang="es-CL" sz="2700" dirty="0">
              <a:sym typeface="Symbol" pitchFamily="18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 smtClean="0">
                <a:sym typeface="Symbol" pitchFamily="18" charset="2"/>
              </a:rPr>
              <a:t>etc.</a:t>
            </a:r>
            <a:endParaRPr lang="es-ES_tradnl" altLang="es-CL" sz="2700" dirty="0">
              <a:sym typeface="Symbol" pitchFamily="18" charset="2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451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9490" name="Rectangle 1026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_tradnl" altLang="es-CL" dirty="0"/>
              <a:t>Ejemplos</a:t>
            </a:r>
            <a:endParaRPr lang="en-US" altLang="es-CL" dirty="0"/>
          </a:p>
        </p:txBody>
      </p:sp>
      <p:sp>
        <p:nvSpPr>
          <p:cNvPr id="3519491" name="Text Box 1027"/>
          <p:cNvSpPr txBox="1">
            <a:spLocks noChangeArrowheads="1"/>
          </p:cNvSpPr>
          <p:nvPr/>
        </p:nvSpPr>
        <p:spPr bwMode="auto">
          <a:xfrm>
            <a:off x="251143" y="5530428"/>
            <a:ext cx="4018280" cy="176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8000">
                        <a:gamma/>
                        <a:shade val="0"/>
                        <a:invGamma/>
                      </a:srgbClr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Reducir cruces es un problema importante también al diseñar circuitos </a:t>
            </a:r>
            <a:r>
              <a:rPr lang="es-ES_tradnl" altLang="es-CL" sz="2700" dirty="0" smtClean="0">
                <a:sym typeface="Wingdings" pitchFamily="2" charset="2"/>
              </a:rPr>
              <a:t>integrados</a:t>
            </a:r>
            <a:endParaRPr lang="es-ES_tradnl" altLang="es-CL" sz="2500" dirty="0"/>
          </a:p>
        </p:txBody>
      </p:sp>
      <p:sp>
        <p:nvSpPr>
          <p:cNvPr id="3519499" name="Text Box 1035"/>
          <p:cNvSpPr txBox="1">
            <a:spLocks noChangeArrowheads="1"/>
          </p:cNvSpPr>
          <p:nvPr/>
        </p:nvSpPr>
        <p:spPr bwMode="auto">
          <a:xfrm>
            <a:off x="334857" y="1627443"/>
            <a:ext cx="4687993" cy="176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8000">
                        <a:gamma/>
                        <a:shade val="0"/>
                        <a:invGamma/>
                      </a:srgbClr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/>
              <a:t>El Metro de </a:t>
            </a:r>
            <a:r>
              <a:rPr lang="es-ES_tradnl" altLang="es-CL" sz="2700" dirty="0" smtClean="0"/>
              <a:t>París</a:t>
            </a:r>
            <a:endParaRPr lang="es-ES_tradnl" altLang="es-CL" sz="27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_tradnl" altLang="es-CL" sz="2700" dirty="0" smtClean="0"/>
              <a:t>¿</a:t>
            </a:r>
            <a:r>
              <a:rPr lang="es-ES_tradnl" altLang="es-CL" sz="2700" dirty="0"/>
              <a:t>Cómo </a:t>
            </a:r>
            <a:r>
              <a:rPr lang="es-ES_tradnl" altLang="es-CL" sz="2700" dirty="0" smtClean="0"/>
              <a:t>se llega </a:t>
            </a:r>
            <a:r>
              <a:rPr lang="es-ES_tradnl" altLang="es-CL" sz="2700" dirty="0"/>
              <a:t>del Arco del Triunfo a la </a:t>
            </a:r>
            <a:r>
              <a:rPr lang="es-ES_tradnl" altLang="es-CL" sz="2700" dirty="0" smtClean="0"/>
              <a:t>Torre </a:t>
            </a:r>
            <a:r>
              <a:rPr lang="es-ES_tradnl" altLang="es-CL" sz="2700" dirty="0"/>
              <a:t>de Montparnasse?</a:t>
            </a:r>
          </a:p>
        </p:txBody>
      </p:sp>
      <p:pic>
        <p:nvPicPr>
          <p:cNvPr id="3519519" name="Picture 1055" descr="par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233" y="1296293"/>
            <a:ext cx="3683423" cy="285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19520" name="Text Box 1056"/>
          <p:cNvSpPr txBox="1">
            <a:spLocks noChangeArrowheads="1"/>
          </p:cNvSpPr>
          <p:nvPr/>
        </p:nvSpPr>
        <p:spPr bwMode="auto">
          <a:xfrm>
            <a:off x="376713" y="3949638"/>
            <a:ext cx="9292273" cy="933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8000">
                        <a:gamma/>
                        <a:shade val="0"/>
                        <a:invGamma/>
                      </a:srgbClr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 smtClean="0"/>
              <a:t>Los </a:t>
            </a:r>
            <a:r>
              <a:rPr lang="es-ES_tradnl" altLang="es-CL" sz="2700" dirty="0"/>
              <a:t>ingenieros que tienen que crear la red de </a:t>
            </a:r>
            <a:r>
              <a:rPr lang="es-ES_tradnl" altLang="es-CL" sz="2700" dirty="0" smtClean="0"/>
              <a:t>metro analizan: </a:t>
            </a:r>
            <a:r>
              <a:rPr lang="es-ES_tradnl" altLang="es-CL" sz="2700" dirty="0"/>
              <a:t>¿cómo </a:t>
            </a:r>
            <a:r>
              <a:rPr lang="es-ES_tradnl" altLang="es-CL" sz="2700" dirty="0" smtClean="0"/>
              <a:t>trazar </a:t>
            </a:r>
            <a:r>
              <a:rPr lang="es-ES_tradnl" altLang="es-CL" sz="2700" dirty="0"/>
              <a:t>las líneas? ¿cómo </a:t>
            </a:r>
            <a:r>
              <a:rPr lang="es-ES_tradnl" altLang="es-CL" sz="2700" dirty="0" smtClean="0"/>
              <a:t>reducir </a:t>
            </a:r>
            <a:r>
              <a:rPr lang="es-ES_tradnl" altLang="es-CL" sz="2700" dirty="0"/>
              <a:t>los cruces?</a:t>
            </a:r>
          </a:p>
        </p:txBody>
      </p:sp>
      <p:grpSp>
        <p:nvGrpSpPr>
          <p:cNvPr id="3519523" name="Group 1059"/>
          <p:cNvGrpSpPr>
            <a:grpSpLocks/>
          </p:cNvGrpSpPr>
          <p:nvPr/>
        </p:nvGrpSpPr>
        <p:grpSpPr bwMode="auto">
          <a:xfrm>
            <a:off x="4028743" y="5099651"/>
            <a:ext cx="4738523" cy="2135117"/>
            <a:chOff x="2646" y="2895"/>
            <a:chExt cx="2872" cy="1425"/>
          </a:xfrm>
        </p:grpSpPr>
        <p:pic>
          <p:nvPicPr>
            <p:cNvPr id="3519521" name="Picture 1057" descr="vlsi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2" y="3240"/>
              <a:ext cx="816" cy="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19522" name="Picture 1058" descr="vlsi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6" y="2895"/>
              <a:ext cx="1914" cy="1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892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538" name="Rectangle 1026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_tradnl" altLang="es-CL" dirty="0"/>
              <a:t>Ejemplos</a:t>
            </a:r>
            <a:endParaRPr lang="en-US" altLang="es-CL" dirty="0"/>
          </a:p>
        </p:txBody>
      </p:sp>
      <p:graphicFrame>
        <p:nvGraphicFramePr>
          <p:cNvPr id="3521546" name="Object 1034"/>
          <p:cNvGraphicFramePr>
            <a:graphicFrameLocks noChangeAspect="1"/>
          </p:cNvGraphicFramePr>
          <p:nvPr/>
        </p:nvGraphicFramePr>
        <p:xfrm>
          <a:off x="3867160" y="2564194"/>
          <a:ext cx="5746294" cy="4166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r:id="rId4" imgW="7400000" imgH="4847619" progId="Paint.Picture">
                  <p:embed/>
                </p:oleObj>
              </mc:Choice>
              <mc:Fallback>
                <p:oleObj r:id="rId4" imgW="7400000" imgH="484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60" y="2564194"/>
                        <a:ext cx="5746294" cy="41668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1540" name="Text Box 1028"/>
          <p:cNvSpPr txBox="1">
            <a:spLocks noChangeArrowheads="1"/>
          </p:cNvSpPr>
          <p:nvPr/>
        </p:nvSpPr>
        <p:spPr bwMode="auto">
          <a:xfrm>
            <a:off x="126306" y="1447006"/>
            <a:ext cx="4543977" cy="342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8000">
                        <a:gamma/>
                        <a:shade val="0"/>
                        <a:invGamma/>
                      </a:srgbClr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 lIns="101837" tIns="50918" rIns="101837" bIns="50918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/>
              <a:t>Relaciones de pareja que hubo en un </a:t>
            </a:r>
            <a:r>
              <a:rPr lang="es-ES_tradnl" altLang="es-CL" sz="2700" dirty="0" smtClean="0"/>
              <a:t>college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_tradnl" altLang="es-CL" sz="2700" dirty="0" smtClean="0"/>
              <a:t>Grafo no Dirigido</a:t>
            </a:r>
            <a:endParaRPr lang="es-ES_tradnl" altLang="es-CL" sz="27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_tradnl" altLang="es-CL" sz="2700" dirty="0" smtClean="0"/>
              <a:t>Nodo es persona</a:t>
            </a:r>
            <a:endParaRPr lang="es-ES_tradnl" altLang="es-CL" sz="27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_tradnl" altLang="es-CL" sz="2700" dirty="0" smtClean="0"/>
              <a:t>Arista indica que hubo </a:t>
            </a:r>
            <a:r>
              <a:rPr lang="es-ES_tradnl" altLang="es-CL" sz="2700" dirty="0"/>
              <a:t>relación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_tradnl" altLang="es-CL" sz="2700" dirty="0" smtClean="0"/>
              <a:t>Se </a:t>
            </a:r>
            <a:r>
              <a:rPr lang="es-ES_tradnl" altLang="es-CL" sz="2700" dirty="0"/>
              <a:t>usa </a:t>
            </a:r>
            <a:r>
              <a:rPr lang="es-ES_tradnl" altLang="es-CL" sz="2700" dirty="0" smtClean="0"/>
              <a:t>por ejemplo </a:t>
            </a:r>
            <a:r>
              <a:rPr lang="es-ES_tradnl" altLang="es-CL" sz="2700" dirty="0"/>
              <a:t>en la epidemiología de </a:t>
            </a:r>
            <a:r>
              <a:rPr lang="es-ES_tradnl" altLang="es-CL" sz="2700" dirty="0" smtClean="0"/>
              <a:t>ETS</a:t>
            </a:r>
            <a:endParaRPr lang="es-ES_tradnl" altLang="es-CL" sz="27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931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58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_tradnl" altLang="es-CL" dirty="0"/>
              <a:t>Ejemplos</a:t>
            </a:r>
            <a:endParaRPr lang="en-US" altLang="es-CL" dirty="0"/>
          </a:p>
        </p:txBody>
      </p:sp>
      <p:sp>
        <p:nvSpPr>
          <p:cNvPr id="3523591" name="Text Box 7"/>
          <p:cNvSpPr txBox="1">
            <a:spLocks noChangeArrowheads="1"/>
          </p:cNvSpPr>
          <p:nvPr/>
        </p:nvSpPr>
        <p:spPr bwMode="auto">
          <a:xfrm>
            <a:off x="334857" y="1303395"/>
            <a:ext cx="5048033" cy="2180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8000">
                        <a:gamma/>
                        <a:shade val="0"/>
                        <a:invGamma/>
                      </a:srgbClr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 lIns="101837" tIns="50918" rIns="101837" bIns="50918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/>
              <a:t>Cadena </a:t>
            </a:r>
            <a:r>
              <a:rPr lang="es-ES_tradnl" altLang="es-CL" sz="2700" dirty="0" smtClean="0"/>
              <a:t>alimenticia</a:t>
            </a:r>
            <a:endParaRPr lang="es-ES_tradnl" altLang="es-CL" sz="27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_tradnl" altLang="es-CL" sz="2700" dirty="0" smtClean="0"/>
              <a:t>Grafo Dirigido</a:t>
            </a:r>
            <a:endParaRPr lang="es-ES_tradnl" altLang="es-CL" sz="27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_tradnl" altLang="es-CL" sz="2700" dirty="0" smtClean="0"/>
              <a:t>Nodos son especies</a:t>
            </a:r>
            <a:endParaRPr lang="es-ES_tradnl" altLang="es-CL" sz="27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_tradnl" altLang="es-CL" sz="2700" dirty="0" smtClean="0"/>
              <a:t>Arcos indica quién </a:t>
            </a:r>
            <a:r>
              <a:rPr lang="es-ES_tradnl" altLang="es-CL" sz="2700" dirty="0"/>
              <a:t>se come a quién</a:t>
            </a:r>
          </a:p>
        </p:txBody>
      </p:sp>
      <p:pic>
        <p:nvPicPr>
          <p:cNvPr id="3523592" name="Picture 8" descr="dupl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920" y="1200781"/>
            <a:ext cx="3076496" cy="294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23595" name="Group 11"/>
          <p:cNvGrpSpPr>
            <a:grpSpLocks/>
          </p:cNvGrpSpPr>
          <p:nvPr/>
        </p:nvGrpSpPr>
        <p:grpSpPr bwMode="auto">
          <a:xfrm>
            <a:off x="334857" y="4321182"/>
            <a:ext cx="9488873" cy="3128818"/>
            <a:chOff x="-144" y="2159"/>
            <a:chExt cx="5856" cy="2057"/>
          </a:xfrm>
        </p:grpSpPr>
        <p:pic>
          <p:nvPicPr>
            <p:cNvPr id="352359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4" y="2256"/>
              <a:ext cx="2976" cy="1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23594" name="Text Box 10"/>
            <p:cNvSpPr txBox="1">
              <a:spLocks noChangeArrowheads="1"/>
            </p:cNvSpPr>
            <p:nvPr/>
          </p:nvSpPr>
          <p:spPr bwMode="auto">
            <a:xfrm>
              <a:off x="2832" y="2159"/>
              <a:ext cx="2880" cy="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8000"/>
                      </a:gs>
                      <a:gs pos="50000">
                        <a:srgbClr val="008000">
                          <a:gamma/>
                          <a:shade val="0"/>
                          <a:invGamma/>
                        </a:srgbClr>
                      </a:gs>
                      <a:gs pos="100000">
                        <a:srgbClr val="0080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s-ES_tradnl" altLang="es-CL" sz="2700" dirty="0"/>
                <a:t>Blogósfera política en </a:t>
              </a:r>
              <a:r>
                <a:rPr lang="es-ES_tradnl" altLang="es-CL" sz="2700" dirty="0" smtClean="0"/>
                <a:t>EE.UU. </a:t>
              </a:r>
              <a:r>
                <a:rPr lang="es-ES_tradnl" altLang="es-CL" sz="2700" dirty="0"/>
                <a:t>durante </a:t>
              </a:r>
              <a:r>
                <a:rPr lang="es-ES_tradnl" altLang="es-CL" sz="2700" dirty="0" smtClean="0"/>
                <a:t>las elecciones </a:t>
              </a:r>
              <a:r>
                <a:rPr lang="es-ES_tradnl" altLang="es-CL" sz="2700" dirty="0"/>
                <a:t>del </a:t>
              </a:r>
              <a:r>
                <a:rPr lang="es-ES_tradnl" altLang="es-CL" sz="2700" dirty="0" smtClean="0"/>
                <a:t>año 2004</a:t>
              </a:r>
              <a:endParaRPr lang="es-ES_tradnl" altLang="es-CL" sz="2700" dirty="0"/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s-ES_tradnl" altLang="es-CL" sz="2700" dirty="0" smtClean="0"/>
                <a:t>Grafo Dirigido</a:t>
              </a:r>
              <a:endParaRPr lang="es-ES_tradnl" altLang="es-CL" sz="2700" dirty="0"/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s-ES_tradnl" altLang="es-CL" sz="2700" dirty="0" smtClean="0"/>
                <a:t>Nodos son blogs</a:t>
              </a:r>
              <a:endParaRPr lang="es-ES_tradnl" altLang="es-CL" sz="2700" dirty="0"/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s-ES_tradnl" altLang="es-CL" sz="2700" dirty="0" smtClean="0"/>
                <a:t>Arcos indican quién cita a quién</a:t>
              </a:r>
              <a:endParaRPr lang="es-ES_tradnl" altLang="es-CL" sz="2700" dirty="0"/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454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7682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_tradnl" altLang="es-CL" dirty="0"/>
              <a:t>Grafos</a:t>
            </a:r>
            <a:endParaRPr lang="en-US" altLang="es-CL" dirty="0"/>
          </a:p>
        </p:txBody>
      </p:sp>
      <p:sp>
        <p:nvSpPr>
          <p:cNvPr id="3527683" name="Text Box 3"/>
          <p:cNvSpPr txBox="1">
            <a:spLocks noChangeArrowheads="1"/>
          </p:cNvSpPr>
          <p:nvPr/>
        </p:nvSpPr>
        <p:spPr bwMode="auto">
          <a:xfrm>
            <a:off x="251143" y="6048905"/>
            <a:ext cx="9041130" cy="933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8000">
                        <a:gamma/>
                        <a:shade val="0"/>
                        <a:invGamma/>
                      </a:srgbClr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/>
              <a:t>Incluso aparecen grafos en lugares que no son obvios: por ejemplo, para calendarizar tareas dentro de un </a:t>
            </a:r>
            <a:r>
              <a:rPr lang="es-ES_tradnl" altLang="es-CL" sz="2700" dirty="0" smtClean="0"/>
              <a:t>proyecto</a:t>
            </a:r>
            <a:endParaRPr lang="es-ES_tradnl" altLang="es-CL" sz="2700" dirty="0"/>
          </a:p>
        </p:txBody>
      </p:sp>
      <p:pic>
        <p:nvPicPr>
          <p:cNvPr id="35276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88" y="1480244"/>
            <a:ext cx="5667040" cy="4457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60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3826" name="Rectangle 1026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_tradnl" altLang="es-CL" dirty="0"/>
              <a:t>Grafos</a:t>
            </a:r>
            <a:endParaRPr lang="en-US" altLang="es-CL" dirty="0"/>
          </a:p>
        </p:txBody>
      </p:sp>
      <p:sp>
        <p:nvSpPr>
          <p:cNvPr id="3533827" name="Text Box 1027"/>
          <p:cNvSpPr txBox="1">
            <a:spLocks noChangeArrowheads="1"/>
          </p:cNvSpPr>
          <p:nvPr/>
        </p:nvSpPr>
        <p:spPr bwMode="auto">
          <a:xfrm>
            <a:off x="502285" y="1299794"/>
            <a:ext cx="9041130" cy="591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8000">
                        <a:gamma/>
                        <a:shade val="0"/>
                        <a:invGamma/>
                      </a:srgbClr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/>
              <a:t>Como se </a:t>
            </a:r>
            <a:r>
              <a:rPr lang="es-ES_tradnl" altLang="es-CL" sz="2700" dirty="0" smtClean="0"/>
              <a:t>puede ver, </a:t>
            </a:r>
            <a:r>
              <a:rPr lang="es-ES_tradnl" altLang="es-CL" sz="2700" dirty="0"/>
              <a:t>los grafos aparecen por todas partes, y las preguntas que uno puede hacer son muy </a:t>
            </a:r>
            <a:r>
              <a:rPr lang="es-ES_tradnl" altLang="es-CL" sz="2700" dirty="0" smtClean="0"/>
              <a:t>variadas</a:t>
            </a:r>
            <a:endParaRPr lang="es-ES_tradnl" altLang="es-CL" sz="2700" dirty="0"/>
          </a:p>
          <a:p>
            <a:pPr algn="l">
              <a:buFontTx/>
              <a:buChar char="•"/>
            </a:pPr>
            <a:endParaRPr lang="es-ES_tradnl" altLang="es-CL" sz="27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/>
              <a:t>Por lo </a:t>
            </a:r>
            <a:r>
              <a:rPr lang="es-ES_tradnl" altLang="es-CL" sz="2700" dirty="0" smtClean="0"/>
              <a:t>general, se trabaja </a:t>
            </a:r>
            <a:r>
              <a:rPr lang="es-ES_tradnl" altLang="es-CL" sz="2700" dirty="0"/>
              <a:t>con grafos pequeños, aunque tal vez </a:t>
            </a:r>
            <a:r>
              <a:rPr lang="es-ES_tradnl" altLang="es-CL" sz="2700" dirty="0" smtClean="0"/>
              <a:t>se habla </a:t>
            </a:r>
            <a:r>
              <a:rPr lang="es-ES_tradnl" altLang="es-CL" sz="2700" dirty="0"/>
              <a:t>un poco de grafos </a:t>
            </a:r>
            <a:r>
              <a:rPr lang="es-ES_tradnl" altLang="es-CL" sz="2700" dirty="0" smtClean="0"/>
              <a:t>grandes</a:t>
            </a:r>
            <a:endParaRPr lang="es-ES_tradnl" altLang="es-CL" sz="2700" dirty="0"/>
          </a:p>
          <a:p>
            <a:pPr algn="l">
              <a:buFontTx/>
              <a:buChar char="•"/>
            </a:pPr>
            <a:endParaRPr lang="es-ES_tradnl" altLang="es-CL" sz="27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/>
              <a:t>Esquema de lo que </a:t>
            </a:r>
            <a:r>
              <a:rPr lang="es-ES_tradnl" altLang="es-CL" sz="2700" dirty="0" smtClean="0"/>
              <a:t>sigue:</a:t>
            </a:r>
            <a:endParaRPr lang="es-ES_tradnl" altLang="es-CL" sz="27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 smtClean="0"/>
              <a:t>Terminología </a:t>
            </a:r>
            <a:r>
              <a:rPr lang="es-ES_tradnl" altLang="es-CL" sz="2700" dirty="0"/>
              <a:t>en </a:t>
            </a:r>
            <a:r>
              <a:rPr lang="es-ES_tradnl" altLang="es-CL" sz="2700" dirty="0" smtClean="0"/>
              <a:t>Grafo Dirigido </a:t>
            </a:r>
            <a:r>
              <a:rPr lang="es-ES_tradnl" altLang="es-CL" sz="2700" dirty="0"/>
              <a:t>y </a:t>
            </a:r>
            <a:r>
              <a:rPr lang="es-ES_tradnl" altLang="es-CL" sz="2700" dirty="0" smtClean="0"/>
              <a:t>Grafo no Dirigido</a:t>
            </a:r>
            <a:endParaRPr lang="es-ES_tradnl" altLang="es-CL" sz="27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/>
              <a:t>Representación en código de </a:t>
            </a:r>
            <a:r>
              <a:rPr lang="es-ES_tradnl" altLang="es-CL" sz="2700" dirty="0" smtClean="0"/>
              <a:t>Grafos Dirigidos </a:t>
            </a:r>
            <a:r>
              <a:rPr lang="es-ES_tradnl" altLang="es-CL" sz="2700" dirty="0"/>
              <a:t>y </a:t>
            </a:r>
            <a:r>
              <a:rPr lang="es-ES_tradnl" altLang="es-CL" sz="2700" dirty="0" smtClean="0"/>
              <a:t>Grafos no Dirigidos</a:t>
            </a:r>
            <a:endParaRPr lang="es-ES_tradnl" altLang="es-CL" sz="27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/>
              <a:t>Algoritmos para los problemas más clásicos en </a:t>
            </a:r>
            <a:r>
              <a:rPr lang="es-ES_tradnl" altLang="es-CL" sz="2700" dirty="0" smtClean="0"/>
              <a:t>Grafos Dirigidos</a:t>
            </a:r>
            <a:endParaRPr lang="es-ES_tradnl" altLang="es-CL" sz="27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/>
              <a:t>Algoritmos para los problemas más clásicos en </a:t>
            </a:r>
            <a:r>
              <a:rPr lang="es-ES_tradnl" altLang="es-CL" sz="2700" dirty="0" smtClean="0"/>
              <a:t>Grafos no Dirigidos</a:t>
            </a:r>
            <a:endParaRPr lang="es-ES_tradnl" altLang="es-CL" sz="27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592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973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_tradnl" altLang="es-CL" dirty="0"/>
              <a:t>Grafos</a:t>
            </a:r>
            <a:endParaRPr lang="en-US" altLang="es-CL" dirty="0"/>
          </a:p>
        </p:txBody>
      </p:sp>
      <p:sp>
        <p:nvSpPr>
          <p:cNvPr id="3529731" name="Text Box 3"/>
          <p:cNvSpPr txBox="1">
            <a:spLocks noChangeArrowheads="1"/>
          </p:cNvSpPr>
          <p:nvPr/>
        </p:nvSpPr>
        <p:spPr bwMode="auto">
          <a:xfrm>
            <a:off x="837142" y="1339401"/>
            <a:ext cx="8538845" cy="5504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8000">
                        <a:gamma/>
                        <a:shade val="0"/>
                        <a:invGamma/>
                      </a:srgbClr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/>
              <a:t>La continuidad </a:t>
            </a:r>
            <a:r>
              <a:rPr lang="es-ES_tradnl" altLang="es-CL" sz="2700" dirty="0" smtClean="0">
                <a:solidFill>
                  <a:srgbClr val="FF0000"/>
                </a:solidFill>
              </a:rPr>
              <a:t>secuencia/lista</a:t>
            </a:r>
            <a:r>
              <a:rPr lang="es-ES_tradnl" altLang="es-CL" sz="2700" dirty="0" smtClean="0"/>
              <a:t> </a:t>
            </a:r>
            <a:r>
              <a:rPr lang="es-ES_tradnl" altLang="es-CL" sz="2700" dirty="0" smtClean="0">
                <a:sym typeface="Wingdings" pitchFamily="2" charset="2"/>
              </a:rPr>
              <a:t> </a:t>
            </a:r>
            <a:r>
              <a:rPr lang="es-ES_tradnl" altLang="es-CL" sz="2700" dirty="0" smtClean="0">
                <a:solidFill>
                  <a:srgbClr val="FF0000"/>
                </a:solidFill>
                <a:sym typeface="Wingdings" pitchFamily="2" charset="2"/>
              </a:rPr>
              <a:t>árbol</a:t>
            </a:r>
            <a:r>
              <a:rPr lang="es-ES_tradnl" altLang="es-CL" sz="2700" dirty="0" smtClean="0">
                <a:sym typeface="Wingdings" pitchFamily="2" charset="2"/>
              </a:rPr>
              <a:t>  </a:t>
            </a:r>
            <a:r>
              <a:rPr lang="es-ES_tradnl" altLang="es-CL" sz="2700" dirty="0" smtClean="0">
                <a:solidFill>
                  <a:srgbClr val="FF0000"/>
                </a:solidFill>
                <a:sym typeface="Wingdings" pitchFamily="2" charset="2"/>
              </a:rPr>
              <a:t>grafo</a:t>
            </a:r>
            <a:r>
              <a:rPr lang="es-ES_tradnl" altLang="es-CL" sz="2700" dirty="0" smtClean="0">
                <a:sym typeface="Wingdings" pitchFamily="2" charset="2"/>
              </a:rPr>
              <a:t> </a:t>
            </a:r>
            <a:r>
              <a:rPr lang="es-ES_tradnl" altLang="es-CL" sz="2700" dirty="0">
                <a:sym typeface="Wingdings" pitchFamily="2" charset="2"/>
              </a:rPr>
              <a:t>que </a:t>
            </a:r>
            <a:r>
              <a:rPr lang="es-ES_tradnl" altLang="es-CL" sz="2700" dirty="0" smtClean="0">
                <a:sym typeface="Wingdings" pitchFamily="2" charset="2"/>
              </a:rPr>
              <a:t>se notó es </a:t>
            </a:r>
            <a:r>
              <a:rPr lang="es-ES_tradnl" altLang="es-CL" sz="2700" dirty="0">
                <a:sym typeface="Wingdings" pitchFamily="2" charset="2"/>
              </a:rPr>
              <a:t>hasta por ahí no más: el énfasis cambia </a:t>
            </a:r>
            <a:r>
              <a:rPr lang="es-ES_tradnl" altLang="es-CL" sz="2700" dirty="0" smtClean="0">
                <a:sym typeface="Wingdings" pitchFamily="2" charset="2"/>
              </a:rPr>
              <a:t>ahora</a:t>
            </a:r>
            <a:endParaRPr lang="es-ES_tradnl" altLang="es-CL" sz="2700" dirty="0"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_tradnl" altLang="es-CL" sz="2700" dirty="0"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Con listas enlazadas o árboles, </a:t>
            </a:r>
            <a:r>
              <a:rPr lang="es-ES_tradnl" altLang="es-CL" sz="2700" dirty="0" smtClean="0">
                <a:sym typeface="Wingdings" pitchFamily="2" charset="2"/>
              </a:rPr>
              <a:t>se buscaba </a:t>
            </a:r>
            <a:r>
              <a:rPr lang="es-ES_tradnl" altLang="es-CL" sz="2700" dirty="0">
                <a:sym typeface="Wingdings" pitchFamily="2" charset="2"/>
              </a:rPr>
              <a:t>representar la información escogiendo una estructura útil para manipularla (buscar, guardar, </a:t>
            </a:r>
            <a:r>
              <a:rPr lang="es-ES_tradnl" altLang="es-CL" sz="2700" dirty="0" smtClean="0">
                <a:sym typeface="Wingdings" pitchFamily="2" charset="2"/>
              </a:rPr>
              <a:t>modificar, etc.)</a:t>
            </a:r>
            <a:endParaRPr lang="es-ES_tradnl" altLang="es-CL" sz="2700" dirty="0"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_tradnl" altLang="es-CL" sz="2700" dirty="0"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>
                <a:sym typeface="Wingdings" pitchFamily="2" charset="2"/>
              </a:rPr>
              <a:t>Por ejemplo: si </a:t>
            </a:r>
            <a:r>
              <a:rPr lang="es-ES_tradnl" altLang="es-CL" sz="2700" dirty="0" smtClean="0">
                <a:sym typeface="Wingdings" pitchFamily="2" charset="2"/>
              </a:rPr>
              <a:t>se ingresa </a:t>
            </a:r>
            <a:r>
              <a:rPr lang="es-ES_tradnl" altLang="es-CL" sz="2700" dirty="0">
                <a:sym typeface="Wingdings" pitchFamily="2" charset="2"/>
              </a:rPr>
              <a:t>una lista de nombres en un ABB, ordenados por orden alfabético, no hay motivo a priori para </a:t>
            </a:r>
            <a:r>
              <a:rPr lang="es-ES_tradnl" altLang="es-CL" sz="2700" dirty="0" smtClean="0">
                <a:sym typeface="Wingdings" pitchFamily="2" charset="2"/>
              </a:rPr>
              <a:t>que el apellido Hoffmann </a:t>
            </a:r>
            <a:r>
              <a:rPr lang="es-ES_tradnl" altLang="es-CL" sz="2700" dirty="0">
                <a:sym typeface="Wingdings" pitchFamily="2" charset="2"/>
              </a:rPr>
              <a:t>quede en una hoja o en un nodo interior, o para que sea el hijo derecho </a:t>
            </a:r>
            <a:r>
              <a:rPr lang="es-ES_tradnl" altLang="es-CL" sz="2700" dirty="0" smtClean="0">
                <a:sym typeface="Wingdings" pitchFamily="2" charset="2"/>
              </a:rPr>
              <a:t>del nodo con el apellido </a:t>
            </a:r>
            <a:r>
              <a:rPr lang="es-ES_tradnl" altLang="es-CL" sz="2700" dirty="0">
                <a:sym typeface="Wingdings" pitchFamily="2" charset="2"/>
              </a:rPr>
              <a:t>Navarrete. Lo </a:t>
            </a:r>
            <a:r>
              <a:rPr lang="es-ES_tradnl" altLang="es-CL" sz="2700" dirty="0" smtClean="0">
                <a:sym typeface="Wingdings" pitchFamily="2" charset="2"/>
              </a:rPr>
              <a:t>pone </a:t>
            </a:r>
            <a:r>
              <a:rPr lang="es-ES_tradnl" altLang="es-CL" sz="2700" dirty="0">
                <a:sym typeface="Wingdings" pitchFamily="2" charset="2"/>
              </a:rPr>
              <a:t>ahí porque </a:t>
            </a:r>
            <a:r>
              <a:rPr lang="es-ES_tradnl" altLang="es-CL" sz="2700" dirty="0" smtClean="0">
                <a:sym typeface="Wingdings" pitchFamily="2" charset="2"/>
              </a:rPr>
              <a:t>es cómodo </a:t>
            </a:r>
            <a:r>
              <a:rPr lang="es-ES_tradnl" altLang="es-CL" sz="2700" dirty="0">
                <a:sym typeface="Wingdings" pitchFamily="2" charset="2"/>
              </a:rPr>
              <a:t>para las </a:t>
            </a:r>
            <a:r>
              <a:rPr lang="es-ES_tradnl" altLang="es-CL" sz="2700" dirty="0" smtClean="0">
                <a:sym typeface="Wingdings" pitchFamily="2" charset="2"/>
              </a:rPr>
              <a:t>operaciones</a:t>
            </a:r>
            <a:endParaRPr lang="es-ES_tradnl" altLang="es-CL" sz="27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484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1778" name="Rectangle 1026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_tradnl" altLang="es-CL" dirty="0"/>
              <a:t>Grafos</a:t>
            </a:r>
            <a:endParaRPr lang="en-US" altLang="es-CL" dirty="0"/>
          </a:p>
        </p:txBody>
      </p:sp>
      <p:sp>
        <p:nvSpPr>
          <p:cNvPr id="3531779" name="Text Box 1027"/>
          <p:cNvSpPr txBox="1">
            <a:spLocks noChangeArrowheads="1"/>
          </p:cNvSpPr>
          <p:nvPr/>
        </p:nvSpPr>
        <p:spPr bwMode="auto">
          <a:xfrm>
            <a:off x="837142" y="1469019"/>
            <a:ext cx="8538845" cy="42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8000">
                        <a:gamma/>
                        <a:shade val="0"/>
                        <a:invGamma/>
                      </a:srgbClr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/>
              <a:t>En cambio, ahora </a:t>
            </a:r>
            <a:r>
              <a:rPr lang="es-ES_tradnl" altLang="es-CL" sz="2700" dirty="0" smtClean="0"/>
              <a:t>en los grafos la </a:t>
            </a:r>
            <a:r>
              <a:rPr lang="es-ES_tradnl" altLang="es-CL" sz="2700" dirty="0"/>
              <a:t>estructura viene dada por el problema que se </a:t>
            </a:r>
            <a:r>
              <a:rPr lang="es-ES_tradnl" altLang="es-CL" sz="2700" dirty="0" smtClean="0"/>
              <a:t>ataca</a:t>
            </a:r>
            <a:endParaRPr lang="es-ES_tradnl" altLang="es-CL" sz="27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_tradnl" altLang="es-CL" sz="27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/>
              <a:t>De hecho, con frecuencia no habrán datos en los </a:t>
            </a:r>
            <a:r>
              <a:rPr lang="es-ES_tradnl" altLang="es-CL" sz="2700" dirty="0" smtClean="0"/>
              <a:t>nodos, salvo </a:t>
            </a:r>
            <a:r>
              <a:rPr lang="es-ES_tradnl" altLang="es-CL" sz="2700" dirty="0"/>
              <a:t>una etiqueta para </a:t>
            </a:r>
            <a:r>
              <a:rPr lang="es-ES_tradnl" altLang="es-CL" sz="2700" dirty="0" smtClean="0"/>
              <a:t>distinguirlos</a:t>
            </a:r>
            <a:endParaRPr lang="es-ES_tradnl" altLang="es-CL" sz="27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_tradnl" altLang="es-CL" sz="27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 smtClean="0">
                <a:sym typeface="Wingdings" pitchFamily="2" charset="2"/>
              </a:rPr>
              <a:t>Ahora </a:t>
            </a:r>
            <a:r>
              <a:rPr lang="es-ES_tradnl" altLang="es-CL" sz="2700" dirty="0">
                <a:sym typeface="Wingdings" pitchFamily="2" charset="2"/>
              </a:rPr>
              <a:t>la estructura es el </a:t>
            </a:r>
            <a:r>
              <a:rPr lang="es-ES_tradnl" altLang="es-CL" sz="2700" dirty="0" smtClean="0">
                <a:sym typeface="Wingdings" pitchFamily="2" charset="2"/>
              </a:rPr>
              <a:t>dato</a:t>
            </a:r>
            <a:endParaRPr lang="es-ES_tradnl" altLang="es-CL" sz="2700" dirty="0"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_tradnl" altLang="es-CL" sz="2700" dirty="0"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CL" sz="2700" dirty="0" smtClean="0">
                <a:sym typeface="Wingdings" pitchFamily="2" charset="2"/>
              </a:rPr>
              <a:t>En </a:t>
            </a:r>
            <a:r>
              <a:rPr lang="es-ES_tradnl" altLang="es-CL" sz="2700" dirty="0">
                <a:sym typeface="Wingdings" pitchFamily="2" charset="2"/>
              </a:rPr>
              <a:t>lugar de buscar estructuras para guardar datos, ahora </a:t>
            </a:r>
            <a:r>
              <a:rPr lang="es-ES_tradnl" altLang="es-CL" sz="2700" dirty="0" smtClean="0">
                <a:sym typeface="Wingdings" pitchFamily="2" charset="2"/>
              </a:rPr>
              <a:t>se quiere </a:t>
            </a:r>
            <a:r>
              <a:rPr lang="es-ES_tradnl" altLang="es-CL" sz="2700" dirty="0">
                <a:sym typeface="Wingdings" pitchFamily="2" charset="2"/>
              </a:rPr>
              <a:t>contestar preguntas sobre una estructura </a:t>
            </a:r>
            <a:r>
              <a:rPr lang="es-ES_tradnl" altLang="es-CL" sz="2700" dirty="0" smtClean="0">
                <a:sym typeface="Wingdings" pitchFamily="2" charset="2"/>
              </a:rPr>
              <a:t>dada</a:t>
            </a:r>
            <a:endParaRPr lang="es-ES_tradnl" altLang="es-CL" sz="2700" dirty="0">
              <a:sym typeface="Wingdings" pitchFamily="2" charset="2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006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</TotalTime>
  <Words>2003</Words>
  <Application>Microsoft Office PowerPoint</Application>
  <PresentationFormat>Personalizado</PresentationFormat>
  <Paragraphs>386</Paragraphs>
  <Slides>27</Slides>
  <Notes>26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Tema de Office</vt:lpstr>
      <vt:lpstr>Bitmap Image</vt:lpstr>
      <vt:lpstr>Ecuación</vt:lpstr>
      <vt:lpstr>Presentación de PowerPoint</vt:lpstr>
      <vt:lpstr>Presentación de PowerPoint</vt:lpstr>
      <vt:lpstr>Ejemplos</vt:lpstr>
      <vt:lpstr>Ejemplos</vt:lpstr>
      <vt:lpstr>Ejemplos</vt:lpstr>
      <vt:lpstr>Grafos</vt:lpstr>
      <vt:lpstr>Grafos</vt:lpstr>
      <vt:lpstr>Grafos</vt:lpstr>
      <vt:lpstr>Grafos</vt:lpstr>
      <vt:lpstr>Grafos: Definiciones</vt:lpstr>
      <vt:lpstr>Grafos: Definiciones – G = (V, A)</vt:lpstr>
      <vt:lpstr>Grafos: Definiciones</vt:lpstr>
      <vt:lpstr>Grafos: Definiciones - Camino</vt:lpstr>
      <vt:lpstr>Grafos: Definiciones - Camino</vt:lpstr>
      <vt:lpstr>Grafos: Definiciones – Grafo Conexo</vt:lpstr>
      <vt:lpstr>Grafos: Definiciones - Subgrafo</vt:lpstr>
      <vt:lpstr>Grafos: Definiciones – Árbol Libre</vt:lpstr>
      <vt:lpstr>Grafos: Definiciones – Árbol de Extensión</vt:lpstr>
      <vt:lpstr>Representación de Grafos</vt:lpstr>
      <vt:lpstr>Representación por Matriz de Adyacencia</vt:lpstr>
      <vt:lpstr>Representación por Matriz de Adyacencia</vt:lpstr>
      <vt:lpstr>Representación por Matriz de Adyacencia</vt:lpstr>
      <vt:lpstr>Representación por Matriz de Adyacencia</vt:lpstr>
      <vt:lpstr>Representación por Lista de Adyacencia</vt:lpstr>
      <vt:lpstr>Representación por Lista de Adyacencia</vt:lpstr>
      <vt:lpstr>TDA Grafo</vt:lpstr>
      <vt:lpstr>TDA Grafo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Hubert Hoffmann</dc:creator>
  <cp:lastModifiedBy>hoffmann</cp:lastModifiedBy>
  <cp:revision>48</cp:revision>
  <dcterms:created xsi:type="dcterms:W3CDTF">2011-08-29T01:28:06Z</dcterms:created>
  <dcterms:modified xsi:type="dcterms:W3CDTF">2015-05-07T16:48:27Z</dcterms:modified>
</cp:coreProperties>
</file>